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3" r:id="rId4"/>
  </p:sldMasterIdLst>
  <p:notesMasterIdLst>
    <p:notesMasterId r:id="rId26"/>
  </p:notesMasterIdLst>
  <p:sldIdLst>
    <p:sldId id="257" r:id="rId5"/>
    <p:sldId id="261" r:id="rId6"/>
    <p:sldId id="260" r:id="rId7"/>
    <p:sldId id="264" r:id="rId8"/>
    <p:sldId id="266" r:id="rId9"/>
    <p:sldId id="282" r:id="rId10"/>
    <p:sldId id="283" r:id="rId11"/>
    <p:sldId id="267" r:id="rId12"/>
    <p:sldId id="268" r:id="rId13"/>
    <p:sldId id="269" r:id="rId14"/>
    <p:sldId id="271" r:id="rId15"/>
    <p:sldId id="270" r:id="rId16"/>
    <p:sldId id="272" r:id="rId17"/>
    <p:sldId id="273" r:id="rId18"/>
    <p:sldId id="274" r:id="rId19"/>
    <p:sldId id="275" r:id="rId20"/>
    <p:sldId id="276" r:id="rId21"/>
    <p:sldId id="277"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5321" autoAdjust="0"/>
  </p:normalViewPr>
  <p:slideViewPr>
    <p:cSldViewPr snapToGrid="0">
      <p:cViewPr varScale="1">
        <p:scale>
          <a:sx n="94" d="100"/>
          <a:sy n="94" d="100"/>
        </p:scale>
        <p:origin x="712" y="1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 of household</c:v>
                </c:pt>
              </c:strCache>
            </c:strRef>
          </c:tx>
          <c:spPr>
            <a:solidFill>
              <a:schemeClr val="accent1"/>
            </a:solidFill>
            <a:ln>
              <a:noFill/>
            </a:ln>
            <a:effectLst/>
          </c:spPr>
          <c:invertIfNegative val="0"/>
          <c:cat>
            <c:numRef>
              <c:f>Sheet1!$A$2:$A$8</c:f>
              <c:numCache>
                <c:formatCode>General</c:formatCode>
                <c:ptCount val="7"/>
                <c:pt idx="0">
                  <c:v>0</c:v>
                </c:pt>
                <c:pt idx="1">
                  <c:v>1</c:v>
                </c:pt>
                <c:pt idx="2">
                  <c:v>2</c:v>
                </c:pt>
                <c:pt idx="3">
                  <c:v>3</c:v>
                </c:pt>
                <c:pt idx="4">
                  <c:v>4</c:v>
                </c:pt>
                <c:pt idx="5">
                  <c:v>5</c:v>
                </c:pt>
                <c:pt idx="6">
                  <c:v>6</c:v>
                </c:pt>
              </c:numCache>
            </c:numRef>
          </c:cat>
          <c:val>
            <c:numRef>
              <c:f>Sheet1!$B$2:$B$8</c:f>
              <c:numCache>
                <c:formatCode>General</c:formatCode>
                <c:ptCount val="7"/>
                <c:pt idx="0">
                  <c:v>3</c:v>
                </c:pt>
                <c:pt idx="1">
                  <c:v>7</c:v>
                </c:pt>
                <c:pt idx="2">
                  <c:v>10</c:v>
                </c:pt>
                <c:pt idx="3">
                  <c:v>8</c:v>
                </c:pt>
                <c:pt idx="4">
                  <c:v>6</c:v>
                </c:pt>
                <c:pt idx="5">
                  <c:v>4</c:v>
                </c:pt>
                <c:pt idx="6">
                  <c:v>2</c:v>
                </c:pt>
              </c:numCache>
            </c:numRef>
          </c:val>
          <c:extLst>
            <c:ext xmlns:c16="http://schemas.microsoft.com/office/drawing/2014/chart" uri="{C3380CC4-5D6E-409C-BE32-E72D297353CC}">
              <c16:uniqueId val="{00000000-8E5E-472C-9B61-17561DB43F88}"/>
            </c:ext>
          </c:extLst>
        </c:ser>
        <c:dLbls>
          <c:showLegendKey val="0"/>
          <c:showVal val="0"/>
          <c:showCatName val="0"/>
          <c:showSerName val="0"/>
          <c:showPercent val="0"/>
          <c:showBubbleSize val="0"/>
        </c:dLbls>
        <c:gapWidth val="219"/>
        <c:overlap val="-27"/>
        <c:axId val="499099960"/>
        <c:axId val="499098320"/>
      </c:barChart>
      <c:catAx>
        <c:axId val="4990999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No. of people per household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N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P"/>
          </a:p>
        </c:txPr>
        <c:crossAx val="499098320"/>
        <c:crosses val="autoZero"/>
        <c:auto val="1"/>
        <c:lblAlgn val="ctr"/>
        <c:lblOffset val="100"/>
        <c:noMultiLvlLbl val="0"/>
      </c:catAx>
      <c:valAx>
        <c:axId val="499098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No. of household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N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P"/>
          </a:p>
        </c:txPr>
        <c:crossAx val="499099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N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c:v>
                </c:pt>
              </c:strCache>
            </c:strRef>
          </c:tx>
          <c:spPr>
            <a:solidFill>
              <a:schemeClr val="accent1"/>
            </a:solidFill>
            <a:ln>
              <a:noFill/>
            </a:ln>
            <a:effectLst/>
          </c:spPr>
          <c:invertIfNegative val="0"/>
          <c:cat>
            <c:numRef>
              <c:f>Sheet1!$A$2:$A$6</c:f>
              <c:numCache>
                <c:formatCode>General</c:formatCode>
                <c:ptCount val="5"/>
                <c:pt idx="0">
                  <c:v>1</c:v>
                </c:pt>
                <c:pt idx="1">
                  <c:v>3</c:v>
                </c:pt>
                <c:pt idx="2">
                  <c:v>5</c:v>
                </c:pt>
                <c:pt idx="3">
                  <c:v>6</c:v>
                </c:pt>
                <c:pt idx="4">
                  <c:v>7</c:v>
                </c:pt>
              </c:numCache>
            </c:numRef>
          </c:cat>
          <c:val>
            <c:numRef>
              <c:f>Sheet1!$B$2:$B$6</c:f>
              <c:numCache>
                <c:formatCode>General</c:formatCode>
                <c:ptCount val="5"/>
                <c:pt idx="0">
                  <c:v>2</c:v>
                </c:pt>
                <c:pt idx="1">
                  <c:v>4</c:v>
                </c:pt>
                <c:pt idx="2">
                  <c:v>6</c:v>
                </c:pt>
                <c:pt idx="3">
                  <c:v>2</c:v>
                </c:pt>
                <c:pt idx="4">
                  <c:v>1</c:v>
                </c:pt>
              </c:numCache>
            </c:numRef>
          </c:val>
          <c:extLst>
            <c:ext xmlns:c16="http://schemas.microsoft.com/office/drawing/2014/chart" uri="{C3380CC4-5D6E-409C-BE32-E72D297353CC}">
              <c16:uniqueId val="{00000000-BF3D-4860-B8C3-FC511B8C78A1}"/>
            </c:ext>
          </c:extLst>
        </c:ser>
        <c:dLbls>
          <c:showLegendKey val="0"/>
          <c:showVal val="0"/>
          <c:showCatName val="0"/>
          <c:showSerName val="0"/>
          <c:showPercent val="0"/>
          <c:showBubbleSize val="0"/>
        </c:dLbls>
        <c:gapWidth val="219"/>
        <c:overlap val="-27"/>
        <c:axId val="499782792"/>
        <c:axId val="499783448"/>
      </c:barChart>
      <c:catAx>
        <c:axId val="4997827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Value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N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P"/>
          </a:p>
        </c:txPr>
        <c:crossAx val="499783448"/>
        <c:crosses val="autoZero"/>
        <c:auto val="1"/>
        <c:lblAlgn val="ctr"/>
        <c:lblOffset val="100"/>
        <c:noMultiLvlLbl val="0"/>
      </c:catAx>
      <c:valAx>
        <c:axId val="499783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N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P"/>
          </a:p>
        </c:txPr>
        <c:crossAx val="4997827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N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numRef>
              <c:f>Sheet1!$A$2:$A$8</c:f>
              <c:numCache>
                <c:formatCode>General</c:formatCode>
                <c:ptCount val="7"/>
                <c:pt idx="0">
                  <c:v>1</c:v>
                </c:pt>
                <c:pt idx="1">
                  <c:v>3</c:v>
                </c:pt>
                <c:pt idx="2">
                  <c:v>4</c:v>
                </c:pt>
                <c:pt idx="3">
                  <c:v>5</c:v>
                </c:pt>
                <c:pt idx="4">
                  <c:v>6</c:v>
                </c:pt>
                <c:pt idx="5">
                  <c:v>7</c:v>
                </c:pt>
                <c:pt idx="6">
                  <c:v>9</c:v>
                </c:pt>
              </c:numCache>
            </c:numRef>
          </c:cat>
          <c:val>
            <c:numRef>
              <c:f>Sheet1!$B$2:$B$8</c:f>
              <c:numCache>
                <c:formatCode>General</c:formatCode>
                <c:ptCount val="7"/>
                <c:pt idx="0">
                  <c:v>2</c:v>
                </c:pt>
                <c:pt idx="1">
                  <c:v>4</c:v>
                </c:pt>
                <c:pt idx="2">
                  <c:v>2</c:v>
                </c:pt>
                <c:pt idx="3">
                  <c:v>6</c:v>
                </c:pt>
                <c:pt idx="4">
                  <c:v>3</c:v>
                </c:pt>
                <c:pt idx="5">
                  <c:v>2</c:v>
                </c:pt>
                <c:pt idx="6">
                  <c:v>1</c:v>
                </c:pt>
              </c:numCache>
            </c:numRef>
          </c:val>
          <c:extLst>
            <c:ext xmlns:c16="http://schemas.microsoft.com/office/drawing/2014/chart" uri="{C3380CC4-5D6E-409C-BE32-E72D297353CC}">
              <c16:uniqueId val="{00000000-21DD-4DDC-A428-6B6D2F8851FE}"/>
            </c:ext>
          </c:extLst>
        </c:ser>
        <c:dLbls>
          <c:showLegendKey val="0"/>
          <c:showVal val="0"/>
          <c:showCatName val="0"/>
          <c:showSerName val="0"/>
          <c:showPercent val="0"/>
          <c:showBubbleSize val="0"/>
        </c:dLbls>
        <c:gapWidth val="219"/>
        <c:overlap val="-27"/>
        <c:axId val="500832728"/>
        <c:axId val="500832072"/>
      </c:barChart>
      <c:catAx>
        <c:axId val="5008327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Value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N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P"/>
          </a:p>
        </c:txPr>
        <c:crossAx val="500832072"/>
        <c:crosses val="autoZero"/>
        <c:auto val="1"/>
        <c:lblAlgn val="ctr"/>
        <c:lblOffset val="100"/>
        <c:noMultiLvlLbl val="0"/>
      </c:catAx>
      <c:valAx>
        <c:axId val="500832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Frequency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N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NP"/>
          </a:p>
        </c:txPr>
        <c:crossAx val="5008327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N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6AC04B-B13C-45FD-937A-8FB9B07D757A}" type="datetimeFigureOut">
              <a:rPr lang="en-US" smtClean="0"/>
              <a:t>12/17/24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5EEEB3-2BE0-468C-B813-26BFE3C61B4B}" type="slidenum">
              <a:rPr lang="en-US" smtClean="0"/>
              <a:t>‹#›</a:t>
            </a:fld>
            <a:endParaRPr lang="en-US"/>
          </a:p>
        </p:txBody>
      </p:sp>
    </p:spTree>
    <p:extLst>
      <p:ext uri="{BB962C8B-B14F-4D97-AF65-F5344CB8AC3E}">
        <p14:creationId xmlns:p14="http://schemas.microsoft.com/office/powerpoint/2010/main" val="1664624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AF7CB743-4295-44F3-8213-900323F944E7}" type="datetime1">
              <a:rPr lang="en-US" smtClean="0"/>
              <a:t>12/17/24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Copy Right: Santosh Chhatkuli</a:t>
            </a:r>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175342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2246B-4EB3-4F9C-9C83-CBFE4075872B}" type="datetime1">
              <a:rPr lang="en-US" smtClean="0"/>
              <a:t>12/17/24</a:t>
            </a:fld>
            <a:endParaRPr lang="en-US" dirty="0"/>
          </a:p>
        </p:txBody>
      </p:sp>
      <p:sp>
        <p:nvSpPr>
          <p:cNvPr id="5" name="Footer Placeholder 4"/>
          <p:cNvSpPr>
            <a:spLocks noGrp="1"/>
          </p:cNvSpPr>
          <p:nvPr>
            <p:ph type="ftr" sz="quarter" idx="11"/>
          </p:nvPr>
        </p:nvSpPr>
        <p:spPr/>
        <p:txBody>
          <a:bodyPr/>
          <a:lstStyle/>
          <a:p>
            <a:r>
              <a:rPr lang="en-US"/>
              <a:t>Copy 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74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3CEBBD-000F-4CB7-A828-33F9564687F9}" type="datetime1">
              <a:rPr lang="en-US" smtClean="0"/>
              <a:t>12/17/24</a:t>
            </a:fld>
            <a:endParaRPr lang="en-US" dirty="0"/>
          </a:p>
        </p:txBody>
      </p:sp>
      <p:sp>
        <p:nvSpPr>
          <p:cNvPr id="5" name="Footer Placeholder 4"/>
          <p:cNvSpPr>
            <a:spLocks noGrp="1"/>
          </p:cNvSpPr>
          <p:nvPr>
            <p:ph type="ftr" sz="quarter" idx="11"/>
          </p:nvPr>
        </p:nvSpPr>
        <p:spPr/>
        <p:txBody>
          <a:bodyPr/>
          <a:lstStyle/>
          <a:p>
            <a:r>
              <a:rPr lang="en-US"/>
              <a:t>Copy 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6245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1EC80-CB00-4C18-89A5-0BF0D1711562}" type="datetime1">
              <a:rPr lang="en-US" smtClean="0"/>
              <a:t>12/17/24</a:t>
            </a:fld>
            <a:endParaRPr lang="en-US" dirty="0"/>
          </a:p>
        </p:txBody>
      </p:sp>
      <p:sp>
        <p:nvSpPr>
          <p:cNvPr id="5" name="Footer Placeholder 4"/>
          <p:cNvSpPr>
            <a:spLocks noGrp="1"/>
          </p:cNvSpPr>
          <p:nvPr>
            <p:ph type="ftr" sz="quarter" idx="11"/>
          </p:nvPr>
        </p:nvSpPr>
        <p:spPr/>
        <p:txBody>
          <a:bodyPr/>
          <a:lstStyle/>
          <a:p>
            <a:r>
              <a:rPr lang="en-US"/>
              <a:t>Copy 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243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370AE-4426-49C5-AE07-C25639694676}" type="datetime1">
              <a:rPr lang="en-US" smtClean="0"/>
              <a:t>12/17/24</a:t>
            </a:fld>
            <a:endParaRPr lang="en-US" dirty="0"/>
          </a:p>
        </p:txBody>
      </p:sp>
      <p:sp>
        <p:nvSpPr>
          <p:cNvPr id="5" name="Footer Placeholder 4"/>
          <p:cNvSpPr>
            <a:spLocks noGrp="1"/>
          </p:cNvSpPr>
          <p:nvPr>
            <p:ph type="ftr" sz="quarter" idx="11"/>
          </p:nvPr>
        </p:nvSpPr>
        <p:spPr/>
        <p:txBody>
          <a:bodyPr/>
          <a:lstStyle/>
          <a:p>
            <a:r>
              <a:rPr lang="en-US"/>
              <a:t>Copy 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358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6AB864-F9D0-4430-94B7-176B379D2D9C}" type="datetime1">
              <a:rPr lang="en-US" smtClean="0"/>
              <a:t>12/17/24</a:t>
            </a:fld>
            <a:endParaRPr lang="en-US" dirty="0"/>
          </a:p>
        </p:txBody>
      </p:sp>
      <p:sp>
        <p:nvSpPr>
          <p:cNvPr id="6" name="Footer Placeholder 5"/>
          <p:cNvSpPr>
            <a:spLocks noGrp="1"/>
          </p:cNvSpPr>
          <p:nvPr>
            <p:ph type="ftr" sz="quarter" idx="11"/>
          </p:nvPr>
        </p:nvSpPr>
        <p:spPr/>
        <p:txBody>
          <a:bodyPr/>
          <a:lstStyle/>
          <a:p>
            <a:r>
              <a:rPr lang="en-US"/>
              <a:t>Copy Right: Santosh Chhatkuli</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1777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688471-E606-48C4-B3FF-B767566CB62A}" type="datetime1">
              <a:rPr lang="en-US" smtClean="0"/>
              <a:t>12/17/24</a:t>
            </a:fld>
            <a:endParaRPr lang="en-US" dirty="0"/>
          </a:p>
        </p:txBody>
      </p:sp>
      <p:sp>
        <p:nvSpPr>
          <p:cNvPr id="8" name="Footer Placeholder 7"/>
          <p:cNvSpPr>
            <a:spLocks noGrp="1"/>
          </p:cNvSpPr>
          <p:nvPr>
            <p:ph type="ftr" sz="quarter" idx="11"/>
          </p:nvPr>
        </p:nvSpPr>
        <p:spPr/>
        <p:txBody>
          <a:bodyPr/>
          <a:lstStyle/>
          <a:p>
            <a:r>
              <a:rPr lang="en-US"/>
              <a:t>Copy Right: Santosh Chhatkuli</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6901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AF493D-457C-47B8-8011-BE0C8604EB34}" type="datetime1">
              <a:rPr lang="en-US" smtClean="0"/>
              <a:t>12/17/24</a:t>
            </a:fld>
            <a:endParaRPr lang="en-US" dirty="0"/>
          </a:p>
        </p:txBody>
      </p:sp>
      <p:sp>
        <p:nvSpPr>
          <p:cNvPr id="4" name="Footer Placeholder 3"/>
          <p:cNvSpPr>
            <a:spLocks noGrp="1"/>
          </p:cNvSpPr>
          <p:nvPr>
            <p:ph type="ftr" sz="quarter" idx="11"/>
          </p:nvPr>
        </p:nvSpPr>
        <p:spPr/>
        <p:txBody>
          <a:bodyPr/>
          <a:lstStyle/>
          <a:p>
            <a:r>
              <a:rPr lang="en-US"/>
              <a:t>Copy Right: Santosh Chhatkuli</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1377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17FA0-A025-48C1-AE3E-9AA792616A0E}" type="datetime1">
              <a:rPr lang="en-US" smtClean="0"/>
              <a:t>12/17/24</a:t>
            </a:fld>
            <a:endParaRPr lang="en-US" dirty="0"/>
          </a:p>
        </p:txBody>
      </p:sp>
      <p:sp>
        <p:nvSpPr>
          <p:cNvPr id="3" name="Footer Placeholder 2"/>
          <p:cNvSpPr>
            <a:spLocks noGrp="1"/>
          </p:cNvSpPr>
          <p:nvPr>
            <p:ph type="ftr" sz="quarter" idx="11"/>
          </p:nvPr>
        </p:nvSpPr>
        <p:spPr/>
        <p:txBody>
          <a:bodyPr/>
          <a:lstStyle/>
          <a:p>
            <a:r>
              <a:rPr lang="en-US"/>
              <a:t>Copy Right: Santosh Chhatkuli</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174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F5D2F034-DEF6-4AE4-8189-CBEFFE94B4C5}" type="datetime1">
              <a:rPr lang="en-US" smtClean="0"/>
              <a:t>12/17/24</a:t>
            </a:fld>
            <a:endParaRPr lang="en-US" dirty="0"/>
          </a:p>
        </p:txBody>
      </p:sp>
      <p:sp>
        <p:nvSpPr>
          <p:cNvPr id="6" name="Footer Placeholder 5"/>
          <p:cNvSpPr>
            <a:spLocks noGrp="1"/>
          </p:cNvSpPr>
          <p:nvPr>
            <p:ph type="ftr" sz="quarter" idx="11"/>
          </p:nvPr>
        </p:nvSpPr>
        <p:spPr/>
        <p:txBody>
          <a:bodyPr/>
          <a:lstStyle/>
          <a:p>
            <a:r>
              <a:rPr lang="en-US"/>
              <a:t>Copy Right: Santosh Chhatkuli</a:t>
            </a:r>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35956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9C67338-1D51-4027-96E0-B8328ADDE0E0}" type="datetime1">
              <a:rPr lang="en-US" smtClean="0"/>
              <a:t>12/17/24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pPr algn="l"/>
            <a:r>
              <a:rPr lang="en-US"/>
              <a:t>Copy Right: Santosh Chhatkuli</a:t>
            </a:r>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2781637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98ED736-6DE4-43A7-AB5D-5E593B0E1257}" type="datetime1">
              <a:rPr lang="en-US" smtClean="0"/>
              <a:t>12/17/24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Copy Right: Santosh Chhatkuli</a:t>
            </a:r>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72925992"/>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hf sldNum="0"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0.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hart" Target="../charts/chart3.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p:txBody>
          <a:bodyPr>
            <a:normAutofit/>
          </a:bodyPr>
          <a:lstStyle/>
          <a:p>
            <a:r>
              <a:rPr lang="en-US" dirty="0"/>
              <a:t>Descriptive Statistics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99227" y="4682063"/>
            <a:ext cx="10993546" cy="468233"/>
          </a:xfrm>
        </p:spPr>
        <p:txBody>
          <a:bodyPr>
            <a:normAutofit fontScale="92500" lnSpcReduction="10000"/>
          </a:bodyPr>
          <a:lstStyle/>
          <a:p>
            <a:r>
              <a:rPr lang="en-US" dirty="0"/>
              <a:t>Santosh Chhatkuli</a:t>
            </a:r>
          </a:p>
        </p:txBody>
      </p:sp>
      <p:sp>
        <p:nvSpPr>
          <p:cNvPr id="4" name="Footer Placeholder 3">
            <a:extLst>
              <a:ext uri="{FF2B5EF4-FFF2-40B4-BE49-F238E27FC236}">
                <a16:creationId xmlns:a16="http://schemas.microsoft.com/office/drawing/2014/main" id="{40B76118-BEB1-4FA3-ADCB-2E8993DADEDA}"/>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5359-6CBD-4E33-8232-62575D302078}"/>
              </a:ext>
            </a:extLst>
          </p:cNvPr>
          <p:cNvSpPr>
            <a:spLocks noGrp="1"/>
          </p:cNvSpPr>
          <p:nvPr>
            <p:ph type="title"/>
          </p:nvPr>
        </p:nvSpPr>
        <p:spPr>
          <a:xfrm>
            <a:off x="1066800" y="587044"/>
            <a:ext cx="10058400" cy="471831"/>
          </a:xfrm>
        </p:spPr>
        <p:txBody>
          <a:bodyPr>
            <a:normAutofit/>
          </a:bodyPr>
          <a:lstStyle/>
          <a:p>
            <a:r>
              <a:rPr lang="en-US" sz="2800" b="1" dirty="0"/>
              <a:t>Properties of Arithmetic Mean</a:t>
            </a:r>
          </a:p>
        </p:txBody>
      </p:sp>
      <p:sp>
        <p:nvSpPr>
          <p:cNvPr id="3" name="Content Placeholder 2">
            <a:extLst>
              <a:ext uri="{FF2B5EF4-FFF2-40B4-BE49-F238E27FC236}">
                <a16:creationId xmlns:a16="http://schemas.microsoft.com/office/drawing/2014/main" id="{F7D6E212-76DF-4F58-91E8-79CA7169FD49}"/>
              </a:ext>
            </a:extLst>
          </p:cNvPr>
          <p:cNvSpPr>
            <a:spLocks noGrp="1"/>
          </p:cNvSpPr>
          <p:nvPr>
            <p:ph idx="1"/>
          </p:nvPr>
        </p:nvSpPr>
        <p:spPr>
          <a:xfrm>
            <a:off x="990599" y="1276350"/>
            <a:ext cx="10410825" cy="4758690"/>
          </a:xfrm>
        </p:spPr>
        <p:txBody>
          <a:bodyPr/>
          <a:lstStyle/>
          <a:p>
            <a:r>
              <a:rPr lang="en-US" sz="1600" dirty="0">
                <a:effectLst/>
                <a:latin typeface="Calibri" panose="020F0502020204030204" pitchFamily="34" charset="0"/>
                <a:ea typeface="Times New Roman" panose="02020603050405020304" pitchFamily="18" charset="0"/>
                <a:cs typeface="Calibri" panose="020F0502020204030204" pitchFamily="34" charset="0"/>
              </a:rPr>
              <a:t>Mean is most popular measure of central tendency since it is based on all observations. </a:t>
            </a:r>
          </a:p>
          <a:p>
            <a:r>
              <a:rPr lang="en-US" sz="1600" dirty="0">
                <a:effectLst/>
                <a:latin typeface="Calibri" panose="020F0502020204030204" pitchFamily="34" charset="0"/>
                <a:ea typeface="Times New Roman" panose="02020603050405020304" pitchFamily="18" charset="0"/>
                <a:cs typeface="Calibri" panose="020F0502020204030204" pitchFamily="34" charset="0"/>
              </a:rPr>
              <a:t>It is highly affected by extreme values in the data set. Hence it is not best average to use for describing or summarizing a set of data that has extreme values since it presents a distorted representation of what the data are conveying in such case. </a:t>
            </a:r>
          </a:p>
          <a:p>
            <a:r>
              <a:rPr lang="en-US" sz="1600" dirty="0">
                <a:effectLst/>
                <a:latin typeface="Calibri" panose="020F0502020204030204" pitchFamily="34" charset="0"/>
                <a:ea typeface="Times New Roman" panose="02020603050405020304" pitchFamily="18" charset="0"/>
                <a:cs typeface="Calibri" panose="020F0502020204030204" pitchFamily="34" charset="0"/>
              </a:rPr>
              <a:t>Mean is only applicable to ratio or interval scale data. Only numerical data has its mean. </a:t>
            </a:r>
          </a:p>
          <a:p>
            <a:r>
              <a:rPr lang="en-US" sz="1600" dirty="0">
                <a:effectLst/>
                <a:latin typeface="Calibri" panose="020F0502020204030204" pitchFamily="34" charset="0"/>
                <a:ea typeface="Times New Roman" panose="02020603050405020304" pitchFamily="18" charset="0"/>
                <a:cs typeface="Calibri" panose="020F0502020204030204" pitchFamily="34" charset="0"/>
              </a:rPr>
              <a:t>Further mean can’t be computed accurately in case of open-ended classes. </a:t>
            </a:r>
          </a:p>
          <a:p>
            <a:r>
              <a:rPr lang="en-US" sz="1600" dirty="0">
                <a:latin typeface="Calibri" panose="020F0502020204030204" pitchFamily="34" charset="0"/>
                <a:cs typeface="Calibri" panose="020F0502020204030204" pitchFamily="34" charset="0"/>
              </a:rPr>
              <a:t>Mean is biased if distribution is skewed</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7ECFF337-711B-477C-994F-66DAC2B1FA14}"/>
              </a:ext>
            </a:extLst>
          </p:cNvPr>
          <p:cNvSpPr>
            <a:spLocks noGrp="1"/>
          </p:cNvSpPr>
          <p:nvPr>
            <p:ph type="ftr" sz="quarter" idx="11"/>
          </p:nvPr>
        </p:nvSpPr>
        <p:spPr/>
        <p:txBody>
          <a:bodyPr/>
          <a:lstStyle/>
          <a:p>
            <a:r>
              <a:rPr lang="en-US"/>
              <a:t>Copy Right: Santosh Chhatkuli</a:t>
            </a:r>
            <a:endParaRPr lang="en-US" dirty="0"/>
          </a:p>
        </p:txBody>
      </p:sp>
      <p:pic>
        <p:nvPicPr>
          <p:cNvPr id="10" name="Picture 9">
            <a:extLst>
              <a:ext uri="{FF2B5EF4-FFF2-40B4-BE49-F238E27FC236}">
                <a16:creationId xmlns:a16="http://schemas.microsoft.com/office/drawing/2014/main" id="{EDBD3DAF-509D-4628-88FD-CD6CFA855E7C}"/>
              </a:ext>
            </a:extLst>
          </p:cNvPr>
          <p:cNvPicPr>
            <a:picLocks noChangeAspect="1"/>
          </p:cNvPicPr>
          <p:nvPr/>
        </p:nvPicPr>
        <p:blipFill>
          <a:blip r:embed="rId2"/>
          <a:stretch>
            <a:fillRect/>
          </a:stretch>
        </p:blipFill>
        <p:spPr>
          <a:xfrm>
            <a:off x="2362200" y="3655695"/>
            <a:ext cx="5715000" cy="2200275"/>
          </a:xfrm>
          <a:prstGeom prst="rect">
            <a:avLst/>
          </a:prstGeom>
        </p:spPr>
      </p:pic>
    </p:spTree>
    <p:extLst>
      <p:ext uri="{BB962C8B-B14F-4D97-AF65-F5344CB8AC3E}">
        <p14:creationId xmlns:p14="http://schemas.microsoft.com/office/powerpoint/2010/main" val="93116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A714-85C0-4A20-8D32-53AA5DC6500F}"/>
              </a:ext>
            </a:extLst>
          </p:cNvPr>
          <p:cNvSpPr>
            <a:spLocks noGrp="1"/>
          </p:cNvSpPr>
          <p:nvPr>
            <p:ph type="title"/>
          </p:nvPr>
        </p:nvSpPr>
        <p:spPr>
          <a:xfrm>
            <a:off x="905436" y="436405"/>
            <a:ext cx="10058400" cy="513853"/>
          </a:xfrm>
        </p:spPr>
        <p:txBody>
          <a:bodyPr>
            <a:normAutofit/>
          </a:bodyPr>
          <a:lstStyle/>
          <a:p>
            <a:r>
              <a:rPr lang="en-US" sz="2800" b="1" dirty="0"/>
              <a:t>Shape of the distribution of grade of students in Statistics</a:t>
            </a:r>
          </a:p>
        </p:txBody>
      </p:sp>
      <p:pic>
        <p:nvPicPr>
          <p:cNvPr id="7" name="Content Placeholder 6">
            <a:extLst>
              <a:ext uri="{FF2B5EF4-FFF2-40B4-BE49-F238E27FC236}">
                <a16:creationId xmlns:a16="http://schemas.microsoft.com/office/drawing/2014/main" id="{6DE9E5DC-C6B7-4496-B31C-F350BD28FF6C}"/>
              </a:ext>
            </a:extLst>
          </p:cNvPr>
          <p:cNvPicPr>
            <a:picLocks noGrp="1" noChangeAspect="1"/>
          </p:cNvPicPr>
          <p:nvPr>
            <p:ph idx="1"/>
          </p:nvPr>
        </p:nvPicPr>
        <p:blipFill>
          <a:blip r:embed="rId2"/>
          <a:stretch>
            <a:fillRect/>
          </a:stretch>
        </p:blipFill>
        <p:spPr>
          <a:xfrm>
            <a:off x="2318657" y="1447800"/>
            <a:ext cx="6890657" cy="4463143"/>
          </a:xfrm>
        </p:spPr>
      </p:pic>
      <p:sp>
        <p:nvSpPr>
          <p:cNvPr id="3" name="Footer Placeholder 2">
            <a:extLst>
              <a:ext uri="{FF2B5EF4-FFF2-40B4-BE49-F238E27FC236}">
                <a16:creationId xmlns:a16="http://schemas.microsoft.com/office/drawing/2014/main" id="{8BC53C18-81B9-44EA-AFED-AF7797099E47}"/>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80805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047C7-BB72-45FA-9A35-5E279C33E38C}"/>
              </a:ext>
            </a:extLst>
          </p:cNvPr>
          <p:cNvSpPr>
            <a:spLocks noGrp="1"/>
          </p:cNvSpPr>
          <p:nvPr>
            <p:ph type="title"/>
          </p:nvPr>
        </p:nvSpPr>
        <p:spPr/>
        <p:txBody>
          <a:bodyPr>
            <a:normAutofit/>
          </a:bodyPr>
          <a:lstStyle/>
          <a:p>
            <a:r>
              <a:rPr lang="en-US" sz="2800" b="1" dirty="0"/>
              <a:t>Algebraic properties of AM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39492E-E988-4DAA-A4DF-6A85AEC16CEF}"/>
                  </a:ext>
                </a:extLst>
              </p:cNvPr>
              <p:cNvSpPr>
                <a:spLocks noGrp="1"/>
              </p:cNvSpPr>
              <p:nvPr>
                <p:ph idx="1"/>
              </p:nvPr>
            </p:nvSpPr>
            <p:spPr/>
            <p:txBody>
              <a:bodyPr/>
              <a:lstStyle/>
              <a:p>
                <a:pPr marL="342900" indent="-342900">
                  <a:buAutoNum type="arabicPeriod"/>
                </a:pPr>
                <a:r>
                  <a:rPr lang="en-US" sz="2400" dirty="0">
                    <a:effectLst/>
                    <a:latin typeface="Calibri" panose="020F0502020204030204" pitchFamily="34" charset="0"/>
                    <a:ea typeface="Times New Roman" panose="02020603050405020304" pitchFamily="18" charset="0"/>
                  </a:rPr>
                  <a:t>The algebraic sum of the deviations of a set of observation taken from their AM is zero.</a:t>
                </a:r>
              </a:p>
              <a:p>
                <a:pPr marL="342900" indent="-342900">
                  <a:buAutoNum type="arabicPeriod"/>
                </a:pPr>
                <a:r>
                  <a:rPr lang="en-US" sz="2400" dirty="0">
                    <a:effectLst/>
                    <a:latin typeface="Calibri" panose="020F0502020204030204" pitchFamily="34" charset="0"/>
                    <a:ea typeface="Times New Roman" panose="02020603050405020304" pitchFamily="18" charset="0"/>
                  </a:rPr>
                  <a:t>The sum of the squares of the deviations of a set of observations from any number ‘a’ is a minimum if and only if a = </a:t>
                </a:r>
                <a14:m>
                  <m:oMath xmlns:m="http://schemas.openxmlformats.org/officeDocument/2006/math">
                    <m:acc>
                      <m:accPr>
                        <m:chr m:val="̅"/>
                        <m:ctrlPr>
                          <a:rPr lang="en-US" sz="2400" i="1" smtClean="0">
                            <a:effectLst/>
                            <a:latin typeface="Cambria Math" panose="02040503050406030204" pitchFamily="18" charset="0"/>
                          </a:rPr>
                        </m:ctrlPr>
                      </m:accPr>
                      <m:e>
                        <m:r>
                          <a:rPr lang="en-US" sz="2400" b="0" i="1" smtClean="0">
                            <a:effectLst/>
                            <a:latin typeface="Cambria Math" panose="02040503050406030204" pitchFamily="18" charset="0"/>
                          </a:rPr>
                          <m:t>𝑋</m:t>
                        </m:r>
                      </m:e>
                    </m:acc>
                  </m:oMath>
                </a14:m>
                <a:endParaRPr lang="en-US" sz="2400" dirty="0">
                  <a:effectLst/>
                  <a:latin typeface="Times New Roman" panose="02020603050405020304" pitchFamily="18" charset="0"/>
                  <a:ea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6039492E-E988-4DAA-A4DF-6A85AEC16CEF}"/>
                  </a:ext>
                </a:extLst>
              </p:cNvPr>
              <p:cNvSpPr>
                <a:spLocks noGrp="1" noRot="1" noChangeAspect="1" noMove="1" noResize="1" noEditPoints="1" noAdjustHandles="1" noChangeArrowheads="1" noChangeShapeType="1" noTextEdit="1"/>
              </p:cNvSpPr>
              <p:nvPr>
                <p:ph idx="1"/>
              </p:nvPr>
            </p:nvSpPr>
            <p:spPr>
              <a:blipFill>
                <a:blip r:embed="rId2"/>
                <a:stretch>
                  <a:fillRect l="-970" t="-139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718FB4E-210E-417C-B5D1-07D7014B5B89}"/>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00226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73AF4-5EC6-4351-AB69-2E5C928CC1AB}"/>
              </a:ext>
            </a:extLst>
          </p:cNvPr>
          <p:cNvSpPr>
            <a:spLocks noGrp="1"/>
          </p:cNvSpPr>
          <p:nvPr>
            <p:ph type="title"/>
          </p:nvPr>
        </p:nvSpPr>
        <p:spPr>
          <a:xfrm>
            <a:off x="744071" y="407719"/>
            <a:ext cx="10381129" cy="415241"/>
          </a:xfrm>
        </p:spPr>
        <p:txBody>
          <a:bodyPr>
            <a:normAutofit/>
          </a:bodyPr>
          <a:lstStyle/>
          <a:p>
            <a:r>
              <a:rPr lang="en-US" sz="2000" b="1" dirty="0"/>
              <a:t>Median</a:t>
            </a:r>
          </a:p>
        </p:txBody>
      </p:sp>
      <p:sp>
        <p:nvSpPr>
          <p:cNvPr id="3" name="Content Placeholder 2">
            <a:extLst>
              <a:ext uri="{FF2B5EF4-FFF2-40B4-BE49-F238E27FC236}">
                <a16:creationId xmlns:a16="http://schemas.microsoft.com/office/drawing/2014/main" id="{96CFB4BE-2737-4F1B-BAA5-4070D67F09F0}"/>
              </a:ext>
            </a:extLst>
          </p:cNvPr>
          <p:cNvSpPr>
            <a:spLocks noGrp="1"/>
          </p:cNvSpPr>
          <p:nvPr>
            <p:ph idx="1"/>
          </p:nvPr>
        </p:nvSpPr>
        <p:spPr>
          <a:xfrm>
            <a:off x="744071" y="995082"/>
            <a:ext cx="10901082" cy="5280212"/>
          </a:xfrm>
        </p:spPr>
        <p:txBody>
          <a:bodyPr/>
          <a:lstStyle/>
          <a:p>
            <a:pPr marL="0" indent="0">
              <a:buNone/>
            </a:pPr>
            <a:r>
              <a:rPr lang="en-US" sz="1800" dirty="0">
                <a:effectLst/>
                <a:latin typeface="Calibri" panose="020F0502020204030204" pitchFamily="34" charset="0"/>
                <a:ea typeface="Times New Roman" panose="02020603050405020304" pitchFamily="18" charset="0"/>
              </a:rPr>
              <a:t>The median is typically defined as the middle measurement in an ordered set of data i.e. there are just as many observations larger than the median as there as smaller. It is a value which divides the whole distribution in two equal halves, one half comprising all the values smaller than median, and other half comprising all the value greater than median.</a:t>
            </a:r>
          </a:p>
          <a:p>
            <a:pPr marL="0" indent="0">
              <a:buNone/>
            </a:pPr>
            <a:r>
              <a:rPr lang="en-US" dirty="0">
                <a:latin typeface="Calibri" panose="020F0502020204030204" pitchFamily="34" charset="0"/>
              </a:rPr>
              <a:t>Notation:  </a:t>
            </a:r>
            <a:r>
              <a:rPr lang="en-US" b="0" i="0" dirty="0">
                <a:solidFill>
                  <a:srgbClr val="222222"/>
                </a:solidFill>
                <a:effectLst/>
                <a:latin typeface="arial" panose="020B0604020202020204" pitchFamily="34" charset="0"/>
              </a:rPr>
              <a:t>M or M</a:t>
            </a:r>
            <a:r>
              <a:rPr lang="en-US" b="0" i="0" baseline="-25000" dirty="0">
                <a:solidFill>
                  <a:srgbClr val="222222"/>
                </a:solidFill>
                <a:effectLst/>
                <a:latin typeface="arial" panose="020B0604020202020204" pitchFamily="34" charset="0"/>
              </a:rPr>
              <a:t>d</a:t>
            </a:r>
            <a:r>
              <a:rPr lang="en-US" b="0" i="0" dirty="0">
                <a:solidFill>
                  <a:srgbClr val="222222"/>
                </a:solidFill>
                <a:effectLst/>
                <a:latin typeface="arial" panose="020B0604020202020204" pitchFamily="34" charset="0"/>
              </a:rPr>
              <a:t> or x̃ “x-tilde”</a:t>
            </a:r>
            <a:r>
              <a:rPr lang="en-US" b="0" i="0" dirty="0">
                <a:solidFill>
                  <a:srgbClr val="222222"/>
                </a:solidFill>
                <a:effectLst/>
                <a:latin typeface="Calibri" panose="020F0502020204030204" pitchFamily="34" charset="0"/>
              </a:rPr>
              <a:t> --- Sample median</a:t>
            </a:r>
          </a:p>
          <a:p>
            <a:pPr marL="0" indent="0">
              <a:buNone/>
            </a:pPr>
            <a:r>
              <a:rPr lang="en-US" b="1" dirty="0">
                <a:solidFill>
                  <a:srgbClr val="222222"/>
                </a:solidFill>
                <a:latin typeface="Calibri" panose="020F0502020204030204" pitchFamily="34" charset="0"/>
              </a:rPr>
              <a:t>Individual Data</a:t>
            </a:r>
            <a:endParaRPr lang="en-US" dirty="0">
              <a:solidFill>
                <a:srgbClr val="222222"/>
              </a:solidFill>
              <a:latin typeface="Calibri" panose="020F0502020204030204" pitchFamily="34" charset="0"/>
            </a:endParaRPr>
          </a:p>
          <a:p>
            <a:pPr marL="0" indent="0">
              <a:buNone/>
            </a:pPr>
            <a:r>
              <a:rPr lang="en-US" sz="1800" dirty="0">
                <a:effectLst/>
                <a:latin typeface="Calibri" panose="020F0502020204030204" pitchFamily="34" charset="0"/>
                <a:ea typeface="Times New Roman" panose="02020603050405020304" pitchFamily="18" charset="0"/>
              </a:rPr>
              <a:t>When the data is given individually, we first arrange the set of data in ascending (or descending) order of magnitude. </a:t>
            </a:r>
            <a:endParaRPr lang="en-US" b="1" dirty="0">
              <a:solidFill>
                <a:srgbClr val="222222"/>
              </a:solidFill>
              <a:latin typeface="Calibri" panose="020F0502020204030204" pitchFamily="34" charset="0"/>
            </a:endParaRPr>
          </a:p>
          <a:p>
            <a:pPr marL="0" indent="0">
              <a:buNone/>
            </a:pPr>
            <a:endParaRPr lang="en-US" b="1" dirty="0">
              <a:solidFill>
                <a:srgbClr val="222222"/>
              </a:solidFill>
              <a:latin typeface="Calibri" panose="020F0502020204030204" pitchFamily="34" charset="0"/>
            </a:endParaRPr>
          </a:p>
          <a:p>
            <a:pPr marL="0" indent="0">
              <a:buNone/>
            </a:pPr>
            <a:endParaRPr lang="en-US" dirty="0">
              <a:solidFill>
                <a:srgbClr val="222222"/>
              </a:solidFill>
              <a:latin typeface="Calibri" panose="020F0502020204030204" pitchFamily="34" charset="0"/>
            </a:endParaRPr>
          </a:p>
          <a:p>
            <a:pPr marL="0" indent="0">
              <a:buNone/>
            </a:pPr>
            <a:endParaRPr lang="en-US" dirty="0"/>
          </a:p>
        </p:txBody>
      </p:sp>
      <p:sp>
        <p:nvSpPr>
          <p:cNvPr id="4" name="Footer Placeholder 3">
            <a:extLst>
              <a:ext uri="{FF2B5EF4-FFF2-40B4-BE49-F238E27FC236}">
                <a16:creationId xmlns:a16="http://schemas.microsoft.com/office/drawing/2014/main" id="{1007476C-07E9-445E-B352-D98DF00C6041}"/>
              </a:ext>
            </a:extLst>
          </p:cNvPr>
          <p:cNvSpPr>
            <a:spLocks noGrp="1"/>
          </p:cNvSpPr>
          <p:nvPr>
            <p:ph type="ftr" sz="quarter" idx="11"/>
          </p:nvPr>
        </p:nvSpPr>
        <p:spPr/>
        <p:txBody>
          <a:bodyPr/>
          <a:lstStyle/>
          <a:p>
            <a:r>
              <a:rPr lang="en-US"/>
              <a:t>Copy Right: Santosh Chhatkuli</a:t>
            </a:r>
            <a:endParaRPr lang="en-US" dirty="0"/>
          </a:p>
        </p:txBody>
      </p:sp>
      <p:sp>
        <p:nvSpPr>
          <p:cNvPr id="7" name="Object 6">
            <a:extLst>
              <a:ext uri="{FF2B5EF4-FFF2-40B4-BE49-F238E27FC236}">
                <a16:creationId xmlns:a16="http://schemas.microsoft.com/office/drawing/2014/main" id="{1DBF39DB-94D2-4BAA-8CA7-0F475A83A527}"/>
              </a:ext>
            </a:extLst>
          </p:cNvPr>
          <p:cNvSpPr txBox="1"/>
          <p:nvPr/>
        </p:nvSpPr>
        <p:spPr>
          <a:xfrm>
            <a:off x="6146800" y="3352800"/>
            <a:ext cx="914400" cy="198438"/>
          </a:xfrm>
          <a:prstGeom prst="rect">
            <a:avLst/>
          </a:prstGeom>
        </p:spPr>
        <p:txBody>
          <a:bodyPr>
            <a:normAutofit fontScale="40000" lnSpcReduction="20000"/>
          </a:bodyPr>
          <a:lstStyle/>
          <a:p>
            <a:endParaRPr lang="en-US"/>
          </a:p>
        </p:txBody>
      </p:sp>
      <p:sp>
        <p:nvSpPr>
          <p:cNvPr id="8" name="Object 7">
            <a:extLst>
              <a:ext uri="{FF2B5EF4-FFF2-40B4-BE49-F238E27FC236}">
                <a16:creationId xmlns:a16="http://schemas.microsoft.com/office/drawing/2014/main" id="{A7561CBF-255E-49FF-B915-F6D7AEFAFC82}"/>
              </a:ext>
            </a:extLst>
          </p:cNvPr>
          <p:cNvSpPr txBox="1"/>
          <p:nvPr/>
        </p:nvSpPr>
        <p:spPr>
          <a:xfrm>
            <a:off x="6146800" y="3352800"/>
            <a:ext cx="914400" cy="198438"/>
          </a:xfrm>
          <a:prstGeom prst="rect">
            <a:avLst/>
          </a:prstGeom>
        </p:spPr>
        <p:txBody>
          <a:bodyPr>
            <a:normAutofit fontScale="40000" lnSpcReduction="20000"/>
          </a:bodyPr>
          <a:lstStyle/>
          <a:p>
            <a:endParaRPr lang="en-US"/>
          </a:p>
        </p:txBody>
      </p:sp>
      <p:pic>
        <p:nvPicPr>
          <p:cNvPr id="16" name="Picture 15">
            <a:extLst>
              <a:ext uri="{FF2B5EF4-FFF2-40B4-BE49-F238E27FC236}">
                <a16:creationId xmlns:a16="http://schemas.microsoft.com/office/drawing/2014/main" id="{5A48B39E-5531-4952-821A-1FB9E8059078}"/>
              </a:ext>
            </a:extLst>
          </p:cNvPr>
          <p:cNvPicPr>
            <a:picLocks noChangeAspect="1"/>
          </p:cNvPicPr>
          <p:nvPr/>
        </p:nvPicPr>
        <p:blipFill>
          <a:blip r:embed="rId2"/>
          <a:stretch>
            <a:fillRect/>
          </a:stretch>
        </p:blipFill>
        <p:spPr>
          <a:xfrm>
            <a:off x="1461516" y="3723359"/>
            <a:ext cx="7045989" cy="2489181"/>
          </a:xfrm>
          <a:prstGeom prst="rect">
            <a:avLst/>
          </a:prstGeom>
        </p:spPr>
      </p:pic>
    </p:spTree>
    <p:extLst>
      <p:ext uri="{BB962C8B-B14F-4D97-AF65-F5344CB8AC3E}">
        <p14:creationId xmlns:p14="http://schemas.microsoft.com/office/powerpoint/2010/main" val="4276012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AD896A-F66F-450C-8551-B18A6AE7A083}"/>
                  </a:ext>
                </a:extLst>
              </p:cNvPr>
              <p:cNvSpPr>
                <a:spLocks noGrp="1"/>
              </p:cNvSpPr>
              <p:nvPr>
                <p:ph sz="half" idx="1"/>
              </p:nvPr>
            </p:nvSpPr>
            <p:spPr>
              <a:xfrm>
                <a:off x="403412" y="313765"/>
                <a:ext cx="5558116" cy="6240931"/>
              </a:xfrm>
            </p:spPr>
            <p:txBody>
              <a:bodyPr>
                <a:noAutofit/>
              </a:bodyPr>
              <a:lstStyle/>
              <a:p>
                <a:pPr marL="0" indent="0">
                  <a:buNone/>
                </a:pPr>
                <a:r>
                  <a:rPr lang="en-US" sz="1400" b="1" dirty="0">
                    <a:solidFill>
                      <a:srgbClr val="0070C0"/>
                    </a:solidFill>
                  </a:rPr>
                  <a:t>Even sized sample</a:t>
                </a:r>
              </a:p>
              <a:p>
                <a:pPr marL="0" indent="0">
                  <a:buNone/>
                </a:pPr>
                <a:r>
                  <a:rPr lang="en-US" sz="1400" dirty="0">
                    <a:effectLst/>
                    <a:latin typeface="Calibri" panose="020F0502020204030204" pitchFamily="34" charset="0"/>
                    <a:ea typeface="Times New Roman" panose="02020603050405020304" pitchFamily="18" charset="0"/>
                  </a:rPr>
                  <a:t>In even-sized sample there are two middle observations. Median is the arithmetic mean of these two middle observations.</a:t>
                </a:r>
              </a:p>
              <a:p>
                <a:pPr marL="0" marR="0" indent="0">
                  <a:lnSpc>
                    <a:spcPct val="107000"/>
                  </a:lnSpc>
                  <a:spcBef>
                    <a:spcPts val="0"/>
                  </a:spcBef>
                  <a:spcAft>
                    <a:spcPts val="0"/>
                  </a:spcAft>
                  <a:buNone/>
                </a:pPr>
                <a:r>
                  <a:rPr lang="en-US" sz="1400" b="1" dirty="0">
                    <a:latin typeface="Calibri" panose="020F0502020204030204" pitchFamily="34" charset="0"/>
                  </a:rPr>
                  <a:t>Example:</a:t>
                </a:r>
                <a:r>
                  <a:rPr lang="en-US" sz="1400" dirty="0">
                    <a:latin typeface="Calibri" panose="020F0502020204030204" pitchFamily="34" charset="0"/>
                  </a:rPr>
                  <a:t> </a:t>
                </a:r>
                <a:r>
                  <a:rPr lang="en-GB" sz="1400" dirty="0">
                    <a:effectLst/>
                    <a:latin typeface="Calibri" panose="020F0502020204030204" pitchFamily="34" charset="0"/>
                    <a:ea typeface="Calibri" panose="020F0502020204030204" pitchFamily="34" charset="0"/>
                    <a:cs typeface="Calibri" panose="020F0502020204030204" pitchFamily="34" charset="0"/>
                  </a:rPr>
                  <a:t>The following data represent the length of life in years, measured to the nearest tenth, of 30 similar fuel pumps: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GB" sz="1400" dirty="0">
                    <a:effectLst/>
                    <a:latin typeface="Calibri" panose="020F0502020204030204" pitchFamily="34" charset="0"/>
                    <a:ea typeface="Calibri" panose="020F0502020204030204" pitchFamily="34" charset="0"/>
                    <a:cs typeface="Calibri" panose="020F0502020204030204" pitchFamily="34" charset="0"/>
                  </a:rPr>
                  <a:t>2.0	3.0	0.3	3.3	1.3	0.4</a:t>
                </a:r>
              </a:p>
              <a:p>
                <a:pPr marL="0" marR="0" indent="0">
                  <a:lnSpc>
                    <a:spcPct val="107000"/>
                  </a:lnSpc>
                  <a:spcBef>
                    <a:spcPts val="0"/>
                  </a:spcBef>
                  <a:spcAft>
                    <a:spcPts val="0"/>
                  </a:spcAft>
                  <a:buNone/>
                </a:pPr>
                <a:r>
                  <a:rPr lang="en-GB" sz="1400" dirty="0">
                    <a:effectLst/>
                    <a:latin typeface="Calibri" panose="020F0502020204030204" pitchFamily="34" charset="0"/>
                    <a:ea typeface="Calibri" panose="020F0502020204030204" pitchFamily="34" charset="0"/>
                    <a:cs typeface="Calibri" panose="020F0502020204030204" pitchFamily="34" charset="0"/>
                  </a:rPr>
                  <a:t>0.2	6.0	5.5	6.5	0.2	2.3</a:t>
                </a:r>
              </a:p>
              <a:p>
                <a:pPr marL="0" marR="0" indent="0">
                  <a:lnSpc>
                    <a:spcPct val="107000"/>
                  </a:lnSpc>
                  <a:spcBef>
                    <a:spcPts val="0"/>
                  </a:spcBef>
                  <a:spcAft>
                    <a:spcPts val="0"/>
                  </a:spcAft>
                  <a:buNone/>
                </a:pPr>
                <a:r>
                  <a:rPr lang="en-GB" sz="1400" dirty="0">
                    <a:effectLst/>
                    <a:latin typeface="Calibri" panose="020F0502020204030204" pitchFamily="34" charset="0"/>
                    <a:ea typeface="Calibri" panose="020F0502020204030204" pitchFamily="34" charset="0"/>
                    <a:cs typeface="Calibri" panose="020F0502020204030204" pitchFamily="34" charset="0"/>
                  </a:rPr>
                  <a:t>1.5	4.0	5.9	1.8	4.7	0.7</a:t>
                </a:r>
              </a:p>
              <a:p>
                <a:pPr marL="0" marR="0" indent="0">
                  <a:lnSpc>
                    <a:spcPct val="107000"/>
                  </a:lnSpc>
                  <a:spcBef>
                    <a:spcPts val="0"/>
                  </a:spcBef>
                  <a:spcAft>
                    <a:spcPts val="0"/>
                  </a:spcAft>
                  <a:buNone/>
                </a:pPr>
                <a:r>
                  <a:rPr lang="en-GB" sz="1400" dirty="0">
                    <a:effectLst/>
                    <a:latin typeface="Calibri" panose="020F0502020204030204" pitchFamily="34" charset="0"/>
                    <a:ea typeface="Calibri" panose="020F0502020204030204" pitchFamily="34" charset="0"/>
                    <a:cs typeface="Calibri" panose="020F0502020204030204" pitchFamily="34" charset="0"/>
                  </a:rPr>
                  <a:t>4.5	0.3	1.5	0.5	2.5	5.0</a:t>
                </a:r>
              </a:p>
              <a:p>
                <a:pPr marL="0" marR="0" indent="0">
                  <a:lnSpc>
                    <a:spcPct val="107000"/>
                  </a:lnSpc>
                  <a:spcBef>
                    <a:spcPts val="0"/>
                  </a:spcBef>
                  <a:spcAft>
                    <a:spcPts val="0"/>
                  </a:spcAft>
                  <a:buNone/>
                </a:pPr>
                <a:r>
                  <a:rPr lang="en-GB" sz="1400" dirty="0">
                    <a:effectLst/>
                    <a:latin typeface="Calibri" panose="020F0502020204030204" pitchFamily="34" charset="0"/>
                    <a:ea typeface="Calibri" panose="020F0502020204030204" pitchFamily="34" charset="0"/>
                    <a:cs typeface="Calibri" panose="020F0502020204030204" pitchFamily="34" charset="0"/>
                  </a:rPr>
                  <a:t>1.0	6.0	5.6	6.0	1.2	0.2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GB" sz="1400" dirty="0">
                    <a:effectLst/>
                    <a:latin typeface="Calibri" panose="020F0502020204030204" pitchFamily="34" charset="0"/>
                    <a:ea typeface="Calibri" panose="020F0502020204030204" pitchFamily="34" charset="0"/>
                    <a:cs typeface="Calibri" panose="020F0502020204030204" pitchFamily="34" charset="0"/>
                  </a:rPr>
                  <a:t>Find the median length of life in years</a:t>
                </a:r>
              </a:p>
              <a:p>
                <a:pPr marL="0" marR="0" indent="0">
                  <a:lnSpc>
                    <a:spcPct val="107000"/>
                  </a:lnSpc>
                  <a:spcBef>
                    <a:spcPts val="0"/>
                  </a:spcBef>
                  <a:spcAft>
                    <a:spcPts val="0"/>
                  </a:spcAft>
                  <a:buNone/>
                </a:pPr>
                <a:endParaRPr lang="en-GB" sz="1400" b="1" dirty="0">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0"/>
                  </a:spcAft>
                  <a:buNone/>
                </a:pPr>
                <a:r>
                  <a:rPr lang="en-GB" sz="1400" b="1" dirty="0">
                    <a:latin typeface="Calibri" panose="020F0502020204030204" pitchFamily="34" charset="0"/>
                    <a:ea typeface="Calibri" panose="020F0502020204030204" pitchFamily="34" charset="0"/>
                    <a:cs typeface="Calibri" panose="020F0502020204030204" pitchFamily="34" charset="0"/>
                  </a:rPr>
                  <a:t>Solution</a:t>
                </a:r>
                <a:r>
                  <a:rPr lang="en-GB" sz="1400" dirty="0">
                    <a:latin typeface="Calibri" panose="020F0502020204030204" pitchFamily="34" charset="0"/>
                    <a:ea typeface="Calibri" panose="020F0502020204030204" pitchFamily="34" charset="0"/>
                    <a:cs typeface="Calibri" panose="020F0502020204030204" pitchFamily="34" charset="0"/>
                  </a:rPr>
                  <a:t>:</a:t>
                </a:r>
              </a:p>
              <a:p>
                <a:pPr marL="0" marR="0" indent="0">
                  <a:lnSpc>
                    <a:spcPct val="107000"/>
                  </a:lnSpc>
                  <a:spcBef>
                    <a:spcPts val="0"/>
                  </a:spcBef>
                  <a:spcAft>
                    <a:spcPts val="0"/>
                  </a:spcAft>
                  <a:buNone/>
                </a:pPr>
                <a:r>
                  <a:rPr lang="en-GB" sz="1400" dirty="0">
                    <a:latin typeface="Calibri" panose="020F0502020204030204" pitchFamily="34" charset="0"/>
                    <a:ea typeface="Calibri" panose="020F0502020204030204" pitchFamily="34" charset="0"/>
                    <a:cs typeface="Calibri" panose="020F0502020204030204" pitchFamily="34" charset="0"/>
                  </a:rPr>
                  <a:t>The variable of interest (X ) = Length of life of fuel pumps (in years)</a:t>
                </a:r>
              </a:p>
              <a:p>
                <a:pPr marL="0" marR="0" indent="0">
                  <a:lnSpc>
                    <a:spcPct val="107000"/>
                  </a:lnSpc>
                  <a:spcBef>
                    <a:spcPts val="0"/>
                  </a:spcBef>
                  <a:spcAft>
                    <a:spcPts val="0"/>
                  </a:spcAft>
                  <a:buNone/>
                </a:pPr>
                <a:r>
                  <a:rPr lang="en-GB" sz="1400" dirty="0">
                    <a:latin typeface="Calibri" panose="020F0502020204030204" pitchFamily="34" charset="0"/>
                    <a:ea typeface="Calibri" panose="020F0502020204030204" pitchFamily="34" charset="0"/>
                    <a:cs typeface="Calibri" panose="020F0502020204030204" pitchFamily="34" charset="0"/>
                  </a:rPr>
                  <a:t>Size of the sample (n) = 30  (Even-sized sample)</a:t>
                </a:r>
              </a:p>
              <a:p>
                <a:pPr marL="0" marR="0" indent="0">
                  <a:lnSpc>
                    <a:spcPct val="107000"/>
                  </a:lnSpc>
                  <a:spcBef>
                    <a:spcPts val="0"/>
                  </a:spcBef>
                  <a:spcAft>
                    <a:spcPts val="0"/>
                  </a:spcAft>
                  <a:buNone/>
                </a:pPr>
                <a:r>
                  <a:rPr lang="en-GB" sz="1400" b="1" dirty="0">
                    <a:latin typeface="Calibri" panose="020F0502020204030204" pitchFamily="34" charset="0"/>
                    <a:ea typeface="Calibri" panose="020F0502020204030204" pitchFamily="34" charset="0"/>
                    <a:cs typeface="Calibri" panose="020F0502020204030204" pitchFamily="34" charset="0"/>
                  </a:rPr>
                  <a:t>Data Array (Ordered Array)</a:t>
                </a:r>
              </a:p>
              <a:p>
                <a:pPr marL="0" marR="0" indent="0">
                  <a:lnSpc>
                    <a:spcPct val="107000"/>
                  </a:lnSpc>
                  <a:spcBef>
                    <a:spcPts val="0"/>
                  </a:spcBef>
                  <a:spcAft>
                    <a:spcPts val="0"/>
                  </a:spcAft>
                  <a:buNone/>
                </a:pPr>
                <a:r>
                  <a:rPr lang="en-GB" sz="1400" dirty="0">
                    <a:latin typeface="Calibri" panose="020F0502020204030204" pitchFamily="34" charset="0"/>
                    <a:ea typeface="Calibri" panose="020F0502020204030204" pitchFamily="34" charset="0"/>
                    <a:cs typeface="Calibri" panose="020F0502020204030204" pitchFamily="34" charset="0"/>
                  </a:rPr>
                  <a:t>0.2	0.2	0.2	0.3	0.3	0.4</a:t>
                </a:r>
              </a:p>
              <a:p>
                <a:pPr marL="0" marR="0" indent="0">
                  <a:lnSpc>
                    <a:spcPct val="107000"/>
                  </a:lnSpc>
                  <a:spcBef>
                    <a:spcPts val="0"/>
                  </a:spcBef>
                  <a:spcAft>
                    <a:spcPts val="0"/>
                  </a:spcAft>
                  <a:buNone/>
                </a:pPr>
                <a:r>
                  <a:rPr lang="en-GB" sz="1400" dirty="0">
                    <a:latin typeface="Calibri" panose="020F0502020204030204" pitchFamily="34" charset="0"/>
                    <a:ea typeface="Calibri" panose="020F0502020204030204" pitchFamily="34" charset="0"/>
                    <a:cs typeface="Calibri" panose="020F0502020204030204" pitchFamily="34" charset="0"/>
                  </a:rPr>
                  <a:t>0.5	0.7	1.0	1.2	1.3	1.5</a:t>
                </a:r>
              </a:p>
              <a:p>
                <a:pPr marL="0" marR="0" indent="0">
                  <a:lnSpc>
                    <a:spcPct val="107000"/>
                  </a:lnSpc>
                  <a:spcBef>
                    <a:spcPts val="0"/>
                  </a:spcBef>
                  <a:spcAft>
                    <a:spcPts val="0"/>
                  </a:spcAft>
                  <a:buNone/>
                </a:pPr>
                <a:r>
                  <a:rPr lang="en-GB" sz="1400" dirty="0">
                    <a:latin typeface="Calibri" panose="020F0502020204030204" pitchFamily="34" charset="0"/>
                    <a:ea typeface="Calibri" panose="020F0502020204030204" pitchFamily="34" charset="0"/>
                    <a:cs typeface="Calibri" panose="020F0502020204030204" pitchFamily="34" charset="0"/>
                  </a:rPr>
                  <a:t>1.5	1.8	</a:t>
                </a:r>
                <a:r>
                  <a:rPr lang="en-GB" sz="1400" b="1" u="sng" dirty="0">
                    <a:latin typeface="Calibri" panose="020F0502020204030204" pitchFamily="34" charset="0"/>
                    <a:ea typeface="Calibri" panose="020F0502020204030204" pitchFamily="34" charset="0"/>
                    <a:cs typeface="Calibri" panose="020F0502020204030204" pitchFamily="34" charset="0"/>
                  </a:rPr>
                  <a:t>2.0	2.3</a:t>
                </a:r>
                <a:r>
                  <a:rPr lang="en-GB" sz="1400" dirty="0">
                    <a:latin typeface="Calibri" panose="020F0502020204030204" pitchFamily="34" charset="0"/>
                    <a:ea typeface="Calibri" panose="020F0502020204030204" pitchFamily="34" charset="0"/>
                    <a:cs typeface="Calibri" panose="020F0502020204030204" pitchFamily="34" charset="0"/>
                  </a:rPr>
                  <a:t>	2.5	3.0</a:t>
                </a:r>
              </a:p>
              <a:p>
                <a:pPr marL="0" marR="0" indent="0">
                  <a:lnSpc>
                    <a:spcPct val="107000"/>
                  </a:lnSpc>
                  <a:spcBef>
                    <a:spcPts val="0"/>
                  </a:spcBef>
                  <a:spcAft>
                    <a:spcPts val="0"/>
                  </a:spcAft>
                  <a:buNone/>
                </a:pPr>
                <a:r>
                  <a:rPr lang="en-GB" sz="1400" dirty="0">
                    <a:latin typeface="Calibri" panose="020F0502020204030204" pitchFamily="34" charset="0"/>
                    <a:ea typeface="Calibri" panose="020F0502020204030204" pitchFamily="34" charset="0"/>
                    <a:cs typeface="Calibri" panose="020F0502020204030204" pitchFamily="34" charset="0"/>
                  </a:rPr>
                  <a:t>3.3	4.0	4.5	4.7	5.0	5.5</a:t>
                </a:r>
              </a:p>
              <a:p>
                <a:pPr marL="0" marR="0" indent="0">
                  <a:lnSpc>
                    <a:spcPct val="107000"/>
                  </a:lnSpc>
                  <a:spcBef>
                    <a:spcPts val="0"/>
                  </a:spcBef>
                  <a:spcAft>
                    <a:spcPts val="0"/>
                  </a:spcAft>
                  <a:buNone/>
                </a:pPr>
                <a:r>
                  <a:rPr lang="en-GB" sz="1400" dirty="0">
                    <a:latin typeface="Calibri" panose="020F0502020204030204" pitchFamily="34" charset="0"/>
                    <a:ea typeface="Calibri" panose="020F0502020204030204" pitchFamily="34" charset="0"/>
                    <a:cs typeface="Calibri" panose="020F0502020204030204" pitchFamily="34" charset="0"/>
                  </a:rPr>
                  <a:t>5.6	5.9	6.0	6.0	6.0	6.5</a:t>
                </a:r>
              </a:p>
              <a:p>
                <a:pPr marL="0" marR="0" indent="0">
                  <a:lnSpc>
                    <a:spcPct val="107000"/>
                  </a:lnSpc>
                  <a:spcBef>
                    <a:spcPts val="0"/>
                  </a:spcBef>
                  <a:spcAft>
                    <a:spcPts val="0"/>
                  </a:spcAft>
                  <a:buNone/>
                </a:pPr>
                <a:endParaRPr lang="en-GB" sz="1400" dirty="0">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0"/>
                  </a:spcAft>
                  <a:buNone/>
                </a:pPr>
                <a:r>
                  <a:rPr lang="en-GB" sz="1400" dirty="0">
                    <a:latin typeface="Calibri" panose="020F0502020204030204" pitchFamily="34" charset="0"/>
                    <a:ea typeface="Calibri" panose="020F0502020204030204" pitchFamily="34" charset="0"/>
                    <a:cs typeface="Calibri" panose="020F0502020204030204" pitchFamily="34" charset="0"/>
                  </a:rPr>
                  <a:t>Median (md) = the size of  </a:t>
                </a:r>
                <a14:m>
                  <m:oMath xmlns:m="http://schemas.openxmlformats.org/officeDocument/2006/math">
                    <m:d>
                      <m:dPr>
                        <m:ctrlPr>
                          <a:rPr lang="en-GB" sz="1800" i="1" smtClean="0">
                            <a:latin typeface="Cambria Math" panose="02040503050406030204" pitchFamily="18" charset="0"/>
                            <a:ea typeface="Calibri" panose="020F0502020204030204" pitchFamily="34" charset="0"/>
                            <a:cs typeface="Calibri" panose="020F0502020204030204" pitchFamily="34" charset="0"/>
                          </a:rPr>
                        </m:ctrlPr>
                      </m:dPr>
                      <m:e>
                        <m:f>
                          <m:fPr>
                            <m:ctrlPr>
                              <a:rPr lang="en-GB" sz="1800" i="1" smtClean="0">
                                <a:latin typeface="Cambria Math" panose="02040503050406030204" pitchFamily="18" charset="0"/>
                                <a:ea typeface="Calibri" panose="020F0502020204030204" pitchFamily="34" charset="0"/>
                                <a:cs typeface="Calibri" panose="020F0502020204030204" pitchFamily="34" charset="0"/>
                              </a:rPr>
                            </m:ctrlPr>
                          </m:fPr>
                          <m:num>
                            <m:r>
                              <a:rPr lang="en-US" sz="1800" b="0" i="1" smtClean="0">
                                <a:latin typeface="Cambria Math" panose="02040503050406030204" pitchFamily="18" charset="0"/>
                                <a:ea typeface="Calibri" panose="020F0502020204030204" pitchFamily="34" charset="0"/>
                                <a:cs typeface="Calibri" panose="020F0502020204030204" pitchFamily="34" charset="0"/>
                              </a:rPr>
                              <m:t>𝑛</m:t>
                            </m:r>
                            <m:r>
                              <a:rPr lang="en-US" sz="1800" b="0" i="1" smtClean="0">
                                <a:latin typeface="Cambria Math" panose="02040503050406030204" pitchFamily="18" charset="0"/>
                                <a:ea typeface="Calibri" panose="020F0502020204030204" pitchFamily="34" charset="0"/>
                                <a:cs typeface="Calibri" panose="020F0502020204030204" pitchFamily="34" charset="0"/>
                              </a:rPr>
                              <m:t>+1</m:t>
                            </m:r>
                          </m:num>
                          <m:den>
                            <m:r>
                              <a:rPr lang="en-US" sz="1800" b="0" i="1" smtClean="0">
                                <a:latin typeface="Cambria Math" panose="02040503050406030204" pitchFamily="18" charset="0"/>
                                <a:ea typeface="Calibri" panose="020F0502020204030204" pitchFamily="34" charset="0"/>
                                <a:cs typeface="Calibri" panose="020F0502020204030204" pitchFamily="34" charset="0"/>
                              </a:rPr>
                              <m:t>2</m:t>
                            </m:r>
                          </m:den>
                        </m:f>
                      </m:e>
                    </m:d>
                  </m:oMath>
                </a14:m>
                <a:r>
                  <a:rPr lang="en-GB" sz="1400" dirty="0">
                    <a:latin typeface="Calibri" panose="020F0502020204030204" pitchFamily="34" charset="0"/>
                    <a:ea typeface="Calibri" panose="020F0502020204030204" pitchFamily="34" charset="0"/>
                    <a:cs typeface="Calibri" panose="020F0502020204030204" pitchFamily="34" charset="0"/>
                  </a:rPr>
                  <a:t>  </a:t>
                </a:r>
                <a:r>
                  <a:rPr lang="en-GB" sz="1400" dirty="0" err="1">
                    <a:latin typeface="Calibri" panose="020F0502020204030204" pitchFamily="34" charset="0"/>
                    <a:ea typeface="Calibri" panose="020F0502020204030204" pitchFamily="34" charset="0"/>
                    <a:cs typeface="Calibri" panose="020F0502020204030204" pitchFamily="34" charset="0"/>
                  </a:rPr>
                  <a:t>th</a:t>
                </a:r>
                <a:r>
                  <a:rPr lang="en-GB" sz="1400" dirty="0">
                    <a:latin typeface="Calibri" panose="020F0502020204030204" pitchFamily="34" charset="0"/>
                    <a:ea typeface="Calibri" panose="020F0502020204030204" pitchFamily="34" charset="0"/>
                    <a:cs typeface="Calibri" panose="020F0502020204030204" pitchFamily="34" charset="0"/>
                  </a:rPr>
                  <a:t>   ordered data</a:t>
                </a:r>
              </a:p>
              <a:p>
                <a:pPr marL="0" marR="0" indent="0">
                  <a:lnSpc>
                    <a:spcPct val="107000"/>
                  </a:lnSpc>
                  <a:spcBef>
                    <a:spcPts val="0"/>
                  </a:spcBef>
                  <a:spcAft>
                    <a:spcPts val="0"/>
                  </a:spcAft>
                  <a:buNone/>
                </a:pPr>
                <a:r>
                  <a:rPr lang="en-GB" sz="1400" dirty="0">
                    <a:latin typeface="Calibri" panose="020F0502020204030204" pitchFamily="34" charset="0"/>
                    <a:ea typeface="Calibri" panose="020F0502020204030204" pitchFamily="34" charset="0"/>
                    <a:cs typeface="Calibri" panose="020F0502020204030204" pitchFamily="34" charset="0"/>
                  </a:rPr>
                  <a:t>	</a:t>
                </a:r>
              </a:p>
              <a:p>
                <a:pPr marL="0" marR="0" indent="0">
                  <a:lnSpc>
                    <a:spcPct val="107000"/>
                  </a:lnSpc>
                  <a:spcBef>
                    <a:spcPts val="0"/>
                  </a:spcBef>
                  <a:spcAft>
                    <a:spcPts val="0"/>
                  </a:spcAft>
                  <a:buNone/>
                </a:pPr>
                <a:r>
                  <a:rPr lang="en-GB" sz="1400" dirty="0">
                    <a:latin typeface="Calibri" panose="020F0502020204030204" pitchFamily="34" charset="0"/>
                    <a:ea typeface="Calibri" panose="020F0502020204030204" pitchFamily="34" charset="0"/>
                    <a:cs typeface="Calibri" panose="020F0502020204030204" pitchFamily="34" charset="0"/>
                  </a:rPr>
                  <a:t>	= the size of 15.5 </a:t>
                </a:r>
                <a:r>
                  <a:rPr lang="en-GB" sz="1400" baseline="30000" dirty="0" err="1">
                    <a:latin typeface="Calibri" panose="020F0502020204030204" pitchFamily="34" charset="0"/>
                    <a:ea typeface="Calibri" panose="020F0502020204030204" pitchFamily="34" charset="0"/>
                    <a:cs typeface="Calibri" panose="020F0502020204030204" pitchFamily="34" charset="0"/>
                  </a:rPr>
                  <a:t>th</a:t>
                </a:r>
                <a:r>
                  <a:rPr lang="en-GB" sz="1400" dirty="0">
                    <a:latin typeface="Calibri" panose="020F0502020204030204" pitchFamily="34" charset="0"/>
                    <a:ea typeface="Calibri" panose="020F0502020204030204" pitchFamily="34" charset="0"/>
                    <a:cs typeface="Calibri" panose="020F0502020204030204" pitchFamily="34" charset="0"/>
                  </a:rPr>
                  <a:t> ordered data</a:t>
                </a:r>
              </a:p>
              <a:p>
                <a:pPr marL="0" marR="0" indent="0">
                  <a:lnSpc>
                    <a:spcPct val="107000"/>
                  </a:lnSpc>
                  <a:spcBef>
                    <a:spcPts val="0"/>
                  </a:spcBef>
                  <a:spcAft>
                    <a:spcPts val="0"/>
                  </a:spcAft>
                  <a:buNone/>
                </a:pPr>
                <a:r>
                  <a:rPr lang="en-GB" sz="1400" dirty="0">
                    <a:latin typeface="Calibri" panose="020F0502020204030204" pitchFamily="34" charset="0"/>
                    <a:ea typeface="Calibri" panose="020F0502020204030204" pitchFamily="34" charset="0"/>
                    <a:cs typeface="Calibri" panose="020F0502020204030204" pitchFamily="34" charset="0"/>
                  </a:rPr>
                  <a:t>	= average of 15 </a:t>
                </a:r>
                <a:r>
                  <a:rPr lang="en-GB" sz="1400" baseline="30000" dirty="0" err="1">
                    <a:latin typeface="Calibri" panose="020F0502020204030204" pitchFamily="34" charset="0"/>
                    <a:ea typeface="Calibri" panose="020F0502020204030204" pitchFamily="34" charset="0"/>
                    <a:cs typeface="Calibri" panose="020F0502020204030204" pitchFamily="34" charset="0"/>
                  </a:rPr>
                  <a:t>th</a:t>
                </a:r>
                <a:r>
                  <a:rPr lang="en-GB" sz="1400" dirty="0">
                    <a:latin typeface="Calibri" panose="020F0502020204030204" pitchFamily="34" charset="0"/>
                    <a:ea typeface="Calibri" panose="020F0502020204030204" pitchFamily="34" charset="0"/>
                    <a:cs typeface="Calibri" panose="020F0502020204030204" pitchFamily="34" charset="0"/>
                  </a:rPr>
                  <a:t> and 16 </a:t>
                </a:r>
                <a:r>
                  <a:rPr lang="en-GB" sz="1400" baseline="30000" dirty="0" err="1">
                    <a:latin typeface="Calibri" panose="020F0502020204030204" pitchFamily="34" charset="0"/>
                    <a:ea typeface="Calibri" panose="020F0502020204030204" pitchFamily="34" charset="0"/>
                    <a:cs typeface="Calibri" panose="020F0502020204030204" pitchFamily="34" charset="0"/>
                  </a:rPr>
                  <a:t>th</a:t>
                </a:r>
                <a:r>
                  <a:rPr lang="en-GB" sz="1400" dirty="0">
                    <a:latin typeface="Calibri" panose="020F0502020204030204" pitchFamily="34" charset="0"/>
                    <a:ea typeface="Calibri" panose="020F0502020204030204" pitchFamily="34" charset="0"/>
                    <a:cs typeface="Calibri" panose="020F0502020204030204" pitchFamily="34" charset="0"/>
                  </a:rPr>
                  <a:t> ordered data</a:t>
                </a:r>
              </a:p>
              <a:p>
                <a:pPr marL="0" marR="0" indent="0">
                  <a:lnSpc>
                    <a:spcPct val="107000"/>
                  </a:lnSpc>
                  <a:spcBef>
                    <a:spcPts val="0"/>
                  </a:spcBef>
                  <a:spcAft>
                    <a:spcPts val="0"/>
                  </a:spcAft>
                  <a:buNone/>
                </a:pPr>
                <a:endParaRPr lang="en-GB" sz="1400" dirty="0">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0"/>
                  </a:spcAft>
                  <a:buNone/>
                </a:pPr>
                <a:r>
                  <a:rPr lang="en-GB" sz="1400" dirty="0">
                    <a:latin typeface="Calibri" panose="020F0502020204030204" pitchFamily="34" charset="0"/>
                    <a:ea typeface="Calibri" panose="020F0502020204030204" pitchFamily="34" charset="0"/>
                    <a:cs typeface="Calibri" panose="020F0502020204030204" pitchFamily="34" charset="0"/>
                  </a:rPr>
                  <a:t>	=                    </a:t>
                </a:r>
              </a:p>
              <a:p>
                <a:pPr marL="0" marR="0" indent="0">
                  <a:lnSpc>
                    <a:spcPct val="107000"/>
                  </a:lnSpc>
                  <a:spcBef>
                    <a:spcPts val="0"/>
                  </a:spcBef>
                  <a:spcAft>
                    <a:spcPts val="0"/>
                  </a:spcAft>
                  <a:buNone/>
                </a:pPr>
                <a:endParaRPr lang="en-GB" sz="1400" dirty="0">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0"/>
                  </a:spcAft>
                  <a:buNone/>
                </a:pPr>
                <a:r>
                  <a:rPr lang="en-GB" sz="1400" dirty="0">
                    <a:latin typeface="Calibri" panose="020F0502020204030204" pitchFamily="34" charset="0"/>
                    <a:ea typeface="Calibri" panose="020F0502020204030204" pitchFamily="34" charset="0"/>
                    <a:cs typeface="Calibri" panose="020F0502020204030204" pitchFamily="34" charset="0"/>
                  </a:rPr>
                  <a:t>	=</a:t>
                </a:r>
              </a:p>
              <a:p>
                <a:pPr marL="0" indent="0">
                  <a:lnSpc>
                    <a:spcPct val="107000"/>
                  </a:lnSpc>
                  <a:spcBef>
                    <a:spcPts val="0"/>
                  </a:spcBef>
                  <a:buNone/>
                </a:pPr>
                <a:r>
                  <a:rPr lang="en-GB" sz="1400" dirty="0">
                    <a:latin typeface="Calibri" panose="020F0502020204030204" pitchFamily="34" charset="0"/>
                    <a:ea typeface="Calibri" panose="020F0502020204030204" pitchFamily="34" charset="0"/>
                    <a:cs typeface="Calibri" panose="020F0502020204030204" pitchFamily="34" charset="0"/>
                  </a:rPr>
                  <a:t>		= 2.15 years</a:t>
                </a:r>
              </a:p>
              <a:p>
                <a:pPr marL="0" marR="0" indent="0">
                  <a:lnSpc>
                    <a:spcPct val="107000"/>
                  </a:lnSpc>
                  <a:spcBef>
                    <a:spcPts val="0"/>
                  </a:spcBef>
                  <a:spcAft>
                    <a:spcPts val="0"/>
                  </a:spcAft>
                  <a:buNone/>
                </a:pPr>
                <a:endParaRPr lang="en-GB" sz="1400" dirty="0">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0"/>
                  </a:spcAft>
                  <a:buNone/>
                </a:pPr>
                <a:r>
                  <a:rPr lang="en-GB" sz="1400" dirty="0">
                    <a:latin typeface="Calibri" panose="020F0502020204030204" pitchFamily="34" charset="0"/>
                    <a:ea typeface="Calibri" panose="020F0502020204030204" pitchFamily="34" charset="0"/>
                    <a:cs typeface="Calibri" panose="020F0502020204030204" pitchFamily="34" charset="0"/>
                  </a:rPr>
                  <a:t>Hence, median life of fuel pump is 2.15 years. That means at least 50 % of fuel pumps have life more that 2.15 years. </a:t>
                </a:r>
              </a:p>
            </p:txBody>
          </p:sp>
        </mc:Choice>
        <mc:Fallback xmlns="">
          <p:sp>
            <p:nvSpPr>
              <p:cNvPr id="3" name="Content Placeholder 2">
                <a:extLst>
                  <a:ext uri="{FF2B5EF4-FFF2-40B4-BE49-F238E27FC236}">
                    <a16:creationId xmlns:a16="http://schemas.microsoft.com/office/drawing/2014/main" id="{A2AD896A-F66F-450C-8551-B18A6AE7A083}"/>
                  </a:ext>
                </a:extLst>
              </p:cNvPr>
              <p:cNvSpPr>
                <a:spLocks noGrp="1" noRot="1" noChangeAspect="1" noMove="1" noResize="1" noEditPoints="1" noAdjustHandles="1" noChangeArrowheads="1" noChangeShapeType="1" noTextEdit="1"/>
              </p:cNvSpPr>
              <p:nvPr>
                <p:ph sz="half" idx="1"/>
              </p:nvPr>
            </p:nvSpPr>
            <p:spPr>
              <a:xfrm>
                <a:off x="403412" y="313765"/>
                <a:ext cx="5558116" cy="6240931"/>
              </a:xfrm>
              <a:blipFill>
                <a:blip r:embed="rId2"/>
                <a:stretch>
                  <a:fillRect l="-329" t="-586" b="-304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944FF74-A669-49B3-8DC0-E52FC8848DDD}"/>
                  </a:ext>
                </a:extLst>
              </p:cNvPr>
              <p:cNvSpPr>
                <a:spLocks noGrp="1"/>
              </p:cNvSpPr>
              <p:nvPr>
                <p:ph sz="half" idx="2"/>
              </p:nvPr>
            </p:nvSpPr>
            <p:spPr>
              <a:xfrm>
                <a:off x="6212542" y="313765"/>
                <a:ext cx="5477434" cy="6240931"/>
              </a:xfrm>
            </p:spPr>
            <p:txBody>
              <a:bodyPr>
                <a:normAutofit fontScale="40000" lnSpcReduction="20000"/>
              </a:bodyPr>
              <a:lstStyle/>
              <a:p>
                <a:pPr marL="0" indent="0">
                  <a:buNone/>
                </a:pPr>
                <a:r>
                  <a:rPr lang="en-US" sz="2900" b="1" dirty="0">
                    <a:solidFill>
                      <a:srgbClr val="0070C0"/>
                    </a:solidFill>
                  </a:rPr>
                  <a:t>Odd sized sample</a:t>
                </a:r>
              </a:p>
              <a:p>
                <a:pPr marL="0" indent="0">
                  <a:buNone/>
                </a:pPr>
                <a:r>
                  <a:rPr lang="en-US" sz="2900" dirty="0">
                    <a:effectLst/>
                    <a:latin typeface="Calibri" panose="020F0502020204030204" pitchFamily="34" charset="0"/>
                    <a:ea typeface="Times New Roman" panose="02020603050405020304" pitchFamily="18" charset="0"/>
                  </a:rPr>
                  <a:t>In odd-sized sample there is one middle observation which is the median of the data</a:t>
                </a:r>
                <a:r>
                  <a:rPr lang="en-US" sz="2900" dirty="0">
                    <a:latin typeface="Calibri" panose="020F0502020204030204" pitchFamily="34" charset="0"/>
                    <a:ea typeface="Times New Roman" panose="02020603050405020304" pitchFamily="18" charset="0"/>
                  </a:rPr>
                  <a:t>.</a:t>
                </a:r>
                <a:endParaRPr lang="en-US" sz="2900" dirty="0">
                  <a:effectLst/>
                  <a:latin typeface="Calibri" panose="020F0502020204030204" pitchFamily="34" charset="0"/>
                  <a:ea typeface="Times New Roman" panose="02020603050405020304" pitchFamily="18" charset="0"/>
                </a:endParaRPr>
              </a:p>
              <a:p>
                <a:pPr marL="0" indent="0">
                  <a:buNone/>
                </a:pPr>
                <a:r>
                  <a:rPr lang="en-US" sz="2900" b="1" dirty="0">
                    <a:latin typeface="Calibri" panose="020F0502020204030204" pitchFamily="34" charset="0"/>
                    <a:ea typeface="Times New Roman" panose="02020603050405020304" pitchFamily="18" charset="0"/>
                  </a:rPr>
                  <a:t>Example:</a:t>
                </a:r>
              </a:p>
              <a:p>
                <a:pPr marL="0" indent="0">
                  <a:buNone/>
                </a:pPr>
                <a:r>
                  <a:rPr lang="en-US" sz="2900" dirty="0">
                    <a:effectLst/>
                    <a:latin typeface="Calibri" panose="020F0502020204030204" pitchFamily="34" charset="0"/>
                    <a:ea typeface="Times New Roman" panose="02020603050405020304" pitchFamily="18" charset="0"/>
                  </a:rPr>
                  <a:t>To evaluate effectiveness of a processor for a certain type of tasks, the CPU time for 29 randomly chosen jobs (in seconds) was recorded as follows:</a:t>
                </a:r>
              </a:p>
              <a:p>
                <a:pPr marL="0" indent="0">
                  <a:lnSpc>
                    <a:spcPct val="110000"/>
                  </a:lnSpc>
                  <a:spcBef>
                    <a:spcPts val="0"/>
                  </a:spcBef>
                  <a:buNone/>
                </a:pPr>
                <a:r>
                  <a:rPr lang="en-US" sz="2900" dirty="0">
                    <a:latin typeface="Calibri" panose="020F0502020204030204" pitchFamily="34" charset="0"/>
                    <a:ea typeface="Times New Roman" panose="02020603050405020304" pitchFamily="18" charset="0"/>
                  </a:rPr>
                  <a:t>70	36	43	69	82	48</a:t>
                </a:r>
              </a:p>
              <a:p>
                <a:pPr marL="0" indent="0">
                  <a:lnSpc>
                    <a:spcPct val="110000"/>
                  </a:lnSpc>
                  <a:spcBef>
                    <a:spcPts val="0"/>
                  </a:spcBef>
                  <a:buNone/>
                </a:pPr>
                <a:r>
                  <a:rPr lang="en-US" sz="2900" dirty="0">
                    <a:latin typeface="Calibri" panose="020F0502020204030204" pitchFamily="34" charset="0"/>
                    <a:ea typeface="Times New Roman" panose="02020603050405020304" pitchFamily="18" charset="0"/>
                  </a:rPr>
                  <a:t>34	62	35	15	59	46</a:t>
                </a:r>
              </a:p>
              <a:p>
                <a:pPr marL="0" indent="0">
                  <a:lnSpc>
                    <a:spcPct val="110000"/>
                  </a:lnSpc>
                  <a:spcBef>
                    <a:spcPts val="0"/>
                  </a:spcBef>
                  <a:buNone/>
                </a:pPr>
                <a:r>
                  <a:rPr lang="en-US" sz="2900" dirty="0">
                    <a:latin typeface="Calibri" panose="020F0502020204030204" pitchFamily="34" charset="0"/>
                    <a:ea typeface="Times New Roman" panose="02020603050405020304" pitchFamily="18" charset="0"/>
                  </a:rPr>
                  <a:t>37	42	30	55	56	36</a:t>
                </a:r>
              </a:p>
              <a:p>
                <a:pPr marL="0" indent="0">
                  <a:lnSpc>
                    <a:spcPct val="110000"/>
                  </a:lnSpc>
                  <a:spcBef>
                    <a:spcPts val="0"/>
                  </a:spcBef>
                  <a:buNone/>
                </a:pPr>
                <a:r>
                  <a:rPr lang="en-US" sz="2900" dirty="0">
                    <a:latin typeface="Calibri" panose="020F0502020204030204" pitchFamily="34" charset="0"/>
                    <a:ea typeface="Times New Roman" panose="02020603050405020304" pitchFamily="18" charset="0"/>
                  </a:rPr>
                  <a:t>82	38	89	54	25	35</a:t>
                </a:r>
              </a:p>
              <a:p>
                <a:pPr marL="0" indent="0">
                  <a:lnSpc>
                    <a:spcPct val="110000"/>
                  </a:lnSpc>
                  <a:spcBef>
                    <a:spcPts val="0"/>
                  </a:spcBef>
                  <a:buNone/>
                </a:pPr>
                <a:r>
                  <a:rPr lang="en-US" sz="2900" dirty="0">
                    <a:latin typeface="Calibri" panose="020F0502020204030204" pitchFamily="34" charset="0"/>
                    <a:ea typeface="Times New Roman" panose="02020603050405020304" pitchFamily="18" charset="0"/>
                  </a:rPr>
                  <a:t>24	22	09	56	19</a:t>
                </a:r>
              </a:p>
              <a:p>
                <a:pPr marL="0" indent="0">
                  <a:buNone/>
                </a:pPr>
                <a:r>
                  <a:rPr lang="en-US" sz="2900" dirty="0">
                    <a:latin typeface="Calibri" panose="020F0502020204030204" pitchFamily="34" charset="0"/>
                    <a:ea typeface="Times New Roman" panose="02020603050405020304" pitchFamily="18" charset="0"/>
                  </a:rPr>
                  <a:t>What is the median CPU time?</a:t>
                </a:r>
              </a:p>
              <a:p>
                <a:pPr marL="0" indent="0">
                  <a:buNone/>
                </a:pPr>
                <a:r>
                  <a:rPr lang="en-US" sz="2900" b="1" dirty="0">
                    <a:latin typeface="Calibri" panose="020F0502020204030204" pitchFamily="34" charset="0"/>
                    <a:ea typeface="Times New Roman" panose="02020603050405020304" pitchFamily="18" charset="0"/>
                  </a:rPr>
                  <a:t>Solution:</a:t>
                </a:r>
                <a:endParaRPr lang="en-US" sz="2900" dirty="0">
                  <a:latin typeface="Calibri" panose="020F0502020204030204" pitchFamily="34" charset="0"/>
                  <a:ea typeface="Times New Roman" panose="02020603050405020304" pitchFamily="18" charset="0"/>
                </a:endParaRPr>
              </a:p>
              <a:p>
                <a:pPr marL="0" indent="0">
                  <a:buNone/>
                </a:pPr>
                <a:r>
                  <a:rPr lang="en-US" sz="2900" dirty="0">
                    <a:latin typeface="Calibri" panose="020F0502020204030204" pitchFamily="34" charset="0"/>
                    <a:ea typeface="Times New Roman" panose="02020603050405020304" pitchFamily="18" charset="0"/>
                  </a:rPr>
                  <a:t>The variable studied here is X = CPU time (secs)</a:t>
                </a:r>
              </a:p>
              <a:p>
                <a:pPr marL="0" indent="0">
                  <a:buNone/>
                </a:pPr>
                <a:r>
                  <a:rPr lang="en-US" sz="2900" dirty="0">
                    <a:latin typeface="Calibri" panose="020F0502020204030204" pitchFamily="34" charset="0"/>
                    <a:ea typeface="Times New Roman" panose="02020603050405020304" pitchFamily="18" charset="0"/>
                  </a:rPr>
                  <a:t>Size of the sample for the study (n) = 29  (Odd sized sample)</a:t>
                </a:r>
              </a:p>
              <a:p>
                <a:pPr marL="0" indent="0">
                  <a:buNone/>
                </a:pPr>
                <a:r>
                  <a:rPr lang="en-US" sz="2900" b="1" dirty="0">
                    <a:latin typeface="Calibri" panose="020F0502020204030204" pitchFamily="34" charset="0"/>
                    <a:ea typeface="Times New Roman" panose="02020603050405020304" pitchFamily="18" charset="0"/>
                  </a:rPr>
                  <a:t>Data Array</a:t>
                </a:r>
                <a:endParaRPr lang="en-US" sz="2900" dirty="0">
                  <a:latin typeface="Calibri" panose="020F0502020204030204" pitchFamily="34" charset="0"/>
                  <a:ea typeface="Times New Roman" panose="02020603050405020304" pitchFamily="18" charset="0"/>
                </a:endParaRPr>
              </a:p>
              <a:p>
                <a:pPr marL="0" indent="0">
                  <a:lnSpc>
                    <a:spcPct val="110000"/>
                  </a:lnSpc>
                  <a:spcBef>
                    <a:spcPts val="0"/>
                  </a:spcBef>
                  <a:buNone/>
                </a:pPr>
                <a:r>
                  <a:rPr lang="en-US" sz="2900" dirty="0">
                    <a:latin typeface="Calibri" panose="020F0502020204030204" pitchFamily="34" charset="0"/>
                    <a:ea typeface="Times New Roman" panose="02020603050405020304" pitchFamily="18" charset="0"/>
                  </a:rPr>
                  <a:t>9	15	19	22	24	25</a:t>
                </a:r>
              </a:p>
              <a:p>
                <a:pPr marL="0" indent="0">
                  <a:lnSpc>
                    <a:spcPct val="110000"/>
                  </a:lnSpc>
                  <a:spcBef>
                    <a:spcPts val="0"/>
                  </a:spcBef>
                  <a:buNone/>
                </a:pPr>
                <a:r>
                  <a:rPr lang="en-US" sz="2900" dirty="0">
                    <a:latin typeface="Calibri" panose="020F0502020204030204" pitchFamily="34" charset="0"/>
                    <a:ea typeface="Times New Roman" panose="02020603050405020304" pitchFamily="18" charset="0"/>
                  </a:rPr>
                  <a:t>30	34	35	35	36	36</a:t>
                </a:r>
              </a:p>
              <a:p>
                <a:pPr marL="0" indent="0">
                  <a:lnSpc>
                    <a:spcPct val="110000"/>
                  </a:lnSpc>
                  <a:spcBef>
                    <a:spcPts val="0"/>
                  </a:spcBef>
                  <a:buNone/>
                </a:pPr>
                <a:r>
                  <a:rPr lang="en-US" sz="2900" dirty="0">
                    <a:latin typeface="Calibri" panose="020F0502020204030204" pitchFamily="34" charset="0"/>
                    <a:ea typeface="Times New Roman" panose="02020603050405020304" pitchFamily="18" charset="0"/>
                  </a:rPr>
                  <a:t>37	38	</a:t>
                </a:r>
                <a:r>
                  <a:rPr lang="en-US" sz="2900" b="1" u="sng" dirty="0">
                    <a:latin typeface="Calibri" panose="020F0502020204030204" pitchFamily="34" charset="0"/>
                    <a:ea typeface="Times New Roman" panose="02020603050405020304" pitchFamily="18" charset="0"/>
                  </a:rPr>
                  <a:t>42</a:t>
                </a:r>
                <a:r>
                  <a:rPr lang="en-US" sz="2900" dirty="0">
                    <a:latin typeface="Calibri" panose="020F0502020204030204" pitchFamily="34" charset="0"/>
                    <a:ea typeface="Times New Roman" panose="02020603050405020304" pitchFamily="18" charset="0"/>
                  </a:rPr>
                  <a:t>	43	46	48</a:t>
                </a:r>
              </a:p>
              <a:p>
                <a:pPr marL="0" indent="0">
                  <a:lnSpc>
                    <a:spcPct val="110000"/>
                  </a:lnSpc>
                  <a:spcBef>
                    <a:spcPts val="0"/>
                  </a:spcBef>
                  <a:buNone/>
                </a:pPr>
                <a:r>
                  <a:rPr lang="en-US" sz="2900" dirty="0">
                    <a:latin typeface="Calibri" panose="020F0502020204030204" pitchFamily="34" charset="0"/>
                    <a:ea typeface="Times New Roman" panose="02020603050405020304" pitchFamily="18" charset="0"/>
                  </a:rPr>
                  <a:t>54	55	56	56	59	62</a:t>
                </a:r>
              </a:p>
              <a:p>
                <a:pPr marL="0" indent="0">
                  <a:lnSpc>
                    <a:spcPct val="110000"/>
                  </a:lnSpc>
                  <a:spcBef>
                    <a:spcPts val="0"/>
                  </a:spcBef>
                  <a:buNone/>
                </a:pPr>
                <a:r>
                  <a:rPr lang="en-US" sz="2900" dirty="0">
                    <a:latin typeface="Calibri" panose="020F0502020204030204" pitchFamily="34" charset="0"/>
                    <a:ea typeface="Times New Roman" panose="02020603050405020304" pitchFamily="18" charset="0"/>
                  </a:rPr>
                  <a:t>69	70	82	82	89</a:t>
                </a:r>
              </a:p>
              <a:p>
                <a:pPr marL="0" indent="0">
                  <a:lnSpc>
                    <a:spcPct val="110000"/>
                  </a:lnSpc>
                  <a:spcBef>
                    <a:spcPts val="0"/>
                  </a:spcBef>
                  <a:buNone/>
                </a:pPr>
                <a:endParaRPr lang="en-US" sz="2900" dirty="0">
                  <a:latin typeface="Calibri" panose="020F0502020204030204" pitchFamily="34" charset="0"/>
                  <a:ea typeface="Times New Roman" panose="02020603050405020304" pitchFamily="18" charset="0"/>
                </a:endParaRPr>
              </a:p>
              <a:p>
                <a:pPr marL="0" indent="0">
                  <a:lnSpc>
                    <a:spcPct val="110000"/>
                  </a:lnSpc>
                  <a:spcBef>
                    <a:spcPts val="0"/>
                  </a:spcBef>
                  <a:buNone/>
                </a:pPr>
                <a:r>
                  <a:rPr lang="en-US" sz="2900" dirty="0">
                    <a:latin typeface="Calibri" panose="020F0502020204030204" pitchFamily="34" charset="0"/>
                    <a:ea typeface="Times New Roman" panose="02020603050405020304" pitchFamily="18" charset="0"/>
                  </a:rPr>
                  <a:t>Median (md) = </a:t>
                </a:r>
                <a:r>
                  <a:rPr lang="en-GB" sz="2900" dirty="0">
                    <a:latin typeface="Calibri" panose="020F0502020204030204" pitchFamily="34" charset="0"/>
                    <a:ea typeface="Calibri" panose="020F0502020204030204" pitchFamily="34" charset="0"/>
                    <a:cs typeface="Calibri" panose="020F0502020204030204" pitchFamily="34" charset="0"/>
                  </a:rPr>
                  <a:t>the size of </a:t>
                </a:r>
                <a14:m>
                  <m:oMath xmlns:m="http://schemas.openxmlformats.org/officeDocument/2006/math">
                    <m:d>
                      <m:dPr>
                        <m:ctrlPr>
                          <a:rPr lang="en-GB" sz="2900" i="1" smtClean="0">
                            <a:latin typeface="Cambria Math" panose="02040503050406030204" pitchFamily="18" charset="0"/>
                            <a:ea typeface="Calibri" panose="020F0502020204030204" pitchFamily="34" charset="0"/>
                            <a:cs typeface="Calibri" panose="020F0502020204030204" pitchFamily="34" charset="0"/>
                          </a:rPr>
                        </m:ctrlPr>
                      </m:dPr>
                      <m:e>
                        <m:f>
                          <m:fPr>
                            <m:ctrlPr>
                              <a:rPr lang="en-GB" sz="2900" i="1" smtClean="0">
                                <a:latin typeface="Cambria Math" panose="02040503050406030204" pitchFamily="18" charset="0"/>
                                <a:ea typeface="Calibri" panose="020F0502020204030204" pitchFamily="34" charset="0"/>
                                <a:cs typeface="Calibri" panose="020F0502020204030204" pitchFamily="34" charset="0"/>
                              </a:rPr>
                            </m:ctrlPr>
                          </m:fPr>
                          <m:num>
                            <m:r>
                              <a:rPr lang="en-US" sz="2900" b="0" i="1" smtClean="0">
                                <a:latin typeface="Cambria Math" panose="02040503050406030204" pitchFamily="18" charset="0"/>
                                <a:ea typeface="Calibri" panose="020F0502020204030204" pitchFamily="34" charset="0"/>
                                <a:cs typeface="Calibri" panose="020F0502020204030204" pitchFamily="34" charset="0"/>
                              </a:rPr>
                              <m:t>𝑛</m:t>
                            </m:r>
                            <m:r>
                              <a:rPr lang="en-US" sz="2900" b="0" i="1" smtClean="0">
                                <a:latin typeface="Cambria Math" panose="02040503050406030204" pitchFamily="18" charset="0"/>
                                <a:ea typeface="Calibri" panose="020F0502020204030204" pitchFamily="34" charset="0"/>
                                <a:cs typeface="Calibri" panose="020F0502020204030204" pitchFamily="34" charset="0"/>
                              </a:rPr>
                              <m:t>+1</m:t>
                            </m:r>
                          </m:num>
                          <m:den>
                            <m:r>
                              <a:rPr lang="en-US" sz="2900" b="0" i="1" smtClean="0">
                                <a:latin typeface="Cambria Math" panose="02040503050406030204" pitchFamily="18" charset="0"/>
                                <a:ea typeface="Calibri" panose="020F0502020204030204" pitchFamily="34" charset="0"/>
                                <a:cs typeface="Calibri" panose="020F0502020204030204" pitchFamily="34" charset="0"/>
                              </a:rPr>
                              <m:t>2</m:t>
                            </m:r>
                          </m:den>
                        </m:f>
                      </m:e>
                    </m:d>
                  </m:oMath>
                </a14:m>
                <a:r>
                  <a:rPr lang="en-GB" sz="2900" dirty="0">
                    <a:latin typeface="Calibri" panose="020F0502020204030204" pitchFamily="34" charset="0"/>
                    <a:ea typeface="Calibri" panose="020F0502020204030204" pitchFamily="34" charset="0"/>
                    <a:cs typeface="Calibri" panose="020F0502020204030204" pitchFamily="34" charset="0"/>
                  </a:rPr>
                  <a:t>   ordered data</a:t>
                </a:r>
              </a:p>
              <a:p>
                <a:pPr marL="0" indent="0">
                  <a:lnSpc>
                    <a:spcPct val="110000"/>
                  </a:lnSpc>
                  <a:spcBef>
                    <a:spcPts val="0"/>
                  </a:spcBef>
                  <a:buNone/>
                </a:pPr>
                <a:endParaRPr lang="en-GB" sz="2900" dirty="0">
                  <a:latin typeface="Calibri" panose="020F0502020204030204" pitchFamily="34" charset="0"/>
                  <a:ea typeface="Times New Roman" panose="02020603050405020304" pitchFamily="18" charset="0"/>
                  <a:cs typeface="Calibri" panose="020F0502020204030204" pitchFamily="34" charset="0"/>
                </a:endParaRPr>
              </a:p>
              <a:p>
                <a:pPr marL="0" indent="0">
                  <a:lnSpc>
                    <a:spcPct val="110000"/>
                  </a:lnSpc>
                  <a:spcBef>
                    <a:spcPts val="0"/>
                  </a:spcBef>
                  <a:buNone/>
                </a:pPr>
                <a:r>
                  <a:rPr lang="en-GB" sz="2900" dirty="0">
                    <a:latin typeface="Calibri" panose="020F0502020204030204" pitchFamily="34" charset="0"/>
                    <a:ea typeface="Times New Roman" panose="02020603050405020304" pitchFamily="18" charset="0"/>
                    <a:cs typeface="Calibri" panose="020F0502020204030204" pitchFamily="34" charset="0"/>
                  </a:rPr>
                  <a:t>	= the size of the 15</a:t>
                </a:r>
                <a:r>
                  <a:rPr lang="en-GB" sz="2900" baseline="30000" dirty="0">
                    <a:latin typeface="Calibri" panose="020F0502020204030204" pitchFamily="34" charset="0"/>
                    <a:ea typeface="Times New Roman" panose="02020603050405020304" pitchFamily="18" charset="0"/>
                    <a:cs typeface="Calibri" panose="020F0502020204030204" pitchFamily="34" charset="0"/>
                  </a:rPr>
                  <a:t>th</a:t>
                </a:r>
                <a:r>
                  <a:rPr lang="en-GB" sz="2900" dirty="0">
                    <a:latin typeface="Calibri" panose="020F0502020204030204" pitchFamily="34" charset="0"/>
                    <a:ea typeface="Times New Roman" panose="02020603050405020304" pitchFamily="18" charset="0"/>
                    <a:cs typeface="Calibri" panose="020F0502020204030204" pitchFamily="34" charset="0"/>
                  </a:rPr>
                  <a:t> ordered data = 42</a:t>
                </a:r>
                <a:endParaRPr lang="en-US" sz="2900" dirty="0">
                  <a:latin typeface="Calibri" panose="020F0502020204030204" pitchFamily="34" charset="0"/>
                  <a:ea typeface="Times New Roman" panose="02020603050405020304" pitchFamily="18" charset="0"/>
                </a:endParaRPr>
              </a:p>
              <a:p>
                <a:pPr marL="0" indent="0">
                  <a:lnSpc>
                    <a:spcPct val="110000"/>
                  </a:lnSpc>
                  <a:spcBef>
                    <a:spcPts val="0"/>
                  </a:spcBef>
                  <a:buNone/>
                </a:pPr>
                <a:endParaRPr lang="en-US" sz="2900" dirty="0">
                  <a:latin typeface="Calibri" panose="020F0502020204030204" pitchFamily="34" charset="0"/>
                  <a:ea typeface="Times New Roman" panose="02020603050405020304" pitchFamily="18" charset="0"/>
                </a:endParaRPr>
              </a:p>
              <a:p>
                <a:pPr marL="0" indent="0">
                  <a:lnSpc>
                    <a:spcPct val="110000"/>
                  </a:lnSpc>
                  <a:spcBef>
                    <a:spcPts val="0"/>
                  </a:spcBef>
                  <a:buNone/>
                </a:pPr>
                <a:r>
                  <a:rPr lang="en-US" sz="2900" dirty="0">
                    <a:latin typeface="Calibri" panose="020F0502020204030204" pitchFamily="34" charset="0"/>
                    <a:ea typeface="Times New Roman" panose="02020603050405020304" pitchFamily="18" charset="0"/>
                  </a:rPr>
                  <a:t>Hence, the median CPU time 	is 42 seconds. 	</a:t>
                </a:r>
                <a:r>
                  <a:rPr lang="en-US" sz="1300" dirty="0">
                    <a:latin typeface="Calibri" panose="020F0502020204030204" pitchFamily="34" charset="0"/>
                    <a:ea typeface="Times New Roman" panose="02020603050405020304" pitchFamily="18" charset="0"/>
                  </a:rPr>
                  <a:t>								</a:t>
                </a:r>
              </a:p>
              <a:p>
                <a:pPr marL="0" indent="0">
                  <a:buNone/>
                </a:pPr>
                <a:endParaRPr lang="en-US" sz="1300" dirty="0">
                  <a:latin typeface="Calibri" panose="020F0502020204030204" pitchFamily="34" charset="0"/>
                  <a:ea typeface="Times New Roman" panose="02020603050405020304" pitchFamily="18" charset="0"/>
                </a:endParaRPr>
              </a:p>
              <a:p>
                <a:pPr marL="0" indent="0">
                  <a:buNone/>
                </a:pPr>
                <a:endParaRPr lang="en-US" sz="1300" dirty="0">
                  <a:effectLst/>
                  <a:latin typeface="Calibri" panose="020F0502020204030204" pitchFamily="34" charset="0"/>
                  <a:ea typeface="Times New Roman" panose="02020603050405020304" pitchFamily="18" charset="0"/>
                </a:endParaRPr>
              </a:p>
            </p:txBody>
          </p:sp>
        </mc:Choice>
        <mc:Fallback xmlns="">
          <p:sp>
            <p:nvSpPr>
              <p:cNvPr id="4" name="Content Placeholder 3">
                <a:extLst>
                  <a:ext uri="{FF2B5EF4-FFF2-40B4-BE49-F238E27FC236}">
                    <a16:creationId xmlns:a16="http://schemas.microsoft.com/office/drawing/2014/main" id="{8944FF74-A669-49B3-8DC0-E52FC8848DDD}"/>
                  </a:ext>
                </a:extLst>
              </p:cNvPr>
              <p:cNvSpPr>
                <a:spLocks noGrp="1" noRot="1" noChangeAspect="1" noMove="1" noResize="1" noEditPoints="1" noAdjustHandles="1" noChangeArrowheads="1" noChangeShapeType="1" noTextEdit="1"/>
              </p:cNvSpPr>
              <p:nvPr>
                <p:ph sz="half" idx="2"/>
              </p:nvPr>
            </p:nvSpPr>
            <p:spPr>
              <a:xfrm>
                <a:off x="6212542" y="313765"/>
                <a:ext cx="5477434" cy="6240931"/>
              </a:xfrm>
              <a:blipFill>
                <a:blip r:embed="rId3"/>
                <a:stretch>
                  <a:fillRect t="-781"/>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6A53F90E-6D83-4631-80AC-C1809DA281B4}"/>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381735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14C6-3F1E-475F-8833-9DE607CCB54D}"/>
              </a:ext>
            </a:extLst>
          </p:cNvPr>
          <p:cNvSpPr>
            <a:spLocks noGrp="1"/>
          </p:cNvSpPr>
          <p:nvPr>
            <p:ph type="title"/>
          </p:nvPr>
        </p:nvSpPr>
        <p:spPr>
          <a:xfrm>
            <a:off x="792480" y="471144"/>
            <a:ext cx="10058400" cy="363246"/>
          </a:xfrm>
        </p:spPr>
        <p:txBody>
          <a:bodyPr>
            <a:normAutofit/>
          </a:bodyPr>
          <a:lstStyle/>
          <a:p>
            <a:r>
              <a:rPr lang="en-US" sz="1600" b="1" dirty="0"/>
              <a:t>Computing median in ungrouped frequency distribution</a:t>
            </a:r>
          </a:p>
        </p:txBody>
      </p:sp>
      <p:sp>
        <p:nvSpPr>
          <p:cNvPr id="3" name="Content Placeholder 2">
            <a:extLst>
              <a:ext uri="{FF2B5EF4-FFF2-40B4-BE49-F238E27FC236}">
                <a16:creationId xmlns:a16="http://schemas.microsoft.com/office/drawing/2014/main" id="{FE222D70-BE41-4FA0-AE9C-328D52E084BD}"/>
              </a:ext>
            </a:extLst>
          </p:cNvPr>
          <p:cNvSpPr>
            <a:spLocks noGrp="1"/>
          </p:cNvSpPr>
          <p:nvPr>
            <p:ph sz="half" idx="1"/>
          </p:nvPr>
        </p:nvSpPr>
        <p:spPr>
          <a:xfrm>
            <a:off x="561975" y="1009649"/>
            <a:ext cx="5326380" cy="5305425"/>
          </a:xfrm>
        </p:spPr>
        <p:txBody>
          <a:bodyPr>
            <a:normAutofit/>
          </a:bodyPr>
          <a:lstStyle/>
          <a:p>
            <a:pPr marL="0" indent="0">
              <a:buNone/>
            </a:pPr>
            <a:r>
              <a:rPr lang="en-US" sz="1600" b="1" dirty="0"/>
              <a:t>Example:</a:t>
            </a:r>
          </a:p>
          <a:p>
            <a:pPr marL="0" indent="0">
              <a:buNone/>
            </a:pPr>
            <a:r>
              <a:rPr lang="en-US" sz="1300" dirty="0"/>
              <a:t>In a survey of 40 families in a village, the number of children per family was recorded and the following data was obtained.</a:t>
            </a:r>
          </a:p>
          <a:p>
            <a:pPr marL="0" indent="0">
              <a:spcBef>
                <a:spcPts val="0"/>
              </a:spcBef>
              <a:buNone/>
            </a:pPr>
            <a:r>
              <a:rPr lang="en-US" sz="1300" dirty="0"/>
              <a:t>1	0	3	2	1	5</a:t>
            </a:r>
          </a:p>
          <a:p>
            <a:pPr marL="0" indent="0">
              <a:spcBef>
                <a:spcPts val="0"/>
              </a:spcBef>
              <a:buNone/>
            </a:pPr>
            <a:r>
              <a:rPr lang="en-US" sz="1300" dirty="0"/>
              <a:t>6	2	2	1	0	3</a:t>
            </a:r>
          </a:p>
          <a:p>
            <a:pPr marL="0" indent="0">
              <a:spcBef>
                <a:spcPts val="0"/>
              </a:spcBef>
              <a:buNone/>
            </a:pPr>
            <a:r>
              <a:rPr lang="en-US" sz="1300" dirty="0"/>
              <a:t>4	2	1	6	3	2</a:t>
            </a:r>
          </a:p>
          <a:p>
            <a:pPr marL="0" indent="0">
              <a:spcBef>
                <a:spcPts val="0"/>
              </a:spcBef>
              <a:buNone/>
            </a:pPr>
            <a:r>
              <a:rPr lang="en-US" sz="1300" dirty="0"/>
              <a:t>1	5	3	3	2	4</a:t>
            </a:r>
          </a:p>
          <a:p>
            <a:pPr marL="0" indent="0">
              <a:spcBef>
                <a:spcPts val="0"/>
              </a:spcBef>
              <a:buNone/>
            </a:pPr>
            <a:r>
              <a:rPr lang="en-US" sz="1300" dirty="0"/>
              <a:t>2	2	3	0	2	1</a:t>
            </a:r>
          </a:p>
          <a:p>
            <a:pPr marL="0" indent="0">
              <a:spcBef>
                <a:spcPts val="0"/>
              </a:spcBef>
              <a:buNone/>
            </a:pPr>
            <a:r>
              <a:rPr lang="en-US" sz="1300" dirty="0"/>
              <a:t>4	5	3	3	4	4</a:t>
            </a:r>
          </a:p>
          <a:p>
            <a:pPr marL="0" indent="0">
              <a:spcBef>
                <a:spcPts val="0"/>
              </a:spcBef>
              <a:buNone/>
            </a:pPr>
            <a:r>
              <a:rPr lang="en-US" sz="1300" dirty="0"/>
              <a:t>1	2	4	5</a:t>
            </a:r>
          </a:p>
          <a:p>
            <a:pPr marL="342900" indent="-342900">
              <a:buAutoNum type="alphaLcParenBoth"/>
            </a:pPr>
            <a:r>
              <a:rPr lang="en-US" sz="1300" dirty="0"/>
              <a:t>Represent the data in the form of a ungrouped frequency distribution</a:t>
            </a:r>
          </a:p>
          <a:p>
            <a:pPr marL="342900" indent="-342900">
              <a:buAutoNum type="alphaLcParenBoth"/>
            </a:pPr>
            <a:r>
              <a:rPr lang="en-US" sz="1300" dirty="0"/>
              <a:t>Compute the median of the distribution</a:t>
            </a:r>
          </a:p>
          <a:p>
            <a:pPr marL="0" indent="0">
              <a:buNone/>
            </a:pPr>
            <a:endParaRPr lang="en-US" sz="1300" b="1" dirty="0"/>
          </a:p>
          <a:p>
            <a:pPr marL="0" indent="0">
              <a:buNone/>
            </a:pPr>
            <a:r>
              <a:rPr lang="en-US" sz="1300" b="1" dirty="0"/>
              <a:t>Solution:</a:t>
            </a:r>
          </a:p>
          <a:p>
            <a:pPr marL="0" indent="0">
              <a:buNone/>
            </a:pPr>
            <a:r>
              <a:rPr lang="en-US" sz="1300" dirty="0"/>
              <a:t>Variable (X) = No. of children per family</a:t>
            </a:r>
          </a:p>
          <a:p>
            <a:pPr marL="0" indent="0">
              <a:buNone/>
            </a:pPr>
            <a:r>
              <a:rPr lang="en-US" sz="1300" dirty="0"/>
              <a:t>No. of households surveyed (n) = 40</a:t>
            </a:r>
          </a:p>
          <a:p>
            <a:pPr marL="0" indent="0">
              <a:buNone/>
            </a:pPr>
            <a:r>
              <a:rPr lang="en-US" sz="1300" dirty="0"/>
              <a:t>The frequency distribution is given by</a:t>
            </a:r>
          </a:p>
          <a:p>
            <a:pPr marL="0" indent="0">
              <a:buNone/>
            </a:pPr>
            <a:endParaRPr lang="en-US" sz="1400" dirty="0"/>
          </a:p>
          <a:p>
            <a:pPr marL="0" indent="0">
              <a:buNone/>
            </a:pPr>
            <a:endParaRPr lang="en-US" sz="1600" dirty="0"/>
          </a:p>
        </p:txBody>
      </p:sp>
      <p:sp>
        <p:nvSpPr>
          <p:cNvPr id="4" name="Content Placeholder 3">
            <a:extLst>
              <a:ext uri="{FF2B5EF4-FFF2-40B4-BE49-F238E27FC236}">
                <a16:creationId xmlns:a16="http://schemas.microsoft.com/office/drawing/2014/main" id="{FA066F17-56FC-4617-BF45-51D997520CAC}"/>
              </a:ext>
            </a:extLst>
          </p:cNvPr>
          <p:cNvSpPr>
            <a:spLocks noGrp="1"/>
          </p:cNvSpPr>
          <p:nvPr>
            <p:ph sz="half" idx="2"/>
          </p:nvPr>
        </p:nvSpPr>
        <p:spPr>
          <a:xfrm>
            <a:off x="6303647" y="1009649"/>
            <a:ext cx="5488303" cy="5305425"/>
          </a:xfrm>
        </p:spPr>
        <p:txBody>
          <a:bodyPr/>
          <a:lstStyle/>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Now, the median is given by</a:t>
            </a:r>
          </a:p>
          <a:p>
            <a:pPr marL="0" indent="0">
              <a:buNone/>
            </a:pPr>
            <a:r>
              <a:rPr lang="en-US" sz="1200" dirty="0"/>
              <a:t>Median (md) = the value of              ordered data</a:t>
            </a:r>
          </a:p>
          <a:p>
            <a:pPr marL="0" indent="0">
              <a:buNone/>
            </a:pPr>
            <a:r>
              <a:rPr lang="en-US" sz="1200" dirty="0"/>
              <a:t>	= the value of 20.5</a:t>
            </a:r>
            <a:r>
              <a:rPr lang="en-US" sz="1200" baseline="30000" dirty="0"/>
              <a:t>th</a:t>
            </a:r>
            <a:r>
              <a:rPr lang="en-US" sz="1200" dirty="0"/>
              <a:t> ordered data</a:t>
            </a:r>
          </a:p>
          <a:p>
            <a:pPr marL="0" indent="0">
              <a:buNone/>
            </a:pPr>
            <a:r>
              <a:rPr lang="en-US" sz="1200" dirty="0"/>
              <a:t>From table it is clear that from 21</a:t>
            </a:r>
            <a:r>
              <a:rPr lang="en-US" sz="1200" baseline="30000" dirty="0"/>
              <a:t>st</a:t>
            </a:r>
            <a:r>
              <a:rPr lang="en-US" sz="1200" dirty="0"/>
              <a:t> to 28</a:t>
            </a:r>
            <a:r>
              <a:rPr lang="en-US" sz="1200" baseline="30000" dirty="0"/>
              <a:t>th</a:t>
            </a:r>
            <a:r>
              <a:rPr lang="en-US" sz="1200" dirty="0"/>
              <a:t> data its all 3, our interest is 21</a:t>
            </a:r>
            <a:r>
              <a:rPr lang="en-US" sz="1200" baseline="30000" dirty="0"/>
              <a:t>st</a:t>
            </a:r>
            <a:r>
              <a:rPr lang="en-US" sz="1200" dirty="0"/>
              <a:t> data which is 3. Hence, median is 3. </a:t>
            </a:r>
          </a:p>
          <a:p>
            <a:pPr marL="0" indent="0">
              <a:buNone/>
            </a:pPr>
            <a:endParaRPr lang="en-US" sz="1200" dirty="0"/>
          </a:p>
          <a:p>
            <a:pPr marL="0" indent="0">
              <a:buNone/>
            </a:pPr>
            <a:endParaRPr lang="en-US" sz="1200" dirty="0"/>
          </a:p>
        </p:txBody>
      </p:sp>
      <p:sp>
        <p:nvSpPr>
          <p:cNvPr id="5" name="Footer Placeholder 4">
            <a:extLst>
              <a:ext uri="{FF2B5EF4-FFF2-40B4-BE49-F238E27FC236}">
                <a16:creationId xmlns:a16="http://schemas.microsoft.com/office/drawing/2014/main" id="{BF3B7158-AD20-4B75-904B-EB7709CD64E7}"/>
              </a:ext>
            </a:extLst>
          </p:cNvPr>
          <p:cNvSpPr>
            <a:spLocks noGrp="1"/>
          </p:cNvSpPr>
          <p:nvPr>
            <p:ph type="ftr" sz="quarter" idx="11"/>
          </p:nvPr>
        </p:nvSpPr>
        <p:spPr/>
        <p:txBody>
          <a:bodyPr/>
          <a:lstStyle/>
          <a:p>
            <a:r>
              <a:rPr lang="en-US"/>
              <a:t>Copy Right: Santosh Chhatkuli</a:t>
            </a:r>
            <a:endParaRPr lang="en-US" dirty="0"/>
          </a:p>
        </p:txBody>
      </p:sp>
      <p:graphicFrame>
        <p:nvGraphicFramePr>
          <p:cNvPr id="6" name="Table 6">
            <a:extLst>
              <a:ext uri="{FF2B5EF4-FFF2-40B4-BE49-F238E27FC236}">
                <a16:creationId xmlns:a16="http://schemas.microsoft.com/office/drawing/2014/main" id="{8B6ABC3A-C9E7-4E95-835E-D30140BF8167}"/>
              </a:ext>
            </a:extLst>
          </p:cNvPr>
          <p:cNvGraphicFramePr>
            <a:graphicFrameLocks noGrp="1"/>
          </p:cNvGraphicFramePr>
          <p:nvPr>
            <p:extLst>
              <p:ext uri="{D42A27DB-BD31-4B8C-83A1-F6EECF244321}">
                <p14:modId xmlns:p14="http://schemas.microsoft.com/office/powerpoint/2010/main" val="3079264876"/>
              </p:ext>
            </p:extLst>
          </p:nvPr>
        </p:nvGraphicFramePr>
        <p:xfrm>
          <a:off x="6384610" y="1009649"/>
          <a:ext cx="5326376" cy="822960"/>
        </p:xfrm>
        <a:graphic>
          <a:graphicData uri="http://schemas.openxmlformats.org/drawingml/2006/table">
            <a:tbl>
              <a:tblPr firstRow="1" bandRow="1">
                <a:tableStyleId>{3B4B98B0-60AC-42C2-AFA5-B58CD77FA1E5}</a:tableStyleId>
              </a:tblPr>
              <a:tblGrid>
                <a:gridCol w="665797">
                  <a:extLst>
                    <a:ext uri="{9D8B030D-6E8A-4147-A177-3AD203B41FA5}">
                      <a16:colId xmlns:a16="http://schemas.microsoft.com/office/drawing/2014/main" val="1522042295"/>
                    </a:ext>
                  </a:extLst>
                </a:gridCol>
                <a:gridCol w="665797">
                  <a:extLst>
                    <a:ext uri="{9D8B030D-6E8A-4147-A177-3AD203B41FA5}">
                      <a16:colId xmlns:a16="http://schemas.microsoft.com/office/drawing/2014/main" val="866693172"/>
                    </a:ext>
                  </a:extLst>
                </a:gridCol>
                <a:gridCol w="665797">
                  <a:extLst>
                    <a:ext uri="{9D8B030D-6E8A-4147-A177-3AD203B41FA5}">
                      <a16:colId xmlns:a16="http://schemas.microsoft.com/office/drawing/2014/main" val="2638346891"/>
                    </a:ext>
                  </a:extLst>
                </a:gridCol>
                <a:gridCol w="665797">
                  <a:extLst>
                    <a:ext uri="{9D8B030D-6E8A-4147-A177-3AD203B41FA5}">
                      <a16:colId xmlns:a16="http://schemas.microsoft.com/office/drawing/2014/main" val="1906879001"/>
                    </a:ext>
                  </a:extLst>
                </a:gridCol>
                <a:gridCol w="665797">
                  <a:extLst>
                    <a:ext uri="{9D8B030D-6E8A-4147-A177-3AD203B41FA5}">
                      <a16:colId xmlns:a16="http://schemas.microsoft.com/office/drawing/2014/main" val="163902190"/>
                    </a:ext>
                  </a:extLst>
                </a:gridCol>
                <a:gridCol w="665797">
                  <a:extLst>
                    <a:ext uri="{9D8B030D-6E8A-4147-A177-3AD203B41FA5}">
                      <a16:colId xmlns:a16="http://schemas.microsoft.com/office/drawing/2014/main" val="2065358316"/>
                    </a:ext>
                  </a:extLst>
                </a:gridCol>
                <a:gridCol w="665797">
                  <a:extLst>
                    <a:ext uri="{9D8B030D-6E8A-4147-A177-3AD203B41FA5}">
                      <a16:colId xmlns:a16="http://schemas.microsoft.com/office/drawing/2014/main" val="1038828722"/>
                    </a:ext>
                  </a:extLst>
                </a:gridCol>
                <a:gridCol w="665797">
                  <a:extLst>
                    <a:ext uri="{9D8B030D-6E8A-4147-A177-3AD203B41FA5}">
                      <a16:colId xmlns:a16="http://schemas.microsoft.com/office/drawing/2014/main" val="2932663972"/>
                    </a:ext>
                  </a:extLst>
                </a:gridCol>
              </a:tblGrid>
              <a:tr h="233186">
                <a:tc>
                  <a:txBody>
                    <a:bodyPr/>
                    <a:lstStyle/>
                    <a:p>
                      <a:r>
                        <a:rPr lang="en-US" sz="1200" dirty="0"/>
                        <a:t>X</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4</a:t>
                      </a:r>
                    </a:p>
                  </a:txBody>
                  <a:tcPr/>
                </a:tc>
                <a:tc>
                  <a:txBody>
                    <a:bodyPr/>
                    <a:lstStyle/>
                    <a:p>
                      <a:r>
                        <a:rPr lang="en-US" sz="1200" dirty="0"/>
                        <a:t>5</a:t>
                      </a:r>
                    </a:p>
                  </a:txBody>
                  <a:tcPr/>
                </a:tc>
                <a:tc>
                  <a:txBody>
                    <a:bodyPr/>
                    <a:lstStyle/>
                    <a:p>
                      <a:r>
                        <a:rPr lang="en-US" sz="1200" dirty="0"/>
                        <a:t>6</a:t>
                      </a:r>
                    </a:p>
                  </a:txBody>
                  <a:tcPr/>
                </a:tc>
                <a:extLst>
                  <a:ext uri="{0D108BD9-81ED-4DB2-BD59-A6C34878D82A}">
                    <a16:rowId xmlns:a16="http://schemas.microsoft.com/office/drawing/2014/main" val="1582619443"/>
                  </a:ext>
                </a:extLst>
              </a:tr>
              <a:tr h="233186">
                <a:tc>
                  <a:txBody>
                    <a:bodyPr/>
                    <a:lstStyle/>
                    <a:p>
                      <a:r>
                        <a:rPr lang="en-US" sz="1200" dirty="0"/>
                        <a:t>f</a:t>
                      </a:r>
                    </a:p>
                  </a:txBody>
                  <a:tcPr/>
                </a:tc>
                <a:tc>
                  <a:txBody>
                    <a:bodyPr/>
                    <a:lstStyle/>
                    <a:p>
                      <a:r>
                        <a:rPr lang="en-US" sz="1200" dirty="0"/>
                        <a:t>3</a:t>
                      </a:r>
                    </a:p>
                  </a:txBody>
                  <a:tcPr/>
                </a:tc>
                <a:tc>
                  <a:txBody>
                    <a:bodyPr/>
                    <a:lstStyle/>
                    <a:p>
                      <a:r>
                        <a:rPr lang="en-US" sz="1200" dirty="0"/>
                        <a:t>7</a:t>
                      </a:r>
                    </a:p>
                  </a:txBody>
                  <a:tcPr/>
                </a:tc>
                <a:tc>
                  <a:txBody>
                    <a:bodyPr/>
                    <a:lstStyle/>
                    <a:p>
                      <a:r>
                        <a:rPr lang="en-US" sz="1200" dirty="0"/>
                        <a:t>10</a:t>
                      </a:r>
                    </a:p>
                  </a:txBody>
                  <a:tcPr/>
                </a:tc>
                <a:tc>
                  <a:txBody>
                    <a:bodyPr/>
                    <a:lstStyle/>
                    <a:p>
                      <a:r>
                        <a:rPr lang="en-US" sz="1200" dirty="0"/>
                        <a:t>8</a:t>
                      </a:r>
                    </a:p>
                  </a:txBody>
                  <a:tcPr/>
                </a:tc>
                <a:tc>
                  <a:txBody>
                    <a:bodyPr/>
                    <a:lstStyle/>
                    <a:p>
                      <a:r>
                        <a:rPr lang="en-US" sz="1200" dirty="0"/>
                        <a:t>6</a:t>
                      </a:r>
                    </a:p>
                  </a:txBody>
                  <a:tcPr/>
                </a:tc>
                <a:tc>
                  <a:txBody>
                    <a:bodyPr/>
                    <a:lstStyle/>
                    <a:p>
                      <a:r>
                        <a:rPr lang="en-US" sz="1200" dirty="0"/>
                        <a:t>4</a:t>
                      </a:r>
                    </a:p>
                  </a:txBody>
                  <a:tcPr/>
                </a:tc>
                <a:tc>
                  <a:txBody>
                    <a:bodyPr/>
                    <a:lstStyle/>
                    <a:p>
                      <a:r>
                        <a:rPr lang="en-US" sz="1200" dirty="0"/>
                        <a:t>2  = 40</a:t>
                      </a:r>
                    </a:p>
                  </a:txBody>
                  <a:tcPr/>
                </a:tc>
                <a:extLst>
                  <a:ext uri="{0D108BD9-81ED-4DB2-BD59-A6C34878D82A}">
                    <a16:rowId xmlns:a16="http://schemas.microsoft.com/office/drawing/2014/main" val="193948341"/>
                  </a:ext>
                </a:extLst>
              </a:tr>
              <a:tr h="233186">
                <a:tc>
                  <a:txBody>
                    <a:bodyPr/>
                    <a:lstStyle/>
                    <a:p>
                      <a:r>
                        <a:rPr lang="en-US" sz="1200" dirty="0"/>
                        <a:t>C.f.</a:t>
                      </a:r>
                    </a:p>
                  </a:txBody>
                  <a:tcPr/>
                </a:tc>
                <a:tc>
                  <a:txBody>
                    <a:bodyPr/>
                    <a:lstStyle/>
                    <a:p>
                      <a:r>
                        <a:rPr lang="en-US" sz="1200" dirty="0"/>
                        <a:t>3</a:t>
                      </a:r>
                    </a:p>
                  </a:txBody>
                  <a:tcPr/>
                </a:tc>
                <a:tc>
                  <a:txBody>
                    <a:bodyPr/>
                    <a:lstStyle/>
                    <a:p>
                      <a:r>
                        <a:rPr lang="en-US" sz="1200" dirty="0"/>
                        <a:t>10</a:t>
                      </a:r>
                    </a:p>
                  </a:txBody>
                  <a:tcPr/>
                </a:tc>
                <a:tc>
                  <a:txBody>
                    <a:bodyPr/>
                    <a:lstStyle/>
                    <a:p>
                      <a:r>
                        <a:rPr lang="en-US" sz="1200" dirty="0"/>
                        <a:t>20</a:t>
                      </a:r>
                    </a:p>
                  </a:txBody>
                  <a:tcPr/>
                </a:tc>
                <a:tc>
                  <a:txBody>
                    <a:bodyPr/>
                    <a:lstStyle/>
                    <a:p>
                      <a:r>
                        <a:rPr lang="en-US" sz="1200" dirty="0"/>
                        <a:t>28</a:t>
                      </a:r>
                    </a:p>
                  </a:txBody>
                  <a:tcPr/>
                </a:tc>
                <a:tc>
                  <a:txBody>
                    <a:bodyPr/>
                    <a:lstStyle/>
                    <a:p>
                      <a:r>
                        <a:rPr lang="en-US" sz="1200" dirty="0"/>
                        <a:t>34</a:t>
                      </a:r>
                    </a:p>
                  </a:txBody>
                  <a:tcPr/>
                </a:tc>
                <a:tc>
                  <a:txBody>
                    <a:bodyPr/>
                    <a:lstStyle/>
                    <a:p>
                      <a:r>
                        <a:rPr lang="en-US" sz="1200" dirty="0"/>
                        <a:t>38</a:t>
                      </a:r>
                    </a:p>
                  </a:txBody>
                  <a:tcPr/>
                </a:tc>
                <a:tc>
                  <a:txBody>
                    <a:bodyPr/>
                    <a:lstStyle/>
                    <a:p>
                      <a:r>
                        <a:rPr lang="en-US" sz="1200" dirty="0"/>
                        <a:t>40</a:t>
                      </a:r>
                    </a:p>
                  </a:txBody>
                  <a:tcPr/>
                </a:tc>
                <a:extLst>
                  <a:ext uri="{0D108BD9-81ED-4DB2-BD59-A6C34878D82A}">
                    <a16:rowId xmlns:a16="http://schemas.microsoft.com/office/drawing/2014/main" val="646986810"/>
                  </a:ext>
                </a:extLst>
              </a:tr>
            </a:tbl>
          </a:graphicData>
        </a:graphic>
      </p:graphicFrame>
      <mc:AlternateContent xmlns:mc="http://schemas.openxmlformats.org/markup-compatibility/2006" xmlns:a14="http://schemas.microsoft.com/office/drawing/2010/main">
        <mc:Choice Requires="a14">
          <p:sp>
            <p:nvSpPr>
              <p:cNvPr id="7" name="Object 6">
                <a:extLst>
                  <a:ext uri="{FF2B5EF4-FFF2-40B4-BE49-F238E27FC236}">
                    <a16:creationId xmlns:a16="http://schemas.microsoft.com/office/drawing/2014/main" id="{097DD328-70A0-4FB7-B09D-05905B5C478F}"/>
                  </a:ext>
                </a:extLst>
              </p:cNvPr>
              <p:cNvSpPr txBox="1"/>
              <p:nvPr/>
            </p:nvSpPr>
            <p:spPr>
              <a:xfrm>
                <a:off x="8067657" y="2116454"/>
                <a:ext cx="558800" cy="471487"/>
              </a:xfrm>
              <a:prstGeom prst="rect">
                <a:avLst/>
              </a:prstGeom>
            </p:spPr>
            <p:txBody>
              <a:bodyPr>
                <a:normAutofit fontScale="47500" lnSpcReduction="20000"/>
              </a:bodyPr>
              <a:lstStyle/>
              <a:p>
                <a:pPr/>
                <a14:m>
                  <m:oMathPara xmlns:m="http://schemas.openxmlformats.org/officeDocument/2006/math">
                    <m:oMathParaPr>
                      <m:jc m:val="left"/>
                    </m:oMathParaPr>
                    <m:oMath xmlns:m="http://schemas.openxmlformats.org/officeDocument/2006/math">
                      <m:sSup>
                        <m:sSupPr>
                          <m:ctrlPr>
                            <a:rPr lang="en-US" i="1">
                              <a:solidFill>
                                <a:srgbClr val="000000"/>
                              </a:solidFill>
                              <a:latin typeface="Cambria Math" panose="02040503050406030204" pitchFamily="18" charset="0"/>
                            </a:rPr>
                          </m:ctrlPr>
                        </m:sSupPr>
                        <m:e>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𝑛</m:t>
                                  </m:r>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m:t>
                                  </m:r>
                                </m:den>
                              </m:f>
                            </m:e>
                          </m:d>
                        </m:e>
                        <m:sup>
                          <m:r>
                            <a:rPr lang="en-US" i="1">
                              <a:solidFill>
                                <a:srgbClr val="000000"/>
                              </a:solidFill>
                              <a:latin typeface="Cambria Math" panose="02040503050406030204" pitchFamily="18" charset="0"/>
                            </a:rPr>
                            <m:t>𝑡h</m:t>
                          </m:r>
                        </m:sup>
                      </m:sSup>
                    </m:oMath>
                  </m:oMathPara>
                </a14:m>
                <a:endParaRPr lang="en-US" dirty="0"/>
              </a:p>
            </p:txBody>
          </p:sp>
        </mc:Choice>
        <mc:Fallback xmlns="">
          <p:sp>
            <p:nvSpPr>
              <p:cNvPr id="7" name="Object 6">
                <a:extLst>
                  <a:ext uri="{FF2B5EF4-FFF2-40B4-BE49-F238E27FC236}">
                    <a16:creationId xmlns:a16="http://schemas.microsoft.com/office/drawing/2014/main" id="{097DD328-70A0-4FB7-B09D-05905B5C478F}"/>
                  </a:ext>
                </a:extLst>
              </p:cNvPr>
              <p:cNvSpPr txBox="1">
                <a:spLocks noRot="1" noChangeAspect="1" noMove="1" noResize="1" noEditPoints="1" noAdjustHandles="1" noChangeArrowheads="1" noChangeShapeType="1" noTextEdit="1"/>
              </p:cNvSpPr>
              <p:nvPr/>
            </p:nvSpPr>
            <p:spPr>
              <a:xfrm>
                <a:off x="8067657" y="2116454"/>
                <a:ext cx="558800" cy="471487"/>
              </a:xfrm>
              <a:prstGeom prst="rect">
                <a:avLst/>
              </a:prstGeom>
              <a:blipFill>
                <a:blip r:embed="rId2"/>
                <a:stretch>
                  <a:fillRect r="-9783"/>
                </a:stretch>
              </a:blipFill>
            </p:spPr>
            <p:txBody>
              <a:bodyPr/>
              <a:lstStyle/>
              <a:p>
                <a:r>
                  <a:rPr lang="en-US">
                    <a:noFill/>
                  </a:rPr>
                  <a:t> </a:t>
                </a:r>
              </a:p>
            </p:txBody>
          </p:sp>
        </mc:Fallback>
      </mc:AlternateContent>
      <p:graphicFrame>
        <p:nvGraphicFramePr>
          <p:cNvPr id="11" name="Chart 10">
            <a:extLst>
              <a:ext uri="{FF2B5EF4-FFF2-40B4-BE49-F238E27FC236}">
                <a16:creationId xmlns:a16="http://schemas.microsoft.com/office/drawing/2014/main" id="{0D05C953-B0BF-44F0-9790-3B81E5E699E9}"/>
              </a:ext>
            </a:extLst>
          </p:cNvPr>
          <p:cNvGraphicFramePr>
            <a:graphicFrameLocks/>
          </p:cNvGraphicFramePr>
          <p:nvPr>
            <p:extLst>
              <p:ext uri="{D42A27DB-BD31-4B8C-83A1-F6EECF244321}">
                <p14:modId xmlns:p14="http://schemas.microsoft.com/office/powerpoint/2010/main" val="2016580967"/>
              </p:ext>
            </p:extLst>
          </p:nvPr>
        </p:nvGraphicFramePr>
        <p:xfrm>
          <a:off x="6515100" y="3343275"/>
          <a:ext cx="49339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4884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B2A5-3500-4DE8-839C-0005218600D5}"/>
              </a:ext>
            </a:extLst>
          </p:cNvPr>
          <p:cNvSpPr>
            <a:spLocks noGrp="1"/>
          </p:cNvSpPr>
          <p:nvPr>
            <p:ph type="title"/>
          </p:nvPr>
        </p:nvSpPr>
        <p:spPr>
          <a:xfrm>
            <a:off x="792480" y="570876"/>
            <a:ext cx="10058400" cy="289735"/>
          </a:xfrm>
        </p:spPr>
        <p:txBody>
          <a:bodyPr>
            <a:normAutofit fontScale="90000"/>
          </a:bodyPr>
          <a:lstStyle/>
          <a:p>
            <a:r>
              <a:rPr lang="en-US" sz="1600" b="1" dirty="0"/>
              <a:t>Computing median in grouped frequency distribution</a:t>
            </a:r>
          </a:p>
        </p:txBody>
      </p:sp>
      <p:sp>
        <p:nvSpPr>
          <p:cNvPr id="3" name="Content Placeholder 2">
            <a:extLst>
              <a:ext uri="{FF2B5EF4-FFF2-40B4-BE49-F238E27FC236}">
                <a16:creationId xmlns:a16="http://schemas.microsoft.com/office/drawing/2014/main" id="{E5E7656F-8A8D-43B5-B8E1-4D98F95011E0}"/>
              </a:ext>
            </a:extLst>
          </p:cNvPr>
          <p:cNvSpPr>
            <a:spLocks noGrp="1"/>
          </p:cNvSpPr>
          <p:nvPr>
            <p:ph sz="half" idx="1"/>
          </p:nvPr>
        </p:nvSpPr>
        <p:spPr>
          <a:xfrm>
            <a:off x="573740" y="1066799"/>
            <a:ext cx="5316071" cy="5325035"/>
          </a:xfrm>
        </p:spPr>
        <p:txBody>
          <a:bodyPr>
            <a:normAutofit lnSpcReduction="10000"/>
          </a:bodyPr>
          <a:lstStyle/>
          <a:p>
            <a:pPr marL="0" indent="0">
              <a:buNone/>
            </a:pPr>
            <a:r>
              <a:rPr lang="en-US" sz="1200" dirty="0"/>
              <a:t>The grades of students in statistics</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What is the median grade of students ?</a:t>
            </a:r>
          </a:p>
          <a:p>
            <a:pPr marL="0" indent="0">
              <a:buNone/>
            </a:pPr>
            <a:r>
              <a:rPr lang="en-US" sz="1200" b="1" dirty="0"/>
              <a:t>Solution:</a:t>
            </a:r>
          </a:p>
          <a:p>
            <a:pPr marL="0" indent="0">
              <a:buNone/>
            </a:pPr>
            <a:r>
              <a:rPr lang="en-US" sz="1200" dirty="0"/>
              <a:t>Variable (X) = Grades of students in statistics</a:t>
            </a:r>
          </a:p>
          <a:p>
            <a:pPr marL="0" indent="0">
              <a:buNone/>
            </a:pPr>
            <a:r>
              <a:rPr lang="en-US" sz="1200" dirty="0"/>
              <a:t>Sample size (n) = 80</a:t>
            </a:r>
          </a:p>
          <a:p>
            <a:pPr marL="0" indent="0">
              <a:buNone/>
            </a:pPr>
            <a:r>
              <a:rPr lang="en-US" sz="1200" dirty="0"/>
              <a:t>First we find the class groupings where the median falls.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54E80FB-DFFC-431D-9CB3-616038D26FDF}"/>
                  </a:ext>
                </a:extLst>
              </p:cNvPr>
              <p:cNvSpPr>
                <a:spLocks noGrp="1"/>
              </p:cNvSpPr>
              <p:nvPr>
                <p:ph sz="half" idx="2"/>
              </p:nvPr>
            </p:nvSpPr>
            <p:spPr>
              <a:xfrm>
                <a:off x="6302190" y="570876"/>
                <a:ext cx="5316069" cy="5820958"/>
              </a:xfrm>
            </p:spPr>
            <p:txBody>
              <a:bodyPr>
                <a:normAutofit lnSpcReduction="10000"/>
              </a:bodyPr>
              <a:lstStyle/>
              <a:p>
                <a:pPr marL="0" indent="0">
                  <a:buNone/>
                </a:pPr>
                <a:r>
                  <a:rPr lang="en-US" sz="1200" dirty="0"/>
                  <a:t>Here, Median =  value of (n/2)</a:t>
                </a:r>
                <a:r>
                  <a:rPr lang="en-US" sz="1200" dirty="0" err="1"/>
                  <a:t>th</a:t>
                </a:r>
                <a:r>
                  <a:rPr lang="en-US" sz="1200" dirty="0"/>
                  <a:t> ordered data = </a:t>
                </a:r>
              </a:p>
              <a:p>
                <a:pPr marL="0" indent="0">
                  <a:buNone/>
                </a:pPr>
                <a:r>
                  <a:rPr lang="en-US" sz="1200" dirty="0"/>
                  <a:t>	=  Value of (80/2)</a:t>
                </a:r>
                <a:r>
                  <a:rPr lang="en-US" sz="1200" dirty="0" err="1"/>
                  <a:t>th</a:t>
                </a:r>
                <a:r>
                  <a:rPr lang="en-US" sz="1200" dirty="0"/>
                  <a:t> ordered data = 40</a:t>
                </a:r>
                <a:r>
                  <a:rPr lang="en-US" sz="1200" baseline="30000" dirty="0"/>
                  <a:t>th</a:t>
                </a:r>
                <a:r>
                  <a:rPr lang="en-US" sz="1200" dirty="0"/>
                  <a:t> ordered data</a:t>
                </a:r>
              </a:p>
              <a:p>
                <a:pPr marL="0" indent="0">
                  <a:buNone/>
                </a:pPr>
                <a:r>
                  <a:rPr lang="en-US" sz="1200" dirty="0"/>
                  <a:t>Median is 40</a:t>
                </a:r>
                <a:r>
                  <a:rPr lang="en-US" sz="1200" baseline="30000" dirty="0"/>
                  <a:t>th</a:t>
                </a:r>
                <a:r>
                  <a:rPr lang="en-US" sz="1200" dirty="0"/>
                  <a:t> observation</a:t>
                </a:r>
              </a:p>
              <a:p>
                <a:pPr marL="0" indent="0">
                  <a:buNone/>
                </a:pPr>
                <a:endParaRPr lang="en-US" dirty="0"/>
              </a:p>
              <a:p>
                <a:pPr marL="0" indent="0">
                  <a:buNone/>
                </a:pPr>
                <a:endParaRPr lang="en-US" dirty="0"/>
              </a:p>
              <a:p>
                <a:pPr marL="0" indent="0">
                  <a:buNone/>
                </a:pPr>
                <a:r>
                  <a:rPr lang="en-US" sz="1200" dirty="0"/>
                  <a:t>By looking into c.f. row we observe that from 25</a:t>
                </a:r>
                <a:r>
                  <a:rPr lang="en-US" sz="1200" baseline="30000" dirty="0"/>
                  <a:t>th</a:t>
                </a:r>
                <a:r>
                  <a:rPr lang="en-US" sz="1200" dirty="0"/>
                  <a:t> to 43</a:t>
                </a:r>
                <a:r>
                  <a:rPr lang="en-US" sz="1200" baseline="30000" dirty="0"/>
                  <a:t>rd</a:t>
                </a:r>
                <a:r>
                  <a:rPr lang="en-US" sz="1200" dirty="0"/>
                  <a:t> observations has value between 70 to 76. Hence median lies in the class 70 – 76</a:t>
                </a:r>
              </a:p>
              <a:p>
                <a:pPr marL="0" indent="0">
                  <a:buNone/>
                </a:pPr>
                <a:r>
                  <a:rPr lang="en-US" sz="1200" dirty="0"/>
                  <a:t>Next is to find the exact median by using following formula.</a:t>
                </a:r>
              </a:p>
              <a:p>
                <a:pPr marL="0" indent="0">
                  <a:buNone/>
                </a:pPr>
                <a:r>
                  <a:rPr lang="en-US" sz="1200" dirty="0"/>
                  <a:t>	Median (md) = </a:t>
                </a:r>
                <a14:m>
                  <m:oMath xmlns:m="http://schemas.openxmlformats.org/officeDocument/2006/math">
                    <m:r>
                      <a:rPr lang="en-US" b="0" i="1" smtClean="0">
                        <a:latin typeface="Cambria Math" panose="02040503050406030204" pitchFamily="18" charset="0"/>
                      </a:rPr>
                      <m:t>𝐿</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box>
                          <m:boxPr>
                            <m:ctrlPr>
                              <a:rPr lang="en-US" b="0" i="1" smtClean="0">
                                <a:latin typeface="Cambria Math" panose="02040503050406030204" pitchFamily="18" charset="0"/>
                              </a:rPr>
                            </m:ctrlPr>
                          </m:boxPr>
                          <m:e>
                            <m:argPr>
                              <m:argSz m:val="-1"/>
                            </m:argPr>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box>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num>
                      <m:den>
                        <m:r>
                          <a:rPr lang="en-US" b="0" i="1" smtClean="0">
                            <a:latin typeface="Cambria Math" panose="02040503050406030204" pitchFamily="18" charset="0"/>
                          </a:rPr>
                          <m:t>𝑓</m:t>
                        </m:r>
                      </m:den>
                    </m:f>
                    <m:r>
                      <a:rPr lang="en-US" b="0" i="1" smtClean="0">
                        <a:latin typeface="Cambria Math" panose="02040503050406030204" pitchFamily="18" charset="0"/>
                      </a:rPr>
                      <m:t>∗</m:t>
                    </m:r>
                    <m:r>
                      <a:rPr lang="en-US" b="0" i="1" smtClean="0">
                        <a:latin typeface="Cambria Math" panose="02040503050406030204" pitchFamily="18" charset="0"/>
                      </a:rPr>
                      <m:t>h</m:t>
                    </m:r>
                  </m:oMath>
                </a14:m>
                <a:endParaRPr lang="en-US" sz="1200" dirty="0"/>
              </a:p>
              <a:p>
                <a:pPr marL="0" indent="0">
                  <a:buNone/>
                </a:pPr>
                <a:r>
                  <a:rPr lang="en-US" sz="1200" dirty="0"/>
                  <a:t>From the frequency table, we have </a:t>
                </a:r>
              </a:p>
              <a:p>
                <a:pPr marL="0" indent="0">
                  <a:buNone/>
                </a:pPr>
                <a:r>
                  <a:rPr lang="en-US" sz="1200" dirty="0"/>
                  <a:t>	</a:t>
                </a:r>
                <a:r>
                  <a:rPr lang="en-US" sz="1200" dirty="0" err="1"/>
                  <a:t>Lm</a:t>
                </a:r>
                <a:r>
                  <a:rPr lang="en-US" sz="1200" baseline="-25000" dirty="0" err="1"/>
                  <a:t>d</a:t>
                </a:r>
                <a:r>
                  <a:rPr lang="en-US" sz="1200" dirty="0"/>
                  <a:t> = Lower limit of median class = 70</a:t>
                </a:r>
              </a:p>
              <a:p>
                <a:pPr marL="0" indent="0">
                  <a:buNone/>
                </a:pPr>
                <a:r>
                  <a:rPr lang="en-US" sz="1200" dirty="0"/>
                  <a:t>	c.f. = Cumulative Frequency </a:t>
                </a:r>
                <a:r>
                  <a:rPr lang="en-US" sz="1200" dirty="0" err="1"/>
                  <a:t>upto</a:t>
                </a:r>
                <a:r>
                  <a:rPr lang="en-US" sz="1200" dirty="0"/>
                  <a:t> median class = 24</a:t>
                </a:r>
              </a:p>
              <a:p>
                <a:pPr marL="0" indent="0">
                  <a:buNone/>
                </a:pPr>
                <a:r>
                  <a:rPr lang="en-US" sz="1200" dirty="0"/>
                  <a:t>	f = frequency of median class = 19</a:t>
                </a:r>
              </a:p>
              <a:p>
                <a:pPr marL="0" indent="0">
                  <a:buNone/>
                </a:pPr>
                <a:r>
                  <a:rPr lang="en-US" sz="1200" dirty="0"/>
                  <a:t>	h = Width of the median class = 76 – 70 = 6</a:t>
                </a:r>
              </a:p>
              <a:p>
                <a:pPr marL="0" indent="0">
                  <a:buNone/>
                </a:pPr>
                <a:r>
                  <a:rPr lang="en-US" sz="1200" dirty="0"/>
                  <a:t>Now,</a:t>
                </a:r>
              </a:p>
              <a:p>
                <a:pPr marL="0" indent="0">
                  <a:buNone/>
                </a:pPr>
                <a:r>
                  <a:rPr lang="en-US" sz="1200" dirty="0"/>
                  <a:t>	Median (md) =</a:t>
                </a:r>
              </a:p>
              <a:p>
                <a:pPr marL="0" indent="0">
                  <a:buNone/>
                </a:pPr>
                <a:r>
                  <a:rPr lang="en-US" sz="1200" dirty="0"/>
                  <a:t>Hence, the median score of the statistics paper is 75.05. At least half of the students (50 % ) scored minimum marks of 75.05. </a:t>
                </a:r>
              </a:p>
              <a:p>
                <a:pPr marL="0" indent="0">
                  <a:buNone/>
                </a:pPr>
                <a:endParaRPr lang="en-US" sz="1200" dirty="0"/>
              </a:p>
            </p:txBody>
          </p:sp>
        </mc:Choice>
        <mc:Fallback xmlns="">
          <p:sp>
            <p:nvSpPr>
              <p:cNvPr id="4" name="Content Placeholder 3">
                <a:extLst>
                  <a:ext uri="{FF2B5EF4-FFF2-40B4-BE49-F238E27FC236}">
                    <a16:creationId xmlns:a16="http://schemas.microsoft.com/office/drawing/2014/main" id="{E54E80FB-DFFC-431D-9CB3-616038D26FDF}"/>
                  </a:ext>
                </a:extLst>
              </p:cNvPr>
              <p:cNvSpPr>
                <a:spLocks noGrp="1" noRot="1" noChangeAspect="1" noMove="1" noResize="1" noEditPoints="1" noAdjustHandles="1" noChangeArrowheads="1" noChangeShapeType="1" noTextEdit="1"/>
              </p:cNvSpPr>
              <p:nvPr>
                <p:ph sz="half" idx="2"/>
              </p:nvPr>
            </p:nvSpPr>
            <p:spPr>
              <a:xfrm>
                <a:off x="6302190" y="570876"/>
                <a:ext cx="5316069" cy="5820958"/>
              </a:xfrm>
              <a:blipFill>
                <a:blip r:embed="rId2"/>
                <a:stretch>
                  <a:fillRect l="-115" t="-733"/>
                </a:stretch>
              </a:blipFill>
            </p:spPr>
            <p:txBody>
              <a:bodyPr/>
              <a:lstStyle/>
              <a:p>
                <a:r>
                  <a:rPr lang="en-US">
                    <a:noFill/>
                  </a:rPr>
                  <a:t> </a:t>
                </a:r>
              </a:p>
            </p:txBody>
          </p:sp>
        </mc:Fallback>
      </mc:AlternateContent>
      <p:sp>
        <p:nvSpPr>
          <p:cNvPr id="13" name="Footer Placeholder 12">
            <a:extLst>
              <a:ext uri="{FF2B5EF4-FFF2-40B4-BE49-F238E27FC236}">
                <a16:creationId xmlns:a16="http://schemas.microsoft.com/office/drawing/2014/main" id="{6CE0894A-C8F1-4017-B573-F332961C12D6}"/>
              </a:ext>
            </a:extLst>
          </p:cNvPr>
          <p:cNvSpPr>
            <a:spLocks noGrp="1"/>
          </p:cNvSpPr>
          <p:nvPr>
            <p:ph type="ftr" sz="quarter" idx="11"/>
          </p:nvPr>
        </p:nvSpPr>
        <p:spPr/>
        <p:txBody>
          <a:bodyPr/>
          <a:lstStyle/>
          <a:p>
            <a:r>
              <a:rPr lang="en-US"/>
              <a:t>Copy Right: Santosh Chhatkuli</a:t>
            </a:r>
            <a:endParaRPr lang="en-US" dirty="0"/>
          </a:p>
        </p:txBody>
      </p:sp>
      <p:pic>
        <p:nvPicPr>
          <p:cNvPr id="8" name="Picture 7">
            <a:extLst>
              <a:ext uri="{FF2B5EF4-FFF2-40B4-BE49-F238E27FC236}">
                <a16:creationId xmlns:a16="http://schemas.microsoft.com/office/drawing/2014/main" id="{A1FFA2B7-DBDF-4C10-85F3-21A30064DA4E}"/>
              </a:ext>
            </a:extLst>
          </p:cNvPr>
          <p:cNvPicPr>
            <a:picLocks noChangeAspect="1"/>
          </p:cNvPicPr>
          <p:nvPr/>
        </p:nvPicPr>
        <p:blipFill>
          <a:blip r:embed="rId3"/>
          <a:stretch>
            <a:fillRect/>
          </a:stretch>
        </p:blipFill>
        <p:spPr>
          <a:xfrm>
            <a:off x="716130" y="1342779"/>
            <a:ext cx="3444539" cy="3078747"/>
          </a:xfrm>
          <a:prstGeom prst="rect">
            <a:avLst/>
          </a:prstGeom>
        </p:spPr>
      </p:pic>
      <p:graphicFrame>
        <p:nvGraphicFramePr>
          <p:cNvPr id="10" name="Table 10">
            <a:extLst>
              <a:ext uri="{FF2B5EF4-FFF2-40B4-BE49-F238E27FC236}">
                <a16:creationId xmlns:a16="http://schemas.microsoft.com/office/drawing/2014/main" id="{977D8679-5FCE-4BAD-A418-5208269CD4E2}"/>
              </a:ext>
            </a:extLst>
          </p:cNvPr>
          <p:cNvGraphicFramePr>
            <a:graphicFrameLocks noGrp="1"/>
          </p:cNvGraphicFramePr>
          <p:nvPr>
            <p:extLst>
              <p:ext uri="{D42A27DB-BD31-4B8C-83A1-F6EECF244321}">
                <p14:modId xmlns:p14="http://schemas.microsoft.com/office/powerpoint/2010/main" val="677986385"/>
              </p:ext>
            </p:extLst>
          </p:nvPr>
        </p:nvGraphicFramePr>
        <p:xfrm>
          <a:off x="6302190" y="1459991"/>
          <a:ext cx="5441571" cy="731520"/>
        </p:xfrm>
        <a:graphic>
          <a:graphicData uri="http://schemas.openxmlformats.org/drawingml/2006/table">
            <a:tbl>
              <a:tblPr firstRow="1" bandRow="1">
                <a:tableStyleId>{5C22544A-7EE6-4342-B048-85BDC9FD1C3A}</a:tableStyleId>
              </a:tblPr>
              <a:tblGrid>
                <a:gridCol w="604619">
                  <a:extLst>
                    <a:ext uri="{9D8B030D-6E8A-4147-A177-3AD203B41FA5}">
                      <a16:colId xmlns:a16="http://schemas.microsoft.com/office/drawing/2014/main" val="2616468625"/>
                    </a:ext>
                  </a:extLst>
                </a:gridCol>
                <a:gridCol w="604619">
                  <a:extLst>
                    <a:ext uri="{9D8B030D-6E8A-4147-A177-3AD203B41FA5}">
                      <a16:colId xmlns:a16="http://schemas.microsoft.com/office/drawing/2014/main" val="2019391489"/>
                    </a:ext>
                  </a:extLst>
                </a:gridCol>
                <a:gridCol w="604619">
                  <a:extLst>
                    <a:ext uri="{9D8B030D-6E8A-4147-A177-3AD203B41FA5}">
                      <a16:colId xmlns:a16="http://schemas.microsoft.com/office/drawing/2014/main" val="121167207"/>
                    </a:ext>
                  </a:extLst>
                </a:gridCol>
                <a:gridCol w="604619">
                  <a:extLst>
                    <a:ext uri="{9D8B030D-6E8A-4147-A177-3AD203B41FA5}">
                      <a16:colId xmlns:a16="http://schemas.microsoft.com/office/drawing/2014/main" val="2764796871"/>
                    </a:ext>
                  </a:extLst>
                </a:gridCol>
                <a:gridCol w="604619">
                  <a:extLst>
                    <a:ext uri="{9D8B030D-6E8A-4147-A177-3AD203B41FA5}">
                      <a16:colId xmlns:a16="http://schemas.microsoft.com/office/drawing/2014/main" val="1318479026"/>
                    </a:ext>
                  </a:extLst>
                </a:gridCol>
                <a:gridCol w="604619">
                  <a:extLst>
                    <a:ext uri="{9D8B030D-6E8A-4147-A177-3AD203B41FA5}">
                      <a16:colId xmlns:a16="http://schemas.microsoft.com/office/drawing/2014/main" val="3432907062"/>
                    </a:ext>
                  </a:extLst>
                </a:gridCol>
                <a:gridCol w="604619">
                  <a:extLst>
                    <a:ext uri="{9D8B030D-6E8A-4147-A177-3AD203B41FA5}">
                      <a16:colId xmlns:a16="http://schemas.microsoft.com/office/drawing/2014/main" val="992788868"/>
                    </a:ext>
                  </a:extLst>
                </a:gridCol>
                <a:gridCol w="604619">
                  <a:extLst>
                    <a:ext uri="{9D8B030D-6E8A-4147-A177-3AD203B41FA5}">
                      <a16:colId xmlns:a16="http://schemas.microsoft.com/office/drawing/2014/main" val="813329348"/>
                    </a:ext>
                  </a:extLst>
                </a:gridCol>
                <a:gridCol w="604619">
                  <a:extLst>
                    <a:ext uri="{9D8B030D-6E8A-4147-A177-3AD203B41FA5}">
                      <a16:colId xmlns:a16="http://schemas.microsoft.com/office/drawing/2014/main" val="644993969"/>
                    </a:ext>
                  </a:extLst>
                </a:gridCol>
              </a:tblGrid>
              <a:tr h="235598">
                <a:tc>
                  <a:txBody>
                    <a:bodyPr/>
                    <a:lstStyle/>
                    <a:p>
                      <a:r>
                        <a:rPr lang="en-US" sz="1000" dirty="0"/>
                        <a:t>X</a:t>
                      </a:r>
                    </a:p>
                  </a:txBody>
                  <a:tcPr/>
                </a:tc>
                <a:tc>
                  <a:txBody>
                    <a:bodyPr/>
                    <a:lstStyle/>
                    <a:p>
                      <a:r>
                        <a:rPr lang="en-US" sz="1000" dirty="0"/>
                        <a:t>52-58</a:t>
                      </a:r>
                    </a:p>
                  </a:txBody>
                  <a:tcPr/>
                </a:tc>
                <a:tc>
                  <a:txBody>
                    <a:bodyPr/>
                    <a:lstStyle/>
                    <a:p>
                      <a:r>
                        <a:rPr lang="en-US" sz="1000" dirty="0"/>
                        <a:t>58-64</a:t>
                      </a:r>
                    </a:p>
                  </a:txBody>
                  <a:tcPr/>
                </a:tc>
                <a:tc>
                  <a:txBody>
                    <a:bodyPr/>
                    <a:lstStyle/>
                    <a:p>
                      <a:r>
                        <a:rPr lang="en-US" sz="1000" dirty="0"/>
                        <a:t>64-70</a:t>
                      </a:r>
                    </a:p>
                  </a:txBody>
                  <a:tcPr/>
                </a:tc>
                <a:tc>
                  <a:txBody>
                    <a:bodyPr/>
                    <a:lstStyle/>
                    <a:p>
                      <a:r>
                        <a:rPr lang="en-US" sz="1000" dirty="0"/>
                        <a:t>70-76</a:t>
                      </a:r>
                    </a:p>
                  </a:txBody>
                  <a:tcPr/>
                </a:tc>
                <a:tc>
                  <a:txBody>
                    <a:bodyPr/>
                    <a:lstStyle/>
                    <a:p>
                      <a:r>
                        <a:rPr lang="en-US" sz="1000" dirty="0"/>
                        <a:t>76-82</a:t>
                      </a:r>
                    </a:p>
                  </a:txBody>
                  <a:tcPr/>
                </a:tc>
                <a:tc>
                  <a:txBody>
                    <a:bodyPr/>
                    <a:lstStyle/>
                    <a:p>
                      <a:r>
                        <a:rPr lang="en-US" sz="1000" dirty="0"/>
                        <a:t>82-88</a:t>
                      </a:r>
                    </a:p>
                  </a:txBody>
                  <a:tcPr/>
                </a:tc>
                <a:tc>
                  <a:txBody>
                    <a:bodyPr/>
                    <a:lstStyle/>
                    <a:p>
                      <a:r>
                        <a:rPr lang="en-US" sz="1000" dirty="0"/>
                        <a:t>88-94</a:t>
                      </a:r>
                    </a:p>
                  </a:txBody>
                  <a:tcPr/>
                </a:tc>
                <a:tc>
                  <a:txBody>
                    <a:bodyPr/>
                    <a:lstStyle/>
                    <a:p>
                      <a:r>
                        <a:rPr lang="en-US" sz="1000" dirty="0"/>
                        <a:t>94-100</a:t>
                      </a:r>
                    </a:p>
                  </a:txBody>
                  <a:tcPr/>
                </a:tc>
                <a:extLst>
                  <a:ext uri="{0D108BD9-81ED-4DB2-BD59-A6C34878D82A}">
                    <a16:rowId xmlns:a16="http://schemas.microsoft.com/office/drawing/2014/main" val="4137854457"/>
                  </a:ext>
                </a:extLst>
              </a:tr>
              <a:tr h="162797">
                <a:tc>
                  <a:txBody>
                    <a:bodyPr/>
                    <a:lstStyle/>
                    <a:p>
                      <a:r>
                        <a:rPr lang="en-US" sz="1000" dirty="0"/>
                        <a:t>f</a:t>
                      </a:r>
                    </a:p>
                  </a:txBody>
                  <a:tcPr/>
                </a:tc>
                <a:tc>
                  <a:txBody>
                    <a:bodyPr/>
                    <a:lstStyle/>
                    <a:p>
                      <a:r>
                        <a:rPr lang="en-US" sz="1000" dirty="0"/>
                        <a:t>2</a:t>
                      </a:r>
                    </a:p>
                  </a:txBody>
                  <a:tcPr/>
                </a:tc>
                <a:tc>
                  <a:txBody>
                    <a:bodyPr/>
                    <a:lstStyle/>
                    <a:p>
                      <a:r>
                        <a:rPr lang="en-US" sz="1000" dirty="0"/>
                        <a:t>12</a:t>
                      </a:r>
                    </a:p>
                  </a:txBody>
                  <a:tcPr/>
                </a:tc>
                <a:tc>
                  <a:txBody>
                    <a:bodyPr/>
                    <a:lstStyle/>
                    <a:p>
                      <a:r>
                        <a:rPr lang="en-US" sz="1000" dirty="0"/>
                        <a:t>10</a:t>
                      </a:r>
                    </a:p>
                  </a:txBody>
                  <a:tcPr/>
                </a:tc>
                <a:tc>
                  <a:txBody>
                    <a:bodyPr/>
                    <a:lstStyle/>
                    <a:p>
                      <a:r>
                        <a:rPr lang="en-US" sz="1000" dirty="0"/>
                        <a:t>19</a:t>
                      </a:r>
                    </a:p>
                  </a:txBody>
                  <a:tcPr/>
                </a:tc>
                <a:tc>
                  <a:txBody>
                    <a:bodyPr/>
                    <a:lstStyle/>
                    <a:p>
                      <a:r>
                        <a:rPr lang="en-US" sz="1000" dirty="0"/>
                        <a:t>16</a:t>
                      </a:r>
                    </a:p>
                  </a:txBody>
                  <a:tcPr/>
                </a:tc>
                <a:tc>
                  <a:txBody>
                    <a:bodyPr/>
                    <a:lstStyle/>
                    <a:p>
                      <a:r>
                        <a:rPr lang="en-US" sz="1000" dirty="0"/>
                        <a:t>9</a:t>
                      </a:r>
                    </a:p>
                  </a:txBody>
                  <a:tcPr/>
                </a:tc>
                <a:tc>
                  <a:txBody>
                    <a:bodyPr/>
                    <a:lstStyle/>
                    <a:p>
                      <a:r>
                        <a:rPr lang="en-US" sz="1000" dirty="0"/>
                        <a:t>7</a:t>
                      </a:r>
                    </a:p>
                  </a:txBody>
                  <a:tcPr/>
                </a:tc>
                <a:tc>
                  <a:txBody>
                    <a:bodyPr/>
                    <a:lstStyle/>
                    <a:p>
                      <a:r>
                        <a:rPr lang="en-US" sz="1000" dirty="0"/>
                        <a:t>5</a:t>
                      </a:r>
                    </a:p>
                  </a:txBody>
                  <a:tcPr/>
                </a:tc>
                <a:extLst>
                  <a:ext uri="{0D108BD9-81ED-4DB2-BD59-A6C34878D82A}">
                    <a16:rowId xmlns:a16="http://schemas.microsoft.com/office/drawing/2014/main" val="1216485368"/>
                  </a:ext>
                </a:extLst>
              </a:tr>
              <a:tr h="162797">
                <a:tc>
                  <a:txBody>
                    <a:bodyPr/>
                    <a:lstStyle/>
                    <a:p>
                      <a:r>
                        <a:rPr lang="en-US" sz="1000" dirty="0" err="1"/>
                        <a:t>cf</a:t>
                      </a:r>
                      <a:endParaRPr lang="en-US" sz="1000" dirty="0"/>
                    </a:p>
                  </a:txBody>
                  <a:tcPr/>
                </a:tc>
                <a:tc>
                  <a:txBody>
                    <a:bodyPr/>
                    <a:lstStyle/>
                    <a:p>
                      <a:r>
                        <a:rPr lang="en-US" sz="1000" dirty="0"/>
                        <a:t>2</a:t>
                      </a:r>
                    </a:p>
                  </a:txBody>
                  <a:tcPr/>
                </a:tc>
                <a:tc>
                  <a:txBody>
                    <a:bodyPr/>
                    <a:lstStyle/>
                    <a:p>
                      <a:r>
                        <a:rPr lang="en-US" sz="1000" dirty="0"/>
                        <a:t>14</a:t>
                      </a:r>
                    </a:p>
                  </a:txBody>
                  <a:tcPr/>
                </a:tc>
                <a:tc>
                  <a:txBody>
                    <a:bodyPr/>
                    <a:lstStyle/>
                    <a:p>
                      <a:r>
                        <a:rPr lang="en-US" sz="1000" dirty="0"/>
                        <a:t>24</a:t>
                      </a:r>
                    </a:p>
                  </a:txBody>
                  <a:tcPr/>
                </a:tc>
                <a:tc>
                  <a:txBody>
                    <a:bodyPr/>
                    <a:lstStyle/>
                    <a:p>
                      <a:r>
                        <a:rPr lang="en-US" sz="1000" dirty="0"/>
                        <a:t>43</a:t>
                      </a:r>
                    </a:p>
                  </a:txBody>
                  <a:tcPr/>
                </a:tc>
                <a:tc>
                  <a:txBody>
                    <a:bodyPr/>
                    <a:lstStyle/>
                    <a:p>
                      <a:r>
                        <a:rPr lang="en-US" sz="1000" dirty="0"/>
                        <a:t>59</a:t>
                      </a:r>
                    </a:p>
                  </a:txBody>
                  <a:tcPr/>
                </a:tc>
                <a:tc>
                  <a:txBody>
                    <a:bodyPr/>
                    <a:lstStyle/>
                    <a:p>
                      <a:r>
                        <a:rPr lang="en-US" sz="1000" dirty="0"/>
                        <a:t>68</a:t>
                      </a:r>
                    </a:p>
                  </a:txBody>
                  <a:tcPr/>
                </a:tc>
                <a:tc>
                  <a:txBody>
                    <a:bodyPr/>
                    <a:lstStyle/>
                    <a:p>
                      <a:r>
                        <a:rPr lang="en-US" sz="1000" dirty="0"/>
                        <a:t>75</a:t>
                      </a:r>
                    </a:p>
                  </a:txBody>
                  <a:tcPr/>
                </a:tc>
                <a:tc>
                  <a:txBody>
                    <a:bodyPr/>
                    <a:lstStyle/>
                    <a:p>
                      <a:r>
                        <a:rPr lang="en-US" sz="1000" dirty="0"/>
                        <a:t>80</a:t>
                      </a:r>
                    </a:p>
                  </a:txBody>
                  <a:tcPr/>
                </a:tc>
                <a:extLst>
                  <a:ext uri="{0D108BD9-81ED-4DB2-BD59-A6C34878D82A}">
                    <a16:rowId xmlns:a16="http://schemas.microsoft.com/office/drawing/2014/main" val="3401610543"/>
                  </a:ext>
                </a:extLst>
              </a:tr>
            </a:tbl>
          </a:graphicData>
        </a:graphic>
      </p:graphicFrame>
      <mc:AlternateContent xmlns:mc="http://schemas.openxmlformats.org/markup-compatibility/2006" xmlns:a14="http://schemas.microsoft.com/office/drawing/2010/main">
        <mc:Choice Requires="a14">
          <p:sp>
            <p:nvSpPr>
              <p:cNvPr id="12" name="Object 11">
                <a:extLst>
                  <a:ext uri="{FF2B5EF4-FFF2-40B4-BE49-F238E27FC236}">
                    <a16:creationId xmlns:a16="http://schemas.microsoft.com/office/drawing/2014/main" id="{4E23CBC3-DF9F-40B2-A049-D047C0A6F748}"/>
                  </a:ext>
                </a:extLst>
              </p:cNvPr>
              <p:cNvSpPr txBox="1"/>
              <p:nvPr/>
            </p:nvSpPr>
            <p:spPr>
              <a:xfrm>
                <a:off x="8488362" y="5314592"/>
                <a:ext cx="1460500" cy="393700"/>
              </a:xfrm>
              <a:prstGeom prst="rect">
                <a:avLst/>
              </a:prstGeom>
            </p:spPr>
            <p:txBody>
              <a:bodyPr>
                <a:normAutofit fontScale="475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70+</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40−24</m:t>
                          </m:r>
                        </m:num>
                        <m:den>
                          <m:r>
                            <a:rPr lang="en-US" i="1">
                              <a:solidFill>
                                <a:srgbClr val="000000"/>
                              </a:solidFill>
                              <a:latin typeface="Cambria Math" panose="02040503050406030204" pitchFamily="18" charset="0"/>
                            </a:rPr>
                            <m:t>19</m:t>
                          </m:r>
                        </m:den>
                      </m:f>
                      <m:r>
                        <a:rPr lang="en-US" i="1">
                          <a:solidFill>
                            <a:srgbClr val="000000"/>
                          </a:solidFill>
                          <a:latin typeface="Cambria Math" panose="02040503050406030204" pitchFamily="18" charset="0"/>
                        </a:rPr>
                        <m:t>∗6=75.05</m:t>
                      </m:r>
                    </m:oMath>
                  </m:oMathPara>
                </a14:m>
                <a:endParaRPr lang="en-US" dirty="0"/>
              </a:p>
            </p:txBody>
          </p:sp>
        </mc:Choice>
        <mc:Fallback xmlns="">
          <p:sp>
            <p:nvSpPr>
              <p:cNvPr id="12" name="Object 11">
                <a:extLst>
                  <a:ext uri="{FF2B5EF4-FFF2-40B4-BE49-F238E27FC236}">
                    <a16:creationId xmlns:a16="http://schemas.microsoft.com/office/drawing/2014/main" id="{4E23CBC3-DF9F-40B2-A049-D047C0A6F748}"/>
                  </a:ext>
                </a:extLst>
              </p:cNvPr>
              <p:cNvSpPr txBox="1">
                <a:spLocks noRot="1" noChangeAspect="1" noMove="1" noResize="1" noEditPoints="1" noAdjustHandles="1" noChangeArrowheads="1" noChangeShapeType="1" noTextEdit="1"/>
              </p:cNvSpPr>
              <p:nvPr/>
            </p:nvSpPr>
            <p:spPr>
              <a:xfrm>
                <a:off x="8488362" y="5314592"/>
                <a:ext cx="1460500" cy="39370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9027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BE8F-604C-4728-936F-474E52557331}"/>
              </a:ext>
            </a:extLst>
          </p:cNvPr>
          <p:cNvSpPr>
            <a:spLocks noGrp="1"/>
          </p:cNvSpPr>
          <p:nvPr>
            <p:ph type="title"/>
          </p:nvPr>
        </p:nvSpPr>
        <p:spPr>
          <a:xfrm>
            <a:off x="806824" y="572669"/>
            <a:ext cx="10058400" cy="433171"/>
          </a:xfrm>
        </p:spPr>
        <p:txBody>
          <a:bodyPr>
            <a:normAutofit/>
          </a:bodyPr>
          <a:lstStyle/>
          <a:p>
            <a:r>
              <a:rPr lang="en-US" sz="2400" b="1" dirty="0"/>
              <a:t>Properties of median</a:t>
            </a:r>
          </a:p>
        </p:txBody>
      </p:sp>
      <p:sp>
        <p:nvSpPr>
          <p:cNvPr id="3" name="Content Placeholder 2">
            <a:extLst>
              <a:ext uri="{FF2B5EF4-FFF2-40B4-BE49-F238E27FC236}">
                <a16:creationId xmlns:a16="http://schemas.microsoft.com/office/drawing/2014/main" id="{B27D9861-1ADB-4E84-86F0-A72DED695F02}"/>
              </a:ext>
            </a:extLst>
          </p:cNvPr>
          <p:cNvSpPr>
            <a:spLocks noGrp="1"/>
          </p:cNvSpPr>
          <p:nvPr>
            <p:ph sz="half" idx="1"/>
          </p:nvPr>
        </p:nvSpPr>
        <p:spPr>
          <a:xfrm>
            <a:off x="806824" y="1255059"/>
            <a:ext cx="10703857" cy="5030272"/>
          </a:xfrm>
        </p:spPr>
        <p:txBody>
          <a:bodyPr/>
          <a:lstStyle/>
          <a:p>
            <a:pPr marL="0" marR="0">
              <a:spcBef>
                <a:spcPts val="0"/>
              </a:spcBef>
              <a:spcAft>
                <a:spcPts val="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Median express less information than does the mean, for it does not take into account the actual value of each measurement, but only considers the rank of each measurement. </a:t>
            </a:r>
          </a:p>
          <a:p>
            <a:pPr marL="0" marR="0">
              <a:spcBef>
                <a:spcPts val="0"/>
              </a:spcBef>
              <a:spcAft>
                <a:spcPts val="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It is resistant statistics i.e. extremely high or extremely low measurements will not affect the median. So when we deal with skewed population, we may prefer the median to the mean to express the central tendency.</a:t>
            </a:r>
          </a:p>
          <a:p>
            <a:pPr marL="0" marR="0">
              <a:spcBef>
                <a:spcPts val="0"/>
              </a:spcBef>
              <a:spcAft>
                <a:spcPts val="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Median can be determined not only for interval and ratio scale data, but also for data on ordinal scale. </a:t>
            </a:r>
            <a:endParaRPr lang="en-US" sz="2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Times New Roman" panose="02020603050405020304" pitchFamily="18" charset="0"/>
                <a:cs typeface="Calibri" panose="020F0502020204030204" pitchFamily="34" charset="0"/>
              </a:rPr>
              <a:t>For a symmetrical distribution median = mean, hence it is also an unbiased estimator of population mean (μ). If the frequency distribution is asymmetrical median ≠ mean and it is a poor estimate of the population mean.</a:t>
            </a:r>
            <a:endParaRPr lang="en-US" sz="2400" dirty="0">
              <a:effectLst/>
              <a:latin typeface="Times New Roman" panose="02020603050405020304" pitchFamily="18" charset="0"/>
              <a:ea typeface="Times New Roman" panose="02020603050405020304" pitchFamily="18" charset="0"/>
            </a:endParaRPr>
          </a:p>
          <a:p>
            <a:endParaRPr lang="en-US" dirty="0"/>
          </a:p>
        </p:txBody>
      </p:sp>
      <p:sp>
        <p:nvSpPr>
          <p:cNvPr id="5" name="Footer Placeholder 4">
            <a:extLst>
              <a:ext uri="{FF2B5EF4-FFF2-40B4-BE49-F238E27FC236}">
                <a16:creationId xmlns:a16="http://schemas.microsoft.com/office/drawing/2014/main" id="{51C6B4FF-8066-49D2-88E9-DDB478B8A93A}"/>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3895858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6E0CC-472B-4D27-A253-672DCC7490DC}"/>
              </a:ext>
            </a:extLst>
          </p:cNvPr>
          <p:cNvSpPr>
            <a:spLocks noGrp="1"/>
          </p:cNvSpPr>
          <p:nvPr>
            <p:ph type="title"/>
          </p:nvPr>
        </p:nvSpPr>
        <p:spPr>
          <a:xfrm>
            <a:off x="792480" y="491987"/>
            <a:ext cx="10058400" cy="513853"/>
          </a:xfrm>
        </p:spPr>
        <p:txBody>
          <a:bodyPr>
            <a:normAutofit/>
          </a:bodyPr>
          <a:lstStyle/>
          <a:p>
            <a:r>
              <a:rPr lang="en-US" sz="2000" b="1" dirty="0"/>
              <a:t>Mode of the distribution</a:t>
            </a:r>
          </a:p>
        </p:txBody>
      </p:sp>
      <p:sp>
        <p:nvSpPr>
          <p:cNvPr id="3" name="Content Placeholder 2">
            <a:extLst>
              <a:ext uri="{FF2B5EF4-FFF2-40B4-BE49-F238E27FC236}">
                <a16:creationId xmlns:a16="http://schemas.microsoft.com/office/drawing/2014/main" id="{ACA6AD01-3096-4581-922E-896DFDF5A54D}"/>
              </a:ext>
            </a:extLst>
          </p:cNvPr>
          <p:cNvSpPr>
            <a:spLocks noGrp="1"/>
          </p:cNvSpPr>
          <p:nvPr>
            <p:ph sz="half" idx="1"/>
          </p:nvPr>
        </p:nvSpPr>
        <p:spPr>
          <a:xfrm>
            <a:off x="792480" y="1005839"/>
            <a:ext cx="5097332" cy="5301831"/>
          </a:xfrm>
        </p:spPr>
        <p:txBody>
          <a:bodyPr>
            <a:normAutofit lnSpcReduction="10000"/>
          </a:bodyPr>
          <a:lstStyle/>
          <a:p>
            <a:pPr marL="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mode is the value in a set of data that repeats maximum number of time (or that appear most frequently). </a:t>
            </a:r>
          </a:p>
          <a:p>
            <a:pPr marL="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Mode is the most popular value in the data set and considers neither the other values nor their frequencies. </a:t>
            </a:r>
          </a:p>
          <a:p>
            <a:pPr marL="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Mode is not necessarily single valued. Two or more values may be observed with equal frequency. That is mode is not always unique</a:t>
            </a:r>
          </a:p>
          <a:p>
            <a:pPr marL="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Mode is not always defined.</a:t>
            </a:r>
          </a:p>
          <a:p>
            <a:pPr marL="0" indent="0">
              <a:buNone/>
            </a:pPr>
            <a:r>
              <a:rPr lang="en-US" sz="1800" dirty="0">
                <a:effectLst/>
                <a:latin typeface="Calibri" panose="020F0502020204030204" pitchFamily="34" charset="0"/>
                <a:ea typeface="Times New Roman" panose="02020603050405020304" pitchFamily="18" charset="0"/>
              </a:rPr>
              <a:t>A distribution is said to be bimodal if there is two popular values in the distribution</a:t>
            </a:r>
            <a:r>
              <a:rPr lang="en-US" dirty="0">
                <a:latin typeface="Calibri" panose="020F0502020204030204" pitchFamily="34" charset="0"/>
                <a:ea typeface="Times New Roman" panose="02020603050405020304" pitchFamily="18" charset="0"/>
                <a:cs typeface="Calibri" panose="020F0502020204030204" pitchFamily="34" charset="0"/>
              </a:rPr>
              <a:t>. </a:t>
            </a:r>
          </a:p>
          <a:p>
            <a:pPr marL="0" indent="0">
              <a:buNone/>
            </a:pPr>
            <a:r>
              <a:rPr lang="en-US" sz="1800" dirty="0">
                <a:effectLst/>
                <a:latin typeface="Calibri" panose="020F0502020204030204" pitchFamily="34" charset="0"/>
                <a:ea typeface="Times New Roman" panose="02020603050405020304" pitchFamily="18" charset="0"/>
              </a:rPr>
              <a:t>A distribution having more than one mode is called multimodal distribution.</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0C95ED68-080C-4B1E-A8C9-BABC2DA4E338}"/>
              </a:ext>
            </a:extLst>
          </p:cNvPr>
          <p:cNvSpPr>
            <a:spLocks noGrp="1"/>
          </p:cNvSpPr>
          <p:nvPr>
            <p:ph sz="half" idx="2"/>
          </p:nvPr>
        </p:nvSpPr>
        <p:spPr>
          <a:xfrm>
            <a:off x="6302189" y="491987"/>
            <a:ext cx="5298139" cy="5815685"/>
          </a:xfrm>
        </p:spPr>
        <p:txBody>
          <a:bodyPr>
            <a:normAutofit lnSpcReduction="10000"/>
          </a:bodyPr>
          <a:lstStyle/>
          <a:p>
            <a:pPr marL="0" indent="0">
              <a:buNone/>
            </a:pPr>
            <a:r>
              <a:rPr lang="en-US" sz="1400" b="1" dirty="0"/>
              <a:t>Modality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400" dirty="0"/>
          </a:p>
          <a:p>
            <a:pPr marL="0" indent="0">
              <a:buNone/>
            </a:pPr>
            <a:r>
              <a:rPr lang="en-US" sz="1200" dirty="0"/>
              <a:t>Ex 1: </a:t>
            </a:r>
            <a:r>
              <a:rPr lang="en-US" sz="1200" b="1" dirty="0"/>
              <a:t>Data set</a:t>
            </a:r>
            <a:r>
              <a:rPr lang="en-US" sz="1200" dirty="0"/>
              <a:t>: 2, 4, 6, 7, 11, 12</a:t>
            </a:r>
          </a:p>
          <a:p>
            <a:pPr marL="0" indent="0">
              <a:buNone/>
            </a:pPr>
            <a:r>
              <a:rPr lang="en-US" sz="1200" dirty="0"/>
              <a:t>There is no mode</a:t>
            </a:r>
          </a:p>
          <a:p>
            <a:pPr marL="0" indent="0">
              <a:buNone/>
            </a:pPr>
            <a:r>
              <a:rPr lang="en-US" sz="1200" dirty="0"/>
              <a:t>Ex 2: </a:t>
            </a:r>
            <a:r>
              <a:rPr lang="en-US" sz="1200" b="1" dirty="0"/>
              <a:t>Data set</a:t>
            </a:r>
            <a:r>
              <a:rPr lang="en-US" sz="1200" dirty="0"/>
              <a:t>: 1,1, 3, 3, 3, 3, 5, 5, 5, 5, 5, 5, 6, 6, 7</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There is unique mode and that is 5 because there is only one peak and value 5 repeats max. no. of times i.e. 6 (unimodal distribution)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Footer Placeholder 4">
            <a:extLst>
              <a:ext uri="{FF2B5EF4-FFF2-40B4-BE49-F238E27FC236}">
                <a16:creationId xmlns:a16="http://schemas.microsoft.com/office/drawing/2014/main" id="{7C1D8461-B99B-4663-9A41-CC136119B6F1}"/>
              </a:ext>
            </a:extLst>
          </p:cNvPr>
          <p:cNvSpPr>
            <a:spLocks noGrp="1"/>
          </p:cNvSpPr>
          <p:nvPr>
            <p:ph type="ftr" sz="quarter" idx="11"/>
          </p:nvPr>
        </p:nvSpPr>
        <p:spPr/>
        <p:txBody>
          <a:bodyPr/>
          <a:lstStyle/>
          <a:p>
            <a:r>
              <a:rPr lang="en-US"/>
              <a:t>Copy Right: Santosh Chhatkuli</a:t>
            </a:r>
            <a:endParaRPr lang="en-US" dirty="0"/>
          </a:p>
        </p:txBody>
      </p:sp>
      <p:pic>
        <p:nvPicPr>
          <p:cNvPr id="12292" name="Picture 4" descr="Multimodal Regression — Beyond L1 and L2 Loss | by Patrick Langechuan Liu |  Towards Data Science">
            <a:extLst>
              <a:ext uri="{FF2B5EF4-FFF2-40B4-BE49-F238E27FC236}">
                <a16:creationId xmlns:a16="http://schemas.microsoft.com/office/drawing/2014/main" id="{3FEA750F-5A66-4221-B2C4-2B8A02611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2189" y="918072"/>
            <a:ext cx="5368347" cy="17713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Chart 11">
            <a:extLst>
              <a:ext uri="{FF2B5EF4-FFF2-40B4-BE49-F238E27FC236}">
                <a16:creationId xmlns:a16="http://schemas.microsoft.com/office/drawing/2014/main" id="{4EEE67CE-D9C9-4895-B212-6E068B262967}"/>
              </a:ext>
            </a:extLst>
          </p:cNvPr>
          <p:cNvGraphicFramePr>
            <a:graphicFrameLocks/>
          </p:cNvGraphicFramePr>
          <p:nvPr>
            <p:extLst>
              <p:ext uri="{D42A27DB-BD31-4B8C-83A1-F6EECF244321}">
                <p14:modId xmlns:p14="http://schemas.microsoft.com/office/powerpoint/2010/main" val="657872878"/>
              </p:ext>
            </p:extLst>
          </p:nvPr>
        </p:nvGraphicFramePr>
        <p:xfrm>
          <a:off x="6382871" y="3612777"/>
          <a:ext cx="4733364" cy="20439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26286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C66958-BF62-463D-9EF9-5A28C69ABB02}"/>
              </a:ext>
            </a:extLst>
          </p:cNvPr>
          <p:cNvSpPr>
            <a:spLocks noGrp="1"/>
          </p:cNvSpPr>
          <p:nvPr>
            <p:ph sz="half" idx="1"/>
          </p:nvPr>
        </p:nvSpPr>
        <p:spPr>
          <a:xfrm>
            <a:off x="519953" y="546847"/>
            <a:ext cx="5396753" cy="5760825"/>
          </a:xfrm>
        </p:spPr>
        <p:txBody>
          <a:bodyPr>
            <a:normAutofit fontScale="92500" lnSpcReduction="10000"/>
          </a:bodyPr>
          <a:lstStyle/>
          <a:p>
            <a:pPr marL="0" indent="0">
              <a:buNone/>
            </a:pPr>
            <a:r>
              <a:rPr lang="en-US" sz="1200" dirty="0"/>
              <a:t>Ex 3: </a:t>
            </a:r>
            <a:r>
              <a:rPr lang="en-US" sz="1200" b="1" dirty="0"/>
              <a:t>Data set</a:t>
            </a:r>
            <a:r>
              <a:rPr lang="en-US" sz="1200" dirty="0"/>
              <a:t>: 1, 1, 3, 3, 3, 3, 4, 4, 5, 5, 5, 5, 5, 5, 6, 6, 6, 7, 7, 9</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This is the case of bimodal distribution. There are two clear peaks. Hence, the minor mode is 3 and major mode is 5. </a:t>
            </a:r>
          </a:p>
          <a:p>
            <a:pPr marL="0" indent="0">
              <a:buNone/>
            </a:pPr>
            <a:r>
              <a:rPr lang="en-US" sz="1200" dirty="0"/>
              <a:t>Ex 4 : Consider the following frequency distribution</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Here, the maximum frequency is 12 and the frequencies are in regular order. Hence, mode is unique and it is 2. It means that typically a household has 2 siblings.</a:t>
            </a:r>
          </a:p>
          <a:p>
            <a:pPr marL="0" indent="0">
              <a:buNone/>
            </a:pPr>
            <a:endParaRPr lang="en-US" sz="1200" dirty="0"/>
          </a:p>
          <a:p>
            <a:pPr marL="0" indent="0">
              <a:buNone/>
            </a:pPr>
            <a:endParaRPr lang="en-US" dirty="0"/>
          </a:p>
        </p:txBody>
      </p:sp>
      <p:sp>
        <p:nvSpPr>
          <p:cNvPr id="4" name="Content Placeholder 3">
            <a:extLst>
              <a:ext uri="{FF2B5EF4-FFF2-40B4-BE49-F238E27FC236}">
                <a16:creationId xmlns:a16="http://schemas.microsoft.com/office/drawing/2014/main" id="{6C3AC7B5-291D-4606-BF70-91B1D7F2C61F}"/>
              </a:ext>
            </a:extLst>
          </p:cNvPr>
          <p:cNvSpPr>
            <a:spLocks noGrp="1"/>
          </p:cNvSpPr>
          <p:nvPr>
            <p:ph sz="half" idx="2"/>
          </p:nvPr>
        </p:nvSpPr>
        <p:spPr>
          <a:xfrm>
            <a:off x="6275293" y="546847"/>
            <a:ext cx="5647766" cy="5760825"/>
          </a:xfrm>
        </p:spPr>
        <p:txBody>
          <a:bodyPr>
            <a:normAutofit fontScale="92500" lnSpcReduction="10000"/>
          </a:bodyPr>
          <a:lstStyle/>
          <a:p>
            <a:pPr marL="0" indent="0">
              <a:buNone/>
            </a:pPr>
            <a:r>
              <a:rPr lang="en-US" sz="1400" b="1" dirty="0"/>
              <a:t>Computing mode in grouped frequency distribution</a:t>
            </a:r>
          </a:p>
          <a:p>
            <a:pPr marL="0" indent="0">
              <a:buNone/>
            </a:pPr>
            <a:r>
              <a:rPr lang="en-US" sz="1200" dirty="0"/>
              <a:t>Ex 5: Considers the following grouped frequency distribution</a:t>
            </a:r>
          </a:p>
          <a:p>
            <a:pPr marL="0" indent="0">
              <a:buNone/>
            </a:pPr>
            <a:endParaRPr lang="en-US" sz="1200" b="1" dirty="0"/>
          </a:p>
          <a:p>
            <a:pPr marL="0" indent="0">
              <a:buNone/>
            </a:pPr>
            <a:endParaRPr lang="en-US" sz="1200" b="1" dirty="0"/>
          </a:p>
          <a:p>
            <a:pPr marL="0" indent="0">
              <a:buNone/>
            </a:pPr>
            <a:endParaRPr lang="en-US" sz="1200" b="1" dirty="0"/>
          </a:p>
          <a:p>
            <a:pPr marL="0" indent="0">
              <a:buNone/>
            </a:pPr>
            <a:endParaRPr lang="en-US" sz="1200" b="1" dirty="0"/>
          </a:p>
          <a:p>
            <a:pPr marL="0" indent="0">
              <a:buNone/>
            </a:pPr>
            <a:endParaRPr lang="en-US" sz="1200" dirty="0"/>
          </a:p>
          <a:p>
            <a:pPr marL="0" indent="0">
              <a:buNone/>
            </a:pPr>
            <a:r>
              <a:rPr lang="en-US" sz="1200" dirty="0"/>
              <a:t>In this case, the frequencies are in regular fashion, and maximum frequency occurs in the class grouping 70 – 76 and which is 19. Hence mode lies in the class 70 – 76. There is a unique mode for this distribution (unimodal distribution) and the exact value of mode is given by,</a:t>
            </a:r>
          </a:p>
          <a:p>
            <a:pPr marL="0" indent="0">
              <a:buNone/>
            </a:pPr>
            <a:r>
              <a:rPr lang="en-US" sz="1200" dirty="0"/>
              <a:t>	Mode (</a:t>
            </a:r>
            <a:r>
              <a:rPr lang="en-US" sz="1200" dirty="0" err="1"/>
              <a:t>m</a:t>
            </a:r>
            <a:r>
              <a:rPr lang="en-US" sz="1200" baseline="-25000" dirty="0" err="1"/>
              <a:t>o</a:t>
            </a:r>
            <a:r>
              <a:rPr lang="en-US" sz="1200" dirty="0"/>
              <a:t>) =</a:t>
            </a:r>
          </a:p>
          <a:p>
            <a:pPr marL="0" indent="0">
              <a:buNone/>
            </a:pPr>
            <a:r>
              <a:rPr lang="en-US" sz="1200" dirty="0"/>
              <a:t>Here,</a:t>
            </a:r>
          </a:p>
          <a:p>
            <a:pPr marL="0" indent="0">
              <a:buNone/>
            </a:pPr>
            <a:r>
              <a:rPr lang="en-US" sz="1200" dirty="0"/>
              <a:t>f</a:t>
            </a:r>
            <a:r>
              <a:rPr lang="en-US" sz="1200" baseline="-25000" dirty="0"/>
              <a:t>max</a:t>
            </a:r>
            <a:r>
              <a:rPr lang="en-US" sz="1200" dirty="0"/>
              <a:t> = maximum frequency = 19</a:t>
            </a:r>
          </a:p>
          <a:p>
            <a:pPr marL="0" indent="0">
              <a:buNone/>
            </a:pPr>
            <a:r>
              <a:rPr lang="en-US" sz="1200" dirty="0"/>
              <a:t>f</a:t>
            </a:r>
            <a:r>
              <a:rPr lang="en-US" sz="1200" baseline="-25000" dirty="0"/>
              <a:t>1</a:t>
            </a:r>
            <a:r>
              <a:rPr lang="en-US" sz="1200" dirty="0"/>
              <a:t> = frequency of the class preceding to modal class = 12</a:t>
            </a:r>
          </a:p>
          <a:p>
            <a:pPr marL="0" indent="0">
              <a:buNone/>
            </a:pPr>
            <a:r>
              <a:rPr lang="en-US" sz="1200" dirty="0"/>
              <a:t>f</a:t>
            </a:r>
            <a:r>
              <a:rPr lang="en-US" sz="1200" baseline="-25000" dirty="0"/>
              <a:t>2</a:t>
            </a:r>
            <a:r>
              <a:rPr lang="en-US" sz="1200" dirty="0"/>
              <a:t> = frequency of the class succeeding to the modal class = 16</a:t>
            </a:r>
          </a:p>
          <a:p>
            <a:pPr marL="0" indent="0">
              <a:buNone/>
            </a:pPr>
            <a:r>
              <a:rPr lang="en-US" sz="1200" dirty="0"/>
              <a:t>d</a:t>
            </a:r>
            <a:r>
              <a:rPr lang="en-US" sz="1200" baseline="-25000" dirty="0"/>
              <a:t>1</a:t>
            </a:r>
            <a:r>
              <a:rPr lang="en-US" sz="1200" dirty="0"/>
              <a:t> = fmax –f1 = 19 – 12 = 7</a:t>
            </a:r>
          </a:p>
          <a:p>
            <a:pPr marL="0" indent="0">
              <a:buNone/>
            </a:pPr>
            <a:r>
              <a:rPr lang="en-US" sz="1200" dirty="0"/>
              <a:t>d</a:t>
            </a:r>
            <a:r>
              <a:rPr lang="en-US" sz="1200" baseline="-25000" dirty="0"/>
              <a:t>2</a:t>
            </a:r>
            <a:r>
              <a:rPr lang="en-US" sz="1200" dirty="0"/>
              <a:t> = fmax – f2 = 19 – 16 = 3</a:t>
            </a:r>
          </a:p>
          <a:p>
            <a:pPr marL="0" indent="0">
              <a:buNone/>
            </a:pPr>
            <a:r>
              <a:rPr lang="en-US" sz="1200" dirty="0"/>
              <a:t>h = frequency of the modal class = 6 </a:t>
            </a:r>
          </a:p>
          <a:p>
            <a:pPr marL="0" indent="0">
              <a:buNone/>
            </a:pPr>
            <a:r>
              <a:rPr lang="en-US" sz="1200" dirty="0" err="1"/>
              <a:t>Lm</a:t>
            </a:r>
            <a:r>
              <a:rPr lang="en-US" sz="1200" baseline="-25000" dirty="0" err="1"/>
              <a:t>o</a:t>
            </a:r>
            <a:r>
              <a:rPr lang="en-US" sz="1200" dirty="0"/>
              <a:t> = Lower limit of the modal class = 70</a:t>
            </a:r>
          </a:p>
          <a:p>
            <a:pPr marL="0" indent="0">
              <a:buNone/>
            </a:pPr>
            <a:r>
              <a:rPr lang="en-US" sz="1200" dirty="0"/>
              <a:t>Now, the mode is calculated as follows,</a:t>
            </a:r>
          </a:p>
          <a:p>
            <a:pPr marL="0" indent="0">
              <a:buNone/>
            </a:pPr>
            <a:r>
              <a:rPr lang="en-US" sz="1200" dirty="0"/>
              <a:t>	Mode (</a:t>
            </a:r>
            <a:r>
              <a:rPr lang="en-US" sz="1200" dirty="0" err="1"/>
              <a:t>m</a:t>
            </a:r>
            <a:r>
              <a:rPr lang="en-US" sz="1200" baseline="-25000" dirty="0" err="1"/>
              <a:t>o</a:t>
            </a:r>
            <a:r>
              <a:rPr lang="en-US" sz="1200" dirty="0"/>
              <a:t>) = </a:t>
            </a:r>
          </a:p>
          <a:p>
            <a:pPr marL="0" indent="0">
              <a:buNone/>
            </a:pPr>
            <a:endParaRPr lang="en-US" sz="1400" b="1" dirty="0"/>
          </a:p>
          <a:p>
            <a:pPr marL="0" indent="0">
              <a:buNone/>
            </a:pPr>
            <a:endParaRPr lang="en-US" dirty="0"/>
          </a:p>
        </p:txBody>
      </p:sp>
      <p:sp>
        <p:nvSpPr>
          <p:cNvPr id="5" name="Footer Placeholder 4">
            <a:extLst>
              <a:ext uri="{FF2B5EF4-FFF2-40B4-BE49-F238E27FC236}">
                <a16:creationId xmlns:a16="http://schemas.microsoft.com/office/drawing/2014/main" id="{83122963-6B88-42F8-B9E5-5CD2D1D8CC72}"/>
              </a:ext>
            </a:extLst>
          </p:cNvPr>
          <p:cNvSpPr>
            <a:spLocks noGrp="1"/>
          </p:cNvSpPr>
          <p:nvPr>
            <p:ph type="ftr" sz="quarter" idx="11"/>
          </p:nvPr>
        </p:nvSpPr>
        <p:spPr/>
        <p:txBody>
          <a:bodyPr/>
          <a:lstStyle/>
          <a:p>
            <a:r>
              <a:rPr lang="en-US"/>
              <a:t>Copy Right: Santosh Chhatkuli</a:t>
            </a:r>
            <a:endParaRPr lang="en-US" dirty="0"/>
          </a:p>
        </p:txBody>
      </p:sp>
      <p:graphicFrame>
        <p:nvGraphicFramePr>
          <p:cNvPr id="6" name="Chart 5">
            <a:extLst>
              <a:ext uri="{FF2B5EF4-FFF2-40B4-BE49-F238E27FC236}">
                <a16:creationId xmlns:a16="http://schemas.microsoft.com/office/drawing/2014/main" id="{F712FDE5-61E4-4CEB-81C3-0BB75780E1EA}"/>
              </a:ext>
            </a:extLst>
          </p:cNvPr>
          <p:cNvGraphicFramePr>
            <a:graphicFrameLocks/>
          </p:cNvGraphicFramePr>
          <p:nvPr>
            <p:extLst>
              <p:ext uri="{D42A27DB-BD31-4B8C-83A1-F6EECF244321}">
                <p14:modId xmlns:p14="http://schemas.microsoft.com/office/powerpoint/2010/main" val="4282219425"/>
              </p:ext>
            </p:extLst>
          </p:nvPr>
        </p:nvGraphicFramePr>
        <p:xfrm>
          <a:off x="609600" y="1062318"/>
          <a:ext cx="4572000" cy="18493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8">
            <a:extLst>
              <a:ext uri="{FF2B5EF4-FFF2-40B4-BE49-F238E27FC236}">
                <a16:creationId xmlns:a16="http://schemas.microsoft.com/office/drawing/2014/main" id="{0B5B9452-3CE3-4A1D-92FB-E076C84E1432}"/>
              </a:ext>
            </a:extLst>
          </p:cNvPr>
          <p:cNvGraphicFramePr>
            <a:graphicFrameLocks/>
          </p:cNvGraphicFramePr>
          <p:nvPr>
            <p:extLst>
              <p:ext uri="{D42A27DB-BD31-4B8C-83A1-F6EECF244321}">
                <p14:modId xmlns:p14="http://schemas.microsoft.com/office/powerpoint/2010/main" val="1437770581"/>
              </p:ext>
            </p:extLst>
          </p:nvPr>
        </p:nvGraphicFramePr>
        <p:xfrm>
          <a:off x="609600" y="3760695"/>
          <a:ext cx="5013831" cy="607909"/>
        </p:xfrm>
        <a:graphic>
          <a:graphicData uri="http://schemas.openxmlformats.org/drawingml/2006/table">
            <a:tbl>
              <a:tblPr firstRow="1" bandRow="1">
                <a:tableStyleId>{3B4B98B0-60AC-42C2-AFA5-B58CD77FA1E5}</a:tableStyleId>
              </a:tblPr>
              <a:tblGrid>
                <a:gridCol w="1057047">
                  <a:extLst>
                    <a:ext uri="{9D8B030D-6E8A-4147-A177-3AD203B41FA5}">
                      <a16:colId xmlns:a16="http://schemas.microsoft.com/office/drawing/2014/main" val="2063972190"/>
                    </a:ext>
                  </a:extLst>
                </a:gridCol>
                <a:gridCol w="442817">
                  <a:extLst>
                    <a:ext uri="{9D8B030D-6E8A-4147-A177-3AD203B41FA5}">
                      <a16:colId xmlns:a16="http://schemas.microsoft.com/office/drawing/2014/main" val="3039265658"/>
                    </a:ext>
                  </a:extLst>
                </a:gridCol>
                <a:gridCol w="485671">
                  <a:extLst>
                    <a:ext uri="{9D8B030D-6E8A-4147-A177-3AD203B41FA5}">
                      <a16:colId xmlns:a16="http://schemas.microsoft.com/office/drawing/2014/main" val="1474634142"/>
                    </a:ext>
                  </a:extLst>
                </a:gridCol>
                <a:gridCol w="557092">
                  <a:extLst>
                    <a:ext uri="{9D8B030D-6E8A-4147-A177-3AD203B41FA5}">
                      <a16:colId xmlns:a16="http://schemas.microsoft.com/office/drawing/2014/main" val="3649893202"/>
                    </a:ext>
                  </a:extLst>
                </a:gridCol>
                <a:gridCol w="528523">
                  <a:extLst>
                    <a:ext uri="{9D8B030D-6E8A-4147-A177-3AD203B41FA5}">
                      <a16:colId xmlns:a16="http://schemas.microsoft.com/office/drawing/2014/main" val="3004027765"/>
                    </a:ext>
                  </a:extLst>
                </a:gridCol>
                <a:gridCol w="557093">
                  <a:extLst>
                    <a:ext uri="{9D8B030D-6E8A-4147-A177-3AD203B41FA5}">
                      <a16:colId xmlns:a16="http://schemas.microsoft.com/office/drawing/2014/main" val="2949310509"/>
                    </a:ext>
                  </a:extLst>
                </a:gridCol>
                <a:gridCol w="485670">
                  <a:extLst>
                    <a:ext uri="{9D8B030D-6E8A-4147-A177-3AD203B41FA5}">
                      <a16:colId xmlns:a16="http://schemas.microsoft.com/office/drawing/2014/main" val="2250998844"/>
                    </a:ext>
                  </a:extLst>
                </a:gridCol>
                <a:gridCol w="442817">
                  <a:extLst>
                    <a:ext uri="{9D8B030D-6E8A-4147-A177-3AD203B41FA5}">
                      <a16:colId xmlns:a16="http://schemas.microsoft.com/office/drawing/2014/main" val="77983351"/>
                    </a:ext>
                  </a:extLst>
                </a:gridCol>
                <a:gridCol w="457101">
                  <a:extLst>
                    <a:ext uri="{9D8B030D-6E8A-4147-A177-3AD203B41FA5}">
                      <a16:colId xmlns:a16="http://schemas.microsoft.com/office/drawing/2014/main" val="3751892116"/>
                    </a:ext>
                  </a:extLst>
                </a:gridCol>
              </a:tblGrid>
              <a:tr h="333589">
                <a:tc>
                  <a:txBody>
                    <a:bodyPr/>
                    <a:lstStyle/>
                    <a:p>
                      <a:r>
                        <a:rPr lang="en-US" sz="1200" dirty="0"/>
                        <a:t>No. of siblings</a:t>
                      </a:r>
                    </a:p>
                  </a:txBody>
                  <a:tcPr/>
                </a:tc>
                <a:tc>
                  <a:txBody>
                    <a:bodyPr/>
                    <a:lstStyle/>
                    <a:p>
                      <a:r>
                        <a:rPr lang="en-US" sz="1200" dirty="0"/>
                        <a:t>0</a:t>
                      </a:r>
                    </a:p>
                  </a:txBody>
                  <a:tcPr/>
                </a:tc>
                <a:tc>
                  <a:txBody>
                    <a:bodyPr/>
                    <a:lstStyle/>
                    <a:p>
                      <a:r>
                        <a:rPr lang="en-US" sz="1200" dirty="0"/>
                        <a:t>1</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4</a:t>
                      </a:r>
                    </a:p>
                  </a:txBody>
                  <a:tcPr/>
                </a:tc>
                <a:tc>
                  <a:txBody>
                    <a:bodyPr/>
                    <a:lstStyle/>
                    <a:p>
                      <a:r>
                        <a:rPr lang="en-US" sz="1200" dirty="0"/>
                        <a:t>5</a:t>
                      </a:r>
                    </a:p>
                  </a:txBody>
                  <a:tcPr/>
                </a:tc>
                <a:tc>
                  <a:txBody>
                    <a:bodyPr/>
                    <a:lstStyle/>
                    <a:p>
                      <a:r>
                        <a:rPr lang="en-US" sz="1200" dirty="0"/>
                        <a:t>6</a:t>
                      </a:r>
                    </a:p>
                  </a:txBody>
                  <a:tcPr/>
                </a:tc>
                <a:tc>
                  <a:txBody>
                    <a:bodyPr/>
                    <a:lstStyle/>
                    <a:p>
                      <a:r>
                        <a:rPr lang="en-US" sz="1200" dirty="0"/>
                        <a:t>7</a:t>
                      </a:r>
                    </a:p>
                  </a:txBody>
                  <a:tcPr/>
                </a:tc>
                <a:extLst>
                  <a:ext uri="{0D108BD9-81ED-4DB2-BD59-A6C34878D82A}">
                    <a16:rowId xmlns:a16="http://schemas.microsoft.com/office/drawing/2014/main" val="3728851400"/>
                  </a:ext>
                </a:extLst>
              </a:tr>
              <a:tr h="257431">
                <a:tc>
                  <a:txBody>
                    <a:bodyPr/>
                    <a:lstStyle/>
                    <a:p>
                      <a:r>
                        <a:rPr lang="en-US" sz="1200" dirty="0"/>
                        <a:t>Frequency</a:t>
                      </a:r>
                    </a:p>
                  </a:txBody>
                  <a:tcPr/>
                </a:tc>
                <a:tc>
                  <a:txBody>
                    <a:bodyPr/>
                    <a:lstStyle/>
                    <a:p>
                      <a:r>
                        <a:rPr lang="en-US" sz="1200" dirty="0"/>
                        <a:t>2</a:t>
                      </a:r>
                    </a:p>
                  </a:txBody>
                  <a:tcPr/>
                </a:tc>
                <a:tc>
                  <a:txBody>
                    <a:bodyPr/>
                    <a:lstStyle/>
                    <a:p>
                      <a:r>
                        <a:rPr lang="en-US" sz="1200" dirty="0"/>
                        <a:t>7</a:t>
                      </a:r>
                    </a:p>
                  </a:txBody>
                  <a:tcPr/>
                </a:tc>
                <a:tc>
                  <a:txBody>
                    <a:bodyPr/>
                    <a:lstStyle/>
                    <a:p>
                      <a:r>
                        <a:rPr lang="en-US" sz="1200" dirty="0"/>
                        <a:t>12</a:t>
                      </a:r>
                    </a:p>
                  </a:txBody>
                  <a:tcPr/>
                </a:tc>
                <a:tc>
                  <a:txBody>
                    <a:bodyPr/>
                    <a:lstStyle/>
                    <a:p>
                      <a:r>
                        <a:rPr lang="en-US" sz="1200" dirty="0"/>
                        <a:t>5</a:t>
                      </a:r>
                    </a:p>
                  </a:txBody>
                  <a:tcPr/>
                </a:tc>
                <a:tc>
                  <a:txBody>
                    <a:bodyPr/>
                    <a:lstStyle/>
                    <a:p>
                      <a:r>
                        <a:rPr lang="en-US" sz="1200" dirty="0"/>
                        <a:t>4</a:t>
                      </a:r>
                    </a:p>
                  </a:txBody>
                  <a:tcPr/>
                </a:tc>
                <a:tc>
                  <a:txBody>
                    <a:bodyPr/>
                    <a:lstStyle/>
                    <a:p>
                      <a:r>
                        <a:rPr lang="en-US" sz="1200" dirty="0"/>
                        <a:t>2</a:t>
                      </a:r>
                    </a:p>
                  </a:txBody>
                  <a:tcPr/>
                </a:tc>
                <a:tc>
                  <a:txBody>
                    <a:bodyPr/>
                    <a:lstStyle/>
                    <a:p>
                      <a:r>
                        <a:rPr lang="en-US" sz="1200" dirty="0"/>
                        <a:t>1</a:t>
                      </a:r>
                    </a:p>
                  </a:txBody>
                  <a:tcPr/>
                </a:tc>
                <a:tc>
                  <a:txBody>
                    <a:bodyPr/>
                    <a:lstStyle/>
                    <a:p>
                      <a:r>
                        <a:rPr lang="en-US" sz="1200" dirty="0"/>
                        <a:t>0</a:t>
                      </a:r>
                    </a:p>
                  </a:txBody>
                  <a:tcPr/>
                </a:tc>
                <a:extLst>
                  <a:ext uri="{0D108BD9-81ED-4DB2-BD59-A6C34878D82A}">
                    <a16:rowId xmlns:a16="http://schemas.microsoft.com/office/drawing/2014/main" val="1781307325"/>
                  </a:ext>
                </a:extLst>
              </a:tr>
            </a:tbl>
          </a:graphicData>
        </a:graphic>
      </p:graphicFrame>
      <p:graphicFrame>
        <p:nvGraphicFramePr>
          <p:cNvPr id="10" name="Table 10">
            <a:extLst>
              <a:ext uri="{FF2B5EF4-FFF2-40B4-BE49-F238E27FC236}">
                <a16:creationId xmlns:a16="http://schemas.microsoft.com/office/drawing/2014/main" id="{B551D892-8648-4D92-B92B-F8420B1CC342}"/>
              </a:ext>
            </a:extLst>
          </p:cNvPr>
          <p:cNvGraphicFramePr>
            <a:graphicFrameLocks noGrp="1"/>
          </p:cNvGraphicFramePr>
          <p:nvPr>
            <p:extLst>
              <p:ext uri="{D42A27DB-BD31-4B8C-83A1-F6EECF244321}">
                <p14:modId xmlns:p14="http://schemas.microsoft.com/office/powerpoint/2010/main" val="3817657401"/>
              </p:ext>
            </p:extLst>
          </p:nvPr>
        </p:nvGraphicFramePr>
        <p:xfrm>
          <a:off x="6347133" y="1082216"/>
          <a:ext cx="5504086" cy="1008478"/>
        </p:xfrm>
        <a:graphic>
          <a:graphicData uri="http://schemas.openxmlformats.org/drawingml/2006/table">
            <a:tbl>
              <a:tblPr firstRow="1" bandRow="1">
                <a:tableStyleId>{BC89EF96-8CEA-46FF-86C4-4CE0E7609802}</a:tableStyleId>
              </a:tblPr>
              <a:tblGrid>
                <a:gridCol w="753034">
                  <a:extLst>
                    <a:ext uri="{9D8B030D-6E8A-4147-A177-3AD203B41FA5}">
                      <a16:colId xmlns:a16="http://schemas.microsoft.com/office/drawing/2014/main" val="4231783910"/>
                    </a:ext>
                  </a:extLst>
                </a:gridCol>
                <a:gridCol w="627529">
                  <a:extLst>
                    <a:ext uri="{9D8B030D-6E8A-4147-A177-3AD203B41FA5}">
                      <a16:colId xmlns:a16="http://schemas.microsoft.com/office/drawing/2014/main" val="4171112852"/>
                    </a:ext>
                  </a:extLst>
                </a:gridCol>
                <a:gridCol w="609600">
                  <a:extLst>
                    <a:ext uri="{9D8B030D-6E8A-4147-A177-3AD203B41FA5}">
                      <a16:colId xmlns:a16="http://schemas.microsoft.com/office/drawing/2014/main" val="2930794033"/>
                    </a:ext>
                  </a:extLst>
                </a:gridCol>
                <a:gridCol w="597148">
                  <a:extLst>
                    <a:ext uri="{9D8B030D-6E8A-4147-A177-3AD203B41FA5}">
                      <a16:colId xmlns:a16="http://schemas.microsoft.com/office/drawing/2014/main" val="4257226320"/>
                    </a:ext>
                  </a:extLst>
                </a:gridCol>
                <a:gridCol w="622052">
                  <a:extLst>
                    <a:ext uri="{9D8B030D-6E8A-4147-A177-3AD203B41FA5}">
                      <a16:colId xmlns:a16="http://schemas.microsoft.com/office/drawing/2014/main" val="44224558"/>
                    </a:ext>
                  </a:extLst>
                </a:gridCol>
                <a:gridCol w="636495">
                  <a:extLst>
                    <a:ext uri="{9D8B030D-6E8A-4147-A177-3AD203B41FA5}">
                      <a16:colId xmlns:a16="http://schemas.microsoft.com/office/drawing/2014/main" val="1393733093"/>
                    </a:ext>
                  </a:extLst>
                </a:gridCol>
                <a:gridCol w="636494">
                  <a:extLst>
                    <a:ext uri="{9D8B030D-6E8A-4147-A177-3AD203B41FA5}">
                      <a16:colId xmlns:a16="http://schemas.microsoft.com/office/drawing/2014/main" val="475834173"/>
                    </a:ext>
                  </a:extLst>
                </a:gridCol>
                <a:gridCol w="618564">
                  <a:extLst>
                    <a:ext uri="{9D8B030D-6E8A-4147-A177-3AD203B41FA5}">
                      <a16:colId xmlns:a16="http://schemas.microsoft.com/office/drawing/2014/main" val="719174716"/>
                    </a:ext>
                  </a:extLst>
                </a:gridCol>
                <a:gridCol w="403170">
                  <a:extLst>
                    <a:ext uri="{9D8B030D-6E8A-4147-A177-3AD203B41FA5}">
                      <a16:colId xmlns:a16="http://schemas.microsoft.com/office/drawing/2014/main" val="2974745141"/>
                    </a:ext>
                  </a:extLst>
                </a:gridCol>
              </a:tblGrid>
              <a:tr h="485563">
                <a:tc>
                  <a:txBody>
                    <a:bodyPr/>
                    <a:lstStyle/>
                    <a:p>
                      <a:r>
                        <a:rPr lang="en-US" sz="1100" dirty="0"/>
                        <a:t>Grades</a:t>
                      </a:r>
                    </a:p>
                  </a:txBody>
                  <a:tcPr/>
                </a:tc>
                <a:tc>
                  <a:txBody>
                    <a:bodyPr/>
                    <a:lstStyle/>
                    <a:p>
                      <a:r>
                        <a:rPr lang="en-US" sz="1000" dirty="0"/>
                        <a:t>52 - 58</a:t>
                      </a:r>
                    </a:p>
                  </a:txBody>
                  <a:tcPr/>
                </a:tc>
                <a:tc>
                  <a:txBody>
                    <a:bodyPr/>
                    <a:lstStyle/>
                    <a:p>
                      <a:r>
                        <a:rPr lang="en-US" sz="1000" dirty="0"/>
                        <a:t>58 - 64</a:t>
                      </a:r>
                    </a:p>
                  </a:txBody>
                  <a:tcPr/>
                </a:tc>
                <a:tc>
                  <a:txBody>
                    <a:bodyPr/>
                    <a:lstStyle/>
                    <a:p>
                      <a:r>
                        <a:rPr lang="en-US" sz="1000" dirty="0"/>
                        <a:t>64 - 70</a:t>
                      </a:r>
                    </a:p>
                  </a:txBody>
                  <a:tcPr/>
                </a:tc>
                <a:tc>
                  <a:txBody>
                    <a:bodyPr/>
                    <a:lstStyle/>
                    <a:p>
                      <a:r>
                        <a:rPr lang="en-US" sz="1000" dirty="0"/>
                        <a:t>70 - 76</a:t>
                      </a:r>
                    </a:p>
                  </a:txBody>
                  <a:tcPr/>
                </a:tc>
                <a:tc>
                  <a:txBody>
                    <a:bodyPr/>
                    <a:lstStyle/>
                    <a:p>
                      <a:r>
                        <a:rPr lang="en-US" sz="1000" dirty="0"/>
                        <a:t>76 - 82</a:t>
                      </a:r>
                    </a:p>
                  </a:txBody>
                  <a:tcPr/>
                </a:tc>
                <a:tc>
                  <a:txBody>
                    <a:bodyPr/>
                    <a:lstStyle/>
                    <a:p>
                      <a:r>
                        <a:rPr lang="en-US" sz="1000" dirty="0"/>
                        <a:t>82 - 88</a:t>
                      </a:r>
                    </a:p>
                  </a:txBody>
                  <a:tcPr/>
                </a:tc>
                <a:tc>
                  <a:txBody>
                    <a:bodyPr/>
                    <a:lstStyle/>
                    <a:p>
                      <a:r>
                        <a:rPr lang="en-US" sz="1000" dirty="0"/>
                        <a:t>88 - 94 </a:t>
                      </a:r>
                    </a:p>
                  </a:txBody>
                  <a:tcPr/>
                </a:tc>
                <a:tc>
                  <a:txBody>
                    <a:bodyPr/>
                    <a:lstStyle/>
                    <a:p>
                      <a:pPr>
                        <a:tabLst/>
                      </a:pPr>
                      <a:r>
                        <a:rPr lang="en-US" sz="1000" dirty="0"/>
                        <a:t>94 - 100</a:t>
                      </a:r>
                    </a:p>
                  </a:txBody>
                  <a:tcPr/>
                </a:tc>
                <a:extLst>
                  <a:ext uri="{0D108BD9-81ED-4DB2-BD59-A6C34878D82A}">
                    <a16:rowId xmlns:a16="http://schemas.microsoft.com/office/drawing/2014/main" val="3096458824"/>
                  </a:ext>
                </a:extLst>
              </a:tr>
              <a:tr h="522915">
                <a:tc>
                  <a:txBody>
                    <a:bodyPr/>
                    <a:lstStyle/>
                    <a:p>
                      <a:r>
                        <a:rPr lang="en-US" sz="1100" dirty="0"/>
                        <a:t>No. of students</a:t>
                      </a:r>
                    </a:p>
                  </a:txBody>
                  <a:tcPr/>
                </a:tc>
                <a:tc>
                  <a:txBody>
                    <a:bodyPr/>
                    <a:lstStyle/>
                    <a:p>
                      <a:r>
                        <a:rPr lang="en-US" sz="1000" dirty="0"/>
                        <a:t>2</a:t>
                      </a:r>
                    </a:p>
                  </a:txBody>
                  <a:tcPr/>
                </a:tc>
                <a:tc>
                  <a:txBody>
                    <a:bodyPr/>
                    <a:lstStyle/>
                    <a:p>
                      <a:r>
                        <a:rPr lang="en-US" sz="1000" dirty="0"/>
                        <a:t>10</a:t>
                      </a:r>
                    </a:p>
                  </a:txBody>
                  <a:tcPr/>
                </a:tc>
                <a:tc>
                  <a:txBody>
                    <a:bodyPr/>
                    <a:lstStyle/>
                    <a:p>
                      <a:r>
                        <a:rPr lang="en-US" sz="1000" dirty="0"/>
                        <a:t>12</a:t>
                      </a:r>
                    </a:p>
                  </a:txBody>
                  <a:tcPr/>
                </a:tc>
                <a:tc>
                  <a:txBody>
                    <a:bodyPr/>
                    <a:lstStyle/>
                    <a:p>
                      <a:r>
                        <a:rPr lang="en-US" sz="1000" dirty="0"/>
                        <a:t>19</a:t>
                      </a:r>
                    </a:p>
                  </a:txBody>
                  <a:tcPr/>
                </a:tc>
                <a:tc>
                  <a:txBody>
                    <a:bodyPr/>
                    <a:lstStyle/>
                    <a:p>
                      <a:r>
                        <a:rPr lang="en-US" sz="1000" dirty="0"/>
                        <a:t>16</a:t>
                      </a:r>
                    </a:p>
                  </a:txBody>
                  <a:tcPr/>
                </a:tc>
                <a:tc>
                  <a:txBody>
                    <a:bodyPr/>
                    <a:lstStyle/>
                    <a:p>
                      <a:r>
                        <a:rPr lang="en-US" sz="1000" dirty="0"/>
                        <a:t>9</a:t>
                      </a:r>
                    </a:p>
                  </a:txBody>
                  <a:tcPr/>
                </a:tc>
                <a:tc>
                  <a:txBody>
                    <a:bodyPr/>
                    <a:lstStyle/>
                    <a:p>
                      <a:r>
                        <a:rPr lang="en-US" sz="1000" dirty="0"/>
                        <a:t>7</a:t>
                      </a:r>
                    </a:p>
                  </a:txBody>
                  <a:tcPr/>
                </a:tc>
                <a:tc>
                  <a:txBody>
                    <a:bodyPr/>
                    <a:lstStyle/>
                    <a:p>
                      <a:r>
                        <a:rPr lang="en-US" sz="1000" dirty="0"/>
                        <a:t>5</a:t>
                      </a:r>
                    </a:p>
                  </a:txBody>
                  <a:tcPr/>
                </a:tc>
                <a:extLst>
                  <a:ext uri="{0D108BD9-81ED-4DB2-BD59-A6C34878D82A}">
                    <a16:rowId xmlns:a16="http://schemas.microsoft.com/office/drawing/2014/main" val="2514911560"/>
                  </a:ext>
                </a:extLst>
              </a:tr>
            </a:tbl>
          </a:graphicData>
        </a:graphic>
      </p:graphicFrame>
      <mc:AlternateContent xmlns:mc="http://schemas.openxmlformats.org/markup-compatibility/2006" xmlns:a14="http://schemas.microsoft.com/office/drawing/2010/main">
        <mc:Choice Requires="a14">
          <p:sp>
            <p:nvSpPr>
              <p:cNvPr id="13" name="Object 12">
                <a:extLst>
                  <a:ext uri="{FF2B5EF4-FFF2-40B4-BE49-F238E27FC236}">
                    <a16:creationId xmlns:a16="http://schemas.microsoft.com/office/drawing/2014/main" id="{125FBF47-B54A-4155-9F55-8751D246616B}"/>
                  </a:ext>
                </a:extLst>
              </p:cNvPr>
              <p:cNvSpPr txBox="1"/>
              <p:nvPr/>
            </p:nvSpPr>
            <p:spPr>
              <a:xfrm>
                <a:off x="8150784" y="3107376"/>
                <a:ext cx="1390650" cy="472388"/>
              </a:xfrm>
              <a:prstGeom prst="rect">
                <a:avLst/>
              </a:prstGeom>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𝐿</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𝑚</m:t>
                          </m:r>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1</m:t>
                              </m:r>
                            </m:sub>
                          </m:sSub>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2</m:t>
                              </m:r>
                            </m:sub>
                          </m:sSub>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h</m:t>
                      </m:r>
                    </m:oMath>
                  </m:oMathPara>
                </a14:m>
                <a:endParaRPr lang="en-US"/>
              </a:p>
            </p:txBody>
          </p:sp>
        </mc:Choice>
        <mc:Fallback xmlns="">
          <p:sp>
            <p:nvSpPr>
              <p:cNvPr id="13" name="Object 12">
                <a:extLst>
                  <a:ext uri="{FF2B5EF4-FFF2-40B4-BE49-F238E27FC236}">
                    <a16:creationId xmlns:a16="http://schemas.microsoft.com/office/drawing/2014/main" id="{125FBF47-B54A-4155-9F55-8751D246616B}"/>
                  </a:ext>
                </a:extLst>
              </p:cNvPr>
              <p:cNvSpPr txBox="1">
                <a:spLocks noRot="1" noChangeAspect="1" noMove="1" noResize="1" noEditPoints="1" noAdjustHandles="1" noChangeArrowheads="1" noChangeShapeType="1" noTextEdit="1"/>
              </p:cNvSpPr>
              <p:nvPr/>
            </p:nvSpPr>
            <p:spPr>
              <a:xfrm>
                <a:off x="8150784" y="3107376"/>
                <a:ext cx="1390650" cy="4723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bject 13">
                <a:extLst>
                  <a:ext uri="{FF2B5EF4-FFF2-40B4-BE49-F238E27FC236}">
                    <a16:creationId xmlns:a16="http://schemas.microsoft.com/office/drawing/2014/main" id="{C82FEF3D-F165-4A95-BD8F-0A9B955B6FEA}"/>
                  </a:ext>
                </a:extLst>
              </p:cNvPr>
              <p:cNvSpPr txBox="1"/>
              <p:nvPr/>
            </p:nvSpPr>
            <p:spPr>
              <a:xfrm>
                <a:off x="8150784" y="5648118"/>
                <a:ext cx="1967382" cy="472388"/>
              </a:xfrm>
              <a:prstGeom prst="rect">
                <a:avLst/>
              </a:prstGeom>
            </p:spPr>
            <p:txBody>
              <a:bodyPr>
                <a:normAutofit fontScale="70000" lnSpcReduction="2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70+</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7</m:t>
                          </m:r>
                        </m:num>
                        <m:den>
                          <m:r>
                            <a:rPr lang="en-US" i="1">
                              <a:solidFill>
                                <a:srgbClr val="000000"/>
                              </a:solidFill>
                              <a:latin typeface="Cambria Math" panose="02040503050406030204" pitchFamily="18" charset="0"/>
                            </a:rPr>
                            <m:t>7+3</m:t>
                          </m:r>
                        </m:den>
                      </m:f>
                      <m:r>
                        <a:rPr lang="en-US" i="1">
                          <a:solidFill>
                            <a:srgbClr val="000000"/>
                          </a:solidFill>
                          <a:latin typeface="Cambria Math" panose="02040503050406030204" pitchFamily="18" charset="0"/>
                        </a:rPr>
                        <m:t>∗6=74.2</m:t>
                      </m:r>
                    </m:oMath>
                  </m:oMathPara>
                </a14:m>
                <a:endParaRPr lang="en-US" dirty="0"/>
              </a:p>
            </p:txBody>
          </p:sp>
        </mc:Choice>
        <mc:Fallback xmlns="">
          <p:sp>
            <p:nvSpPr>
              <p:cNvPr id="14" name="Object 13">
                <a:extLst>
                  <a:ext uri="{FF2B5EF4-FFF2-40B4-BE49-F238E27FC236}">
                    <a16:creationId xmlns:a16="http://schemas.microsoft.com/office/drawing/2014/main" id="{C82FEF3D-F165-4A95-BD8F-0A9B955B6FEA}"/>
                  </a:ext>
                </a:extLst>
              </p:cNvPr>
              <p:cNvSpPr txBox="1">
                <a:spLocks noRot="1" noChangeAspect="1" noMove="1" noResize="1" noEditPoints="1" noAdjustHandles="1" noChangeArrowheads="1" noChangeShapeType="1" noTextEdit="1"/>
              </p:cNvSpPr>
              <p:nvPr/>
            </p:nvSpPr>
            <p:spPr>
              <a:xfrm>
                <a:off x="8150784" y="5648118"/>
                <a:ext cx="1967382" cy="472388"/>
              </a:xfrm>
              <a:prstGeom prst="rect">
                <a:avLst/>
              </a:prstGeom>
              <a:blipFill>
                <a:blip r:embed="rId4"/>
                <a:stretch>
                  <a:fillRect b="-2597"/>
                </a:stretch>
              </a:blipFill>
            </p:spPr>
            <p:txBody>
              <a:bodyPr/>
              <a:lstStyle/>
              <a:p>
                <a:r>
                  <a:rPr lang="en-US">
                    <a:noFill/>
                  </a:rPr>
                  <a:t> </a:t>
                </a:r>
              </a:p>
            </p:txBody>
          </p:sp>
        </mc:Fallback>
      </mc:AlternateContent>
    </p:spTree>
    <p:extLst>
      <p:ext uri="{BB962C8B-B14F-4D97-AF65-F5344CB8AC3E}">
        <p14:creationId xmlns:p14="http://schemas.microsoft.com/office/powerpoint/2010/main" val="394559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03A73-AC56-4D36-B592-56CE64FA38F1}"/>
              </a:ext>
            </a:extLst>
          </p:cNvPr>
          <p:cNvSpPr>
            <a:spLocks noGrp="1"/>
          </p:cNvSpPr>
          <p:nvPr>
            <p:ph type="title"/>
          </p:nvPr>
        </p:nvSpPr>
        <p:spPr>
          <a:xfrm>
            <a:off x="600635" y="642594"/>
            <a:ext cx="10524565" cy="1051735"/>
          </a:xfrm>
        </p:spPr>
        <p:txBody>
          <a:bodyPr>
            <a:normAutofit fontScale="90000"/>
          </a:bodyPr>
          <a:lstStyle/>
          <a:p>
            <a:r>
              <a:rPr lang="en-US" sz="2700" b="1" dirty="0"/>
              <a:t>After data is presented in the tables and charts, the next step in the statistical analysis is to summarize the data numerically</a:t>
            </a:r>
            <a:r>
              <a:rPr lang="en-US" b="1" dirty="0"/>
              <a:t>. </a:t>
            </a:r>
          </a:p>
        </p:txBody>
      </p:sp>
      <p:sp>
        <p:nvSpPr>
          <p:cNvPr id="3" name="Content Placeholder 2">
            <a:extLst>
              <a:ext uri="{FF2B5EF4-FFF2-40B4-BE49-F238E27FC236}">
                <a16:creationId xmlns:a16="http://schemas.microsoft.com/office/drawing/2014/main" id="{482F9EEA-1657-4856-B8F5-877CB9F489BC}"/>
              </a:ext>
            </a:extLst>
          </p:cNvPr>
          <p:cNvSpPr>
            <a:spLocks noGrp="1"/>
          </p:cNvSpPr>
          <p:nvPr>
            <p:ph sz="half" idx="1"/>
          </p:nvPr>
        </p:nvSpPr>
        <p:spPr>
          <a:xfrm>
            <a:off x="600635" y="1891553"/>
            <a:ext cx="5351931" cy="4323853"/>
          </a:xfrm>
        </p:spPr>
        <p:txBody>
          <a:bodyPr>
            <a:normAutofit fontScale="92500" lnSpcReduction="20000"/>
          </a:bodyPr>
          <a:lstStyle/>
          <a:p>
            <a:pPr marL="0" indent="0">
              <a:buNone/>
            </a:pPr>
            <a:r>
              <a:rPr lang="en-US" b="1" dirty="0"/>
              <a:t>Summary Measures of Numerical Data</a:t>
            </a:r>
          </a:p>
          <a:p>
            <a:pPr marL="342900" indent="-342900">
              <a:buFont typeface="+mj-lt"/>
              <a:buAutoNum type="arabicPeriod"/>
            </a:pPr>
            <a:r>
              <a:rPr lang="en-US" b="1" dirty="0"/>
              <a:t>Central value: Central value of data set</a:t>
            </a:r>
          </a:p>
          <a:p>
            <a:pPr marL="341313" indent="0">
              <a:buNone/>
            </a:pPr>
            <a:r>
              <a:rPr lang="en-US" dirty="0"/>
              <a:t>Arithmetic Mean, Geometric Mean, Harmonic Mean, Mode, Median, Mid-range</a:t>
            </a:r>
          </a:p>
          <a:p>
            <a:pPr marL="0" indent="0">
              <a:buNone/>
            </a:pPr>
            <a:r>
              <a:rPr lang="en-US" b="1" dirty="0"/>
              <a:t>2.  Partition Values: Cutoff points</a:t>
            </a:r>
            <a:r>
              <a:rPr lang="en-US" dirty="0"/>
              <a:t> </a:t>
            </a:r>
          </a:p>
          <a:p>
            <a:pPr marL="341313" indent="0">
              <a:buNone/>
            </a:pPr>
            <a:r>
              <a:rPr lang="en-US" dirty="0"/>
              <a:t>Quartiles, Deciles and Percentiles</a:t>
            </a:r>
          </a:p>
          <a:p>
            <a:pPr marL="342900" indent="-342900">
              <a:buAutoNum type="arabicPeriod" startAt="3"/>
            </a:pPr>
            <a:r>
              <a:rPr lang="en-US" b="1" dirty="0"/>
              <a:t>Spread: Scatterness or variability of data</a:t>
            </a:r>
            <a:endParaRPr lang="en-US" dirty="0"/>
          </a:p>
          <a:p>
            <a:pPr marL="341313" indent="0">
              <a:buNone/>
            </a:pPr>
            <a:r>
              <a:rPr lang="en-US" dirty="0"/>
              <a:t>Range, Inter-</a:t>
            </a:r>
            <a:r>
              <a:rPr lang="en-US" dirty="0" err="1"/>
              <a:t>fractile</a:t>
            </a:r>
            <a:r>
              <a:rPr lang="en-US" dirty="0"/>
              <a:t> Range, Mean  Deviation, Standard Deviation, Variance, Coefficient of Standard Deviation</a:t>
            </a:r>
          </a:p>
          <a:p>
            <a:pPr marL="0" indent="0">
              <a:buNone/>
            </a:pPr>
            <a:r>
              <a:rPr lang="en-US" b="1" dirty="0"/>
              <a:t>4.  Skewness: Shape of the distribution</a:t>
            </a:r>
          </a:p>
          <a:p>
            <a:pPr marL="0" indent="0">
              <a:buNone/>
            </a:pPr>
            <a:r>
              <a:rPr lang="en-US" b="1" dirty="0"/>
              <a:t>5.  Kurtosis: Size of the distribution</a:t>
            </a:r>
          </a:p>
          <a:p>
            <a:pPr marL="0" indent="0">
              <a:buNone/>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
        <p:nvSpPr>
          <p:cNvPr id="4" name="Content Placeholder 3">
            <a:extLst>
              <a:ext uri="{FF2B5EF4-FFF2-40B4-BE49-F238E27FC236}">
                <a16:creationId xmlns:a16="http://schemas.microsoft.com/office/drawing/2014/main" id="{29BF6B80-CF9E-4D08-A399-2FA8743CE0A0}"/>
              </a:ext>
            </a:extLst>
          </p:cNvPr>
          <p:cNvSpPr>
            <a:spLocks noGrp="1"/>
          </p:cNvSpPr>
          <p:nvPr>
            <p:ph sz="half" idx="2"/>
          </p:nvPr>
        </p:nvSpPr>
        <p:spPr>
          <a:xfrm>
            <a:off x="6239435" y="1891553"/>
            <a:ext cx="5477436" cy="4323853"/>
          </a:xfrm>
        </p:spPr>
        <p:txBody>
          <a:bodyPr>
            <a:normAutofit fontScale="92500" lnSpcReduction="20000"/>
          </a:bodyPr>
          <a:lstStyle/>
          <a:p>
            <a:pPr marL="0" indent="0">
              <a:buNone/>
            </a:pPr>
            <a:r>
              <a:rPr lang="en-US" b="1" dirty="0"/>
              <a:t>Summary Measures of Categorical Data</a:t>
            </a:r>
          </a:p>
          <a:p>
            <a:pPr marL="342900" indent="-342900">
              <a:buFont typeface="+mj-lt"/>
              <a:buAutoNum type="arabicPeriod"/>
            </a:pPr>
            <a:r>
              <a:rPr lang="en-US" b="1" dirty="0"/>
              <a:t>Ratios</a:t>
            </a:r>
          </a:p>
          <a:p>
            <a:pPr marL="342900" indent="-342900">
              <a:buFont typeface="+mj-lt"/>
              <a:buAutoNum type="arabicPeriod"/>
            </a:pPr>
            <a:r>
              <a:rPr lang="en-US" b="1" dirty="0"/>
              <a:t>Proportions </a:t>
            </a:r>
          </a:p>
          <a:p>
            <a:pPr marL="342900" indent="-342900">
              <a:buFont typeface="+mj-lt"/>
              <a:buAutoNum type="arabicPeriod"/>
            </a:pPr>
            <a:r>
              <a:rPr lang="en-US" b="1" dirty="0"/>
              <a:t>Rates</a:t>
            </a:r>
          </a:p>
          <a:p>
            <a:pPr marL="342900" indent="-342900">
              <a:buFont typeface="+mj-lt"/>
              <a:buAutoNum type="arabicPeriod"/>
            </a:pPr>
            <a:r>
              <a:rPr lang="en-US" b="1" dirty="0"/>
              <a:t>Percentages</a:t>
            </a:r>
          </a:p>
          <a:p>
            <a:pPr marL="342900" indent="-342900">
              <a:buFont typeface="+mj-lt"/>
              <a:buAutoNum type="arabicPeriod"/>
            </a:pPr>
            <a:r>
              <a:rPr lang="en-US" b="1" dirty="0"/>
              <a:t>Coefficients</a:t>
            </a:r>
          </a:p>
          <a:p>
            <a:pPr marL="342900" indent="-342900">
              <a:buFont typeface="+mj-lt"/>
              <a:buAutoNum type="arabicPeriod"/>
            </a:pPr>
            <a:endParaRPr lang="en-US" b="1" dirty="0"/>
          </a:p>
        </p:txBody>
      </p:sp>
      <p:sp>
        <p:nvSpPr>
          <p:cNvPr id="5" name="Footer Placeholder 4">
            <a:extLst>
              <a:ext uri="{FF2B5EF4-FFF2-40B4-BE49-F238E27FC236}">
                <a16:creationId xmlns:a16="http://schemas.microsoft.com/office/drawing/2014/main" id="{F440B2F0-D819-458E-AA6B-28EAA1140AA3}"/>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269341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47A9-B072-4843-8440-B410A3494EF5}"/>
              </a:ext>
            </a:extLst>
          </p:cNvPr>
          <p:cNvSpPr>
            <a:spLocks noGrp="1"/>
          </p:cNvSpPr>
          <p:nvPr>
            <p:ph type="title"/>
          </p:nvPr>
        </p:nvSpPr>
        <p:spPr>
          <a:xfrm>
            <a:off x="869577" y="597410"/>
            <a:ext cx="10058400" cy="451100"/>
          </a:xfrm>
        </p:spPr>
        <p:txBody>
          <a:bodyPr>
            <a:normAutofit/>
          </a:bodyPr>
          <a:lstStyle/>
          <a:p>
            <a:r>
              <a:rPr lang="en-US" sz="2400" b="1" dirty="0"/>
              <a:t>Properties of mode</a:t>
            </a:r>
          </a:p>
        </p:txBody>
      </p:sp>
      <p:sp>
        <p:nvSpPr>
          <p:cNvPr id="3" name="Content Placeholder 2">
            <a:extLst>
              <a:ext uri="{FF2B5EF4-FFF2-40B4-BE49-F238E27FC236}">
                <a16:creationId xmlns:a16="http://schemas.microsoft.com/office/drawing/2014/main" id="{170292D5-671E-42C1-B829-C4D3552B1F86}"/>
              </a:ext>
            </a:extLst>
          </p:cNvPr>
          <p:cNvSpPr>
            <a:spLocks noGrp="1"/>
          </p:cNvSpPr>
          <p:nvPr>
            <p:ph idx="1"/>
          </p:nvPr>
        </p:nvSpPr>
        <p:spPr>
          <a:xfrm>
            <a:off x="869577" y="1353671"/>
            <a:ext cx="10255623" cy="4681369"/>
          </a:xfrm>
        </p:spPr>
        <p:txBody>
          <a:bodyPr/>
          <a:lstStyle/>
          <a:p>
            <a:r>
              <a:rPr lang="en-US" sz="2400" dirty="0">
                <a:effectLst/>
                <a:latin typeface="Calibri" panose="020F0502020204030204" pitchFamily="34" charset="0"/>
                <a:ea typeface="Times New Roman" panose="02020603050405020304" pitchFamily="18" charset="0"/>
              </a:rPr>
              <a:t>Mode is least affected by skewness. </a:t>
            </a:r>
          </a:p>
          <a:p>
            <a:r>
              <a:rPr lang="en-US" sz="2400" dirty="0">
                <a:effectLst/>
                <a:latin typeface="Calibri" panose="020F0502020204030204" pitchFamily="34" charset="0"/>
                <a:ea typeface="Times New Roman" panose="02020603050405020304" pitchFamily="18" charset="0"/>
              </a:rPr>
              <a:t>Since mode is the most frequent value of the data set to be modal value, it is not affected by extreme values. </a:t>
            </a:r>
          </a:p>
          <a:p>
            <a:r>
              <a:rPr lang="en-US" sz="2400" dirty="0">
                <a:effectLst/>
                <a:latin typeface="Calibri" panose="020F0502020204030204" pitchFamily="34" charset="0"/>
                <a:ea typeface="Times New Roman" panose="02020603050405020304" pitchFamily="18" charset="0"/>
              </a:rPr>
              <a:t>We can use the mode no matter how large, how small, or how spread out the values in the data set happens to be. </a:t>
            </a:r>
          </a:p>
          <a:p>
            <a:r>
              <a:rPr lang="en-US" sz="2400" dirty="0">
                <a:effectLst/>
                <a:latin typeface="Calibri" panose="020F0502020204030204" pitchFamily="34" charset="0"/>
                <a:ea typeface="Times New Roman" panose="02020603050405020304" pitchFamily="18" charset="0"/>
              </a:rPr>
              <a:t>Mode is more affected by sampling and grouping than mean and median. </a:t>
            </a:r>
          </a:p>
          <a:p>
            <a:r>
              <a:rPr lang="en-US" sz="2400" dirty="0">
                <a:effectLst/>
                <a:latin typeface="Calibri" panose="020F0502020204030204" pitchFamily="34" charset="0"/>
                <a:ea typeface="Times New Roman" panose="02020603050405020304" pitchFamily="18" charset="0"/>
              </a:rPr>
              <a:t>Mode is suitable for variable measured in nominal scale data. But can be used for data on ordinal, interval and ratio scale.</a:t>
            </a:r>
            <a:endParaRPr lang="en-US" sz="24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9525A18C-D363-41F8-9F8B-ED486AEFCEA9}"/>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856842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5B0F-EF99-8812-E784-EAB0C75E6155}"/>
              </a:ext>
            </a:extLst>
          </p:cNvPr>
          <p:cNvSpPr>
            <a:spLocks noGrp="1"/>
          </p:cNvSpPr>
          <p:nvPr>
            <p:ph type="title"/>
          </p:nvPr>
        </p:nvSpPr>
        <p:spPr>
          <a:xfrm>
            <a:off x="800100" y="490194"/>
            <a:ext cx="10058400" cy="436906"/>
          </a:xfrm>
        </p:spPr>
        <p:txBody>
          <a:bodyPr>
            <a:normAutofit/>
          </a:bodyPr>
          <a:lstStyle/>
          <a:p>
            <a:r>
              <a:rPr lang="en-US" sz="2000" b="1" dirty="0"/>
              <a:t>Summary</a:t>
            </a:r>
          </a:p>
        </p:txBody>
      </p:sp>
      <p:sp>
        <p:nvSpPr>
          <p:cNvPr id="3" name="Content Placeholder 2">
            <a:extLst>
              <a:ext uri="{FF2B5EF4-FFF2-40B4-BE49-F238E27FC236}">
                <a16:creationId xmlns:a16="http://schemas.microsoft.com/office/drawing/2014/main" id="{4E196A07-815F-477C-0669-54939F9A1014}"/>
              </a:ext>
            </a:extLst>
          </p:cNvPr>
          <p:cNvSpPr>
            <a:spLocks noGrp="1"/>
          </p:cNvSpPr>
          <p:nvPr>
            <p:ph idx="1"/>
          </p:nvPr>
        </p:nvSpPr>
        <p:spPr>
          <a:xfrm>
            <a:off x="800100" y="1143000"/>
            <a:ext cx="10680700" cy="4892040"/>
          </a:xfrm>
        </p:spPr>
        <p:txBody>
          <a:bodyPr>
            <a:normAutofit fontScale="85000" lnSpcReduction="20000"/>
          </a:bodyPr>
          <a:lstStyle/>
          <a:p>
            <a:pPr marL="0" indent="0">
              <a:buNone/>
            </a:pPr>
            <a:r>
              <a:rPr lang="en-US" b="1" dirty="0"/>
              <a:t>Mean</a:t>
            </a:r>
          </a:p>
          <a:p>
            <a:pPr>
              <a:buFont typeface="Arial" panose="020B0604020202020204" pitchFamily="34" charset="0"/>
              <a:buChar char="•"/>
            </a:pPr>
            <a:r>
              <a:rPr lang="en-US" dirty="0"/>
              <a:t>When the data is approximately normally distributed.</a:t>
            </a:r>
          </a:p>
          <a:p>
            <a:pPr>
              <a:buFont typeface="Arial" panose="020B0604020202020204" pitchFamily="34" charset="0"/>
              <a:buChar char="•"/>
            </a:pPr>
            <a:r>
              <a:rPr lang="en-US" dirty="0"/>
              <a:t>When the data does not have extreme outliers that could significantly skew the results.</a:t>
            </a:r>
          </a:p>
          <a:p>
            <a:pPr>
              <a:buFont typeface="Arial" panose="020B0604020202020204" pitchFamily="34" charset="0"/>
              <a:buChar char="•"/>
            </a:pPr>
            <a:r>
              <a:rPr lang="en-US" dirty="0"/>
              <a:t>When working with interval or ratio data.</a:t>
            </a:r>
          </a:p>
          <a:p>
            <a:pPr marL="0" indent="0">
              <a:buNone/>
            </a:pPr>
            <a:r>
              <a:rPr lang="en-US" b="1" dirty="0"/>
              <a:t>Median</a:t>
            </a:r>
          </a:p>
          <a:p>
            <a:pPr algn="l">
              <a:buFont typeface="Arial" panose="020B0604020202020204" pitchFamily="34" charset="0"/>
              <a:buChar char="•"/>
            </a:pPr>
            <a:r>
              <a:rPr lang="en-US" b="0" i="0" dirty="0">
                <a:solidFill>
                  <a:srgbClr val="374151"/>
                </a:solidFill>
                <a:effectLst/>
              </a:rPr>
              <a:t>When the data set has outliers or is skewed.</a:t>
            </a:r>
          </a:p>
          <a:p>
            <a:pPr algn="l">
              <a:buFont typeface="Arial" panose="020B0604020202020204" pitchFamily="34" charset="0"/>
              <a:buChar char="•"/>
            </a:pPr>
            <a:r>
              <a:rPr lang="en-US" b="0" i="0" dirty="0">
                <a:solidFill>
                  <a:srgbClr val="374151"/>
                </a:solidFill>
                <a:effectLst/>
              </a:rPr>
              <a:t>When the distribution of the data is not symmetric.</a:t>
            </a:r>
          </a:p>
          <a:p>
            <a:pPr algn="l">
              <a:buFont typeface="Arial" panose="020B0604020202020204" pitchFamily="34" charset="0"/>
              <a:buChar char="•"/>
            </a:pPr>
            <a:r>
              <a:rPr lang="en-US" b="0" i="0" dirty="0">
                <a:solidFill>
                  <a:srgbClr val="374151"/>
                </a:solidFill>
                <a:effectLst/>
              </a:rPr>
              <a:t>When working with ordinal, interval, or ratio data.</a:t>
            </a:r>
          </a:p>
          <a:p>
            <a:pPr marL="0" indent="0">
              <a:buNone/>
            </a:pPr>
            <a:r>
              <a:rPr lang="en-US" b="1" dirty="0"/>
              <a:t>Mode</a:t>
            </a:r>
          </a:p>
          <a:p>
            <a:pPr algn="l">
              <a:buFont typeface="Arial" panose="020B0604020202020204" pitchFamily="34" charset="0"/>
              <a:buChar char="•"/>
            </a:pPr>
            <a:r>
              <a:rPr lang="en-US" b="0" i="0" dirty="0">
                <a:solidFill>
                  <a:srgbClr val="374151"/>
                </a:solidFill>
                <a:effectLst/>
              </a:rPr>
              <a:t>When identifying the most common value in a data set.</a:t>
            </a:r>
          </a:p>
          <a:p>
            <a:pPr algn="l">
              <a:buFont typeface="Arial" panose="020B0604020202020204" pitchFamily="34" charset="0"/>
              <a:buChar char="•"/>
            </a:pPr>
            <a:r>
              <a:rPr lang="en-US" b="0" i="0" dirty="0">
                <a:solidFill>
                  <a:srgbClr val="374151"/>
                </a:solidFill>
                <a:effectLst/>
              </a:rPr>
              <a:t>When looking for patterns or clusters in the data.</a:t>
            </a:r>
          </a:p>
          <a:p>
            <a:pPr>
              <a:buFont typeface="Arial" panose="020B0604020202020204" pitchFamily="34" charset="0"/>
              <a:buChar char="•"/>
            </a:pPr>
            <a:r>
              <a:rPr lang="en-US" b="0" i="0" dirty="0">
                <a:solidFill>
                  <a:srgbClr val="374151"/>
                </a:solidFill>
                <a:effectLst/>
              </a:rPr>
              <a:t>When dealing with categorical data.</a:t>
            </a:r>
          </a:p>
          <a:p>
            <a:pPr>
              <a:buFont typeface="Arial" panose="020B0604020202020204" pitchFamily="34" charset="0"/>
              <a:buChar char="•"/>
            </a:pPr>
            <a:r>
              <a:rPr lang="en-US" dirty="0">
                <a:solidFill>
                  <a:srgbClr val="374151"/>
                </a:solidFill>
              </a:rPr>
              <a:t>When dealing with </a:t>
            </a:r>
            <a:r>
              <a:rPr lang="en-US">
                <a:solidFill>
                  <a:srgbClr val="374151"/>
                </a:solidFill>
              </a:rPr>
              <a:t>count data</a:t>
            </a:r>
            <a:endParaRPr lang="en-US" b="0" i="0" dirty="0">
              <a:solidFill>
                <a:srgbClr val="374151"/>
              </a:solidFill>
              <a:effectLst/>
            </a:endParaRPr>
          </a:p>
          <a:p>
            <a:pPr algn="l">
              <a:buFont typeface="Arial" panose="020B0604020202020204" pitchFamily="34" charset="0"/>
              <a:buChar char="•"/>
            </a:pPr>
            <a:endParaRPr lang="en-US" b="0" i="0" dirty="0">
              <a:solidFill>
                <a:srgbClr val="374151"/>
              </a:solidFill>
              <a:effectLst/>
            </a:endParaRPr>
          </a:p>
          <a:p>
            <a:pPr marL="0" indent="0">
              <a:buNone/>
            </a:pPr>
            <a:endParaRPr lang="en-US" dirty="0"/>
          </a:p>
        </p:txBody>
      </p:sp>
      <p:sp>
        <p:nvSpPr>
          <p:cNvPr id="4" name="Footer Placeholder 3">
            <a:extLst>
              <a:ext uri="{FF2B5EF4-FFF2-40B4-BE49-F238E27FC236}">
                <a16:creationId xmlns:a16="http://schemas.microsoft.com/office/drawing/2014/main" id="{7C569C7D-D9B0-91D1-F74E-C1182CD91EFE}"/>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321136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0835-A34A-474B-AA06-C09A21E7FB88}"/>
              </a:ext>
            </a:extLst>
          </p:cNvPr>
          <p:cNvSpPr>
            <a:spLocks noGrp="1"/>
          </p:cNvSpPr>
          <p:nvPr>
            <p:ph type="title"/>
          </p:nvPr>
        </p:nvSpPr>
        <p:spPr>
          <a:xfrm>
            <a:off x="878541" y="263986"/>
            <a:ext cx="10246658" cy="558973"/>
          </a:xfrm>
        </p:spPr>
        <p:txBody>
          <a:bodyPr>
            <a:normAutofit/>
          </a:bodyPr>
          <a:lstStyle/>
          <a:p>
            <a:r>
              <a:rPr lang="en-US" sz="2800" b="1" dirty="0"/>
              <a:t>Arithmetic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0989AE-3FCD-4D3B-949E-8390A2A584EA}"/>
                  </a:ext>
                </a:extLst>
              </p:cNvPr>
              <p:cNvSpPr>
                <a:spLocks noGrp="1"/>
              </p:cNvSpPr>
              <p:nvPr>
                <p:ph idx="1"/>
              </p:nvPr>
            </p:nvSpPr>
            <p:spPr>
              <a:xfrm>
                <a:off x="788894" y="986117"/>
                <a:ext cx="10766611" cy="5396753"/>
              </a:xfrm>
            </p:spPr>
            <p:txBody>
              <a:bodyPr>
                <a:normAutofit/>
              </a:bodyPr>
              <a:lstStyle/>
              <a:p>
                <a:pPr marL="0" indent="0">
                  <a:buNone/>
                </a:pPr>
                <a:r>
                  <a:rPr lang="en-US" dirty="0"/>
                  <a:t>The arithmetic mean of a set of n observations x</a:t>
                </a:r>
                <a:r>
                  <a:rPr lang="en-US" baseline="-25000" dirty="0"/>
                  <a:t>1</a:t>
                </a:r>
                <a:r>
                  <a:rPr lang="en-US" dirty="0"/>
                  <a:t>, x</a:t>
                </a:r>
                <a:r>
                  <a:rPr lang="en-US" baseline="-25000" dirty="0"/>
                  <a:t>2</a:t>
                </a:r>
                <a:r>
                  <a:rPr lang="en-US" dirty="0"/>
                  <a:t>, …., </a:t>
                </a:r>
                <a:r>
                  <a:rPr lang="en-US" dirty="0" err="1"/>
                  <a:t>x</a:t>
                </a:r>
                <a:r>
                  <a:rPr lang="en-US" baseline="-25000" dirty="0" err="1"/>
                  <a:t>n</a:t>
                </a:r>
                <a:r>
                  <a:rPr lang="en-US" dirty="0"/>
                  <a:t> is the ratio of sum of observations by number of observations.</a:t>
                </a:r>
              </a:p>
              <a:p>
                <a:pPr marL="0" indent="0">
                  <a:buNone/>
                </a:pPr>
                <a:r>
                  <a:rPr lang="en-US" dirty="0"/>
                  <a:t>Notation: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b="0" dirty="0"/>
                  <a:t> = Sample Mean</a:t>
                </a:r>
              </a:p>
              <a:p>
                <a:pPr marL="0" indent="0">
                  <a:buNone/>
                </a:pPr>
                <a:r>
                  <a:rPr lang="en-US" dirty="0"/>
                  <a:t>		 µ = Population Mean</a:t>
                </a:r>
                <a:endParaRPr lang="en-US" b="0" dirty="0"/>
              </a:p>
              <a:p>
                <a:pPr marL="0" indent="0">
                  <a:buNone/>
                </a:pPr>
                <a:r>
                  <a:rPr lang="en-US" b="1" dirty="0"/>
                  <a:t>Individual Data</a:t>
                </a:r>
              </a:p>
              <a:p>
                <a:pPr marL="0" indent="0">
                  <a:buNone/>
                </a:pPr>
                <a:r>
                  <a:rPr lang="en-US" dirty="0"/>
                  <a:t>The sample mean for raw data is given by</a:t>
                </a:r>
              </a:p>
              <a:p>
                <a:pPr marL="0"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 </a:t>
                </a:r>
                <a14:m>
                  <m:oMath xmlns:m="http://schemas.openxmlformats.org/officeDocument/2006/math">
                    <m:f>
                      <m:fPr>
                        <m:ctrlPr>
                          <a:rPr lang="en-US" i="1" smtClean="0">
                            <a:latin typeface="Cambria Math" panose="02040503050406030204" pitchFamily="18" charset="0"/>
                          </a:rPr>
                        </m:ctrlPr>
                      </m:fPr>
                      <m:num>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num>
                      <m:den>
                        <m:r>
                          <a:rPr lang="en-US" b="0" i="1" smtClean="0">
                            <a:latin typeface="Cambria Math" panose="02040503050406030204" pitchFamily="18" charset="0"/>
                          </a:rPr>
                          <m:t>𝑛</m:t>
                        </m:r>
                      </m:den>
                    </m:f>
                  </m:oMath>
                </a14:m>
                <a:r>
                  <a:rPr lang="en-US" dirty="0"/>
                  <a:t> = </a:t>
                </a:r>
                <a14:m>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num>
                      <m:den>
                        <m:r>
                          <a:rPr lang="en-US" b="0" i="1" smtClean="0">
                            <a:latin typeface="Cambria Math" panose="02040503050406030204" pitchFamily="18" charset="0"/>
                          </a:rPr>
                          <m:t>𝑛</m:t>
                        </m:r>
                      </m:den>
                    </m:f>
                  </m:oMath>
                </a14:m>
                <a:endParaRPr lang="en-US" dirty="0"/>
              </a:p>
              <a:p>
                <a:pPr marL="0" indent="0">
                  <a:buNone/>
                </a:pPr>
                <a:r>
                  <a:rPr lang="en-US" dirty="0"/>
                  <a:t>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𝑆𝑢𝑚</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𝑜𝑏𝑠𝑒𝑟𝑣𝑎𝑡𝑖𝑜𝑛𝑠</m:t>
                        </m:r>
                      </m:num>
                      <m:den>
                        <m:r>
                          <a:rPr lang="en-US" sz="2000" b="0" i="1" smtClean="0">
                            <a:latin typeface="Cambria Math" panose="02040503050406030204" pitchFamily="18" charset="0"/>
                          </a:rPr>
                          <m:t>𝑁𝑢𝑚𝑏𝑒𝑟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𝑜𝑏𝑠𝑒𝑟𝑣𝑎𝑡𝑖𝑜𝑛𝑠</m:t>
                        </m:r>
                      </m:den>
                    </m:f>
                  </m:oMath>
                </a14:m>
                <a:endParaRPr lang="en-US" sz="2000" dirty="0"/>
              </a:p>
              <a:p>
                <a:pPr marL="0" indent="0">
                  <a:buNone/>
                </a:pPr>
                <a:r>
                  <a:rPr lang="en-US" dirty="0"/>
                  <a:t>Where,</a:t>
                </a:r>
              </a:p>
              <a:p>
                <a:pPr marL="0" indent="0">
                  <a:buNone/>
                </a:pPr>
                <a:r>
                  <a:rPr lang="en-US" dirty="0"/>
                  <a:t>	n = sample size</a:t>
                </a:r>
              </a:p>
              <a:p>
                <a:pPr marL="0" indent="0">
                  <a:buNone/>
                </a:pPr>
                <a:r>
                  <a:rPr lang="en-US" dirty="0"/>
                  <a:t>	</a:t>
                </a:r>
                <a14:m>
                  <m:oMath xmlns:m="http://schemas.openxmlformats.org/officeDocument/2006/math">
                    <m:nary>
                      <m:naryPr>
                        <m:chr m:val="∑"/>
                        <m:subHide m:val="on"/>
                        <m:supHide m:val="on"/>
                        <m:ctrlPr>
                          <a:rPr lang="en-US" i="1" smtClean="0">
                            <a:latin typeface="Cambria Math" panose="02040503050406030204" pitchFamily="18" charset="0"/>
                          </a:rPr>
                        </m:ctrlPr>
                      </m:naryPr>
                      <m:sub/>
                      <m:sup/>
                      <m:e>
                        <m:r>
                          <a:rPr lang="en-US" b="0" i="1" smtClean="0">
                            <a:latin typeface="Cambria Math" panose="02040503050406030204" pitchFamily="18" charset="0"/>
                          </a:rPr>
                          <m:t>𝑥</m:t>
                        </m:r>
                      </m:e>
                    </m:nary>
                    <m:r>
                      <a:rPr lang="en-US" b="0" i="1" baseline="-25000" smtClean="0">
                        <a:latin typeface="Cambria Math" panose="02040503050406030204" pitchFamily="18" charset="0"/>
                      </a:rPr>
                      <m:t>𝑖</m:t>
                    </m:r>
                  </m:oMath>
                </a14:m>
                <a:r>
                  <a:rPr lang="en-US" baseline="-25000" dirty="0"/>
                  <a:t> </a:t>
                </a:r>
                <a:r>
                  <a:rPr lang="en-US" dirty="0"/>
                  <a:t>= Sum of observations</a:t>
                </a:r>
                <a:endParaRPr lang="en-US" baseline="-250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50989AE-3FCD-4D3B-949E-8390A2A584EA}"/>
                  </a:ext>
                </a:extLst>
              </p:cNvPr>
              <p:cNvSpPr>
                <a:spLocks noGrp="1" noRot="1" noChangeAspect="1" noMove="1" noResize="1" noEditPoints="1" noAdjustHandles="1" noChangeArrowheads="1" noChangeShapeType="1" noTextEdit="1"/>
              </p:cNvSpPr>
              <p:nvPr>
                <p:ph idx="1"/>
              </p:nvPr>
            </p:nvSpPr>
            <p:spPr>
              <a:xfrm>
                <a:off x="788894" y="986117"/>
                <a:ext cx="10766611" cy="5396753"/>
              </a:xfrm>
              <a:blipFill>
                <a:blip r:embed="rId2"/>
                <a:stretch>
                  <a:fillRect l="-849" t="-1921" b="-1457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223200E-4EAA-4F1B-91AB-C1427898CDE4}"/>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282761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73C3-C788-4961-BBC8-F90DD90F68E1}"/>
              </a:ext>
            </a:extLst>
          </p:cNvPr>
          <p:cNvSpPr>
            <a:spLocks noGrp="1"/>
          </p:cNvSpPr>
          <p:nvPr>
            <p:ph type="title"/>
          </p:nvPr>
        </p:nvSpPr>
        <p:spPr>
          <a:xfrm>
            <a:off x="573741" y="191482"/>
            <a:ext cx="10058400" cy="356439"/>
          </a:xfrm>
        </p:spPr>
        <p:txBody>
          <a:bodyPr>
            <a:normAutofit/>
          </a:bodyPr>
          <a:lstStyle/>
          <a:p>
            <a:r>
              <a:rPr lang="en-US" sz="2000" b="1" dirty="0"/>
              <a:t>Numerical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03768F-BDAD-4B71-85B3-0B924200CC7F}"/>
                  </a:ext>
                </a:extLst>
              </p:cNvPr>
              <p:cNvSpPr>
                <a:spLocks noGrp="1"/>
              </p:cNvSpPr>
              <p:nvPr>
                <p:ph sz="half" idx="1"/>
              </p:nvPr>
            </p:nvSpPr>
            <p:spPr>
              <a:xfrm>
                <a:off x="484094" y="627529"/>
                <a:ext cx="5611906" cy="5844989"/>
              </a:xfrm>
            </p:spPr>
            <p:txBody>
              <a:bodyPr>
                <a:normAutofit lnSpcReduction="10000"/>
              </a:bodyPr>
              <a:lstStyle/>
              <a:p>
                <a:pPr marL="0" marR="0" indent="0">
                  <a:lnSpc>
                    <a:spcPct val="107000"/>
                  </a:lnSpc>
                  <a:spcBef>
                    <a:spcPts val="0"/>
                  </a:spcBef>
                  <a:spcAft>
                    <a:spcPts val="0"/>
                  </a:spcAft>
                  <a:buNone/>
                </a:pPr>
                <a:r>
                  <a:rPr lang="en-GB" sz="1800" dirty="0">
                    <a:effectLst/>
                    <a:latin typeface="Calibri" panose="020F0502020204030204" pitchFamily="34" charset="0"/>
                    <a:ea typeface="Calibri" panose="020F0502020204030204" pitchFamily="34" charset="0"/>
                    <a:cs typeface="Calibri" panose="020F0502020204030204" pitchFamily="34" charset="0"/>
                  </a:rPr>
                  <a:t>The following data represent the length of life in years, measured to the nearest tenth, of 30 similar fuel pumps: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GB" sz="1800" dirty="0">
                    <a:effectLst/>
                    <a:latin typeface="Calibri" panose="020F0502020204030204" pitchFamily="34" charset="0"/>
                    <a:ea typeface="Calibri" panose="020F0502020204030204" pitchFamily="34" charset="0"/>
                    <a:cs typeface="Calibri" panose="020F0502020204030204" pitchFamily="34" charset="0"/>
                  </a:rPr>
                  <a:t>2.0	3.0	0.3	3.3	1.3	0.4</a:t>
                </a:r>
              </a:p>
              <a:p>
                <a:pPr marL="0" marR="0" indent="0">
                  <a:lnSpc>
                    <a:spcPct val="107000"/>
                  </a:lnSpc>
                  <a:spcBef>
                    <a:spcPts val="0"/>
                  </a:spcBef>
                  <a:spcAft>
                    <a:spcPts val="0"/>
                  </a:spcAft>
                  <a:buNone/>
                </a:pPr>
                <a:r>
                  <a:rPr lang="en-GB" sz="1800" dirty="0">
                    <a:effectLst/>
                    <a:latin typeface="Calibri" panose="020F0502020204030204" pitchFamily="34" charset="0"/>
                    <a:ea typeface="Calibri" panose="020F0502020204030204" pitchFamily="34" charset="0"/>
                    <a:cs typeface="Calibri" panose="020F0502020204030204" pitchFamily="34" charset="0"/>
                  </a:rPr>
                  <a:t>0.2	6.0	5.5	6.5	0.2	2.3</a:t>
                </a:r>
              </a:p>
              <a:p>
                <a:pPr marL="0" marR="0" indent="0">
                  <a:lnSpc>
                    <a:spcPct val="107000"/>
                  </a:lnSpc>
                  <a:spcBef>
                    <a:spcPts val="0"/>
                  </a:spcBef>
                  <a:spcAft>
                    <a:spcPts val="0"/>
                  </a:spcAft>
                  <a:buNone/>
                </a:pPr>
                <a:r>
                  <a:rPr lang="en-GB" sz="1800" dirty="0">
                    <a:effectLst/>
                    <a:latin typeface="Calibri" panose="020F0502020204030204" pitchFamily="34" charset="0"/>
                    <a:ea typeface="Calibri" panose="020F0502020204030204" pitchFamily="34" charset="0"/>
                    <a:cs typeface="Calibri" panose="020F0502020204030204" pitchFamily="34" charset="0"/>
                  </a:rPr>
                  <a:t>1.5	4.0	5.9	1.8	4.7	0.7</a:t>
                </a:r>
              </a:p>
              <a:p>
                <a:pPr marL="0" marR="0" indent="0">
                  <a:lnSpc>
                    <a:spcPct val="107000"/>
                  </a:lnSpc>
                  <a:spcBef>
                    <a:spcPts val="0"/>
                  </a:spcBef>
                  <a:spcAft>
                    <a:spcPts val="0"/>
                  </a:spcAft>
                  <a:buNone/>
                </a:pPr>
                <a:r>
                  <a:rPr lang="en-GB" sz="1800" dirty="0">
                    <a:effectLst/>
                    <a:latin typeface="Calibri" panose="020F0502020204030204" pitchFamily="34" charset="0"/>
                    <a:ea typeface="Calibri" panose="020F0502020204030204" pitchFamily="34" charset="0"/>
                    <a:cs typeface="Calibri" panose="020F0502020204030204" pitchFamily="34" charset="0"/>
                  </a:rPr>
                  <a:t>4.5	0.3	1.5	0.5	2.5	5.0</a:t>
                </a:r>
              </a:p>
              <a:p>
                <a:pPr marL="0" marR="0" indent="0">
                  <a:lnSpc>
                    <a:spcPct val="107000"/>
                  </a:lnSpc>
                  <a:spcBef>
                    <a:spcPts val="0"/>
                  </a:spcBef>
                  <a:spcAft>
                    <a:spcPts val="0"/>
                  </a:spcAft>
                  <a:buNone/>
                </a:pPr>
                <a:r>
                  <a:rPr lang="en-GB" sz="1800" dirty="0">
                    <a:effectLst/>
                    <a:latin typeface="Calibri" panose="020F0502020204030204" pitchFamily="34" charset="0"/>
                    <a:ea typeface="Calibri" panose="020F0502020204030204" pitchFamily="34" charset="0"/>
                    <a:cs typeface="Calibri" panose="020F0502020204030204" pitchFamily="34" charset="0"/>
                  </a:rPr>
                  <a:t>1.0	6.0	5.6	6.0	1.2	0.2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GB" sz="1800" dirty="0">
                    <a:effectLst/>
                    <a:latin typeface="Calibri" panose="020F0502020204030204" pitchFamily="34" charset="0"/>
                    <a:ea typeface="Calibri" panose="020F0502020204030204" pitchFamily="34" charset="0"/>
                    <a:cs typeface="Calibri" panose="020F0502020204030204" pitchFamily="34" charset="0"/>
                  </a:rPr>
                  <a:t>Find the mean length of life in years</a:t>
                </a:r>
              </a:p>
              <a:p>
                <a:pPr marL="0" marR="0" indent="0">
                  <a:lnSpc>
                    <a:spcPct val="107000"/>
                  </a:lnSpc>
                  <a:spcBef>
                    <a:spcPts val="0"/>
                  </a:spcBef>
                  <a:spcAft>
                    <a:spcPts val="0"/>
                  </a:spcAft>
                  <a:buNone/>
                </a:pPr>
                <a:r>
                  <a:rPr lang="en-GB" sz="1800" b="1" dirty="0">
                    <a:effectLst/>
                    <a:latin typeface="Calibri" panose="020F0502020204030204" pitchFamily="34" charset="0"/>
                    <a:ea typeface="Calibri" panose="020F0502020204030204" pitchFamily="34" charset="0"/>
                    <a:cs typeface="Calibri" panose="020F0502020204030204" pitchFamily="34" charset="0"/>
                  </a:rPr>
                  <a:t>Solution</a:t>
                </a:r>
                <a:r>
                  <a:rPr lang="en-GB" sz="1800" dirty="0">
                    <a:effectLst/>
                    <a:latin typeface="Calibri" panose="020F0502020204030204" pitchFamily="34" charset="0"/>
                    <a:ea typeface="Calibri" panose="020F0502020204030204" pitchFamily="34" charset="0"/>
                    <a:cs typeface="Calibri" panose="020F0502020204030204" pitchFamily="34" charset="0"/>
                  </a:rPr>
                  <a:t>:</a:t>
                </a:r>
              </a:p>
              <a:p>
                <a:pPr marL="0" marR="0" indent="0">
                  <a:lnSpc>
                    <a:spcPct val="107000"/>
                  </a:lnSpc>
                  <a:spcBef>
                    <a:spcPts val="0"/>
                  </a:spcBef>
                  <a:spcAft>
                    <a:spcPts val="0"/>
                  </a:spcAft>
                  <a:buNone/>
                </a:pPr>
                <a:r>
                  <a:rPr lang="en-GB" sz="1800" dirty="0">
                    <a:latin typeface="Calibri" panose="020F0502020204030204" pitchFamily="34" charset="0"/>
                    <a:ea typeface="Calibri" panose="020F0502020204030204" pitchFamily="34" charset="0"/>
                    <a:cs typeface="Calibri" panose="020F0502020204030204" pitchFamily="34" charset="0"/>
                  </a:rPr>
                  <a:t>The variable of interest (X) = Life in years, of fuel pumps</a:t>
                </a:r>
              </a:p>
              <a:p>
                <a:pPr marL="0" marR="0" indent="0">
                  <a:lnSpc>
                    <a:spcPct val="107000"/>
                  </a:lnSpc>
                  <a:spcBef>
                    <a:spcPts val="0"/>
                  </a:spcBef>
                  <a:spcAft>
                    <a:spcPts val="0"/>
                  </a:spcAft>
                  <a:buNone/>
                </a:pPr>
                <a:r>
                  <a:rPr lang="en-GB" sz="1800" dirty="0">
                    <a:effectLst/>
                    <a:latin typeface="Calibri" panose="020F0502020204030204" pitchFamily="34" charset="0"/>
                    <a:ea typeface="Calibri" panose="020F0502020204030204" pitchFamily="34" charset="0"/>
                    <a:cs typeface="Calibri" panose="020F0502020204030204" pitchFamily="34" charset="0"/>
                  </a:rPr>
                  <a:t>The sample mean is given by,</a:t>
                </a:r>
              </a:p>
              <a:p>
                <a:pPr marL="0" marR="0" indent="0">
                  <a:lnSpc>
                    <a:spcPct val="107000"/>
                  </a:lnSpc>
                  <a:spcBef>
                    <a:spcPts val="0"/>
                  </a:spcBef>
                  <a:spcAft>
                    <a:spcPts val="0"/>
                  </a:spcAft>
                  <a:buNone/>
                </a:pPr>
                <a:r>
                  <a:rPr lang="en-GB" sz="1800" dirty="0">
                    <a:latin typeface="Calibri" panose="020F0502020204030204" pitchFamily="34" charset="0"/>
                    <a:ea typeface="Calibri" panose="020F0502020204030204" pitchFamily="34" charset="0"/>
                    <a:cs typeface="Calibri" panose="020F0502020204030204" pitchFamily="34" charset="0"/>
                  </a:rPr>
                  <a:t>	</a:t>
                </a:r>
                <a:r>
                  <a:rPr lang="en-US" sz="2000" dirty="0"/>
                  <a:t>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e>
                    </m:acc>
                  </m:oMath>
                </a14:m>
                <a:r>
                  <a:rPr lang="en-US" sz="2000" dirty="0"/>
                  <a:t> = </a:t>
                </a:r>
                <a14:m>
                  <m:oMath xmlns:m="http://schemas.openxmlformats.org/officeDocument/2006/math">
                    <m:f>
                      <m:fPr>
                        <m:ctrlPr>
                          <a:rPr lang="en-US" sz="2000" i="1" smtClean="0">
                            <a:latin typeface="Cambria Math" panose="02040503050406030204" pitchFamily="18" charset="0"/>
                          </a:rPr>
                        </m:ctrlPr>
                      </m:fPr>
                      <m:num>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nary>
                      </m:num>
                      <m:den>
                        <m:r>
                          <a:rPr lang="en-US" sz="2000" b="0" i="1" smtClean="0">
                            <a:latin typeface="Cambria Math" panose="02040503050406030204" pitchFamily="18" charset="0"/>
                          </a:rPr>
                          <m:t>𝑛</m:t>
                        </m:r>
                      </m:den>
                    </m:f>
                  </m:oMath>
                </a14:m>
                <a:r>
                  <a:rPr lang="en-US" sz="2000" dirty="0"/>
                  <a:t> </a:t>
                </a:r>
                <a:endParaRPr lang="en-GB" sz="20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dirty="0"/>
                  <a:t>Here, </a:t>
                </a:r>
              </a:p>
              <a:p>
                <a:pPr marL="0" indent="0">
                  <a:buNone/>
                </a:pPr>
                <a:r>
                  <a:rPr lang="en-US" sz="1800" dirty="0"/>
                  <a:t>	n = No. of observations taken in sample = 30</a:t>
                </a:r>
              </a:p>
              <a:p>
                <a:pPr marL="0" indent="0">
                  <a:buNone/>
                </a:pPr>
                <a:r>
                  <a:rPr lang="en-US" sz="1800" dirty="0"/>
                  <a:t>	</a:t>
                </a:r>
                <a14:m>
                  <m:oMath xmlns:m="http://schemas.openxmlformats.org/officeDocument/2006/math">
                    <m:nary>
                      <m:naryPr>
                        <m:chr m:val="∑"/>
                        <m:subHide m:val="on"/>
                        <m:supHide m:val="on"/>
                        <m:ctrlPr>
                          <a:rPr lang="en-US" sz="1800" i="1" smtClean="0">
                            <a:latin typeface="Cambria Math" panose="02040503050406030204" pitchFamily="18" charset="0"/>
                          </a:rPr>
                        </m:ctrlPr>
                      </m:naryPr>
                      <m:sub/>
                      <m:sup/>
                      <m:e>
                        <m:r>
                          <a:rPr lang="en-US" sz="1800" b="0" i="1" smtClean="0">
                            <a:latin typeface="Cambria Math" panose="02040503050406030204" pitchFamily="18" charset="0"/>
                          </a:rPr>
                          <m:t>𝑥</m:t>
                        </m:r>
                      </m:e>
                    </m:nary>
                    <m:r>
                      <a:rPr lang="en-US" sz="1800" b="0" i="1" baseline="-25000" smtClean="0">
                        <a:latin typeface="Cambria Math" panose="02040503050406030204" pitchFamily="18" charset="0"/>
                      </a:rPr>
                      <m:t>𝑖</m:t>
                    </m:r>
                  </m:oMath>
                </a14:m>
                <a:r>
                  <a:rPr lang="en-US" sz="1800" baseline="-25000" dirty="0"/>
                  <a:t> </a:t>
                </a:r>
                <a:r>
                  <a:rPr lang="en-US" sz="1800" dirty="0"/>
                  <a:t>= 2.0 + 3.0 + …. + 0.2 = 83.9</a:t>
                </a:r>
              </a:p>
              <a:p>
                <a:pPr marL="0" indent="0">
                  <a:buNone/>
                </a:pPr>
                <a:r>
                  <a:rPr lang="en-US" sz="1800" dirty="0"/>
                  <a:t>	</a:t>
                </a:r>
                <a14:m>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𝑥</m:t>
                        </m:r>
                        <m:r>
                          <a:rPr lang="en-US" sz="1800" b="0" i="1" smtClean="0">
                            <a:latin typeface="Cambria Math" panose="02040503050406030204" pitchFamily="18" charset="0"/>
                          </a:rPr>
                          <m:t> </m:t>
                        </m:r>
                      </m:e>
                    </m:acc>
                  </m:oMath>
                </a14:m>
                <a:r>
                  <a:rPr lang="en-US" sz="1800" dirty="0"/>
                  <a:t>=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83.9</m:t>
                        </m:r>
                      </m:num>
                      <m:den>
                        <m:r>
                          <a:rPr lang="en-US" sz="1800" b="0" i="1" smtClean="0">
                            <a:latin typeface="Cambria Math" panose="02040503050406030204" pitchFamily="18" charset="0"/>
                          </a:rPr>
                          <m:t>30</m:t>
                        </m:r>
                      </m:den>
                    </m:f>
                  </m:oMath>
                </a14:m>
                <a:r>
                  <a:rPr lang="en-US" sz="1800" dirty="0"/>
                  <a:t> = 2.7966 = 2.80 years		    </a:t>
                </a:r>
              </a:p>
              <a:p>
                <a:pPr marL="0" indent="0">
                  <a:buNone/>
                </a:pPr>
                <a:r>
                  <a:rPr lang="en-US" sz="1800" dirty="0"/>
                  <a:t>Hence mean life of fuel pump is 2.80 years. It means a fuel pump produced by that company typically last for 2.8 years</a:t>
                </a:r>
              </a:p>
              <a:p>
                <a:pPr marL="0" indent="0">
                  <a:buNone/>
                </a:pPr>
                <a:endParaRPr lang="en-US" sz="1400" dirty="0"/>
              </a:p>
              <a:p>
                <a:pPr marL="0" marR="0" indent="0">
                  <a:lnSpc>
                    <a:spcPct val="107000"/>
                  </a:lnSpc>
                  <a:spcBef>
                    <a:spcPts val="0"/>
                  </a:spcBef>
                  <a:spcAft>
                    <a:spcPts val="0"/>
                  </a:spcAft>
                  <a:buNone/>
                </a:pPr>
                <a:endParaRPr lang="en-GB" sz="14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4203768F-BDAD-4B71-85B3-0B924200CC7F}"/>
                  </a:ext>
                </a:extLst>
              </p:cNvPr>
              <p:cNvSpPr>
                <a:spLocks noGrp="1" noRot="1" noChangeAspect="1" noMove="1" noResize="1" noEditPoints="1" noAdjustHandles="1" noChangeArrowheads="1" noChangeShapeType="1" noTextEdit="1"/>
              </p:cNvSpPr>
              <p:nvPr>
                <p:ph sz="half" idx="1"/>
              </p:nvPr>
            </p:nvSpPr>
            <p:spPr>
              <a:xfrm>
                <a:off x="484094" y="627529"/>
                <a:ext cx="5611906" cy="5844989"/>
              </a:xfrm>
              <a:blipFill>
                <a:blip r:embed="rId2"/>
                <a:stretch>
                  <a:fillRect l="-869" t="-730" r="-869"/>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D231B371-1BC4-436E-B6FE-31328B5D4EE6}"/>
              </a:ext>
            </a:extLst>
          </p:cNvPr>
          <p:cNvSpPr>
            <a:spLocks noGrp="1"/>
          </p:cNvSpPr>
          <p:nvPr>
            <p:ph sz="half" idx="2"/>
          </p:nvPr>
        </p:nvSpPr>
        <p:spPr>
          <a:xfrm>
            <a:off x="6370319" y="627529"/>
            <a:ext cx="5212079" cy="5683623"/>
          </a:xfrm>
        </p:spPr>
        <p:txBody>
          <a:bodyPr>
            <a:normAutofit lnSpcReduction="10000"/>
          </a:bodyPr>
          <a:lstStyle/>
          <a:p>
            <a:pPr marL="0" indent="0">
              <a:buNone/>
            </a:pPr>
            <a:r>
              <a:rPr lang="en-US" dirty="0"/>
              <a:t>Dot plot</a:t>
            </a:r>
          </a:p>
          <a:p>
            <a:pPr marL="0" indent="0">
              <a:buNone/>
            </a:pPr>
            <a:endParaRPr lang="en-US" dirty="0"/>
          </a:p>
        </p:txBody>
      </p:sp>
      <p:sp>
        <p:nvSpPr>
          <p:cNvPr id="5" name="Footer Placeholder 4">
            <a:extLst>
              <a:ext uri="{FF2B5EF4-FFF2-40B4-BE49-F238E27FC236}">
                <a16:creationId xmlns:a16="http://schemas.microsoft.com/office/drawing/2014/main" id="{E6929ABD-D4AA-4847-B599-1BCFF0D9A8A4}"/>
              </a:ext>
            </a:extLst>
          </p:cNvPr>
          <p:cNvSpPr>
            <a:spLocks noGrp="1"/>
          </p:cNvSpPr>
          <p:nvPr>
            <p:ph type="ftr" sz="quarter" idx="11"/>
          </p:nvPr>
        </p:nvSpPr>
        <p:spPr/>
        <p:txBody>
          <a:bodyPr/>
          <a:lstStyle/>
          <a:p>
            <a:r>
              <a:rPr lang="en-US"/>
              <a:t>Copy Right: Santosh Chhatkuli</a:t>
            </a:r>
            <a:endParaRPr lang="en-US" dirty="0"/>
          </a:p>
        </p:txBody>
      </p:sp>
      <p:pic>
        <p:nvPicPr>
          <p:cNvPr id="10" name="Picture 9">
            <a:extLst>
              <a:ext uri="{FF2B5EF4-FFF2-40B4-BE49-F238E27FC236}">
                <a16:creationId xmlns:a16="http://schemas.microsoft.com/office/drawing/2014/main" id="{45D541C4-AFFF-4E3E-9DAB-35326CDAB37C}"/>
              </a:ext>
            </a:extLst>
          </p:cNvPr>
          <p:cNvPicPr>
            <a:picLocks noChangeAspect="1"/>
          </p:cNvPicPr>
          <p:nvPr/>
        </p:nvPicPr>
        <p:blipFill>
          <a:blip r:embed="rId3"/>
          <a:stretch>
            <a:fillRect/>
          </a:stretch>
        </p:blipFill>
        <p:spPr>
          <a:xfrm>
            <a:off x="6454586" y="1165412"/>
            <a:ext cx="5127812" cy="4957481"/>
          </a:xfrm>
          <a:prstGeom prst="rect">
            <a:avLst/>
          </a:prstGeom>
        </p:spPr>
      </p:pic>
    </p:spTree>
    <p:extLst>
      <p:ext uri="{BB962C8B-B14F-4D97-AF65-F5344CB8AC3E}">
        <p14:creationId xmlns:p14="http://schemas.microsoft.com/office/powerpoint/2010/main" val="205198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9A73-AC82-4BE9-B643-28B4C57757AB}"/>
              </a:ext>
            </a:extLst>
          </p:cNvPr>
          <p:cNvSpPr>
            <a:spLocks noGrp="1"/>
          </p:cNvSpPr>
          <p:nvPr>
            <p:ph type="title"/>
          </p:nvPr>
        </p:nvSpPr>
        <p:spPr>
          <a:xfrm>
            <a:off x="571500" y="303303"/>
            <a:ext cx="10058400" cy="475006"/>
          </a:xfrm>
        </p:spPr>
        <p:txBody>
          <a:bodyPr>
            <a:normAutofit/>
          </a:bodyPr>
          <a:lstStyle/>
          <a:p>
            <a:r>
              <a:rPr lang="en-US" sz="2000" b="1" dirty="0"/>
              <a:t>Computing arithmetic mean in frequency distribution</a:t>
            </a:r>
            <a:endParaRPr lang="en-US" sz="2000" dirty="0"/>
          </a:p>
        </p:txBody>
      </p:sp>
      <p:sp>
        <p:nvSpPr>
          <p:cNvPr id="3" name="Content Placeholder 2">
            <a:extLst>
              <a:ext uri="{FF2B5EF4-FFF2-40B4-BE49-F238E27FC236}">
                <a16:creationId xmlns:a16="http://schemas.microsoft.com/office/drawing/2014/main" id="{086200FE-D0E1-4BB3-B8F3-DB4C18E8F966}"/>
              </a:ext>
            </a:extLst>
          </p:cNvPr>
          <p:cNvSpPr>
            <a:spLocks noGrp="1"/>
          </p:cNvSpPr>
          <p:nvPr>
            <p:ph sz="half" idx="1"/>
          </p:nvPr>
        </p:nvSpPr>
        <p:spPr>
          <a:xfrm>
            <a:off x="571500" y="907419"/>
            <a:ext cx="5250180" cy="5647278"/>
          </a:xfrm>
        </p:spPr>
        <p:txBody>
          <a:bodyPr>
            <a:normAutofit fontScale="92500" lnSpcReduction="20000"/>
          </a:bodyPr>
          <a:lstStyle/>
          <a:p>
            <a:pPr marL="0" indent="0">
              <a:buNone/>
            </a:pPr>
            <a:r>
              <a:rPr lang="en-US" sz="2200" dirty="0"/>
              <a:t>The length of stay of hospital patients is given in the following table. Find the mean LOS of patient.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5407F56-8B85-42D1-ABA1-FC3E94C0BF44}"/>
                  </a:ext>
                </a:extLst>
              </p:cNvPr>
              <p:cNvSpPr>
                <a:spLocks noGrp="1"/>
              </p:cNvSpPr>
              <p:nvPr>
                <p:ph sz="half" idx="2"/>
              </p:nvPr>
            </p:nvSpPr>
            <p:spPr>
              <a:xfrm>
                <a:off x="6370320" y="907418"/>
                <a:ext cx="5250180" cy="5527447"/>
              </a:xfrm>
            </p:spPr>
            <p:txBody>
              <a:bodyPr>
                <a:normAutofit fontScale="92500" lnSpcReduction="20000"/>
              </a:bodyPr>
              <a:lstStyle/>
              <a:p>
                <a:pPr marL="0" indent="0">
                  <a:buNone/>
                </a:pPr>
                <a:r>
                  <a:rPr lang="en-US" b="1" dirty="0">
                    <a:solidFill>
                      <a:srgbClr val="0070C0"/>
                    </a:solidFill>
                  </a:rPr>
                  <a:t>Solution:</a:t>
                </a:r>
              </a:p>
              <a:p>
                <a:pPr marL="0" indent="0">
                  <a:buNone/>
                </a:pPr>
                <a:r>
                  <a:rPr lang="en-US" sz="2800" dirty="0"/>
                  <a:t>Variable (X) = the length of stay in hospital (days)</a:t>
                </a:r>
              </a:p>
              <a:p>
                <a:pPr marL="0" indent="0">
                  <a:buNone/>
                </a:pPr>
                <a:r>
                  <a:rPr lang="en-US" sz="2800" dirty="0"/>
                  <a:t>Number of patients (n) = 58</a:t>
                </a:r>
              </a:p>
              <a:p>
                <a:pPr marL="0" indent="0">
                  <a:buNone/>
                </a:pPr>
                <a:r>
                  <a:rPr lang="en-US" sz="2800" dirty="0"/>
                  <a:t>The sample mean is given by,</a:t>
                </a:r>
              </a:p>
              <a:p>
                <a:pPr marL="0" indent="0">
                  <a:buNone/>
                </a:pPr>
                <a:r>
                  <a:rPr lang="en-US" sz="2800" dirty="0"/>
                  <a:t>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𝑓𝑥</m:t>
                            </m:r>
                          </m:e>
                        </m:nary>
                      </m:num>
                      <m:den>
                        <m:r>
                          <a:rPr lang="en-US" sz="2800" b="0" i="1" smtClean="0">
                            <a:latin typeface="Cambria Math" panose="02040503050406030204" pitchFamily="18" charset="0"/>
                          </a:rPr>
                          <m:t>𝑛</m:t>
                        </m:r>
                      </m:den>
                    </m:f>
                  </m:oMath>
                </a14:m>
                <a:endParaRPr lang="en-US" sz="2800" dirty="0"/>
              </a:p>
              <a:p>
                <a:pPr marL="0" indent="0">
                  <a:buNone/>
                </a:pPr>
                <a:r>
                  <a:rPr lang="en-US" sz="2800" dirty="0"/>
                  <a:t>Here,</a:t>
                </a:r>
              </a:p>
              <a:p>
                <a:pPr marL="0" indent="0">
                  <a:buNone/>
                </a:pPr>
                <a:r>
                  <a:rPr lang="en-US" sz="2800" dirty="0"/>
                  <a:t>	</a:t>
                </a:r>
                <a:r>
                  <a:rPr lang="el-GR" sz="2800" dirty="0"/>
                  <a:t>Σ</a:t>
                </a:r>
                <a:r>
                  <a:rPr lang="en-US" sz="2800" dirty="0"/>
                  <a:t> f x = 334</a:t>
                </a:r>
              </a:p>
              <a:p>
                <a:pPr marL="0" indent="0">
                  <a:buNone/>
                </a:pPr>
                <a:r>
                  <a:rPr lang="en-US" sz="2800" dirty="0"/>
                  <a:t>The sample mean is</a:t>
                </a:r>
              </a:p>
              <a:p>
                <a:pPr marL="0" indent="0">
                  <a:buNone/>
                </a:pPr>
                <a:r>
                  <a:rPr lang="en-US" sz="2800" dirty="0"/>
                  <a:t>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𝑓𝑥</m:t>
                            </m:r>
                          </m:e>
                        </m:nary>
                      </m:num>
                      <m:den>
                        <m:r>
                          <a:rPr lang="en-US" sz="2800" b="0" i="1" smtClean="0">
                            <a:latin typeface="Cambria Math" panose="02040503050406030204" pitchFamily="18" charset="0"/>
                          </a:rPr>
                          <m:t>𝑛</m:t>
                        </m:r>
                      </m:den>
                    </m:f>
                  </m:oMath>
                </a14:m>
                <a:r>
                  <a:rPr lang="en-US" sz="2800" dirty="0"/>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334</m:t>
                        </m:r>
                      </m:num>
                      <m:den>
                        <m:r>
                          <a:rPr lang="en-US" sz="2800" b="0" i="1" smtClean="0">
                            <a:latin typeface="Cambria Math" panose="02040503050406030204" pitchFamily="18" charset="0"/>
                          </a:rPr>
                          <m:t>58</m:t>
                        </m:r>
                      </m:den>
                    </m:f>
                  </m:oMath>
                </a14:m>
                <a:r>
                  <a:rPr lang="en-US" sz="2800" dirty="0"/>
                  <a:t> = 5.8 days	</a:t>
                </a:r>
              </a:p>
              <a:p>
                <a:pPr marL="0" indent="0">
                  <a:buNone/>
                </a:pPr>
                <a:r>
                  <a:rPr lang="en-US" sz="2800" dirty="0"/>
                  <a:t>Hence, the mean length of stay of hospital patients is 5.8 days.</a:t>
                </a:r>
              </a:p>
              <a:p>
                <a:pPr marL="0" indent="0">
                  <a:buNone/>
                </a:pPr>
                <a:r>
                  <a:rPr lang="en-US" sz="1800" dirty="0"/>
                  <a:t>	</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B5407F56-8B85-42D1-ABA1-FC3E94C0BF44}"/>
                  </a:ext>
                </a:extLst>
              </p:cNvPr>
              <p:cNvSpPr>
                <a:spLocks noGrp="1" noRot="1" noChangeAspect="1" noMove="1" noResize="1" noEditPoints="1" noAdjustHandles="1" noChangeArrowheads="1" noChangeShapeType="1" noTextEdit="1"/>
              </p:cNvSpPr>
              <p:nvPr>
                <p:ph sz="half" idx="2"/>
              </p:nvPr>
            </p:nvSpPr>
            <p:spPr>
              <a:xfrm>
                <a:off x="6370320" y="907418"/>
                <a:ext cx="5250180" cy="5527447"/>
              </a:xfrm>
              <a:blipFill>
                <a:blip r:embed="rId2"/>
                <a:stretch>
                  <a:fillRect l="-2091" t="-2536"/>
                </a:stretch>
              </a:blipFill>
            </p:spPr>
            <p:txBody>
              <a:bodyPr/>
              <a:lstStyle/>
              <a:p>
                <a:r>
                  <a:rPr lang="en-US">
                    <a:noFill/>
                  </a:rPr>
                  <a:t> </a:t>
                </a:r>
              </a:p>
            </p:txBody>
          </p:sp>
        </mc:Fallback>
      </mc:AlternateContent>
      <p:sp>
        <p:nvSpPr>
          <p:cNvPr id="10" name="Footer Placeholder 9">
            <a:extLst>
              <a:ext uri="{FF2B5EF4-FFF2-40B4-BE49-F238E27FC236}">
                <a16:creationId xmlns:a16="http://schemas.microsoft.com/office/drawing/2014/main" id="{14F1448F-0D5D-4CBF-A876-FC9E2391A895}"/>
              </a:ext>
            </a:extLst>
          </p:cNvPr>
          <p:cNvSpPr>
            <a:spLocks noGrp="1"/>
          </p:cNvSpPr>
          <p:nvPr>
            <p:ph type="ftr" sz="quarter" idx="11"/>
          </p:nvPr>
        </p:nvSpPr>
        <p:spPr/>
        <p:txBody>
          <a:bodyPr/>
          <a:lstStyle/>
          <a:p>
            <a:r>
              <a:rPr lang="en-US"/>
              <a:t>Copy Right: Santosh Chhatkuli</a:t>
            </a:r>
            <a:endParaRPr lang="en-US" dirty="0"/>
          </a:p>
        </p:txBody>
      </p:sp>
      <mc:AlternateContent xmlns:mc="http://schemas.openxmlformats.org/markup-compatibility/2006" xmlns:a14="http://schemas.microsoft.com/office/drawing/2010/main">
        <mc:Choice Requires="a14">
          <p:graphicFrame>
            <p:nvGraphicFramePr>
              <p:cNvPr id="8" name="Table 6">
                <a:extLst>
                  <a:ext uri="{FF2B5EF4-FFF2-40B4-BE49-F238E27FC236}">
                    <a16:creationId xmlns:a16="http://schemas.microsoft.com/office/drawing/2014/main" id="{D4F79094-B9BD-4F04-A7FA-D666DA7BCC07}"/>
                  </a:ext>
                </a:extLst>
              </p:cNvPr>
              <p:cNvGraphicFramePr>
                <a:graphicFrameLocks/>
              </p:cNvGraphicFramePr>
              <p:nvPr>
                <p:extLst>
                  <p:ext uri="{D42A27DB-BD31-4B8C-83A1-F6EECF244321}">
                    <p14:modId xmlns:p14="http://schemas.microsoft.com/office/powerpoint/2010/main" val="2015577420"/>
                  </p:ext>
                </p:extLst>
              </p:nvPr>
            </p:nvGraphicFramePr>
            <p:xfrm>
              <a:off x="776806" y="1497106"/>
              <a:ext cx="4610981" cy="4937760"/>
            </p:xfrm>
            <a:graphic>
              <a:graphicData uri="http://schemas.openxmlformats.org/drawingml/2006/table">
                <a:tbl>
                  <a:tblPr firstRow="1" bandRow="1">
                    <a:tableStyleId>{5C22544A-7EE6-4342-B048-85BDC9FD1C3A}</a:tableStyleId>
                  </a:tblPr>
                  <a:tblGrid>
                    <a:gridCol w="1424289">
                      <a:extLst>
                        <a:ext uri="{9D8B030D-6E8A-4147-A177-3AD203B41FA5}">
                          <a16:colId xmlns:a16="http://schemas.microsoft.com/office/drawing/2014/main" val="1274860814"/>
                        </a:ext>
                      </a:extLst>
                    </a:gridCol>
                    <a:gridCol w="1593346">
                      <a:extLst>
                        <a:ext uri="{9D8B030D-6E8A-4147-A177-3AD203B41FA5}">
                          <a16:colId xmlns:a16="http://schemas.microsoft.com/office/drawing/2014/main" val="2289166569"/>
                        </a:ext>
                      </a:extLst>
                    </a:gridCol>
                    <a:gridCol w="1593346">
                      <a:extLst>
                        <a:ext uri="{9D8B030D-6E8A-4147-A177-3AD203B41FA5}">
                          <a16:colId xmlns:a16="http://schemas.microsoft.com/office/drawing/2014/main" val="3549979451"/>
                        </a:ext>
                      </a:extLst>
                    </a:gridCol>
                  </a:tblGrid>
                  <a:tr h="563712">
                    <a:tc>
                      <a:txBody>
                        <a:bodyPr/>
                        <a:lstStyle/>
                        <a:p>
                          <a:r>
                            <a:rPr lang="en-US" sz="1600" dirty="0"/>
                            <a:t>LOS (days)</a:t>
                          </a:r>
                        </a:p>
                        <a:p>
                          <a:r>
                            <a:rPr lang="en-US" sz="1600" dirty="0"/>
                            <a:t>(X)</a:t>
                          </a:r>
                        </a:p>
                      </a:txBody>
                      <a:tcPr/>
                    </a:tc>
                    <a:tc>
                      <a:txBody>
                        <a:bodyPr/>
                        <a:lstStyle/>
                        <a:p>
                          <a:r>
                            <a:rPr lang="en-US" sz="1600" dirty="0"/>
                            <a:t>No. of patients (f)</a:t>
                          </a:r>
                        </a:p>
                      </a:txBody>
                      <a:tcPr/>
                    </a:tc>
                    <a:tc>
                      <a:txBody>
                        <a:bodyPr/>
                        <a:lstStyle/>
                        <a:p>
                          <a:pPr algn="ctr"/>
                          <a:r>
                            <a:rPr lang="en-US" sz="1600" dirty="0"/>
                            <a:t>f X</a:t>
                          </a:r>
                        </a:p>
                      </a:txBody>
                      <a:tcPr/>
                    </a:tc>
                    <a:extLst>
                      <a:ext uri="{0D108BD9-81ED-4DB2-BD59-A6C34878D82A}">
                        <a16:rowId xmlns:a16="http://schemas.microsoft.com/office/drawing/2014/main" val="2644255733"/>
                      </a:ext>
                    </a:extLst>
                  </a:tr>
                  <a:tr h="322122">
                    <a:tc>
                      <a:txBody>
                        <a:bodyPr/>
                        <a:lstStyle/>
                        <a:p>
                          <a:r>
                            <a:rPr lang="en-US" sz="1600" dirty="0"/>
                            <a:t>1</a:t>
                          </a:r>
                        </a:p>
                      </a:txBody>
                      <a:tcPr/>
                    </a:tc>
                    <a:tc>
                      <a:txBody>
                        <a:bodyPr/>
                        <a:lstStyle/>
                        <a:p>
                          <a:r>
                            <a:rPr lang="en-US" sz="1600" dirty="0"/>
                            <a:t>2</a:t>
                          </a:r>
                        </a:p>
                      </a:txBody>
                      <a:tcPr/>
                    </a:tc>
                    <a:tc>
                      <a:txBody>
                        <a:bodyPr/>
                        <a:lstStyle/>
                        <a:p>
                          <a:r>
                            <a:rPr lang="en-US" sz="1600" dirty="0"/>
                            <a:t>2</a:t>
                          </a:r>
                        </a:p>
                      </a:txBody>
                      <a:tcPr/>
                    </a:tc>
                    <a:extLst>
                      <a:ext uri="{0D108BD9-81ED-4DB2-BD59-A6C34878D82A}">
                        <a16:rowId xmlns:a16="http://schemas.microsoft.com/office/drawing/2014/main" val="41586238"/>
                      </a:ext>
                    </a:extLst>
                  </a:tr>
                  <a:tr h="322122">
                    <a:tc>
                      <a:txBody>
                        <a:bodyPr/>
                        <a:lstStyle/>
                        <a:p>
                          <a:r>
                            <a:rPr lang="en-US" sz="1600" dirty="0"/>
                            <a:t>2</a:t>
                          </a:r>
                        </a:p>
                      </a:txBody>
                      <a:tcPr/>
                    </a:tc>
                    <a:tc>
                      <a:txBody>
                        <a:bodyPr/>
                        <a:lstStyle/>
                        <a:p>
                          <a:r>
                            <a:rPr lang="en-US" sz="1600" dirty="0"/>
                            <a:t>6</a:t>
                          </a:r>
                        </a:p>
                      </a:txBody>
                      <a:tcPr/>
                    </a:tc>
                    <a:tc>
                      <a:txBody>
                        <a:bodyPr/>
                        <a:lstStyle/>
                        <a:p>
                          <a:r>
                            <a:rPr lang="en-US" sz="1600" dirty="0"/>
                            <a:t>12</a:t>
                          </a:r>
                        </a:p>
                      </a:txBody>
                      <a:tcPr/>
                    </a:tc>
                    <a:extLst>
                      <a:ext uri="{0D108BD9-81ED-4DB2-BD59-A6C34878D82A}">
                        <a16:rowId xmlns:a16="http://schemas.microsoft.com/office/drawing/2014/main" val="1539449200"/>
                      </a:ext>
                    </a:extLst>
                  </a:tr>
                  <a:tr h="322122">
                    <a:tc>
                      <a:txBody>
                        <a:bodyPr/>
                        <a:lstStyle/>
                        <a:p>
                          <a:r>
                            <a:rPr lang="en-US" sz="1600" dirty="0"/>
                            <a:t>3</a:t>
                          </a:r>
                        </a:p>
                      </a:txBody>
                      <a:tcPr/>
                    </a:tc>
                    <a:tc>
                      <a:txBody>
                        <a:bodyPr/>
                        <a:lstStyle/>
                        <a:p>
                          <a:r>
                            <a:rPr lang="en-US" sz="1600" dirty="0"/>
                            <a:t>6</a:t>
                          </a:r>
                        </a:p>
                      </a:txBody>
                      <a:tcPr/>
                    </a:tc>
                    <a:tc>
                      <a:txBody>
                        <a:bodyPr/>
                        <a:lstStyle/>
                        <a:p>
                          <a:r>
                            <a:rPr lang="en-US" sz="1600" dirty="0"/>
                            <a:t>18</a:t>
                          </a:r>
                        </a:p>
                      </a:txBody>
                      <a:tcPr/>
                    </a:tc>
                    <a:extLst>
                      <a:ext uri="{0D108BD9-81ED-4DB2-BD59-A6C34878D82A}">
                        <a16:rowId xmlns:a16="http://schemas.microsoft.com/office/drawing/2014/main" val="58777659"/>
                      </a:ext>
                    </a:extLst>
                  </a:tr>
                  <a:tr h="322122">
                    <a:tc>
                      <a:txBody>
                        <a:bodyPr/>
                        <a:lstStyle/>
                        <a:p>
                          <a:r>
                            <a:rPr lang="en-US" sz="1600" dirty="0"/>
                            <a:t>4</a:t>
                          </a:r>
                        </a:p>
                      </a:txBody>
                      <a:tcPr/>
                    </a:tc>
                    <a:tc>
                      <a:txBody>
                        <a:bodyPr/>
                        <a:lstStyle/>
                        <a:p>
                          <a:r>
                            <a:rPr lang="en-US" sz="1600" dirty="0"/>
                            <a:t>5</a:t>
                          </a:r>
                        </a:p>
                      </a:txBody>
                      <a:tcPr/>
                    </a:tc>
                    <a:tc>
                      <a:txBody>
                        <a:bodyPr/>
                        <a:lstStyle/>
                        <a:p>
                          <a:r>
                            <a:rPr lang="en-US" sz="1600" dirty="0"/>
                            <a:t>20</a:t>
                          </a:r>
                        </a:p>
                      </a:txBody>
                      <a:tcPr/>
                    </a:tc>
                    <a:extLst>
                      <a:ext uri="{0D108BD9-81ED-4DB2-BD59-A6C34878D82A}">
                        <a16:rowId xmlns:a16="http://schemas.microsoft.com/office/drawing/2014/main" val="922543069"/>
                      </a:ext>
                    </a:extLst>
                  </a:tr>
                  <a:tr h="322122">
                    <a:tc>
                      <a:txBody>
                        <a:bodyPr/>
                        <a:lstStyle/>
                        <a:p>
                          <a:r>
                            <a:rPr lang="en-US" sz="1600" dirty="0"/>
                            <a:t>5</a:t>
                          </a:r>
                        </a:p>
                      </a:txBody>
                      <a:tcPr/>
                    </a:tc>
                    <a:tc>
                      <a:txBody>
                        <a:bodyPr/>
                        <a:lstStyle/>
                        <a:p>
                          <a:r>
                            <a:rPr lang="en-US" sz="1600" dirty="0"/>
                            <a:t>11</a:t>
                          </a:r>
                        </a:p>
                      </a:txBody>
                      <a:tcPr/>
                    </a:tc>
                    <a:tc>
                      <a:txBody>
                        <a:bodyPr/>
                        <a:lstStyle/>
                        <a:p>
                          <a:r>
                            <a:rPr lang="en-US" sz="1600" dirty="0"/>
                            <a:t>55</a:t>
                          </a:r>
                        </a:p>
                      </a:txBody>
                      <a:tcPr/>
                    </a:tc>
                    <a:extLst>
                      <a:ext uri="{0D108BD9-81ED-4DB2-BD59-A6C34878D82A}">
                        <a16:rowId xmlns:a16="http://schemas.microsoft.com/office/drawing/2014/main" val="273814809"/>
                      </a:ext>
                    </a:extLst>
                  </a:tr>
                  <a:tr h="322122">
                    <a:tc>
                      <a:txBody>
                        <a:bodyPr/>
                        <a:lstStyle/>
                        <a:p>
                          <a:r>
                            <a:rPr lang="en-US" sz="1600" dirty="0"/>
                            <a:t>6</a:t>
                          </a:r>
                        </a:p>
                      </a:txBody>
                      <a:tcPr/>
                    </a:tc>
                    <a:tc>
                      <a:txBody>
                        <a:bodyPr/>
                        <a:lstStyle/>
                        <a:p>
                          <a:r>
                            <a:rPr lang="en-US" sz="1600" dirty="0"/>
                            <a:t>6</a:t>
                          </a:r>
                        </a:p>
                      </a:txBody>
                      <a:tcPr/>
                    </a:tc>
                    <a:tc>
                      <a:txBody>
                        <a:bodyPr/>
                        <a:lstStyle/>
                        <a:p>
                          <a:r>
                            <a:rPr lang="en-US" sz="1600" dirty="0"/>
                            <a:t>36</a:t>
                          </a:r>
                        </a:p>
                      </a:txBody>
                      <a:tcPr/>
                    </a:tc>
                    <a:extLst>
                      <a:ext uri="{0D108BD9-81ED-4DB2-BD59-A6C34878D82A}">
                        <a16:rowId xmlns:a16="http://schemas.microsoft.com/office/drawing/2014/main" val="2982752601"/>
                      </a:ext>
                    </a:extLst>
                  </a:tr>
                  <a:tr h="322122">
                    <a:tc>
                      <a:txBody>
                        <a:bodyPr/>
                        <a:lstStyle/>
                        <a:p>
                          <a:r>
                            <a:rPr lang="en-US" sz="1600" dirty="0"/>
                            <a:t>7</a:t>
                          </a:r>
                        </a:p>
                      </a:txBody>
                      <a:tcPr/>
                    </a:tc>
                    <a:tc>
                      <a:txBody>
                        <a:bodyPr/>
                        <a:lstStyle/>
                        <a:p>
                          <a:r>
                            <a:rPr lang="en-US" sz="1600" dirty="0"/>
                            <a:t>8</a:t>
                          </a:r>
                        </a:p>
                      </a:txBody>
                      <a:tcPr/>
                    </a:tc>
                    <a:tc>
                      <a:txBody>
                        <a:bodyPr/>
                        <a:lstStyle/>
                        <a:p>
                          <a:r>
                            <a:rPr lang="en-US" sz="1600" dirty="0"/>
                            <a:t>56</a:t>
                          </a:r>
                        </a:p>
                      </a:txBody>
                      <a:tcPr/>
                    </a:tc>
                    <a:extLst>
                      <a:ext uri="{0D108BD9-81ED-4DB2-BD59-A6C34878D82A}">
                        <a16:rowId xmlns:a16="http://schemas.microsoft.com/office/drawing/2014/main" val="2980985151"/>
                      </a:ext>
                    </a:extLst>
                  </a:tr>
                  <a:tr h="322122">
                    <a:tc>
                      <a:txBody>
                        <a:bodyPr/>
                        <a:lstStyle/>
                        <a:p>
                          <a:r>
                            <a:rPr lang="en-US" sz="1600" dirty="0"/>
                            <a:t>8</a:t>
                          </a:r>
                        </a:p>
                      </a:txBody>
                      <a:tcPr/>
                    </a:tc>
                    <a:tc>
                      <a:txBody>
                        <a:bodyPr/>
                        <a:lstStyle/>
                        <a:p>
                          <a:r>
                            <a:rPr lang="en-US" sz="1600" dirty="0"/>
                            <a:t>5</a:t>
                          </a:r>
                        </a:p>
                      </a:txBody>
                      <a:tcPr/>
                    </a:tc>
                    <a:tc>
                      <a:txBody>
                        <a:bodyPr/>
                        <a:lstStyle/>
                        <a:p>
                          <a:r>
                            <a:rPr lang="en-US" sz="1600" dirty="0"/>
                            <a:t>40</a:t>
                          </a:r>
                        </a:p>
                      </a:txBody>
                      <a:tcPr/>
                    </a:tc>
                    <a:extLst>
                      <a:ext uri="{0D108BD9-81ED-4DB2-BD59-A6C34878D82A}">
                        <a16:rowId xmlns:a16="http://schemas.microsoft.com/office/drawing/2014/main" val="1857727403"/>
                      </a:ext>
                    </a:extLst>
                  </a:tr>
                  <a:tr h="322122">
                    <a:tc>
                      <a:txBody>
                        <a:bodyPr/>
                        <a:lstStyle/>
                        <a:p>
                          <a:r>
                            <a:rPr lang="en-US" sz="1600" dirty="0"/>
                            <a:t>9</a:t>
                          </a:r>
                        </a:p>
                      </a:txBody>
                      <a:tcPr/>
                    </a:tc>
                    <a:tc>
                      <a:txBody>
                        <a:bodyPr/>
                        <a:lstStyle/>
                        <a:p>
                          <a:r>
                            <a:rPr lang="en-US" sz="1600" dirty="0"/>
                            <a:t>3</a:t>
                          </a:r>
                        </a:p>
                      </a:txBody>
                      <a:tcPr/>
                    </a:tc>
                    <a:tc>
                      <a:txBody>
                        <a:bodyPr/>
                        <a:lstStyle/>
                        <a:p>
                          <a:r>
                            <a:rPr lang="en-US" sz="1600" dirty="0"/>
                            <a:t>27</a:t>
                          </a:r>
                        </a:p>
                      </a:txBody>
                      <a:tcPr/>
                    </a:tc>
                    <a:extLst>
                      <a:ext uri="{0D108BD9-81ED-4DB2-BD59-A6C34878D82A}">
                        <a16:rowId xmlns:a16="http://schemas.microsoft.com/office/drawing/2014/main" val="1532327610"/>
                      </a:ext>
                    </a:extLst>
                  </a:tr>
                  <a:tr h="322122">
                    <a:tc>
                      <a:txBody>
                        <a:bodyPr/>
                        <a:lstStyle/>
                        <a:p>
                          <a:r>
                            <a:rPr lang="en-US" sz="1600" dirty="0"/>
                            <a:t>10</a:t>
                          </a:r>
                        </a:p>
                      </a:txBody>
                      <a:tcPr/>
                    </a:tc>
                    <a:tc>
                      <a:txBody>
                        <a:bodyPr/>
                        <a:lstStyle/>
                        <a:p>
                          <a:r>
                            <a:rPr lang="en-US" sz="1600" dirty="0"/>
                            <a:t>1</a:t>
                          </a:r>
                        </a:p>
                      </a:txBody>
                      <a:tcPr/>
                    </a:tc>
                    <a:tc>
                      <a:txBody>
                        <a:bodyPr/>
                        <a:lstStyle/>
                        <a:p>
                          <a:r>
                            <a:rPr lang="en-US" sz="1600" dirty="0"/>
                            <a:t>10</a:t>
                          </a:r>
                        </a:p>
                      </a:txBody>
                      <a:tcPr/>
                    </a:tc>
                    <a:extLst>
                      <a:ext uri="{0D108BD9-81ED-4DB2-BD59-A6C34878D82A}">
                        <a16:rowId xmlns:a16="http://schemas.microsoft.com/office/drawing/2014/main" val="3522311334"/>
                      </a:ext>
                    </a:extLst>
                  </a:tr>
                  <a:tr h="322122">
                    <a:tc>
                      <a:txBody>
                        <a:bodyPr/>
                        <a:lstStyle/>
                        <a:p>
                          <a:r>
                            <a:rPr lang="en-US" sz="1600" dirty="0"/>
                            <a:t>11</a:t>
                          </a:r>
                        </a:p>
                      </a:txBody>
                      <a:tcPr/>
                    </a:tc>
                    <a:tc>
                      <a:txBody>
                        <a:bodyPr/>
                        <a:lstStyle/>
                        <a:p>
                          <a:r>
                            <a:rPr lang="en-US" sz="1600" dirty="0"/>
                            <a:t>2</a:t>
                          </a:r>
                        </a:p>
                      </a:txBody>
                      <a:tcPr/>
                    </a:tc>
                    <a:tc>
                      <a:txBody>
                        <a:bodyPr/>
                        <a:lstStyle/>
                        <a:p>
                          <a:r>
                            <a:rPr lang="en-US" sz="1600" dirty="0"/>
                            <a:t>22</a:t>
                          </a:r>
                        </a:p>
                      </a:txBody>
                      <a:tcPr/>
                    </a:tc>
                    <a:extLst>
                      <a:ext uri="{0D108BD9-81ED-4DB2-BD59-A6C34878D82A}">
                        <a16:rowId xmlns:a16="http://schemas.microsoft.com/office/drawing/2014/main" val="2764442682"/>
                      </a:ext>
                    </a:extLst>
                  </a:tr>
                  <a:tr h="322122">
                    <a:tc>
                      <a:txBody>
                        <a:bodyPr/>
                        <a:lstStyle/>
                        <a:p>
                          <a:r>
                            <a:rPr lang="en-US" sz="1600" dirty="0"/>
                            <a:t>12</a:t>
                          </a:r>
                        </a:p>
                      </a:txBody>
                      <a:tcPr/>
                    </a:tc>
                    <a:tc>
                      <a:txBody>
                        <a:bodyPr/>
                        <a:lstStyle/>
                        <a:p>
                          <a:r>
                            <a:rPr lang="en-US" sz="1600" dirty="0"/>
                            <a:t>3</a:t>
                          </a:r>
                        </a:p>
                      </a:txBody>
                      <a:tcPr/>
                    </a:tc>
                    <a:tc>
                      <a:txBody>
                        <a:bodyPr/>
                        <a:lstStyle/>
                        <a:p>
                          <a:r>
                            <a:rPr lang="en-US" sz="1600" dirty="0"/>
                            <a:t>36</a:t>
                          </a:r>
                        </a:p>
                      </a:txBody>
                      <a:tcPr/>
                    </a:tc>
                    <a:extLst>
                      <a:ext uri="{0D108BD9-81ED-4DB2-BD59-A6C34878D82A}">
                        <a16:rowId xmlns:a16="http://schemas.microsoft.com/office/drawing/2014/main" val="798430014"/>
                      </a:ext>
                    </a:extLst>
                  </a:tr>
                  <a:tr h="322122">
                    <a:tc>
                      <a:txBody>
                        <a:bodyPr/>
                        <a:lstStyle/>
                        <a:p>
                          <a:r>
                            <a:rPr lang="en-US" sz="1600" dirty="0"/>
                            <a:t>Total</a:t>
                          </a:r>
                        </a:p>
                      </a:txBody>
                      <a:tcPr/>
                    </a:tc>
                    <a:tc>
                      <a:txBody>
                        <a:bodyPr/>
                        <a:lstStyle/>
                        <a:p>
                          <a:r>
                            <a:rPr lang="en-US" sz="1600" dirty="0"/>
                            <a:t>n =</a:t>
                          </a:r>
                          <a14:m>
                            <m:oMath xmlns:m="http://schemas.openxmlformats.org/officeDocument/2006/math">
                              <m:nary>
                                <m:naryPr>
                                  <m:chr m:val="∑"/>
                                  <m:subHide m:val="on"/>
                                  <m:supHide m:val="on"/>
                                  <m:ctrlPr>
                                    <a:rPr lang="en-US" sz="1600" i="1" smtClean="0">
                                      <a:latin typeface="Cambria Math" panose="02040503050406030204" pitchFamily="18" charset="0"/>
                                    </a:rPr>
                                  </m:ctrlPr>
                                </m:naryPr>
                                <m:sub/>
                                <m:sup/>
                                <m:e>
                                  <m:r>
                                    <a:rPr lang="en-US" sz="1600" b="0" i="1" smtClean="0">
                                      <a:latin typeface="Cambria Math" panose="02040503050406030204" pitchFamily="18" charset="0"/>
                                    </a:rPr>
                                    <m:t>𝑓</m:t>
                                  </m:r>
                                </m:e>
                              </m:nary>
                              <m:r>
                                <a:rPr lang="en-US" sz="1600" b="0" i="1" smtClean="0">
                                  <a:latin typeface="Cambria Math" panose="02040503050406030204" pitchFamily="18" charset="0"/>
                                </a:rPr>
                                <m:t>=</m:t>
                              </m:r>
                            </m:oMath>
                          </a14:m>
                          <a:r>
                            <a:rPr lang="en-US" sz="1600" dirty="0"/>
                            <a:t> 58</a:t>
                          </a:r>
                        </a:p>
                      </a:txBody>
                      <a:tcPr/>
                    </a:tc>
                    <a:tc>
                      <a:txBody>
                        <a:bodyPr/>
                        <a:lstStyle/>
                        <a:p>
                          <a:r>
                            <a:rPr lang="el-GR" sz="1600" dirty="0"/>
                            <a:t>Σ</a:t>
                          </a:r>
                          <a:r>
                            <a:rPr lang="en-US" sz="1600" dirty="0"/>
                            <a:t> f x = 334</a:t>
                          </a:r>
                        </a:p>
                      </a:txBody>
                      <a:tcPr/>
                    </a:tc>
                    <a:extLst>
                      <a:ext uri="{0D108BD9-81ED-4DB2-BD59-A6C34878D82A}">
                        <a16:rowId xmlns:a16="http://schemas.microsoft.com/office/drawing/2014/main" val="1720672950"/>
                      </a:ext>
                    </a:extLst>
                  </a:tr>
                </a:tbl>
              </a:graphicData>
            </a:graphic>
          </p:graphicFrame>
        </mc:Choice>
        <mc:Fallback xmlns="">
          <p:graphicFrame>
            <p:nvGraphicFramePr>
              <p:cNvPr id="8" name="Table 6">
                <a:extLst>
                  <a:ext uri="{FF2B5EF4-FFF2-40B4-BE49-F238E27FC236}">
                    <a16:creationId xmlns:a16="http://schemas.microsoft.com/office/drawing/2014/main" id="{D4F79094-B9BD-4F04-A7FA-D666DA7BCC07}"/>
                  </a:ext>
                </a:extLst>
              </p:cNvPr>
              <p:cNvGraphicFramePr>
                <a:graphicFrameLocks/>
              </p:cNvGraphicFramePr>
              <p:nvPr>
                <p:extLst>
                  <p:ext uri="{D42A27DB-BD31-4B8C-83A1-F6EECF244321}">
                    <p14:modId xmlns:p14="http://schemas.microsoft.com/office/powerpoint/2010/main" val="2015577420"/>
                  </p:ext>
                </p:extLst>
              </p:nvPr>
            </p:nvGraphicFramePr>
            <p:xfrm>
              <a:off x="776806" y="1497106"/>
              <a:ext cx="4610981" cy="4937760"/>
            </p:xfrm>
            <a:graphic>
              <a:graphicData uri="http://schemas.openxmlformats.org/drawingml/2006/table">
                <a:tbl>
                  <a:tblPr firstRow="1" bandRow="1">
                    <a:tableStyleId>{5C22544A-7EE6-4342-B048-85BDC9FD1C3A}</a:tableStyleId>
                  </a:tblPr>
                  <a:tblGrid>
                    <a:gridCol w="1424289">
                      <a:extLst>
                        <a:ext uri="{9D8B030D-6E8A-4147-A177-3AD203B41FA5}">
                          <a16:colId xmlns:a16="http://schemas.microsoft.com/office/drawing/2014/main" val="1274860814"/>
                        </a:ext>
                      </a:extLst>
                    </a:gridCol>
                    <a:gridCol w="1593346">
                      <a:extLst>
                        <a:ext uri="{9D8B030D-6E8A-4147-A177-3AD203B41FA5}">
                          <a16:colId xmlns:a16="http://schemas.microsoft.com/office/drawing/2014/main" val="2289166569"/>
                        </a:ext>
                      </a:extLst>
                    </a:gridCol>
                    <a:gridCol w="1593346">
                      <a:extLst>
                        <a:ext uri="{9D8B030D-6E8A-4147-A177-3AD203B41FA5}">
                          <a16:colId xmlns:a16="http://schemas.microsoft.com/office/drawing/2014/main" val="3549979451"/>
                        </a:ext>
                      </a:extLst>
                    </a:gridCol>
                  </a:tblGrid>
                  <a:tr h="579120">
                    <a:tc>
                      <a:txBody>
                        <a:bodyPr/>
                        <a:lstStyle/>
                        <a:p>
                          <a:r>
                            <a:rPr lang="en-US" sz="1600" dirty="0"/>
                            <a:t>LOS (days)</a:t>
                          </a:r>
                        </a:p>
                        <a:p>
                          <a:r>
                            <a:rPr lang="en-US" sz="1600" dirty="0"/>
                            <a:t>(X)</a:t>
                          </a:r>
                        </a:p>
                      </a:txBody>
                      <a:tcPr/>
                    </a:tc>
                    <a:tc>
                      <a:txBody>
                        <a:bodyPr/>
                        <a:lstStyle/>
                        <a:p>
                          <a:r>
                            <a:rPr lang="en-US" sz="1600" dirty="0"/>
                            <a:t>No. of patients (f)</a:t>
                          </a:r>
                        </a:p>
                      </a:txBody>
                      <a:tcPr/>
                    </a:tc>
                    <a:tc>
                      <a:txBody>
                        <a:bodyPr/>
                        <a:lstStyle/>
                        <a:p>
                          <a:pPr algn="ctr"/>
                          <a:r>
                            <a:rPr lang="en-US" sz="1600" dirty="0"/>
                            <a:t>f X</a:t>
                          </a:r>
                        </a:p>
                      </a:txBody>
                      <a:tcPr/>
                    </a:tc>
                    <a:extLst>
                      <a:ext uri="{0D108BD9-81ED-4DB2-BD59-A6C34878D82A}">
                        <a16:rowId xmlns:a16="http://schemas.microsoft.com/office/drawing/2014/main" val="2644255733"/>
                      </a:ext>
                    </a:extLst>
                  </a:tr>
                  <a:tr h="335280">
                    <a:tc>
                      <a:txBody>
                        <a:bodyPr/>
                        <a:lstStyle/>
                        <a:p>
                          <a:r>
                            <a:rPr lang="en-US" sz="1600" dirty="0"/>
                            <a:t>1</a:t>
                          </a:r>
                        </a:p>
                      </a:txBody>
                      <a:tcPr/>
                    </a:tc>
                    <a:tc>
                      <a:txBody>
                        <a:bodyPr/>
                        <a:lstStyle/>
                        <a:p>
                          <a:r>
                            <a:rPr lang="en-US" sz="1600" dirty="0"/>
                            <a:t>2</a:t>
                          </a:r>
                        </a:p>
                      </a:txBody>
                      <a:tcPr/>
                    </a:tc>
                    <a:tc>
                      <a:txBody>
                        <a:bodyPr/>
                        <a:lstStyle/>
                        <a:p>
                          <a:r>
                            <a:rPr lang="en-US" sz="1600" dirty="0"/>
                            <a:t>2</a:t>
                          </a:r>
                        </a:p>
                      </a:txBody>
                      <a:tcPr/>
                    </a:tc>
                    <a:extLst>
                      <a:ext uri="{0D108BD9-81ED-4DB2-BD59-A6C34878D82A}">
                        <a16:rowId xmlns:a16="http://schemas.microsoft.com/office/drawing/2014/main" val="41586238"/>
                      </a:ext>
                    </a:extLst>
                  </a:tr>
                  <a:tr h="335280">
                    <a:tc>
                      <a:txBody>
                        <a:bodyPr/>
                        <a:lstStyle/>
                        <a:p>
                          <a:r>
                            <a:rPr lang="en-US" sz="1600" dirty="0"/>
                            <a:t>2</a:t>
                          </a:r>
                        </a:p>
                      </a:txBody>
                      <a:tcPr/>
                    </a:tc>
                    <a:tc>
                      <a:txBody>
                        <a:bodyPr/>
                        <a:lstStyle/>
                        <a:p>
                          <a:r>
                            <a:rPr lang="en-US" sz="1600" dirty="0"/>
                            <a:t>6</a:t>
                          </a:r>
                        </a:p>
                      </a:txBody>
                      <a:tcPr/>
                    </a:tc>
                    <a:tc>
                      <a:txBody>
                        <a:bodyPr/>
                        <a:lstStyle/>
                        <a:p>
                          <a:r>
                            <a:rPr lang="en-US" sz="1600" dirty="0"/>
                            <a:t>12</a:t>
                          </a:r>
                        </a:p>
                      </a:txBody>
                      <a:tcPr/>
                    </a:tc>
                    <a:extLst>
                      <a:ext uri="{0D108BD9-81ED-4DB2-BD59-A6C34878D82A}">
                        <a16:rowId xmlns:a16="http://schemas.microsoft.com/office/drawing/2014/main" val="1539449200"/>
                      </a:ext>
                    </a:extLst>
                  </a:tr>
                  <a:tr h="335280">
                    <a:tc>
                      <a:txBody>
                        <a:bodyPr/>
                        <a:lstStyle/>
                        <a:p>
                          <a:r>
                            <a:rPr lang="en-US" sz="1600" dirty="0"/>
                            <a:t>3</a:t>
                          </a:r>
                        </a:p>
                      </a:txBody>
                      <a:tcPr/>
                    </a:tc>
                    <a:tc>
                      <a:txBody>
                        <a:bodyPr/>
                        <a:lstStyle/>
                        <a:p>
                          <a:r>
                            <a:rPr lang="en-US" sz="1600" dirty="0"/>
                            <a:t>6</a:t>
                          </a:r>
                        </a:p>
                      </a:txBody>
                      <a:tcPr/>
                    </a:tc>
                    <a:tc>
                      <a:txBody>
                        <a:bodyPr/>
                        <a:lstStyle/>
                        <a:p>
                          <a:r>
                            <a:rPr lang="en-US" sz="1600" dirty="0"/>
                            <a:t>18</a:t>
                          </a:r>
                        </a:p>
                      </a:txBody>
                      <a:tcPr/>
                    </a:tc>
                    <a:extLst>
                      <a:ext uri="{0D108BD9-81ED-4DB2-BD59-A6C34878D82A}">
                        <a16:rowId xmlns:a16="http://schemas.microsoft.com/office/drawing/2014/main" val="58777659"/>
                      </a:ext>
                    </a:extLst>
                  </a:tr>
                  <a:tr h="335280">
                    <a:tc>
                      <a:txBody>
                        <a:bodyPr/>
                        <a:lstStyle/>
                        <a:p>
                          <a:r>
                            <a:rPr lang="en-US" sz="1600" dirty="0"/>
                            <a:t>4</a:t>
                          </a:r>
                        </a:p>
                      </a:txBody>
                      <a:tcPr/>
                    </a:tc>
                    <a:tc>
                      <a:txBody>
                        <a:bodyPr/>
                        <a:lstStyle/>
                        <a:p>
                          <a:r>
                            <a:rPr lang="en-US" sz="1600" dirty="0"/>
                            <a:t>5</a:t>
                          </a:r>
                        </a:p>
                      </a:txBody>
                      <a:tcPr/>
                    </a:tc>
                    <a:tc>
                      <a:txBody>
                        <a:bodyPr/>
                        <a:lstStyle/>
                        <a:p>
                          <a:r>
                            <a:rPr lang="en-US" sz="1600" dirty="0"/>
                            <a:t>20</a:t>
                          </a:r>
                        </a:p>
                      </a:txBody>
                      <a:tcPr/>
                    </a:tc>
                    <a:extLst>
                      <a:ext uri="{0D108BD9-81ED-4DB2-BD59-A6C34878D82A}">
                        <a16:rowId xmlns:a16="http://schemas.microsoft.com/office/drawing/2014/main" val="922543069"/>
                      </a:ext>
                    </a:extLst>
                  </a:tr>
                  <a:tr h="335280">
                    <a:tc>
                      <a:txBody>
                        <a:bodyPr/>
                        <a:lstStyle/>
                        <a:p>
                          <a:r>
                            <a:rPr lang="en-US" sz="1600" dirty="0"/>
                            <a:t>5</a:t>
                          </a:r>
                        </a:p>
                      </a:txBody>
                      <a:tcPr/>
                    </a:tc>
                    <a:tc>
                      <a:txBody>
                        <a:bodyPr/>
                        <a:lstStyle/>
                        <a:p>
                          <a:r>
                            <a:rPr lang="en-US" sz="1600" dirty="0"/>
                            <a:t>11</a:t>
                          </a:r>
                        </a:p>
                      </a:txBody>
                      <a:tcPr/>
                    </a:tc>
                    <a:tc>
                      <a:txBody>
                        <a:bodyPr/>
                        <a:lstStyle/>
                        <a:p>
                          <a:r>
                            <a:rPr lang="en-US" sz="1600" dirty="0"/>
                            <a:t>55</a:t>
                          </a:r>
                        </a:p>
                      </a:txBody>
                      <a:tcPr/>
                    </a:tc>
                    <a:extLst>
                      <a:ext uri="{0D108BD9-81ED-4DB2-BD59-A6C34878D82A}">
                        <a16:rowId xmlns:a16="http://schemas.microsoft.com/office/drawing/2014/main" val="273814809"/>
                      </a:ext>
                    </a:extLst>
                  </a:tr>
                  <a:tr h="335280">
                    <a:tc>
                      <a:txBody>
                        <a:bodyPr/>
                        <a:lstStyle/>
                        <a:p>
                          <a:r>
                            <a:rPr lang="en-US" sz="1600" dirty="0"/>
                            <a:t>6</a:t>
                          </a:r>
                        </a:p>
                      </a:txBody>
                      <a:tcPr/>
                    </a:tc>
                    <a:tc>
                      <a:txBody>
                        <a:bodyPr/>
                        <a:lstStyle/>
                        <a:p>
                          <a:r>
                            <a:rPr lang="en-US" sz="1600" dirty="0"/>
                            <a:t>6</a:t>
                          </a:r>
                        </a:p>
                      </a:txBody>
                      <a:tcPr/>
                    </a:tc>
                    <a:tc>
                      <a:txBody>
                        <a:bodyPr/>
                        <a:lstStyle/>
                        <a:p>
                          <a:r>
                            <a:rPr lang="en-US" sz="1600" dirty="0"/>
                            <a:t>36</a:t>
                          </a:r>
                        </a:p>
                      </a:txBody>
                      <a:tcPr/>
                    </a:tc>
                    <a:extLst>
                      <a:ext uri="{0D108BD9-81ED-4DB2-BD59-A6C34878D82A}">
                        <a16:rowId xmlns:a16="http://schemas.microsoft.com/office/drawing/2014/main" val="2982752601"/>
                      </a:ext>
                    </a:extLst>
                  </a:tr>
                  <a:tr h="335280">
                    <a:tc>
                      <a:txBody>
                        <a:bodyPr/>
                        <a:lstStyle/>
                        <a:p>
                          <a:r>
                            <a:rPr lang="en-US" sz="1600" dirty="0"/>
                            <a:t>7</a:t>
                          </a:r>
                        </a:p>
                      </a:txBody>
                      <a:tcPr/>
                    </a:tc>
                    <a:tc>
                      <a:txBody>
                        <a:bodyPr/>
                        <a:lstStyle/>
                        <a:p>
                          <a:r>
                            <a:rPr lang="en-US" sz="1600" dirty="0"/>
                            <a:t>8</a:t>
                          </a:r>
                        </a:p>
                      </a:txBody>
                      <a:tcPr/>
                    </a:tc>
                    <a:tc>
                      <a:txBody>
                        <a:bodyPr/>
                        <a:lstStyle/>
                        <a:p>
                          <a:r>
                            <a:rPr lang="en-US" sz="1600" dirty="0"/>
                            <a:t>56</a:t>
                          </a:r>
                        </a:p>
                      </a:txBody>
                      <a:tcPr/>
                    </a:tc>
                    <a:extLst>
                      <a:ext uri="{0D108BD9-81ED-4DB2-BD59-A6C34878D82A}">
                        <a16:rowId xmlns:a16="http://schemas.microsoft.com/office/drawing/2014/main" val="2980985151"/>
                      </a:ext>
                    </a:extLst>
                  </a:tr>
                  <a:tr h="335280">
                    <a:tc>
                      <a:txBody>
                        <a:bodyPr/>
                        <a:lstStyle/>
                        <a:p>
                          <a:r>
                            <a:rPr lang="en-US" sz="1600" dirty="0"/>
                            <a:t>8</a:t>
                          </a:r>
                        </a:p>
                      </a:txBody>
                      <a:tcPr/>
                    </a:tc>
                    <a:tc>
                      <a:txBody>
                        <a:bodyPr/>
                        <a:lstStyle/>
                        <a:p>
                          <a:r>
                            <a:rPr lang="en-US" sz="1600" dirty="0"/>
                            <a:t>5</a:t>
                          </a:r>
                        </a:p>
                      </a:txBody>
                      <a:tcPr/>
                    </a:tc>
                    <a:tc>
                      <a:txBody>
                        <a:bodyPr/>
                        <a:lstStyle/>
                        <a:p>
                          <a:r>
                            <a:rPr lang="en-US" sz="1600" dirty="0"/>
                            <a:t>40</a:t>
                          </a:r>
                        </a:p>
                      </a:txBody>
                      <a:tcPr/>
                    </a:tc>
                    <a:extLst>
                      <a:ext uri="{0D108BD9-81ED-4DB2-BD59-A6C34878D82A}">
                        <a16:rowId xmlns:a16="http://schemas.microsoft.com/office/drawing/2014/main" val="1857727403"/>
                      </a:ext>
                    </a:extLst>
                  </a:tr>
                  <a:tr h="335280">
                    <a:tc>
                      <a:txBody>
                        <a:bodyPr/>
                        <a:lstStyle/>
                        <a:p>
                          <a:r>
                            <a:rPr lang="en-US" sz="1600" dirty="0"/>
                            <a:t>9</a:t>
                          </a:r>
                        </a:p>
                      </a:txBody>
                      <a:tcPr/>
                    </a:tc>
                    <a:tc>
                      <a:txBody>
                        <a:bodyPr/>
                        <a:lstStyle/>
                        <a:p>
                          <a:r>
                            <a:rPr lang="en-US" sz="1600" dirty="0"/>
                            <a:t>3</a:t>
                          </a:r>
                        </a:p>
                      </a:txBody>
                      <a:tcPr/>
                    </a:tc>
                    <a:tc>
                      <a:txBody>
                        <a:bodyPr/>
                        <a:lstStyle/>
                        <a:p>
                          <a:r>
                            <a:rPr lang="en-US" sz="1600" dirty="0"/>
                            <a:t>27</a:t>
                          </a:r>
                        </a:p>
                      </a:txBody>
                      <a:tcPr/>
                    </a:tc>
                    <a:extLst>
                      <a:ext uri="{0D108BD9-81ED-4DB2-BD59-A6C34878D82A}">
                        <a16:rowId xmlns:a16="http://schemas.microsoft.com/office/drawing/2014/main" val="1532327610"/>
                      </a:ext>
                    </a:extLst>
                  </a:tr>
                  <a:tr h="335280">
                    <a:tc>
                      <a:txBody>
                        <a:bodyPr/>
                        <a:lstStyle/>
                        <a:p>
                          <a:r>
                            <a:rPr lang="en-US" sz="1600" dirty="0"/>
                            <a:t>10</a:t>
                          </a:r>
                        </a:p>
                      </a:txBody>
                      <a:tcPr/>
                    </a:tc>
                    <a:tc>
                      <a:txBody>
                        <a:bodyPr/>
                        <a:lstStyle/>
                        <a:p>
                          <a:r>
                            <a:rPr lang="en-US" sz="1600" dirty="0"/>
                            <a:t>1</a:t>
                          </a:r>
                        </a:p>
                      </a:txBody>
                      <a:tcPr/>
                    </a:tc>
                    <a:tc>
                      <a:txBody>
                        <a:bodyPr/>
                        <a:lstStyle/>
                        <a:p>
                          <a:r>
                            <a:rPr lang="en-US" sz="1600" dirty="0"/>
                            <a:t>10</a:t>
                          </a:r>
                        </a:p>
                      </a:txBody>
                      <a:tcPr/>
                    </a:tc>
                    <a:extLst>
                      <a:ext uri="{0D108BD9-81ED-4DB2-BD59-A6C34878D82A}">
                        <a16:rowId xmlns:a16="http://schemas.microsoft.com/office/drawing/2014/main" val="3522311334"/>
                      </a:ext>
                    </a:extLst>
                  </a:tr>
                  <a:tr h="335280">
                    <a:tc>
                      <a:txBody>
                        <a:bodyPr/>
                        <a:lstStyle/>
                        <a:p>
                          <a:r>
                            <a:rPr lang="en-US" sz="1600" dirty="0"/>
                            <a:t>11</a:t>
                          </a:r>
                        </a:p>
                      </a:txBody>
                      <a:tcPr/>
                    </a:tc>
                    <a:tc>
                      <a:txBody>
                        <a:bodyPr/>
                        <a:lstStyle/>
                        <a:p>
                          <a:r>
                            <a:rPr lang="en-US" sz="1600" dirty="0"/>
                            <a:t>2</a:t>
                          </a:r>
                        </a:p>
                      </a:txBody>
                      <a:tcPr/>
                    </a:tc>
                    <a:tc>
                      <a:txBody>
                        <a:bodyPr/>
                        <a:lstStyle/>
                        <a:p>
                          <a:r>
                            <a:rPr lang="en-US" sz="1600" dirty="0"/>
                            <a:t>22</a:t>
                          </a:r>
                        </a:p>
                      </a:txBody>
                      <a:tcPr/>
                    </a:tc>
                    <a:extLst>
                      <a:ext uri="{0D108BD9-81ED-4DB2-BD59-A6C34878D82A}">
                        <a16:rowId xmlns:a16="http://schemas.microsoft.com/office/drawing/2014/main" val="2764442682"/>
                      </a:ext>
                    </a:extLst>
                  </a:tr>
                  <a:tr h="335280">
                    <a:tc>
                      <a:txBody>
                        <a:bodyPr/>
                        <a:lstStyle/>
                        <a:p>
                          <a:r>
                            <a:rPr lang="en-US" sz="1600" dirty="0"/>
                            <a:t>12</a:t>
                          </a:r>
                        </a:p>
                      </a:txBody>
                      <a:tcPr/>
                    </a:tc>
                    <a:tc>
                      <a:txBody>
                        <a:bodyPr/>
                        <a:lstStyle/>
                        <a:p>
                          <a:r>
                            <a:rPr lang="en-US" sz="1600" dirty="0"/>
                            <a:t>3</a:t>
                          </a:r>
                        </a:p>
                      </a:txBody>
                      <a:tcPr/>
                    </a:tc>
                    <a:tc>
                      <a:txBody>
                        <a:bodyPr/>
                        <a:lstStyle/>
                        <a:p>
                          <a:r>
                            <a:rPr lang="en-US" sz="1600" dirty="0"/>
                            <a:t>36</a:t>
                          </a:r>
                        </a:p>
                      </a:txBody>
                      <a:tcPr/>
                    </a:tc>
                    <a:extLst>
                      <a:ext uri="{0D108BD9-81ED-4DB2-BD59-A6C34878D82A}">
                        <a16:rowId xmlns:a16="http://schemas.microsoft.com/office/drawing/2014/main" val="798430014"/>
                      </a:ext>
                    </a:extLst>
                  </a:tr>
                  <a:tr h="335280">
                    <a:tc>
                      <a:txBody>
                        <a:bodyPr/>
                        <a:lstStyle/>
                        <a:p>
                          <a:r>
                            <a:rPr lang="en-US" sz="1600" dirty="0"/>
                            <a:t>Total</a:t>
                          </a:r>
                        </a:p>
                      </a:txBody>
                      <a:tcPr/>
                    </a:tc>
                    <a:tc>
                      <a:txBody>
                        <a:bodyPr/>
                        <a:lstStyle/>
                        <a:p>
                          <a:endParaRPr lang="en-US"/>
                        </a:p>
                      </a:txBody>
                      <a:tcPr>
                        <a:blipFill>
                          <a:blip r:embed="rId3"/>
                          <a:stretch>
                            <a:fillRect l="-90038" t="-1378182" r="-101916" b="-172727"/>
                          </a:stretch>
                        </a:blipFill>
                      </a:tcPr>
                    </a:tc>
                    <a:tc>
                      <a:txBody>
                        <a:bodyPr/>
                        <a:lstStyle/>
                        <a:p>
                          <a:r>
                            <a:rPr lang="el-GR" sz="1600" dirty="0"/>
                            <a:t>Σ</a:t>
                          </a:r>
                          <a:r>
                            <a:rPr lang="en-US" sz="1600" dirty="0"/>
                            <a:t> f x = 334</a:t>
                          </a:r>
                        </a:p>
                      </a:txBody>
                      <a:tcPr/>
                    </a:tc>
                    <a:extLst>
                      <a:ext uri="{0D108BD9-81ED-4DB2-BD59-A6C34878D82A}">
                        <a16:rowId xmlns:a16="http://schemas.microsoft.com/office/drawing/2014/main" val="1720672950"/>
                      </a:ext>
                    </a:extLst>
                  </a:tr>
                </a:tbl>
              </a:graphicData>
            </a:graphic>
          </p:graphicFrame>
        </mc:Fallback>
      </mc:AlternateContent>
    </p:spTree>
    <p:extLst>
      <p:ext uri="{BB962C8B-B14F-4D97-AF65-F5344CB8AC3E}">
        <p14:creationId xmlns:p14="http://schemas.microsoft.com/office/powerpoint/2010/main" val="395508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ED8C27-AB7B-D686-C6B4-582C7C65551E}"/>
              </a:ext>
            </a:extLst>
          </p:cNvPr>
          <p:cNvSpPr>
            <a:spLocks noGrp="1"/>
          </p:cNvSpPr>
          <p:nvPr>
            <p:ph idx="1"/>
          </p:nvPr>
        </p:nvSpPr>
        <p:spPr>
          <a:xfrm>
            <a:off x="676656" y="313766"/>
            <a:ext cx="10753725" cy="6131858"/>
          </a:xfrm>
        </p:spPr>
        <p:txBody>
          <a:bodyPr>
            <a:normAutofit fontScale="85000" lnSpcReduction="20000"/>
          </a:bodyPr>
          <a:lstStyle/>
          <a:p>
            <a:pPr marL="0" indent="0">
              <a:buNone/>
            </a:pPr>
            <a:r>
              <a:rPr lang="en-US" sz="2400" dirty="0"/>
              <a:t>The grades of students in Statistics paper is given below</a:t>
            </a:r>
          </a:p>
          <a:p>
            <a:pPr marL="0" indent="0">
              <a:buNone/>
            </a:pPr>
            <a:endParaRPr lang="en-US" dirty="0"/>
          </a:p>
          <a:p>
            <a:pPr marL="0" indent="0">
              <a:buNone/>
            </a:pPr>
            <a:endParaRPr lang="en-US" sz="2400" dirty="0"/>
          </a:p>
          <a:p>
            <a:pPr marL="0" indent="0">
              <a:buNone/>
            </a:pPr>
            <a:endParaRPr lang="en-US" dirty="0"/>
          </a:p>
          <a:p>
            <a:pPr marL="0" indent="0">
              <a:buNone/>
            </a:pPr>
            <a:endParaRPr lang="en-US" sz="2400" dirty="0"/>
          </a:p>
          <a:p>
            <a:pPr marL="0" indent="0">
              <a:buNone/>
            </a:pPr>
            <a:endParaRPr lang="en-US" dirty="0"/>
          </a:p>
          <a:p>
            <a:pPr marL="0" indent="0">
              <a:buNone/>
            </a:pPr>
            <a:endParaRPr lang="en-US" sz="2400" dirty="0"/>
          </a:p>
          <a:p>
            <a:pPr marL="0" indent="0">
              <a:buNone/>
            </a:pPr>
            <a:endParaRPr lang="en-US" dirty="0"/>
          </a:p>
          <a:p>
            <a:pPr marL="0" indent="0">
              <a:buNone/>
            </a:pPr>
            <a:endParaRPr lang="en-US" sz="2400" dirty="0"/>
          </a:p>
          <a:p>
            <a:pPr marL="0" indent="0">
              <a:buNone/>
            </a:pPr>
            <a:endParaRPr lang="en-US" dirty="0"/>
          </a:p>
          <a:p>
            <a:pPr marL="0" indent="0">
              <a:buNone/>
            </a:pPr>
            <a:r>
              <a:rPr lang="en-US" sz="2400" dirty="0"/>
              <a:t>Find the mean grade of students.</a:t>
            </a:r>
          </a:p>
          <a:p>
            <a:pPr marL="0" indent="0">
              <a:buNone/>
            </a:pPr>
            <a:r>
              <a:rPr lang="en-US" sz="2400" b="1" dirty="0"/>
              <a:t>Solution:</a:t>
            </a:r>
          </a:p>
          <a:p>
            <a:pPr marL="0" indent="0">
              <a:buNone/>
            </a:pPr>
            <a:endParaRPr lang="en-US" sz="2400" dirty="0"/>
          </a:p>
          <a:p>
            <a:pPr marL="0" indent="0">
              <a:buNone/>
            </a:pPr>
            <a:r>
              <a:rPr lang="en-US" sz="2400" dirty="0"/>
              <a:t>The variable of interest (X ) = grades of students in Stat paper</a:t>
            </a:r>
          </a:p>
          <a:p>
            <a:pPr marL="0" indent="0">
              <a:buNone/>
            </a:pPr>
            <a:r>
              <a:rPr lang="en-US" sz="2400" dirty="0"/>
              <a:t>Size of the sample (n) = 80</a:t>
            </a:r>
          </a:p>
          <a:p>
            <a:pPr marL="0" indent="0">
              <a:buNone/>
            </a:pPr>
            <a:r>
              <a:rPr lang="en-US" sz="2400" dirty="0"/>
              <a:t>The sample mean in the grouped frequency distribution is given by,</a:t>
            </a:r>
          </a:p>
          <a:p>
            <a:pPr marL="0" indent="0">
              <a:buNone/>
            </a:pPr>
            <a:r>
              <a:rPr lang="en-US" sz="1600" dirty="0"/>
              <a:t>	</a:t>
            </a:r>
          </a:p>
          <a:p>
            <a:pPr marL="0" indent="0">
              <a:buNone/>
            </a:pPr>
            <a:endParaRPr lang="en-US" sz="2400" dirty="0"/>
          </a:p>
          <a:p>
            <a:endParaRPr lang="en-US" sz="2400" dirty="0"/>
          </a:p>
          <a:p>
            <a:endParaRPr lang="en-US" dirty="0"/>
          </a:p>
        </p:txBody>
      </p:sp>
      <p:sp>
        <p:nvSpPr>
          <p:cNvPr id="4" name="Footer Placeholder 3">
            <a:extLst>
              <a:ext uri="{FF2B5EF4-FFF2-40B4-BE49-F238E27FC236}">
                <a16:creationId xmlns:a16="http://schemas.microsoft.com/office/drawing/2014/main" id="{50A44EBC-4DC1-4C01-7745-6E0FC4354A87}"/>
              </a:ext>
            </a:extLst>
          </p:cNvPr>
          <p:cNvSpPr>
            <a:spLocks noGrp="1"/>
          </p:cNvSpPr>
          <p:nvPr>
            <p:ph type="ftr" sz="quarter" idx="11"/>
          </p:nvPr>
        </p:nvSpPr>
        <p:spPr/>
        <p:txBody>
          <a:bodyPr/>
          <a:lstStyle/>
          <a:p>
            <a:r>
              <a:rPr lang="en-US"/>
              <a:t>Copy Right: Santosh Chhatkuli</a:t>
            </a:r>
            <a:endParaRPr lang="en-US" dirty="0"/>
          </a:p>
        </p:txBody>
      </p:sp>
      <p:graphicFrame>
        <p:nvGraphicFramePr>
          <p:cNvPr id="9" name="Table 4">
            <a:extLst>
              <a:ext uri="{FF2B5EF4-FFF2-40B4-BE49-F238E27FC236}">
                <a16:creationId xmlns:a16="http://schemas.microsoft.com/office/drawing/2014/main" id="{F04B7BCA-E2CD-4FFF-B618-BA969D8D13C9}"/>
              </a:ext>
            </a:extLst>
          </p:cNvPr>
          <p:cNvGraphicFramePr>
            <a:graphicFrameLocks/>
          </p:cNvGraphicFramePr>
          <p:nvPr>
            <p:extLst>
              <p:ext uri="{D42A27DB-BD31-4B8C-83A1-F6EECF244321}">
                <p14:modId xmlns:p14="http://schemas.microsoft.com/office/powerpoint/2010/main" val="799636058"/>
              </p:ext>
            </p:extLst>
          </p:nvPr>
        </p:nvGraphicFramePr>
        <p:xfrm>
          <a:off x="727358" y="797858"/>
          <a:ext cx="3746030" cy="3881720"/>
        </p:xfrm>
        <a:graphic>
          <a:graphicData uri="http://schemas.openxmlformats.org/drawingml/2006/table">
            <a:tbl>
              <a:tblPr firstRow="1" bandRow="1">
                <a:tableStyleId>{5C22544A-7EE6-4342-B048-85BDC9FD1C3A}</a:tableStyleId>
              </a:tblPr>
              <a:tblGrid>
                <a:gridCol w="1873015">
                  <a:extLst>
                    <a:ext uri="{9D8B030D-6E8A-4147-A177-3AD203B41FA5}">
                      <a16:colId xmlns:a16="http://schemas.microsoft.com/office/drawing/2014/main" val="2532559217"/>
                    </a:ext>
                  </a:extLst>
                </a:gridCol>
                <a:gridCol w="1873015">
                  <a:extLst>
                    <a:ext uri="{9D8B030D-6E8A-4147-A177-3AD203B41FA5}">
                      <a16:colId xmlns:a16="http://schemas.microsoft.com/office/drawing/2014/main" val="2571303530"/>
                    </a:ext>
                  </a:extLst>
                </a:gridCol>
              </a:tblGrid>
              <a:tr h="388172">
                <a:tc>
                  <a:txBody>
                    <a:bodyPr/>
                    <a:lstStyle/>
                    <a:p>
                      <a:pPr marL="0" marR="0" algn="ctr">
                        <a:lnSpc>
                          <a:spcPct val="107000"/>
                        </a:lnSpc>
                        <a:spcBef>
                          <a:spcPts val="0"/>
                        </a:spcBef>
                        <a:spcAft>
                          <a:spcPts val="0"/>
                        </a:spcAft>
                      </a:pPr>
                      <a:r>
                        <a:rPr lang="en-GB" sz="1800" dirty="0">
                          <a:effectLst/>
                        </a:rPr>
                        <a:t>Grade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800" dirty="0">
                          <a:effectLst/>
                        </a:rPr>
                        <a:t>No. of students</a:t>
                      </a:r>
                      <a:endParaRPr lang="en-US" sz="1800" dirty="0">
                        <a:effectLst/>
                      </a:endParaRPr>
                    </a:p>
                  </a:txBody>
                  <a:tcPr marL="68580" marR="68580" marT="0" marB="0"/>
                </a:tc>
                <a:extLst>
                  <a:ext uri="{0D108BD9-81ED-4DB2-BD59-A6C34878D82A}">
                    <a16:rowId xmlns:a16="http://schemas.microsoft.com/office/drawing/2014/main" val="1702946796"/>
                  </a:ext>
                </a:extLst>
              </a:tr>
              <a:tr h="388172">
                <a:tc>
                  <a:txBody>
                    <a:bodyPr/>
                    <a:lstStyle/>
                    <a:p>
                      <a:pPr marL="0" marR="0" algn="ctr">
                        <a:lnSpc>
                          <a:spcPct val="107000"/>
                        </a:lnSpc>
                        <a:spcBef>
                          <a:spcPts val="0"/>
                        </a:spcBef>
                        <a:spcAft>
                          <a:spcPts val="0"/>
                        </a:spcAft>
                      </a:pPr>
                      <a:r>
                        <a:rPr lang="en-GB" sz="1800" dirty="0">
                          <a:effectLst/>
                        </a:rPr>
                        <a:t>52 – 58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800" dirty="0">
                          <a:effectLst/>
                        </a:rPr>
                        <a:t>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6808554"/>
                  </a:ext>
                </a:extLst>
              </a:tr>
              <a:tr h="388172">
                <a:tc>
                  <a:txBody>
                    <a:bodyPr/>
                    <a:lstStyle/>
                    <a:p>
                      <a:pPr marL="0" marR="0" algn="ctr">
                        <a:lnSpc>
                          <a:spcPct val="107000"/>
                        </a:lnSpc>
                        <a:spcBef>
                          <a:spcPts val="0"/>
                        </a:spcBef>
                        <a:spcAft>
                          <a:spcPts val="0"/>
                        </a:spcAft>
                      </a:pPr>
                      <a:r>
                        <a:rPr lang="en-GB" sz="1800" dirty="0">
                          <a:effectLst/>
                        </a:rPr>
                        <a:t>58 – 64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800" dirty="0">
                          <a:effectLst/>
                        </a:rPr>
                        <a:t>12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1554407"/>
                  </a:ext>
                </a:extLst>
              </a:tr>
              <a:tr h="388172">
                <a:tc>
                  <a:txBody>
                    <a:bodyPr/>
                    <a:lstStyle/>
                    <a:p>
                      <a:pPr marL="0" marR="0" algn="ctr">
                        <a:lnSpc>
                          <a:spcPct val="107000"/>
                        </a:lnSpc>
                        <a:spcBef>
                          <a:spcPts val="0"/>
                        </a:spcBef>
                        <a:spcAft>
                          <a:spcPts val="0"/>
                        </a:spcAft>
                      </a:pPr>
                      <a:r>
                        <a:rPr lang="en-GB" sz="1800" dirty="0">
                          <a:effectLst/>
                        </a:rPr>
                        <a:t>64 – 70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8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8959965"/>
                  </a:ext>
                </a:extLst>
              </a:tr>
              <a:tr h="388172">
                <a:tc>
                  <a:txBody>
                    <a:bodyPr/>
                    <a:lstStyle/>
                    <a:p>
                      <a:pPr marL="0" marR="0" algn="ctr">
                        <a:lnSpc>
                          <a:spcPct val="107000"/>
                        </a:lnSpc>
                        <a:spcBef>
                          <a:spcPts val="0"/>
                        </a:spcBef>
                        <a:spcAft>
                          <a:spcPts val="0"/>
                        </a:spcAft>
                      </a:pPr>
                      <a:r>
                        <a:rPr lang="en-GB" sz="1800" dirty="0">
                          <a:effectLst/>
                        </a:rPr>
                        <a:t>70 – 76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800" dirty="0">
                          <a:effectLst/>
                        </a:rPr>
                        <a:t>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1014914"/>
                  </a:ext>
                </a:extLst>
              </a:tr>
              <a:tr h="388172">
                <a:tc>
                  <a:txBody>
                    <a:bodyPr/>
                    <a:lstStyle/>
                    <a:p>
                      <a:pPr marL="0" marR="0" algn="ctr">
                        <a:lnSpc>
                          <a:spcPct val="107000"/>
                        </a:lnSpc>
                        <a:spcBef>
                          <a:spcPts val="0"/>
                        </a:spcBef>
                        <a:spcAft>
                          <a:spcPts val="0"/>
                        </a:spcAft>
                      </a:pPr>
                      <a:r>
                        <a:rPr lang="en-GB" sz="1800" dirty="0">
                          <a:effectLst/>
                        </a:rPr>
                        <a:t>76 – 82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800" dirty="0">
                          <a:effectLst/>
                        </a:rPr>
                        <a:t>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2336532"/>
                  </a:ext>
                </a:extLst>
              </a:tr>
              <a:tr h="388172">
                <a:tc>
                  <a:txBody>
                    <a:bodyPr/>
                    <a:lstStyle/>
                    <a:p>
                      <a:pPr marL="0" marR="0" algn="ctr">
                        <a:lnSpc>
                          <a:spcPct val="107000"/>
                        </a:lnSpc>
                        <a:spcBef>
                          <a:spcPts val="0"/>
                        </a:spcBef>
                        <a:spcAft>
                          <a:spcPts val="0"/>
                        </a:spcAft>
                      </a:pPr>
                      <a:r>
                        <a:rPr lang="en-GB" sz="1800" dirty="0">
                          <a:effectLst/>
                        </a:rPr>
                        <a:t>82 – 88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800" dirty="0">
                          <a:effectLst/>
                        </a:rPr>
                        <a:t>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9908797"/>
                  </a:ext>
                </a:extLst>
              </a:tr>
              <a:tr h="388172">
                <a:tc>
                  <a:txBody>
                    <a:bodyPr/>
                    <a:lstStyle/>
                    <a:p>
                      <a:pPr marL="0" marR="0" algn="ctr">
                        <a:lnSpc>
                          <a:spcPct val="107000"/>
                        </a:lnSpc>
                        <a:spcBef>
                          <a:spcPts val="0"/>
                        </a:spcBef>
                        <a:spcAft>
                          <a:spcPts val="0"/>
                        </a:spcAft>
                      </a:pPr>
                      <a:r>
                        <a:rPr lang="en-GB" sz="1800" dirty="0">
                          <a:effectLst/>
                        </a:rPr>
                        <a:t>88 – 94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800" dirty="0">
                          <a:effectLst/>
                        </a:rPr>
                        <a:t>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1524948"/>
                  </a:ext>
                </a:extLst>
              </a:tr>
              <a:tr h="388172">
                <a:tc>
                  <a:txBody>
                    <a:bodyPr/>
                    <a:lstStyle/>
                    <a:p>
                      <a:pPr marL="0" marR="0" algn="ctr">
                        <a:lnSpc>
                          <a:spcPct val="107000"/>
                        </a:lnSpc>
                        <a:spcBef>
                          <a:spcPts val="0"/>
                        </a:spcBef>
                        <a:spcAft>
                          <a:spcPts val="0"/>
                        </a:spcAft>
                      </a:pPr>
                      <a:r>
                        <a:rPr lang="en-GB" sz="1800" dirty="0">
                          <a:effectLst/>
                        </a:rPr>
                        <a:t>94 – 100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800" dirty="0">
                          <a:effectLst/>
                        </a:rPr>
                        <a:t>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3660443"/>
                  </a:ext>
                </a:extLst>
              </a:tr>
              <a:tr h="388172">
                <a:tc>
                  <a:txBody>
                    <a:bodyPr/>
                    <a:lstStyle/>
                    <a:p>
                      <a:pPr marL="0" marR="0" algn="ctr">
                        <a:lnSpc>
                          <a:spcPct val="107000"/>
                        </a:lnSpc>
                        <a:spcBef>
                          <a:spcPts val="0"/>
                        </a:spcBef>
                        <a:spcAft>
                          <a:spcPts val="0"/>
                        </a:spcAft>
                      </a:pPr>
                      <a:r>
                        <a:rPr lang="en-GB" sz="1800" dirty="0">
                          <a:effectLst/>
                        </a:rPr>
                        <a:t>Total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GB" sz="1800" b="1" dirty="0">
                          <a:effectLst/>
                        </a:rPr>
                        <a:t>80</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5723215"/>
                  </a:ext>
                </a:extLst>
              </a:tr>
            </a:tbl>
          </a:graphicData>
        </a:graphic>
      </p:graphicFrame>
    </p:spTree>
    <p:extLst>
      <p:ext uri="{BB962C8B-B14F-4D97-AF65-F5344CB8AC3E}">
        <p14:creationId xmlns:p14="http://schemas.microsoft.com/office/powerpoint/2010/main" val="1270142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BE672B-6680-8BA2-C438-5BBFAB3E5F0B}"/>
                  </a:ext>
                </a:extLst>
              </p:cNvPr>
              <p:cNvSpPr>
                <a:spLocks noGrp="1"/>
              </p:cNvSpPr>
              <p:nvPr>
                <p:ph idx="1"/>
              </p:nvPr>
            </p:nvSpPr>
            <p:spPr>
              <a:xfrm>
                <a:off x="564776" y="349624"/>
                <a:ext cx="11196918" cy="6104964"/>
              </a:xfrm>
            </p:spPr>
            <p:txBody>
              <a:bodyPr>
                <a:normAutofit fontScale="25000" lnSpcReduction="20000"/>
              </a:bodyPr>
              <a:lstStyle/>
              <a:p>
                <a:pPr marL="0" indent="0">
                  <a:buNone/>
                </a:pPr>
                <a:r>
                  <a:rPr lang="en-US" sz="7200" dirty="0"/>
                  <a:t>The sample mean is given by,</a:t>
                </a:r>
              </a:p>
              <a:p>
                <a:pPr marL="4572" lvl="1" indent="0">
                  <a:buNone/>
                </a:pPr>
                <a:r>
                  <a:rPr lang="en-US" sz="7200" dirty="0"/>
                  <a:t>	</a:t>
                </a:r>
                <a14:m>
                  <m:oMath xmlns:m="http://schemas.openxmlformats.org/officeDocument/2006/math">
                    <m:acc>
                      <m:accPr>
                        <m:chr m:val="̅"/>
                        <m:ctrlPr>
                          <a:rPr lang="en-US" sz="7200" i="1" smtClean="0">
                            <a:latin typeface="Cambria Math" panose="02040503050406030204" pitchFamily="18" charset="0"/>
                          </a:rPr>
                        </m:ctrlPr>
                      </m:accPr>
                      <m:e>
                        <m:r>
                          <a:rPr lang="en-US" sz="7200" b="0" i="1" smtClean="0">
                            <a:latin typeface="Cambria Math" panose="02040503050406030204" pitchFamily="18" charset="0"/>
                          </a:rPr>
                          <m:t>𝑥</m:t>
                        </m:r>
                      </m:e>
                    </m:acc>
                    <m:r>
                      <a:rPr lang="en-US" sz="7200" b="0" i="1" smtClean="0">
                        <a:latin typeface="Cambria Math" panose="02040503050406030204" pitchFamily="18" charset="0"/>
                      </a:rPr>
                      <m:t>=</m:t>
                    </m:r>
                    <m:f>
                      <m:fPr>
                        <m:ctrlPr>
                          <a:rPr lang="en-US" sz="7200" b="0" i="1" smtClean="0">
                            <a:latin typeface="Cambria Math" panose="02040503050406030204" pitchFamily="18" charset="0"/>
                          </a:rPr>
                        </m:ctrlPr>
                      </m:fPr>
                      <m:num>
                        <m:nary>
                          <m:naryPr>
                            <m:chr m:val="∑"/>
                            <m:subHide m:val="on"/>
                            <m:supHide m:val="on"/>
                            <m:ctrlPr>
                              <a:rPr lang="en-US" sz="7200" b="0" i="1" smtClean="0">
                                <a:latin typeface="Cambria Math" panose="02040503050406030204" pitchFamily="18" charset="0"/>
                              </a:rPr>
                            </m:ctrlPr>
                          </m:naryPr>
                          <m:sub/>
                          <m:sup/>
                          <m:e>
                            <m:r>
                              <a:rPr lang="en-US" sz="7200" b="0" i="1" smtClean="0">
                                <a:latin typeface="Cambria Math" panose="02040503050406030204" pitchFamily="18" charset="0"/>
                              </a:rPr>
                              <m:t>𝑓𝑚</m:t>
                            </m:r>
                          </m:e>
                        </m:nary>
                      </m:num>
                      <m:den>
                        <m:r>
                          <a:rPr lang="en-US" sz="7200" b="0" i="1" smtClean="0">
                            <a:latin typeface="Cambria Math" panose="02040503050406030204" pitchFamily="18" charset="0"/>
                          </a:rPr>
                          <m:t>𝑛</m:t>
                        </m:r>
                      </m:den>
                    </m:f>
                  </m:oMath>
                </a14:m>
                <a:endParaRPr lang="en-US" sz="7200" dirty="0"/>
              </a:p>
              <a:p>
                <a:pPr marL="4572" lvl="1" indent="0">
                  <a:buNone/>
                </a:pPr>
                <a:r>
                  <a:rPr lang="en-US" sz="7200" dirty="0"/>
                  <a:t>Where,</a:t>
                </a:r>
              </a:p>
              <a:p>
                <a:pPr marL="4572" lvl="1" indent="0">
                  <a:buNone/>
                </a:pPr>
                <a:r>
                  <a:rPr lang="en-US" sz="7200" dirty="0"/>
                  <a:t>	m = mid-value of the class</a:t>
                </a:r>
              </a:p>
              <a:p>
                <a:pPr marL="4572" lvl="1" indent="0">
                  <a:buNone/>
                </a:pPr>
                <a:endParaRPr lang="en-US" sz="9600" dirty="0"/>
              </a:p>
              <a:p>
                <a:pPr marL="4572" lvl="1" indent="0">
                  <a:buNone/>
                </a:pPr>
                <a:endParaRPr lang="en-US" sz="9600" dirty="0"/>
              </a:p>
              <a:p>
                <a:pPr marL="4572" lvl="1" indent="0">
                  <a:buNone/>
                </a:pPr>
                <a:endParaRPr lang="en-US" sz="9600" dirty="0"/>
              </a:p>
              <a:p>
                <a:pPr marL="4572" lvl="1" indent="0">
                  <a:buNone/>
                </a:pPr>
                <a:endParaRPr lang="en-US" sz="9600" dirty="0"/>
              </a:p>
              <a:p>
                <a:pPr marL="4572" lvl="1" indent="0">
                  <a:buNone/>
                </a:pPr>
                <a:endParaRPr lang="en-US" sz="9600" dirty="0"/>
              </a:p>
              <a:p>
                <a:pPr marL="4572" lvl="1" indent="0">
                  <a:buNone/>
                </a:pPr>
                <a:endParaRPr lang="en-US" sz="9600" dirty="0"/>
              </a:p>
              <a:p>
                <a:pPr marL="4572" lvl="1" indent="0">
                  <a:buNone/>
                </a:pPr>
                <a:endParaRPr lang="en-US" sz="9600" dirty="0"/>
              </a:p>
              <a:p>
                <a:pPr marL="4572" lvl="1" indent="0">
                  <a:buNone/>
                </a:pPr>
                <a:endParaRPr lang="en-US" sz="9600" dirty="0"/>
              </a:p>
              <a:p>
                <a:pPr marL="4572" lvl="1" indent="0">
                  <a:buNone/>
                </a:pPr>
                <a:endParaRPr lang="en-US" sz="9600" dirty="0"/>
              </a:p>
              <a:p>
                <a:pPr marL="4572" lvl="1" indent="0">
                  <a:buNone/>
                </a:pPr>
                <a:endParaRPr lang="en-US" sz="9600" dirty="0"/>
              </a:p>
              <a:p>
                <a:pPr marL="4572" lvl="1" indent="0">
                  <a:buNone/>
                </a:pPr>
                <a:endParaRPr lang="en-US" sz="9600" dirty="0"/>
              </a:p>
              <a:p>
                <a:pPr marL="4572" lvl="1" indent="0">
                  <a:buNone/>
                </a:pPr>
                <a:endParaRPr lang="en-US" sz="9600" dirty="0"/>
              </a:p>
              <a:p>
                <a:pPr marL="4572" lvl="1" indent="0">
                  <a:buNone/>
                </a:pPr>
                <a:endParaRPr lang="en-US" dirty="0"/>
              </a:p>
              <a:p>
                <a:pPr marL="4572" lvl="1" indent="0">
                  <a:buNone/>
                </a:pPr>
                <a:r>
                  <a:rPr lang="en-US" sz="7200" dirty="0"/>
                  <a:t>Now, the sample mean is given by,</a:t>
                </a:r>
              </a:p>
              <a:p>
                <a:pPr marL="4572" lvl="1" indent="0">
                  <a:buNone/>
                </a:pPr>
                <a:r>
                  <a:rPr lang="en-US" sz="7200" dirty="0"/>
                  <a:t>	 </a:t>
                </a:r>
                <a14:m>
                  <m:oMath xmlns:m="http://schemas.openxmlformats.org/officeDocument/2006/math">
                    <m:acc>
                      <m:accPr>
                        <m:chr m:val="̅"/>
                        <m:ctrlPr>
                          <a:rPr lang="en-US" sz="7200" i="1" smtClean="0">
                            <a:latin typeface="Cambria Math" panose="02040503050406030204" pitchFamily="18" charset="0"/>
                          </a:rPr>
                        </m:ctrlPr>
                      </m:accPr>
                      <m:e>
                        <m:r>
                          <a:rPr lang="en-US" sz="7200" b="0" i="1" smtClean="0">
                            <a:latin typeface="Cambria Math" panose="02040503050406030204" pitchFamily="18" charset="0"/>
                          </a:rPr>
                          <m:t>𝑥</m:t>
                        </m:r>
                      </m:e>
                    </m:acc>
                    <m:r>
                      <a:rPr lang="en-US" sz="7200" b="0" i="1" smtClean="0">
                        <a:latin typeface="Cambria Math" panose="02040503050406030204" pitchFamily="18" charset="0"/>
                      </a:rPr>
                      <m:t>=</m:t>
                    </m:r>
                    <m:f>
                      <m:fPr>
                        <m:ctrlPr>
                          <a:rPr lang="en-US" sz="7200" b="0" i="1" smtClean="0">
                            <a:latin typeface="Cambria Math" panose="02040503050406030204" pitchFamily="18" charset="0"/>
                          </a:rPr>
                        </m:ctrlPr>
                      </m:fPr>
                      <m:num>
                        <m:nary>
                          <m:naryPr>
                            <m:chr m:val="∑"/>
                            <m:subHide m:val="on"/>
                            <m:supHide m:val="on"/>
                            <m:ctrlPr>
                              <a:rPr lang="en-US" sz="7200" b="0" i="1" smtClean="0">
                                <a:latin typeface="Cambria Math" panose="02040503050406030204" pitchFamily="18" charset="0"/>
                              </a:rPr>
                            </m:ctrlPr>
                          </m:naryPr>
                          <m:sub/>
                          <m:sup/>
                          <m:e>
                            <m:r>
                              <a:rPr lang="en-US" sz="7200" b="0" i="1" smtClean="0">
                                <a:latin typeface="Cambria Math" panose="02040503050406030204" pitchFamily="18" charset="0"/>
                              </a:rPr>
                              <m:t>𝑓𝑚</m:t>
                            </m:r>
                          </m:e>
                        </m:nary>
                      </m:num>
                      <m:den>
                        <m:r>
                          <a:rPr lang="en-US" sz="7200" b="0" i="1" smtClean="0">
                            <a:latin typeface="Cambria Math" panose="02040503050406030204" pitchFamily="18" charset="0"/>
                          </a:rPr>
                          <m:t>𝑛</m:t>
                        </m:r>
                      </m:den>
                    </m:f>
                  </m:oMath>
                </a14:m>
                <a:r>
                  <a:rPr lang="en-US" sz="7200" dirty="0"/>
                  <a:t> = </a:t>
                </a:r>
                <a14:m>
                  <m:oMath xmlns:m="http://schemas.openxmlformats.org/officeDocument/2006/math">
                    <m:f>
                      <m:fPr>
                        <m:ctrlPr>
                          <a:rPr lang="en-US" sz="7200" i="1" smtClean="0">
                            <a:latin typeface="Cambria Math" panose="02040503050406030204" pitchFamily="18" charset="0"/>
                          </a:rPr>
                        </m:ctrlPr>
                      </m:fPr>
                      <m:num>
                        <m:r>
                          <a:rPr lang="en-US" sz="7200" b="0" i="1" smtClean="0">
                            <a:latin typeface="Cambria Math" panose="02040503050406030204" pitchFamily="18" charset="0"/>
                          </a:rPr>
                          <m:t>6050</m:t>
                        </m:r>
                      </m:num>
                      <m:den>
                        <m:r>
                          <a:rPr lang="en-US" sz="7200" b="0" i="1" smtClean="0">
                            <a:latin typeface="Cambria Math" panose="02040503050406030204" pitchFamily="18" charset="0"/>
                          </a:rPr>
                          <m:t>80</m:t>
                        </m:r>
                      </m:den>
                    </m:f>
                  </m:oMath>
                </a14:m>
                <a:r>
                  <a:rPr lang="en-US" sz="7200" dirty="0"/>
                  <a:t> = 75.625</a:t>
                </a:r>
              </a:p>
              <a:p>
                <a:pPr marL="0" indent="0">
                  <a:buNone/>
                </a:pPr>
                <a:r>
                  <a:rPr lang="en-US" sz="7200" dirty="0"/>
                  <a:t>Hence, the mean grade of student in Statistics paper is 75.6, which is quiet high.</a:t>
                </a:r>
              </a:p>
              <a:p>
                <a:pPr marL="0" indent="0">
                  <a:buNone/>
                </a:pPr>
                <a:endParaRPr lang="en-US" sz="2000" dirty="0"/>
              </a:p>
              <a:p>
                <a:pPr marL="4572" lvl="1" indent="0">
                  <a:buNone/>
                </a:pPr>
                <a:endParaRPr lang="en-US" dirty="0"/>
              </a:p>
              <a:p>
                <a:pPr marL="4572" lvl="1" indent="0">
                  <a:buNone/>
                </a:pPr>
                <a:endParaRPr lang="en-US" dirty="0"/>
              </a:p>
              <a:p>
                <a:pPr marL="4572" lvl="1" indent="0">
                  <a:buNone/>
                </a:pPr>
                <a:r>
                  <a:rPr lang="en-US" dirty="0"/>
                  <a:t>	</a:t>
                </a:r>
              </a:p>
            </p:txBody>
          </p:sp>
        </mc:Choice>
        <mc:Fallback xmlns="">
          <p:sp>
            <p:nvSpPr>
              <p:cNvPr id="3" name="Content Placeholder 2">
                <a:extLst>
                  <a:ext uri="{FF2B5EF4-FFF2-40B4-BE49-F238E27FC236}">
                    <a16:creationId xmlns:a16="http://schemas.microsoft.com/office/drawing/2014/main" id="{58BE672B-6680-8BA2-C438-5BBFAB3E5F0B}"/>
                  </a:ext>
                </a:extLst>
              </p:cNvPr>
              <p:cNvSpPr>
                <a:spLocks noGrp="1" noRot="1" noChangeAspect="1" noMove="1" noResize="1" noEditPoints="1" noAdjustHandles="1" noChangeArrowheads="1" noChangeShapeType="1" noTextEdit="1"/>
              </p:cNvSpPr>
              <p:nvPr>
                <p:ph idx="1"/>
              </p:nvPr>
            </p:nvSpPr>
            <p:spPr>
              <a:xfrm>
                <a:off x="564776" y="349624"/>
                <a:ext cx="11196918" cy="6104964"/>
              </a:xfrm>
              <a:blipFill>
                <a:blip r:embed="rId2"/>
                <a:stretch>
                  <a:fillRect l="-490" t="-289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300ABF8-CF30-FC4A-0A19-3EFDA7F5C41D}"/>
              </a:ext>
            </a:extLst>
          </p:cNvPr>
          <p:cNvSpPr>
            <a:spLocks noGrp="1"/>
          </p:cNvSpPr>
          <p:nvPr>
            <p:ph type="ftr" sz="quarter" idx="11"/>
          </p:nvPr>
        </p:nvSpPr>
        <p:spPr/>
        <p:txBody>
          <a:bodyPr/>
          <a:lstStyle/>
          <a:p>
            <a:r>
              <a:rPr lang="en-US"/>
              <a:t>Copy Right: Santosh Chhatkuli</a:t>
            </a:r>
            <a:endParaRPr lang="en-US" dirty="0"/>
          </a:p>
        </p:txBody>
      </p:sp>
      <p:pic>
        <p:nvPicPr>
          <p:cNvPr id="2" name="Picture 1">
            <a:extLst>
              <a:ext uri="{FF2B5EF4-FFF2-40B4-BE49-F238E27FC236}">
                <a16:creationId xmlns:a16="http://schemas.microsoft.com/office/drawing/2014/main" id="{59145DD5-D056-5EFC-07A8-07AD7329A6AA}"/>
              </a:ext>
            </a:extLst>
          </p:cNvPr>
          <p:cNvPicPr>
            <a:picLocks noChangeAspect="1"/>
          </p:cNvPicPr>
          <p:nvPr/>
        </p:nvPicPr>
        <p:blipFill>
          <a:blip r:embed="rId3"/>
          <a:stretch>
            <a:fillRect/>
          </a:stretch>
        </p:blipFill>
        <p:spPr>
          <a:xfrm>
            <a:off x="685800" y="1581746"/>
            <a:ext cx="6852498" cy="3822523"/>
          </a:xfrm>
          <a:prstGeom prst="rect">
            <a:avLst/>
          </a:prstGeom>
        </p:spPr>
      </p:pic>
    </p:spTree>
    <p:extLst>
      <p:ext uri="{BB962C8B-B14F-4D97-AF65-F5344CB8AC3E}">
        <p14:creationId xmlns:p14="http://schemas.microsoft.com/office/powerpoint/2010/main" val="329246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BA91-A3AD-4764-9FC3-7EF50F500F74}"/>
              </a:ext>
            </a:extLst>
          </p:cNvPr>
          <p:cNvSpPr>
            <a:spLocks noGrp="1"/>
          </p:cNvSpPr>
          <p:nvPr>
            <p:ph type="title"/>
          </p:nvPr>
        </p:nvSpPr>
        <p:spPr>
          <a:xfrm>
            <a:off x="672355" y="373291"/>
            <a:ext cx="3852672" cy="302995"/>
          </a:xfrm>
        </p:spPr>
        <p:txBody>
          <a:bodyPr>
            <a:normAutofit fontScale="90000"/>
          </a:bodyPr>
          <a:lstStyle/>
          <a:p>
            <a:r>
              <a:rPr lang="en-US" sz="1800" b="1" dirty="0"/>
              <a:t>Combined Mean</a:t>
            </a:r>
          </a:p>
        </p:txBody>
      </p:sp>
      <p:sp>
        <p:nvSpPr>
          <p:cNvPr id="3" name="Content Placeholder 2">
            <a:extLst>
              <a:ext uri="{FF2B5EF4-FFF2-40B4-BE49-F238E27FC236}">
                <a16:creationId xmlns:a16="http://schemas.microsoft.com/office/drawing/2014/main" id="{D905C3D0-529C-4E6D-8203-8ECD58FDCC30}"/>
              </a:ext>
            </a:extLst>
          </p:cNvPr>
          <p:cNvSpPr>
            <a:spLocks noGrp="1"/>
          </p:cNvSpPr>
          <p:nvPr>
            <p:ph sz="half" idx="1"/>
          </p:nvPr>
        </p:nvSpPr>
        <p:spPr>
          <a:xfrm>
            <a:off x="672355" y="786385"/>
            <a:ext cx="5149327" cy="5533734"/>
          </a:xfrm>
        </p:spPr>
        <p:txBody>
          <a:bodyPr/>
          <a:lstStyle/>
          <a:p>
            <a:pPr marL="0" indent="0">
              <a:buNone/>
            </a:pPr>
            <a:r>
              <a:rPr lang="en-US" dirty="0">
                <a:effectLst/>
                <a:latin typeface="Calibri" panose="020F0502020204030204" pitchFamily="34" charset="0"/>
                <a:ea typeface="Times New Roman" panose="02020603050405020304" pitchFamily="18" charset="0"/>
              </a:rPr>
              <a:t>Sometime we need to compute the overall mean or grand mean of two or more samples pooled as a single set for some statistical processes. </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F74D8110-ABB1-41E5-8050-85FDC4AC0AD6}"/>
              </a:ext>
            </a:extLst>
          </p:cNvPr>
          <p:cNvSpPr>
            <a:spLocks noGrp="1"/>
          </p:cNvSpPr>
          <p:nvPr>
            <p:ph sz="half" idx="2"/>
          </p:nvPr>
        </p:nvSpPr>
        <p:spPr>
          <a:xfrm>
            <a:off x="6370319" y="429769"/>
            <a:ext cx="5507737" cy="5890350"/>
          </a:xfrm>
        </p:spPr>
        <p:txBody>
          <a:bodyPr/>
          <a:lstStyle/>
          <a:p>
            <a:pPr marL="0" indent="0">
              <a:buNone/>
            </a:pPr>
            <a:r>
              <a:rPr lang="en-US" dirty="0">
                <a:latin typeface="Calibri" panose="020F0502020204030204" pitchFamily="34" charset="0"/>
                <a:cs typeface="Calibri" panose="020F0502020204030204" pitchFamily="34" charset="0"/>
              </a:rPr>
              <a:t>Problem: </a:t>
            </a:r>
            <a:r>
              <a:rPr lang="en-GB" dirty="0">
                <a:effectLst/>
                <a:latin typeface="Calibri" panose="020F0502020204030204" pitchFamily="34" charset="0"/>
                <a:ea typeface="Calibri" panose="020F0502020204030204" pitchFamily="34" charset="0"/>
                <a:cs typeface="Calibri" panose="020F0502020204030204" pitchFamily="34" charset="0"/>
              </a:rPr>
              <a:t>Suppose you were running a survey on reading speed, as measured by how long it took 1st graders to read a given block of text. Your results come in for five schools:</a:t>
            </a:r>
          </a:p>
          <a:p>
            <a:pPr marL="0" indent="0">
              <a:buNone/>
            </a:pPr>
            <a:endParaRPr lang="en-GB"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What is the pooled men of all school taken together?</a:t>
            </a:r>
          </a:p>
          <a:p>
            <a:pPr marL="0" indent="0">
              <a:buNone/>
            </a:pPr>
            <a:r>
              <a:rPr lang="en-US" b="1" dirty="0"/>
              <a:t>Solution:</a:t>
            </a:r>
          </a:p>
          <a:p>
            <a:pPr marL="0" indent="0">
              <a:buNone/>
            </a:pPr>
            <a:r>
              <a:rPr lang="en-US" dirty="0"/>
              <a:t>The combined mean is given by,</a:t>
            </a:r>
          </a:p>
          <a:p>
            <a:pPr marL="0" indent="0">
              <a:buNone/>
            </a:pPr>
            <a:endParaRPr lang="en-US" dirty="0"/>
          </a:p>
        </p:txBody>
      </p:sp>
      <p:sp>
        <p:nvSpPr>
          <p:cNvPr id="5" name="Footer Placeholder 4">
            <a:extLst>
              <a:ext uri="{FF2B5EF4-FFF2-40B4-BE49-F238E27FC236}">
                <a16:creationId xmlns:a16="http://schemas.microsoft.com/office/drawing/2014/main" id="{B669DFC8-E376-450A-971B-77E3127551D1}"/>
              </a:ext>
            </a:extLst>
          </p:cNvPr>
          <p:cNvSpPr>
            <a:spLocks noGrp="1"/>
          </p:cNvSpPr>
          <p:nvPr>
            <p:ph type="ftr" sz="quarter" idx="11"/>
          </p:nvPr>
        </p:nvSpPr>
        <p:spPr/>
        <p:txBody>
          <a:bodyPr/>
          <a:lstStyle/>
          <a:p>
            <a:r>
              <a:rPr lang="en-US"/>
              <a:t>Copy Right: Santosh Chhatkuli</a:t>
            </a:r>
            <a:endParaRPr lang="en-US" dirty="0"/>
          </a:p>
        </p:txBody>
      </p:sp>
      <p:pic>
        <p:nvPicPr>
          <p:cNvPr id="6" name="Picture 5">
            <a:extLst>
              <a:ext uri="{FF2B5EF4-FFF2-40B4-BE49-F238E27FC236}">
                <a16:creationId xmlns:a16="http://schemas.microsoft.com/office/drawing/2014/main" id="{A1FD1CEF-0763-4C13-8F0C-BE232C0D0CD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1951" y="2487169"/>
            <a:ext cx="4870133" cy="3145536"/>
          </a:xfrm>
          <a:prstGeom prst="rect">
            <a:avLst/>
          </a:prstGeom>
          <a:noFill/>
          <a:ln>
            <a:noFill/>
          </a:ln>
        </p:spPr>
      </p:pic>
      <p:graphicFrame>
        <p:nvGraphicFramePr>
          <p:cNvPr id="11" name="Table 10">
            <a:extLst>
              <a:ext uri="{FF2B5EF4-FFF2-40B4-BE49-F238E27FC236}">
                <a16:creationId xmlns:a16="http://schemas.microsoft.com/office/drawing/2014/main" id="{E716C113-733E-4D63-A504-1DF53464CD9C}"/>
              </a:ext>
            </a:extLst>
          </p:cNvPr>
          <p:cNvGraphicFramePr>
            <a:graphicFrameLocks noGrp="1"/>
          </p:cNvGraphicFramePr>
          <p:nvPr>
            <p:extLst>
              <p:ext uri="{D42A27DB-BD31-4B8C-83A1-F6EECF244321}">
                <p14:modId xmlns:p14="http://schemas.microsoft.com/office/powerpoint/2010/main" val="3858564720"/>
              </p:ext>
            </p:extLst>
          </p:nvPr>
        </p:nvGraphicFramePr>
        <p:xfrm>
          <a:off x="6493761" y="2249206"/>
          <a:ext cx="4222377" cy="1572984"/>
        </p:xfrm>
        <a:graphic>
          <a:graphicData uri="http://schemas.openxmlformats.org/drawingml/2006/table">
            <a:tbl>
              <a:tblPr firstRow="1" firstCol="1" bandRow="1">
                <a:tableStyleId>{3B4B98B0-60AC-42C2-AFA5-B58CD77FA1E5}</a:tableStyleId>
              </a:tblPr>
              <a:tblGrid>
                <a:gridCol w="1407459">
                  <a:extLst>
                    <a:ext uri="{9D8B030D-6E8A-4147-A177-3AD203B41FA5}">
                      <a16:colId xmlns:a16="http://schemas.microsoft.com/office/drawing/2014/main" val="84671708"/>
                    </a:ext>
                  </a:extLst>
                </a:gridCol>
                <a:gridCol w="1398228">
                  <a:extLst>
                    <a:ext uri="{9D8B030D-6E8A-4147-A177-3AD203B41FA5}">
                      <a16:colId xmlns:a16="http://schemas.microsoft.com/office/drawing/2014/main" val="4119820318"/>
                    </a:ext>
                  </a:extLst>
                </a:gridCol>
                <a:gridCol w="1416690">
                  <a:extLst>
                    <a:ext uri="{9D8B030D-6E8A-4147-A177-3AD203B41FA5}">
                      <a16:colId xmlns:a16="http://schemas.microsoft.com/office/drawing/2014/main" val="1288797558"/>
                    </a:ext>
                  </a:extLst>
                </a:gridCol>
              </a:tblGrid>
              <a:tr h="262164">
                <a:tc>
                  <a:txBody>
                    <a:bodyPr/>
                    <a:lstStyle/>
                    <a:p>
                      <a:pPr marL="0" marR="0">
                        <a:lnSpc>
                          <a:spcPct val="107000"/>
                        </a:lnSpc>
                        <a:spcBef>
                          <a:spcPts val="0"/>
                        </a:spcBef>
                        <a:spcAft>
                          <a:spcPts val="0"/>
                        </a:spcAft>
                      </a:pPr>
                      <a:r>
                        <a:rPr lang="en-GB" sz="1100" dirty="0">
                          <a:effectLst/>
                        </a:rPr>
                        <a:t>School ID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dirty="0">
                          <a:effectLst/>
                        </a:rPr>
                        <a:t>Number of students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dirty="0">
                          <a:effectLst/>
                        </a:rPr>
                        <a:t>Average Reading Time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58286"/>
                  </a:ext>
                </a:extLst>
              </a:tr>
              <a:tr h="262164">
                <a:tc>
                  <a:txBody>
                    <a:bodyPr/>
                    <a:lstStyle/>
                    <a:p>
                      <a:pPr marL="0" marR="0">
                        <a:lnSpc>
                          <a:spcPct val="107000"/>
                        </a:lnSpc>
                        <a:spcBef>
                          <a:spcPts val="0"/>
                        </a:spcBef>
                        <a:spcAft>
                          <a:spcPts val="0"/>
                        </a:spcAft>
                      </a:pPr>
                      <a:r>
                        <a:rPr lang="en-GB" sz="1100" b="0" dirty="0">
                          <a:effectLst/>
                        </a:rPr>
                        <a:t>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189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dirty="0">
                          <a:effectLst/>
                        </a:rPr>
                        <a:t>83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1904930"/>
                  </a:ext>
                </a:extLst>
              </a:tr>
              <a:tr h="262164">
                <a:tc>
                  <a:txBody>
                    <a:bodyPr/>
                    <a:lstStyle/>
                    <a:p>
                      <a:pPr marL="0" marR="0">
                        <a:lnSpc>
                          <a:spcPct val="107000"/>
                        </a:lnSpc>
                        <a:spcBef>
                          <a:spcPts val="0"/>
                        </a:spcBef>
                        <a:spcAft>
                          <a:spcPts val="0"/>
                        </a:spcAft>
                      </a:pPr>
                      <a:r>
                        <a:rPr lang="en-GB" sz="1100" b="0" dirty="0">
                          <a:effectLst/>
                        </a:rPr>
                        <a:t>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121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8130045"/>
                  </a:ext>
                </a:extLst>
              </a:tr>
              <a:tr h="262164">
                <a:tc>
                  <a:txBody>
                    <a:bodyPr/>
                    <a:lstStyle/>
                    <a:p>
                      <a:pPr marL="0" marR="0">
                        <a:lnSpc>
                          <a:spcPct val="107000"/>
                        </a:lnSpc>
                        <a:spcBef>
                          <a:spcPts val="0"/>
                        </a:spcBef>
                        <a:spcAft>
                          <a:spcPts val="0"/>
                        </a:spcAft>
                      </a:pPr>
                      <a:r>
                        <a:rPr lang="en-GB" sz="1100" b="0" dirty="0">
                          <a:effectLst/>
                        </a:rPr>
                        <a:t>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2524314"/>
                  </a:ext>
                </a:extLst>
              </a:tr>
              <a:tr h="262164">
                <a:tc>
                  <a:txBody>
                    <a:bodyPr/>
                    <a:lstStyle/>
                    <a:p>
                      <a:pPr marL="0" marR="0">
                        <a:lnSpc>
                          <a:spcPct val="107000"/>
                        </a:lnSpc>
                        <a:spcBef>
                          <a:spcPts val="0"/>
                        </a:spcBef>
                        <a:spcAft>
                          <a:spcPts val="0"/>
                        </a:spcAft>
                      </a:pPr>
                      <a:r>
                        <a:rPr lang="en-GB" sz="1100" b="0" dirty="0">
                          <a:effectLst/>
                        </a:rPr>
                        <a:t>4</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147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7435432"/>
                  </a:ext>
                </a:extLst>
              </a:tr>
              <a:tr h="262164">
                <a:tc>
                  <a:txBody>
                    <a:bodyPr/>
                    <a:lstStyle/>
                    <a:p>
                      <a:pPr marL="0" marR="0">
                        <a:lnSpc>
                          <a:spcPct val="107000"/>
                        </a:lnSpc>
                        <a:spcBef>
                          <a:spcPts val="0"/>
                        </a:spcBef>
                        <a:spcAft>
                          <a:spcPts val="0"/>
                        </a:spcAft>
                      </a:pPr>
                      <a:r>
                        <a:rPr lang="en-GB" sz="1100" b="0" dirty="0">
                          <a:effectLst/>
                        </a:rPr>
                        <a:t>5</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100" dirty="0">
                          <a:effectLst/>
                        </a:rPr>
                        <a:t>60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5195991"/>
                  </a:ext>
                </a:extLst>
              </a:tr>
            </a:tbl>
          </a:graphicData>
        </a:graphic>
      </p:graphicFrame>
      <mc:AlternateContent xmlns:mc="http://schemas.openxmlformats.org/markup-compatibility/2006" xmlns:a14="http://schemas.microsoft.com/office/drawing/2010/main">
        <mc:Choice Requires="a14">
          <p:sp>
            <p:nvSpPr>
              <p:cNvPr id="12" name="Object 11">
                <a:extLst>
                  <a:ext uri="{FF2B5EF4-FFF2-40B4-BE49-F238E27FC236}">
                    <a16:creationId xmlns:a16="http://schemas.microsoft.com/office/drawing/2014/main" id="{8C5CD088-CC28-4813-8492-5293D25A8FD9}"/>
                  </a:ext>
                </a:extLst>
              </p:cNvPr>
              <p:cNvSpPr txBox="1"/>
              <p:nvPr/>
            </p:nvSpPr>
            <p:spPr>
              <a:xfrm>
                <a:off x="6370319" y="5770843"/>
                <a:ext cx="4789488" cy="549275"/>
              </a:xfrm>
              <a:prstGeom prst="rect">
                <a:avLst/>
              </a:prstGeom>
            </p:spPr>
            <p:txBody>
              <a:bodyPr>
                <a:normAutofit fontScale="62500" lnSpcReduction="20000"/>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bar>
                            <m:barPr>
                              <m:pos m:val="top"/>
                              <m:ctrlPr>
                                <a:rPr lang="en-US" i="1">
                                  <a:solidFill>
                                    <a:srgbClr val="000000"/>
                                  </a:solidFill>
                                  <a:latin typeface="Cambria Math" panose="02040503050406030204" pitchFamily="18" charset="0"/>
                                </a:rPr>
                              </m:ctrlPr>
                            </m:barPr>
                            <m:e>
                              <m:r>
                                <a:rPr lang="en-US" i="1">
                                  <a:solidFill>
                                    <a:srgbClr val="000000"/>
                                  </a:solidFill>
                                  <a:latin typeface="Cambria Math" panose="02040503050406030204" pitchFamily="18" charset="0"/>
                                </a:rPr>
                                <m:t>𝑋</m:t>
                              </m:r>
                            </m:e>
                          </m:bar>
                        </m:e>
                        <m:sub>
                          <m:r>
                            <a:rPr lang="en-US" i="1">
                              <a:solidFill>
                                <a:srgbClr val="000000"/>
                              </a:solidFill>
                              <a:latin typeface="Cambria Math" panose="02040503050406030204" pitchFamily="18" charset="0"/>
                            </a:rPr>
                            <m:t>𝑐𝑜𝑚𝑏𝑖𝑛𝑒𝑑</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189</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𝑥</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83+46</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𝑥</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121+89</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𝑥</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82+50</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𝑥</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1</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47+12</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𝑥</m:t>
                          </m:r>
                          <m:r>
                            <a:rPr lang="en-US" i="0">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60</m:t>
                          </m:r>
                        </m:num>
                        <m:den>
                          <m:r>
                            <a:rPr lang="en-US" i="1">
                              <a:solidFill>
                                <a:srgbClr val="000000"/>
                              </a:solidFill>
                              <a:latin typeface="Cambria Math" panose="02040503050406030204" pitchFamily="18" charset="0"/>
                            </a:rPr>
                            <m:t>189+46+89+50+12</m:t>
                          </m:r>
                        </m:den>
                      </m:f>
                      <m:r>
                        <a:rPr lang="en-US" i="1">
                          <a:solidFill>
                            <a:srgbClr val="000000"/>
                          </a:solidFill>
                          <a:latin typeface="Cambria Math" panose="02040503050406030204" pitchFamily="18" charset="0"/>
                        </a:rPr>
                        <m:t>=91.06</m:t>
                      </m:r>
                    </m:oMath>
                  </m:oMathPara>
                </a14:m>
                <a:endParaRPr lang="en-US" dirty="0"/>
              </a:p>
            </p:txBody>
          </p:sp>
        </mc:Choice>
        <mc:Fallback xmlns="">
          <p:sp>
            <p:nvSpPr>
              <p:cNvPr id="12" name="Object 11">
                <a:extLst>
                  <a:ext uri="{FF2B5EF4-FFF2-40B4-BE49-F238E27FC236}">
                    <a16:creationId xmlns:a16="http://schemas.microsoft.com/office/drawing/2014/main" id="{8C5CD088-CC28-4813-8492-5293D25A8FD9}"/>
                  </a:ext>
                </a:extLst>
              </p:cNvPr>
              <p:cNvSpPr txBox="1">
                <a:spLocks noRot="1" noChangeAspect="1" noMove="1" noResize="1" noEditPoints="1" noAdjustHandles="1" noChangeArrowheads="1" noChangeShapeType="1" noTextEdit="1"/>
              </p:cNvSpPr>
              <p:nvPr/>
            </p:nvSpPr>
            <p:spPr>
              <a:xfrm>
                <a:off x="6370319" y="5770843"/>
                <a:ext cx="4789488" cy="5492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6520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E18F-713D-4A2B-9A95-CAE15EEF5306}"/>
              </a:ext>
            </a:extLst>
          </p:cNvPr>
          <p:cNvSpPr>
            <a:spLocks noGrp="1"/>
          </p:cNvSpPr>
          <p:nvPr>
            <p:ph type="title"/>
          </p:nvPr>
        </p:nvSpPr>
        <p:spPr>
          <a:xfrm>
            <a:off x="1066800" y="499719"/>
            <a:ext cx="10058400" cy="433731"/>
          </a:xfrm>
        </p:spPr>
        <p:txBody>
          <a:bodyPr>
            <a:normAutofit/>
          </a:bodyPr>
          <a:lstStyle/>
          <a:p>
            <a:r>
              <a:rPr lang="en-US" sz="1800" b="1" dirty="0"/>
              <a:t>Weighted AM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3B7955-CBBC-4586-9CB8-9731B036CD87}"/>
                  </a:ext>
                </a:extLst>
              </p:cNvPr>
              <p:cNvSpPr>
                <a:spLocks noGrp="1"/>
              </p:cNvSpPr>
              <p:nvPr>
                <p:ph sz="half" idx="1"/>
              </p:nvPr>
            </p:nvSpPr>
            <p:spPr>
              <a:xfrm>
                <a:off x="561975" y="1047750"/>
                <a:ext cx="5259705" cy="5310531"/>
              </a:xfrm>
            </p:spPr>
            <p:txBody>
              <a:bodyPr>
                <a:normAutofit/>
              </a:bodyPr>
              <a:lstStyle/>
              <a:p>
                <a:pPr marL="0" marR="0" indent="0">
                  <a:spcBef>
                    <a:spcPts val="0"/>
                  </a:spcBef>
                  <a:spcAft>
                    <a:spcPts val="0"/>
                  </a:spcAft>
                  <a:buNone/>
                </a:pPr>
                <a:r>
                  <a:rPr lang="en-US" sz="2000" dirty="0">
                    <a:solidFill>
                      <a:srgbClr val="000000"/>
                    </a:solidFill>
                    <a:effectLst/>
                    <a:latin typeface="Calibri" panose="020F0502020204030204" pitchFamily="34" charset="0"/>
                    <a:ea typeface="Times New Roman" panose="02020603050405020304" pitchFamily="18" charset="0"/>
                  </a:rPr>
                  <a:t>When calculating the arithmetic mean, the importance of all the items are considered to be equal. However, there may be situations in which all the items under considerations are not of equal importance. In such case we use weighted arithmetic mean.</a:t>
                </a:r>
              </a:p>
              <a:p>
                <a:pPr marL="0" indent="0">
                  <a:spcBef>
                    <a:spcPts val="0"/>
                  </a:spcBef>
                  <a:buNone/>
                </a:pPr>
                <a:r>
                  <a:rPr lang="en-US" sz="2000" dirty="0">
                    <a:solidFill>
                      <a:srgbClr val="000000"/>
                    </a:solidFill>
                    <a:effectLst/>
                    <a:latin typeface="Calibri" panose="020F0502020204030204" pitchFamily="34" charset="0"/>
                    <a:ea typeface="Times New Roman" panose="02020603050405020304" pitchFamily="18" charset="0"/>
                  </a:rPr>
                  <a:t>The weighted arithmetic mean is computed by using the following formula:</a:t>
                </a:r>
                <a:endParaRPr lang="en-US"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20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Where,</a:t>
                </a:r>
              </a:p>
              <a:p>
                <a:pPr marL="0" marR="0" indent="0">
                  <a:spcBef>
                    <a:spcPts val="0"/>
                  </a:spcBef>
                  <a:spcAft>
                    <a:spcPts val="0"/>
                  </a:spcAft>
                  <a:buNone/>
                </a:pPr>
                <a:r>
                  <a:rPr lang="en-US" sz="2000" dirty="0">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2000" i="1" smtClean="0">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𝑋</m:t>
                            </m:r>
                          </m:e>
                        </m:acc>
                      </m:e>
                      <m:sub>
                        <m:r>
                          <a:rPr lang="en-US" sz="2000" i="1">
                            <a:solidFill>
                              <a:srgbClr val="000000"/>
                            </a:solidFill>
                            <a:latin typeface="Cambria Math" panose="02040503050406030204" pitchFamily="18" charset="0"/>
                          </a:rPr>
                          <m:t>𝑤</m:t>
                        </m:r>
                      </m:sub>
                    </m:sSub>
                    <m:r>
                      <a:rPr lang="en-US" sz="2000" i="1">
                        <a:solidFill>
                          <a:srgbClr val="000000"/>
                        </a:solidFill>
                        <a:latin typeface="Cambria Math" panose="02040503050406030204" pitchFamily="18" charset="0"/>
                      </a:rPr>
                      <m:t> </m:t>
                    </m:r>
                  </m:oMath>
                </a14:m>
                <a:r>
                  <a:rPr lang="en-US" sz="2000" dirty="0">
                    <a:latin typeface="Times New Roman" panose="02020603050405020304" pitchFamily="18" charset="0"/>
                    <a:ea typeface="Times New Roman" panose="02020603050405020304" pitchFamily="18" charset="0"/>
                  </a:rPr>
                  <a:t>= Weighted arithmetic mean</a:t>
                </a:r>
              </a:p>
              <a:p>
                <a:pPr marL="0" marR="0" indent="0">
                  <a:spcBef>
                    <a:spcPts val="0"/>
                  </a:spcBef>
                  <a:spcAft>
                    <a:spcPts val="0"/>
                  </a:spcAft>
                  <a:buNone/>
                </a:pPr>
                <a:r>
                  <a:rPr lang="en-US" sz="2000" dirty="0">
                    <a:latin typeface="Times New Roman" panose="02020603050405020304" pitchFamily="18" charset="0"/>
                    <a:ea typeface="Times New Roman" panose="02020603050405020304" pitchFamily="18" charset="0"/>
                  </a:rPr>
                  <a:t>               </a:t>
                </a:r>
                <a:r>
                  <a:rPr lang="en-US" sz="2000" i="1" dirty="0">
                    <a:latin typeface="Times New Roman" panose="02020603050405020304" pitchFamily="18" charset="0"/>
                    <a:ea typeface="Times New Roman" panose="02020603050405020304" pitchFamily="18" charset="0"/>
                  </a:rPr>
                  <a:t>X </a:t>
                </a:r>
                <a:r>
                  <a:rPr lang="en-US" sz="2000" dirty="0">
                    <a:latin typeface="Times New Roman" panose="02020603050405020304" pitchFamily="18" charset="0"/>
                    <a:ea typeface="Times New Roman" panose="02020603050405020304" pitchFamily="18" charset="0"/>
                  </a:rPr>
                  <a:t>= value of the item</a:t>
                </a:r>
              </a:p>
              <a:p>
                <a:pPr marL="0" marR="0" indent="0">
                  <a:spcBef>
                    <a:spcPts val="0"/>
                  </a:spcBef>
                  <a:spcAft>
                    <a:spcPts val="0"/>
                  </a:spcAft>
                  <a:buNone/>
                </a:pPr>
                <a:r>
                  <a:rPr lang="en-US" sz="2000" dirty="0">
                    <a:latin typeface="Times New Roman" panose="02020603050405020304" pitchFamily="18" charset="0"/>
                    <a:ea typeface="Times New Roman" panose="02020603050405020304" pitchFamily="18" charset="0"/>
                  </a:rPr>
                  <a:t>               </a:t>
                </a:r>
                <a:r>
                  <a:rPr lang="en-US" sz="2000" i="1" dirty="0">
                    <a:latin typeface="Times New Roman" panose="02020603050405020304" pitchFamily="18" charset="0"/>
                    <a:ea typeface="Times New Roman" panose="02020603050405020304" pitchFamily="18" charset="0"/>
                  </a:rPr>
                  <a:t>W </a:t>
                </a:r>
                <a:r>
                  <a:rPr lang="en-US" sz="2000" dirty="0">
                    <a:latin typeface="Times New Roman" panose="02020603050405020304" pitchFamily="18" charset="0"/>
                    <a:ea typeface="Times New Roman" panose="02020603050405020304" pitchFamily="18" charset="0"/>
                  </a:rPr>
                  <a:t>= weight of the item</a:t>
                </a:r>
                <a:endParaRPr lang="en-US" sz="2000" dirty="0">
                  <a:effectLst/>
                  <a:latin typeface="Times New Roman" panose="02020603050405020304" pitchFamily="18" charset="0"/>
                  <a:ea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153B7955-CBBC-4586-9CB8-9731B036CD87}"/>
                  </a:ext>
                </a:extLst>
              </p:cNvPr>
              <p:cNvSpPr>
                <a:spLocks noGrp="1" noRot="1" noChangeAspect="1" noMove="1" noResize="1" noEditPoints="1" noAdjustHandles="1" noChangeArrowheads="1" noChangeShapeType="1" noTextEdit="1"/>
              </p:cNvSpPr>
              <p:nvPr>
                <p:ph sz="half" idx="1"/>
              </p:nvPr>
            </p:nvSpPr>
            <p:spPr>
              <a:xfrm>
                <a:off x="561975" y="1047750"/>
                <a:ext cx="5259705" cy="5310531"/>
              </a:xfrm>
              <a:blipFill>
                <a:blip r:embed="rId2"/>
                <a:stretch>
                  <a:fillRect l="-1159" t="-1493" r="-2202"/>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5B932231-4E64-428E-9FBC-293CF2110F97}"/>
              </a:ext>
            </a:extLst>
          </p:cNvPr>
          <p:cNvSpPr>
            <a:spLocks noGrp="1"/>
          </p:cNvSpPr>
          <p:nvPr>
            <p:ph sz="half" idx="2"/>
          </p:nvPr>
        </p:nvSpPr>
        <p:spPr>
          <a:xfrm>
            <a:off x="6370320" y="402771"/>
            <a:ext cx="5259705" cy="5955509"/>
          </a:xfrm>
        </p:spPr>
        <p:txBody>
          <a:bodyPr>
            <a:normAutofit/>
          </a:bodyPr>
          <a:lstStyle/>
          <a:p>
            <a:pPr marL="0" indent="0">
              <a:buNone/>
            </a:pPr>
            <a:r>
              <a:rPr lang="en-US" b="1" dirty="0"/>
              <a:t>Problem:</a:t>
            </a:r>
          </a:p>
          <a:p>
            <a:pPr algn="l"/>
            <a:r>
              <a:rPr lang="en-US" sz="1800" dirty="0">
                <a:latin typeface="Times-Roman"/>
              </a:rPr>
              <a:t>T</a:t>
            </a:r>
            <a:r>
              <a:rPr lang="en-US" sz="1800" b="0" i="0" u="none" strike="noStrike" baseline="0" dirty="0">
                <a:latin typeface="Times-Roman"/>
              </a:rPr>
              <a:t>he following is the sample of five purchases of a raw material over the past three months </a:t>
            </a: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800" dirty="0">
              <a:solidFill>
                <a:srgbClr val="000000"/>
              </a:solidFill>
              <a:effectLst/>
              <a:latin typeface="Calibri" panose="020F0502020204030204" pitchFamily="34" charset="0"/>
              <a:ea typeface="Times New Roman" panose="02020603050405020304" pitchFamily="18" charset="0"/>
            </a:endParaRPr>
          </a:p>
          <a:p>
            <a:pPr marL="0" indent="0">
              <a:buNone/>
            </a:pPr>
            <a:r>
              <a:rPr lang="en-US" sz="1800" dirty="0">
                <a:solidFill>
                  <a:srgbClr val="000000"/>
                </a:solidFill>
                <a:effectLst/>
                <a:latin typeface="Calibri" panose="020F0502020204030204" pitchFamily="34" charset="0"/>
                <a:ea typeface="Times New Roman" panose="02020603050405020304" pitchFamily="18" charset="0"/>
              </a:rPr>
              <a:t>Now we will find the weighted arithmetic mean as:</a:t>
            </a:r>
            <a:endParaRPr lang="en-US" sz="1400" dirty="0">
              <a:solidFill>
                <a:srgbClr val="000000"/>
              </a:solidFill>
              <a:effectLst/>
              <a:latin typeface="Calibri" panose="020F0502020204030204" pitchFamily="34" charset="0"/>
              <a:ea typeface="Times New Roman" panose="02020603050405020304" pitchFamily="18" charset="0"/>
            </a:endParaRPr>
          </a:p>
          <a:p>
            <a:pPr marL="0" indent="0">
              <a:buNone/>
            </a:pPr>
            <a:r>
              <a:rPr lang="en-US" sz="1400" dirty="0">
                <a:solidFill>
                  <a:srgbClr val="000000"/>
                </a:solidFill>
                <a:latin typeface="Calibri" panose="020F0502020204030204" pitchFamily="34" charset="0"/>
              </a:rPr>
              <a:t>	</a:t>
            </a:r>
          </a:p>
          <a:p>
            <a:pPr marL="0" indent="0">
              <a:buNone/>
            </a:pPr>
            <a:endParaRPr lang="en-US" sz="1400" dirty="0">
              <a:solidFill>
                <a:srgbClr val="000000"/>
              </a:solidFill>
              <a:latin typeface="Calibri" panose="020F0502020204030204" pitchFamily="34" charset="0"/>
            </a:endParaRPr>
          </a:p>
          <a:p>
            <a:pPr marL="0" indent="0">
              <a:buNone/>
            </a:pPr>
            <a:r>
              <a:rPr lang="en-US" sz="1400" dirty="0">
                <a:solidFill>
                  <a:srgbClr val="000000"/>
                </a:solidFill>
                <a:latin typeface="Calibri" panose="020F0502020204030204" pitchFamily="34" charset="0"/>
              </a:rPr>
              <a:t>Hence the weighted the mean cost per pound for the raw material</a:t>
            </a:r>
          </a:p>
          <a:p>
            <a:pPr marL="0" indent="0">
              <a:buNone/>
            </a:pPr>
            <a:r>
              <a:rPr lang="en-US" sz="1400" dirty="0">
                <a:solidFill>
                  <a:srgbClr val="000000"/>
                </a:solidFill>
                <a:latin typeface="Calibri" panose="020F0502020204030204" pitchFamily="34" charset="0"/>
              </a:rPr>
              <a:t>is $2.96. The unweighted mean cost per pound is $ 3.07</a:t>
            </a:r>
            <a:endParaRPr lang="en-US" sz="1400" dirty="0"/>
          </a:p>
        </p:txBody>
      </p:sp>
      <p:sp>
        <p:nvSpPr>
          <p:cNvPr id="5" name="Footer Placeholder 4">
            <a:extLst>
              <a:ext uri="{FF2B5EF4-FFF2-40B4-BE49-F238E27FC236}">
                <a16:creationId xmlns:a16="http://schemas.microsoft.com/office/drawing/2014/main" id="{6FD4B7A7-E55C-40FE-99BC-4121CC2E9DC4}"/>
              </a:ext>
            </a:extLst>
          </p:cNvPr>
          <p:cNvSpPr>
            <a:spLocks noGrp="1"/>
          </p:cNvSpPr>
          <p:nvPr>
            <p:ph type="ftr" sz="quarter" idx="11"/>
          </p:nvPr>
        </p:nvSpPr>
        <p:spPr/>
        <p:txBody>
          <a:bodyPr/>
          <a:lstStyle/>
          <a:p>
            <a:r>
              <a:rPr lang="en-US"/>
              <a:t>Copy Right: Santosh Chhatkuli</a:t>
            </a:r>
            <a:endParaRPr lang="en-US" dirty="0"/>
          </a:p>
        </p:txBody>
      </p:sp>
      <mc:AlternateContent xmlns:mc="http://schemas.openxmlformats.org/markup-compatibility/2006" xmlns:a14="http://schemas.microsoft.com/office/drawing/2010/main">
        <mc:Choice Requires="a14">
          <p:sp>
            <p:nvSpPr>
              <p:cNvPr id="7" name="Object 6">
                <a:extLst>
                  <a:ext uri="{FF2B5EF4-FFF2-40B4-BE49-F238E27FC236}">
                    <a16:creationId xmlns:a16="http://schemas.microsoft.com/office/drawing/2014/main" id="{064D92D8-6CDB-4E61-9754-38758CAF34C5}"/>
                  </a:ext>
                </a:extLst>
              </p:cNvPr>
              <p:cNvSpPr txBox="1"/>
              <p:nvPr/>
            </p:nvSpPr>
            <p:spPr>
              <a:xfrm>
                <a:off x="1457324" y="3428999"/>
                <a:ext cx="1095375" cy="581025"/>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𝑋</m:t>
                              </m:r>
                            </m:e>
                          </m:acc>
                        </m:e>
                        <m:sub>
                          <m:r>
                            <a:rPr lang="en-US" i="1">
                              <a:solidFill>
                                <a:srgbClr val="000000"/>
                              </a:solidFill>
                              <a:latin typeface="Cambria Math" panose="02040503050406030204" pitchFamily="18" charset="0"/>
                            </a:rPr>
                            <m:t>𝑤</m:t>
                          </m:r>
                        </m:sub>
                      </m:sSub>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nary>
                            <m:naryPr>
                              <m:chr m:val="∑"/>
                              <m:subHide m:val="on"/>
                              <m:supHide m:val="on"/>
                              <m:ctrlPr>
                                <a:rPr lang="en-US" i="1">
                                  <a:solidFill>
                                    <a:srgbClr val="000000"/>
                                  </a:solidFill>
                                  <a:latin typeface="Cambria Math" panose="02040503050406030204" pitchFamily="18" charset="0"/>
                                </a:rPr>
                              </m:ctrlPr>
                            </m:naryPr>
                            <m:sub/>
                            <m:sup/>
                            <m:e>
                              <m:r>
                                <a:rPr lang="en-US" i="1">
                                  <a:solidFill>
                                    <a:srgbClr val="000000"/>
                                  </a:solidFill>
                                  <a:latin typeface="Cambria Math" panose="02040503050406030204" pitchFamily="18" charset="0"/>
                                </a:rPr>
                                <m:t>𝑤𝑥</m:t>
                              </m:r>
                            </m:e>
                          </m:nary>
                        </m:num>
                        <m:den>
                          <m:nary>
                            <m:naryPr>
                              <m:chr m:val="∑"/>
                              <m:subHide m:val="on"/>
                              <m:supHide m:val="on"/>
                              <m:ctrlPr>
                                <a:rPr lang="en-US" i="1">
                                  <a:solidFill>
                                    <a:srgbClr val="000000"/>
                                  </a:solidFill>
                                  <a:latin typeface="Cambria Math" panose="02040503050406030204" pitchFamily="18" charset="0"/>
                                </a:rPr>
                              </m:ctrlPr>
                            </m:naryPr>
                            <m:sub/>
                            <m:sup/>
                            <m:e>
                              <m:r>
                                <a:rPr lang="en-US" i="1">
                                  <a:solidFill>
                                    <a:srgbClr val="000000"/>
                                  </a:solidFill>
                                  <a:latin typeface="Cambria Math" panose="02040503050406030204" pitchFamily="18" charset="0"/>
                                </a:rPr>
                                <m:t>𝑤</m:t>
                              </m:r>
                            </m:e>
                          </m:nary>
                        </m:den>
                      </m:f>
                    </m:oMath>
                  </m:oMathPara>
                </a14:m>
                <a:endParaRPr lang="en-US" dirty="0"/>
              </a:p>
            </p:txBody>
          </p:sp>
        </mc:Choice>
        <mc:Fallback xmlns="">
          <p:sp>
            <p:nvSpPr>
              <p:cNvPr id="7" name="Object 6">
                <a:extLst>
                  <a:ext uri="{FF2B5EF4-FFF2-40B4-BE49-F238E27FC236}">
                    <a16:creationId xmlns:a16="http://schemas.microsoft.com/office/drawing/2014/main" id="{064D92D8-6CDB-4E61-9754-38758CAF34C5}"/>
                  </a:ext>
                </a:extLst>
              </p:cNvPr>
              <p:cNvSpPr txBox="1">
                <a:spLocks noRot="1" noChangeAspect="1" noMove="1" noResize="1" noEditPoints="1" noAdjustHandles="1" noChangeArrowheads="1" noChangeShapeType="1" noTextEdit="1"/>
              </p:cNvSpPr>
              <p:nvPr/>
            </p:nvSpPr>
            <p:spPr>
              <a:xfrm>
                <a:off x="1457324" y="3428999"/>
                <a:ext cx="1095375" cy="581025"/>
              </a:xfrm>
              <a:prstGeom prst="rect">
                <a:avLst/>
              </a:prstGeom>
              <a:blipFill>
                <a:blip r:embed="rId3"/>
                <a:stretch>
                  <a:fillRect/>
                </a:stretch>
              </a:blipFill>
            </p:spPr>
            <p:txBody>
              <a:bodyPr/>
              <a:lstStyle/>
              <a:p>
                <a:r>
                  <a:rPr lang="en-US">
                    <a:noFill/>
                  </a:rPr>
                  <a:t> </a:t>
                </a:r>
              </a:p>
            </p:txBody>
          </p:sp>
        </mc:Fallback>
      </mc:AlternateContent>
      <p:graphicFrame>
        <p:nvGraphicFramePr>
          <p:cNvPr id="26" name="Table 25">
            <a:extLst>
              <a:ext uri="{FF2B5EF4-FFF2-40B4-BE49-F238E27FC236}">
                <a16:creationId xmlns:a16="http://schemas.microsoft.com/office/drawing/2014/main" id="{9CB5C83D-22B0-48D2-9D1B-5F15702FCD75}"/>
              </a:ext>
            </a:extLst>
          </p:cNvPr>
          <p:cNvGraphicFramePr>
            <a:graphicFrameLocks noGrp="1"/>
          </p:cNvGraphicFramePr>
          <p:nvPr>
            <p:extLst>
              <p:ext uri="{D42A27DB-BD31-4B8C-83A1-F6EECF244321}">
                <p14:modId xmlns:p14="http://schemas.microsoft.com/office/powerpoint/2010/main" val="3302718523"/>
              </p:ext>
            </p:extLst>
          </p:nvPr>
        </p:nvGraphicFramePr>
        <p:xfrm>
          <a:off x="6717029" y="1611086"/>
          <a:ext cx="4243388" cy="2228850"/>
        </p:xfrm>
        <a:graphic>
          <a:graphicData uri="http://schemas.openxmlformats.org/drawingml/2006/table">
            <a:tbl>
              <a:tblPr firstRow="1" firstCol="1" bandRow="1">
                <a:tableStyleId>{3B4B98B0-60AC-42C2-AFA5-B58CD77FA1E5}</a:tableStyleId>
              </a:tblPr>
              <a:tblGrid>
                <a:gridCol w="991441">
                  <a:extLst>
                    <a:ext uri="{9D8B030D-6E8A-4147-A177-3AD203B41FA5}">
                      <a16:colId xmlns:a16="http://schemas.microsoft.com/office/drawing/2014/main" val="2925389199"/>
                    </a:ext>
                  </a:extLst>
                </a:gridCol>
                <a:gridCol w="1347559">
                  <a:extLst>
                    <a:ext uri="{9D8B030D-6E8A-4147-A177-3AD203B41FA5}">
                      <a16:colId xmlns:a16="http://schemas.microsoft.com/office/drawing/2014/main" val="4090176849"/>
                    </a:ext>
                  </a:extLst>
                </a:gridCol>
                <a:gridCol w="734888">
                  <a:extLst>
                    <a:ext uri="{9D8B030D-6E8A-4147-A177-3AD203B41FA5}">
                      <a16:colId xmlns:a16="http://schemas.microsoft.com/office/drawing/2014/main" val="1186344658"/>
                    </a:ext>
                  </a:extLst>
                </a:gridCol>
                <a:gridCol w="1169500">
                  <a:extLst>
                    <a:ext uri="{9D8B030D-6E8A-4147-A177-3AD203B41FA5}">
                      <a16:colId xmlns:a16="http://schemas.microsoft.com/office/drawing/2014/main" val="1039311457"/>
                    </a:ext>
                  </a:extLst>
                </a:gridCol>
              </a:tblGrid>
              <a:tr h="0">
                <a:tc>
                  <a:txBody>
                    <a:bodyPr/>
                    <a:lstStyle/>
                    <a:p>
                      <a:pPr marL="0" marR="0">
                        <a:spcBef>
                          <a:spcPts val="0"/>
                        </a:spcBef>
                        <a:spcAft>
                          <a:spcPts val="0"/>
                        </a:spcAft>
                      </a:pPr>
                      <a:r>
                        <a:rPr lang="en-US" sz="1200" dirty="0" err="1">
                          <a:effectLst/>
                          <a:latin typeface="Times New Roman" panose="02020603050405020304" pitchFamily="18" charset="0"/>
                          <a:ea typeface="Times New Roman" panose="02020603050405020304" pitchFamily="18" charset="0"/>
                        </a:rPr>
                        <a:t>Purchage</a:t>
                      </a:r>
                      <a:endParaRPr lang="en-US" sz="1200" dirty="0">
                        <a:effectLst/>
                        <a:latin typeface="Times New Roman" panose="02020603050405020304" pitchFamily="18" charset="0"/>
                        <a:ea typeface="Times New Roman" panose="02020603050405020304" pitchFamily="18" charset="0"/>
                      </a:endParaRPr>
                    </a:p>
                  </a:txBody>
                  <a:tcPr marL="28575" marR="28575" marT="28575" marB="28575" anchor="ctr"/>
                </a:tc>
                <a:tc>
                  <a:txBody>
                    <a:bodyPr/>
                    <a:lstStyle/>
                    <a:p>
                      <a:pPr marL="0" marR="0" algn="ctr">
                        <a:spcBef>
                          <a:spcPts val="0"/>
                        </a:spcBef>
                        <a:spcAft>
                          <a:spcPts val="0"/>
                        </a:spcAft>
                      </a:pPr>
                      <a:r>
                        <a:rPr lang="en-US" sz="1200" dirty="0">
                          <a:effectLst/>
                        </a:rPr>
                        <a:t>Price per pound of raw material ($)</a:t>
                      </a:r>
                      <a:br>
                        <a:rPr lang="en-US" sz="1200" dirty="0">
                          <a:effectLst/>
                        </a:rPr>
                      </a:br>
                      <a:r>
                        <a:rPr lang="en-US" sz="1200" dirty="0">
                          <a:effectLst/>
                        </a:rPr>
                        <a:t>x</a:t>
                      </a:r>
                      <a:endParaRPr lang="en-US" sz="1200" dirty="0">
                        <a:effectLst/>
                        <a:latin typeface="Times New Roman" panose="02020603050405020304" pitchFamily="18" charset="0"/>
                        <a:ea typeface="Times New Roman" panose="02020603050405020304" pitchFamily="18" charset="0"/>
                      </a:endParaRPr>
                    </a:p>
                  </a:txBody>
                  <a:tcPr marL="28575" marR="28575" marT="28575" marB="28575" anchor="ctr"/>
                </a:tc>
                <a:tc>
                  <a:txBody>
                    <a:bodyPr/>
                    <a:lstStyle/>
                    <a:p>
                      <a:pPr marL="0" marR="0" algn="ctr">
                        <a:spcBef>
                          <a:spcPts val="0"/>
                        </a:spcBef>
                        <a:spcAft>
                          <a:spcPts val="0"/>
                        </a:spcAft>
                      </a:pPr>
                      <a:r>
                        <a:rPr lang="en-US" sz="1200" dirty="0">
                          <a:effectLst/>
                        </a:rPr>
                        <a:t>No. of pounds ordered</a:t>
                      </a:r>
                      <a:br>
                        <a:rPr lang="en-US" sz="1200" dirty="0">
                          <a:effectLst/>
                        </a:rPr>
                      </a:br>
                      <a:r>
                        <a:rPr lang="en-US" sz="1200" dirty="0">
                          <a:effectLst/>
                        </a:rPr>
                        <a:t>w</a:t>
                      </a:r>
                      <a:endParaRPr lang="en-US" sz="1200" dirty="0">
                        <a:effectLst/>
                        <a:latin typeface="Times New Roman" panose="02020603050405020304" pitchFamily="18" charset="0"/>
                        <a:ea typeface="Times New Roman" panose="02020603050405020304" pitchFamily="18" charset="0"/>
                      </a:endParaRPr>
                    </a:p>
                  </a:txBody>
                  <a:tcPr marL="28575" marR="28575" marT="28575" marB="28575" anchor="ctr"/>
                </a:tc>
                <a:tc>
                  <a:txBody>
                    <a:bodyPr/>
                    <a:lstStyle/>
                    <a:p>
                      <a:pPr marL="0" marR="0" algn="ctr">
                        <a:spcBef>
                          <a:spcPts val="0"/>
                        </a:spcBef>
                        <a:spcAft>
                          <a:spcPts val="0"/>
                        </a:spcAft>
                      </a:pPr>
                      <a:r>
                        <a:rPr lang="en-US" sz="1200" dirty="0" err="1">
                          <a:effectLst/>
                        </a:rPr>
                        <a:t>Wx</a:t>
                      </a:r>
                      <a:endParaRPr lang="en-US" sz="1200" dirty="0">
                        <a:effectLst/>
                        <a:latin typeface="Times New Roman" panose="02020603050405020304" pitchFamily="18" charset="0"/>
                        <a:ea typeface="Times New Roman" panose="02020603050405020304" pitchFamily="18" charset="0"/>
                      </a:endParaRPr>
                    </a:p>
                  </a:txBody>
                  <a:tcPr marL="28575" marR="28575" marT="28575" marB="28575" anchor="ctr"/>
                </a:tc>
                <a:extLst>
                  <a:ext uri="{0D108BD9-81ED-4DB2-BD59-A6C34878D82A}">
                    <a16:rowId xmlns:a16="http://schemas.microsoft.com/office/drawing/2014/main" val="1523605729"/>
                  </a:ext>
                </a:extLst>
              </a:tr>
              <a:tr h="0">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1</a:t>
                      </a:r>
                    </a:p>
                  </a:txBody>
                  <a:tcPr marL="28575" marR="28575" marT="28575" marB="28575" anchor="ctr"/>
                </a:tc>
                <a:tc>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3.00</a:t>
                      </a:r>
                    </a:p>
                  </a:txBody>
                  <a:tcPr marL="28575" marR="28575" marT="28575" marB="28575" anchor="ctr"/>
                </a:tc>
                <a:tc>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1200</a:t>
                      </a:r>
                    </a:p>
                  </a:txBody>
                  <a:tcPr marL="28575" marR="28575" marT="28575" marB="28575" anchor="ctr"/>
                </a:tc>
                <a:tc>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3600</a:t>
                      </a:r>
                    </a:p>
                  </a:txBody>
                  <a:tcPr marL="28575" marR="28575" marT="28575" marB="28575" anchor="ctr"/>
                </a:tc>
                <a:extLst>
                  <a:ext uri="{0D108BD9-81ED-4DB2-BD59-A6C34878D82A}">
                    <a16:rowId xmlns:a16="http://schemas.microsoft.com/office/drawing/2014/main" val="2464207974"/>
                  </a:ext>
                </a:extLst>
              </a:tr>
              <a:tr h="0">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2</a:t>
                      </a:r>
                    </a:p>
                  </a:txBody>
                  <a:tcPr marL="28575" marR="28575" marT="28575" marB="28575" anchor="ctr"/>
                </a:tc>
                <a:tc>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3.40</a:t>
                      </a:r>
                    </a:p>
                  </a:txBody>
                  <a:tcPr marL="28575" marR="28575" marT="28575" marB="28575" anchor="ctr"/>
                </a:tc>
                <a:tc>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500</a:t>
                      </a:r>
                    </a:p>
                  </a:txBody>
                  <a:tcPr marL="28575" marR="28575" marT="28575" marB="28575" anchor="ctr"/>
                </a:tc>
                <a:tc>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1700</a:t>
                      </a:r>
                    </a:p>
                  </a:txBody>
                  <a:tcPr marL="28575" marR="28575" marT="28575" marB="28575" anchor="ctr"/>
                </a:tc>
                <a:extLst>
                  <a:ext uri="{0D108BD9-81ED-4DB2-BD59-A6C34878D82A}">
                    <a16:rowId xmlns:a16="http://schemas.microsoft.com/office/drawing/2014/main" val="4059470595"/>
                  </a:ext>
                </a:extLst>
              </a:tr>
              <a:tr h="0">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3</a:t>
                      </a:r>
                    </a:p>
                  </a:txBody>
                  <a:tcPr marL="28575" marR="28575" marT="28575" marB="28575" anchor="ctr"/>
                </a:tc>
                <a:tc>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2.80</a:t>
                      </a:r>
                    </a:p>
                  </a:txBody>
                  <a:tcPr marL="28575" marR="28575" marT="28575" marB="28575" anchor="ctr"/>
                </a:tc>
                <a:tc>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2750</a:t>
                      </a:r>
                    </a:p>
                  </a:txBody>
                  <a:tcPr marL="28575" marR="28575" marT="28575" marB="28575" anchor="ctr"/>
                </a:tc>
                <a:tc>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7700</a:t>
                      </a:r>
                    </a:p>
                  </a:txBody>
                  <a:tcPr marL="28575" marR="28575" marT="28575" marB="28575" anchor="ctr"/>
                </a:tc>
                <a:extLst>
                  <a:ext uri="{0D108BD9-81ED-4DB2-BD59-A6C34878D82A}">
                    <a16:rowId xmlns:a16="http://schemas.microsoft.com/office/drawing/2014/main" val="2694425736"/>
                  </a:ext>
                </a:extLst>
              </a:tr>
              <a:tr h="0">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4</a:t>
                      </a:r>
                    </a:p>
                  </a:txBody>
                  <a:tcPr marL="28575" marR="28575" marT="28575" marB="28575" anchor="ctr"/>
                </a:tc>
                <a:tc>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2.90</a:t>
                      </a:r>
                    </a:p>
                  </a:txBody>
                  <a:tcPr marL="28575" marR="28575" marT="28575" marB="28575" anchor="ctr"/>
                </a:tc>
                <a:tc>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1000</a:t>
                      </a:r>
                    </a:p>
                  </a:txBody>
                  <a:tcPr marL="28575" marR="28575" marT="28575" marB="28575" anchor="ctr"/>
                </a:tc>
                <a:tc>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2900</a:t>
                      </a:r>
                    </a:p>
                  </a:txBody>
                  <a:tcPr marL="28575" marR="28575" marT="28575" marB="28575" anchor="ctr"/>
                </a:tc>
                <a:extLst>
                  <a:ext uri="{0D108BD9-81ED-4DB2-BD59-A6C34878D82A}">
                    <a16:rowId xmlns:a16="http://schemas.microsoft.com/office/drawing/2014/main" val="1314946548"/>
                  </a:ext>
                </a:extLst>
              </a:tr>
              <a:tr h="0">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5</a:t>
                      </a:r>
                    </a:p>
                  </a:txBody>
                  <a:tcPr marL="28575" marR="28575" marT="28575" marB="28575" anchor="ctr"/>
                </a:tc>
                <a:tc>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3.25</a:t>
                      </a:r>
                    </a:p>
                  </a:txBody>
                  <a:tcPr marL="28575" marR="28575" marT="28575" marB="28575" anchor="ctr"/>
                </a:tc>
                <a:tc>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800</a:t>
                      </a:r>
                    </a:p>
                  </a:txBody>
                  <a:tcPr marL="28575" marR="28575" marT="28575" marB="28575" anchor="ctr"/>
                </a:tc>
                <a:tc>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2600</a:t>
                      </a:r>
                    </a:p>
                  </a:txBody>
                  <a:tcPr marL="28575" marR="28575" marT="28575" marB="28575" anchor="ctr"/>
                </a:tc>
                <a:extLst>
                  <a:ext uri="{0D108BD9-81ED-4DB2-BD59-A6C34878D82A}">
                    <a16:rowId xmlns:a16="http://schemas.microsoft.com/office/drawing/2014/main" val="1961573634"/>
                  </a:ext>
                </a:extLst>
              </a:tr>
              <a:tr h="0">
                <a:tc>
                  <a:txBody>
                    <a:bodyPr/>
                    <a:lstStyle/>
                    <a:p>
                      <a:pPr marL="0" marR="0" algn="ctr">
                        <a:spcBef>
                          <a:spcPts val="0"/>
                        </a:spcBef>
                        <a:spcAft>
                          <a:spcPts val="0"/>
                        </a:spcAft>
                      </a:pPr>
                      <a:r>
                        <a:rPr lang="en-US" sz="1200" dirty="0">
                          <a:effectLst/>
                        </a:rPr>
                        <a:t>Total</a:t>
                      </a:r>
                      <a:endParaRPr lang="en-US" sz="1200" dirty="0">
                        <a:effectLst/>
                        <a:latin typeface="Times New Roman" panose="02020603050405020304" pitchFamily="18" charset="0"/>
                        <a:ea typeface="Times New Roman" panose="02020603050405020304" pitchFamily="18" charset="0"/>
                      </a:endParaRPr>
                    </a:p>
                  </a:txBody>
                  <a:tcPr marL="28575" marR="28575" marT="28575" marB="28575" anchor="ctr"/>
                </a:tc>
                <a:tc>
                  <a:txBody>
                    <a:bodyPr/>
                    <a:lstStyle/>
                    <a:p>
                      <a:endParaRPr lang="en-US" sz="1000">
                        <a:effectLst/>
                        <a:latin typeface="Times New Roman" panose="02020603050405020304" pitchFamily="18" charset="0"/>
                      </a:endParaRPr>
                    </a:p>
                  </a:txBody>
                  <a:tcPr marL="28575" marR="28575" marT="28575" marB="28575" anchor="ctr"/>
                </a:tc>
                <a:tc>
                  <a:txBody>
                    <a:bodyPr/>
                    <a:lstStyle/>
                    <a:p>
                      <a:pPr marL="0" marR="0" algn="ctr">
                        <a:spcBef>
                          <a:spcPts val="0"/>
                        </a:spcBef>
                        <a:spcAft>
                          <a:spcPts val="0"/>
                        </a:spcAft>
                      </a:pPr>
                      <a:r>
                        <a:rPr lang="en-US" sz="1200" dirty="0">
                          <a:effectLst/>
                        </a:rPr>
                        <a:t>∑w = 6250</a:t>
                      </a:r>
                      <a:endParaRPr lang="en-US" sz="1200" dirty="0">
                        <a:effectLst/>
                        <a:latin typeface="Times New Roman" panose="02020603050405020304" pitchFamily="18" charset="0"/>
                        <a:ea typeface="Times New Roman" panose="02020603050405020304" pitchFamily="18" charset="0"/>
                      </a:endParaRPr>
                    </a:p>
                  </a:txBody>
                  <a:tcPr marL="28575" marR="28575" marT="28575" marB="28575" anchor="ctr"/>
                </a:tc>
                <a:tc>
                  <a:txBody>
                    <a:bodyPr/>
                    <a:lstStyle/>
                    <a:p>
                      <a:pPr marL="0" marR="0" algn="ctr">
                        <a:spcBef>
                          <a:spcPts val="0"/>
                        </a:spcBef>
                        <a:spcAft>
                          <a:spcPts val="0"/>
                        </a:spcAft>
                      </a:pPr>
                      <a:r>
                        <a:rPr lang="en-US" sz="1200" dirty="0">
                          <a:effectLst/>
                        </a:rPr>
                        <a:t>∑</a:t>
                      </a:r>
                      <a:r>
                        <a:rPr lang="en-US" sz="1200" dirty="0" err="1">
                          <a:effectLst/>
                        </a:rPr>
                        <a:t>wx</a:t>
                      </a:r>
                      <a:r>
                        <a:rPr lang="en-US" sz="1200" dirty="0">
                          <a:effectLst/>
                        </a:rPr>
                        <a:t> = 18500</a:t>
                      </a:r>
                      <a:endParaRPr lang="en-US" sz="1200" dirty="0">
                        <a:effectLst/>
                        <a:latin typeface="Times New Roman" panose="02020603050405020304" pitchFamily="18" charset="0"/>
                        <a:ea typeface="Times New Roman" panose="02020603050405020304" pitchFamily="18" charset="0"/>
                      </a:endParaRPr>
                    </a:p>
                  </a:txBody>
                  <a:tcPr marL="28575" marR="28575" marT="28575" marB="28575" anchor="ctr"/>
                </a:tc>
                <a:extLst>
                  <a:ext uri="{0D108BD9-81ED-4DB2-BD59-A6C34878D82A}">
                    <a16:rowId xmlns:a16="http://schemas.microsoft.com/office/drawing/2014/main" val="1689026482"/>
                  </a:ext>
                </a:extLst>
              </a:tr>
            </a:tbl>
          </a:graphicData>
        </a:graphic>
      </p:graphicFrame>
      <mc:AlternateContent xmlns:mc="http://schemas.openxmlformats.org/markup-compatibility/2006" xmlns:a14="http://schemas.microsoft.com/office/drawing/2010/main">
        <mc:Choice Requires="a14">
          <p:sp>
            <p:nvSpPr>
              <p:cNvPr id="28" name="Object 27">
                <a:extLst>
                  <a:ext uri="{FF2B5EF4-FFF2-40B4-BE49-F238E27FC236}">
                    <a16:creationId xmlns:a16="http://schemas.microsoft.com/office/drawing/2014/main" id="{28396276-0234-442A-A651-A50336368AAA}"/>
                  </a:ext>
                </a:extLst>
              </p:cNvPr>
              <p:cNvSpPr txBox="1"/>
              <p:nvPr/>
            </p:nvSpPr>
            <p:spPr>
              <a:xfrm>
                <a:off x="6806700" y="4469721"/>
                <a:ext cx="2193472" cy="508849"/>
              </a:xfrm>
              <a:prstGeom prst="rect">
                <a:avLst/>
              </a:prstGeom>
            </p:spPr>
            <p:txBody>
              <a:bodyPr>
                <a:normAutofit fontScale="47500" lnSpcReduction="20000"/>
              </a:bodyPr>
              <a:lstStyle/>
              <a:p>
                <a:pPr/>
                <a14:m>
                  <m:oMathPara xmlns:m="http://schemas.openxmlformats.org/officeDocument/2006/math">
                    <m:oMathParaPr>
                      <m:jc m:val="left"/>
                    </m:oMathParaPr>
                    <m:oMath xmlns:m="http://schemas.openxmlformats.org/officeDocument/2006/math">
                      <m:sSub>
                        <m:sSubPr>
                          <m:ctrlPr>
                            <a:rPr lang="en-US" sz="2800" i="1" smtClean="0">
                              <a:solidFill>
                                <a:srgbClr val="000000"/>
                              </a:solidFill>
                              <a:latin typeface="Cambria Math" panose="02040503050406030204" pitchFamily="18" charset="0"/>
                            </a:rPr>
                          </m:ctrlPr>
                        </m:sSubPr>
                        <m:e>
                          <m:acc>
                            <m:accPr>
                              <m:chr m:val="̄"/>
                              <m:ctrlPr>
                                <a:rPr lang="en-US" sz="2800" i="1">
                                  <a:solidFill>
                                    <a:srgbClr val="000000"/>
                                  </a:solidFill>
                                  <a:latin typeface="Cambria Math" panose="02040503050406030204" pitchFamily="18" charset="0"/>
                                </a:rPr>
                              </m:ctrlPr>
                            </m:accPr>
                            <m:e>
                              <m:r>
                                <a:rPr lang="en-US" sz="2800" i="1">
                                  <a:solidFill>
                                    <a:srgbClr val="000000"/>
                                  </a:solidFill>
                                  <a:latin typeface="Cambria Math" panose="02040503050406030204" pitchFamily="18" charset="0"/>
                                </a:rPr>
                                <m:t>𝑋</m:t>
                              </m:r>
                            </m:e>
                          </m:acc>
                        </m:e>
                        <m:sub>
                          <m:r>
                            <a:rPr lang="en-US" sz="2800" i="1">
                              <a:solidFill>
                                <a:srgbClr val="000000"/>
                              </a:solidFill>
                              <a:latin typeface="Cambria Math" panose="02040503050406030204" pitchFamily="18" charset="0"/>
                            </a:rPr>
                            <m:t>𝑤</m:t>
                          </m:r>
                        </m:sub>
                      </m:sSub>
                      <m:r>
                        <a:rPr lang="en-US" sz="2800" i="1">
                          <a:solidFill>
                            <a:srgbClr val="000000"/>
                          </a:solidFill>
                          <a:latin typeface="Cambria Math" panose="02040503050406030204" pitchFamily="18" charset="0"/>
                        </a:rPr>
                        <m:t>=</m:t>
                      </m:r>
                      <m:f>
                        <m:fPr>
                          <m:ctrlPr>
                            <a:rPr lang="en-US" sz="2800" i="1">
                              <a:solidFill>
                                <a:srgbClr val="000000"/>
                              </a:solidFill>
                              <a:latin typeface="Cambria Math" panose="02040503050406030204" pitchFamily="18" charset="0"/>
                            </a:rPr>
                          </m:ctrlPr>
                        </m:fPr>
                        <m:num>
                          <m:nary>
                            <m:naryPr>
                              <m:chr m:val="∑"/>
                              <m:subHide m:val="on"/>
                              <m:supHide m:val="on"/>
                              <m:ctrlPr>
                                <a:rPr lang="en-US" sz="2800" i="1">
                                  <a:solidFill>
                                    <a:srgbClr val="000000"/>
                                  </a:solidFill>
                                  <a:latin typeface="Cambria Math" panose="02040503050406030204" pitchFamily="18" charset="0"/>
                                </a:rPr>
                              </m:ctrlPr>
                            </m:naryPr>
                            <m:sub/>
                            <m:sup/>
                            <m:e>
                              <m:r>
                                <a:rPr lang="en-US" sz="2800" i="1">
                                  <a:solidFill>
                                    <a:srgbClr val="000000"/>
                                  </a:solidFill>
                                  <a:latin typeface="Cambria Math" panose="02040503050406030204" pitchFamily="18" charset="0"/>
                                </a:rPr>
                                <m:t>𝑤𝑥</m:t>
                              </m:r>
                            </m:e>
                          </m:nary>
                        </m:num>
                        <m:den>
                          <m:nary>
                            <m:naryPr>
                              <m:chr m:val="∑"/>
                              <m:subHide m:val="on"/>
                              <m:supHide m:val="on"/>
                              <m:ctrlPr>
                                <a:rPr lang="en-US" sz="2800" i="1">
                                  <a:solidFill>
                                    <a:srgbClr val="000000"/>
                                  </a:solidFill>
                                  <a:latin typeface="Cambria Math" panose="02040503050406030204" pitchFamily="18" charset="0"/>
                                </a:rPr>
                              </m:ctrlPr>
                            </m:naryPr>
                            <m:sub/>
                            <m:sup/>
                            <m:e>
                              <m:r>
                                <a:rPr lang="en-US" sz="2800" i="1">
                                  <a:solidFill>
                                    <a:srgbClr val="000000"/>
                                  </a:solidFill>
                                  <a:latin typeface="Cambria Math" panose="02040503050406030204" pitchFamily="18" charset="0"/>
                                </a:rPr>
                                <m:t>𝑤</m:t>
                              </m:r>
                            </m:e>
                          </m:nary>
                        </m:den>
                      </m:f>
                      <m:r>
                        <a:rPr lang="en-US" sz="2800" i="1">
                          <a:solidFill>
                            <a:srgbClr val="000000"/>
                          </a:solidFill>
                          <a:latin typeface="Cambria Math" panose="02040503050406030204" pitchFamily="18" charset="0"/>
                        </a:rPr>
                        <m:t>=</m:t>
                      </m:r>
                      <m:f>
                        <m:fPr>
                          <m:ctrlPr>
                            <a:rPr lang="en-US" sz="2800" i="1">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18500</m:t>
                          </m:r>
                        </m:num>
                        <m:den>
                          <m:r>
                            <a:rPr lang="en-US" sz="2800" b="0" i="1" smtClean="0">
                              <a:solidFill>
                                <a:srgbClr val="000000"/>
                              </a:solidFill>
                              <a:latin typeface="Cambria Math" panose="02040503050406030204" pitchFamily="18" charset="0"/>
                            </a:rPr>
                            <m:t>6250</m:t>
                          </m:r>
                        </m:den>
                      </m:f>
                      <m:r>
                        <a:rPr lang="en-US" sz="2800" i="1">
                          <a:solidFill>
                            <a:srgbClr val="000000"/>
                          </a:solidFill>
                          <a:latin typeface="Cambria Math" panose="02040503050406030204" pitchFamily="18" charset="0"/>
                        </a:rPr>
                        <m:t>=</m:t>
                      </m:r>
                      <m:r>
                        <a:rPr lang="en-US" sz="2800" b="0" i="1" smtClean="0">
                          <a:solidFill>
                            <a:srgbClr val="000000"/>
                          </a:solidFill>
                          <a:latin typeface="Cambria Math" panose="02040503050406030204" pitchFamily="18" charset="0"/>
                        </a:rPr>
                        <m:t>2.96</m:t>
                      </m:r>
                    </m:oMath>
                  </m:oMathPara>
                </a14:m>
                <a:endParaRPr lang="en-US" sz="2800" dirty="0"/>
              </a:p>
            </p:txBody>
          </p:sp>
        </mc:Choice>
        <mc:Fallback xmlns="">
          <p:sp>
            <p:nvSpPr>
              <p:cNvPr id="28" name="Object 27">
                <a:extLst>
                  <a:ext uri="{FF2B5EF4-FFF2-40B4-BE49-F238E27FC236}">
                    <a16:creationId xmlns:a16="http://schemas.microsoft.com/office/drawing/2014/main" id="{28396276-0234-442A-A651-A50336368AAA}"/>
                  </a:ext>
                </a:extLst>
              </p:cNvPr>
              <p:cNvSpPr txBox="1">
                <a:spLocks noRot="1" noChangeAspect="1" noMove="1" noResize="1" noEditPoints="1" noAdjustHandles="1" noChangeArrowheads="1" noChangeShapeType="1" noTextEdit="1"/>
              </p:cNvSpPr>
              <p:nvPr/>
            </p:nvSpPr>
            <p:spPr>
              <a:xfrm>
                <a:off x="6806700" y="4469721"/>
                <a:ext cx="2193472" cy="508849"/>
              </a:xfrm>
              <a:prstGeom prst="rect">
                <a:avLst/>
              </a:prstGeom>
              <a:blipFill>
                <a:blip r:embed="rId4"/>
                <a:stretch>
                  <a:fillRect t="-59524" b="-95238"/>
                </a:stretch>
              </a:blipFill>
            </p:spPr>
            <p:txBody>
              <a:bodyPr/>
              <a:lstStyle/>
              <a:p>
                <a:r>
                  <a:rPr lang="en-US">
                    <a:noFill/>
                  </a:rPr>
                  <a:t> </a:t>
                </a:r>
              </a:p>
            </p:txBody>
          </p:sp>
        </mc:Fallback>
      </mc:AlternateContent>
      <p:sp>
        <p:nvSpPr>
          <p:cNvPr id="29" name="Object 28">
            <a:extLst>
              <a:ext uri="{FF2B5EF4-FFF2-40B4-BE49-F238E27FC236}">
                <a16:creationId xmlns:a16="http://schemas.microsoft.com/office/drawing/2014/main" id="{A05D95F4-2623-40BE-BC5A-3B065211D9EA}"/>
              </a:ext>
            </a:extLst>
          </p:cNvPr>
          <p:cNvSpPr txBox="1"/>
          <p:nvPr/>
        </p:nvSpPr>
        <p:spPr>
          <a:xfrm>
            <a:off x="787400" y="4698320"/>
            <a:ext cx="279400" cy="215900"/>
          </a:xfrm>
          <a:prstGeom prst="rect">
            <a:avLst/>
          </a:prstGeom>
        </p:spPr>
        <p:txBody>
          <a:bodyPr>
            <a:normAutofit fontScale="47500" lnSpcReduction="20000"/>
          </a:bodyPr>
          <a:lstStyle/>
          <a:p>
            <a:endParaRPr lang="en-US" dirty="0"/>
          </a:p>
        </p:txBody>
      </p:sp>
    </p:spTree>
    <p:extLst>
      <p:ext uri="{BB962C8B-B14F-4D97-AF65-F5344CB8AC3E}">
        <p14:creationId xmlns:p14="http://schemas.microsoft.com/office/powerpoint/2010/main" val="399614841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2793</TotalTime>
  <Words>3288</Words>
  <Application>Microsoft Macintosh PowerPoint</Application>
  <PresentationFormat>Widescreen</PresentationFormat>
  <Paragraphs>604</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vt:lpstr>
      <vt:lpstr>Calibri</vt:lpstr>
      <vt:lpstr>Calibri Light</vt:lpstr>
      <vt:lpstr>Cambria Math</vt:lpstr>
      <vt:lpstr>Times New Roman</vt:lpstr>
      <vt:lpstr>Times-Roman</vt:lpstr>
      <vt:lpstr>Wingdings</vt:lpstr>
      <vt:lpstr>Metropolitan</vt:lpstr>
      <vt:lpstr>Descriptive Statistics </vt:lpstr>
      <vt:lpstr>After data is presented in the tables and charts, the next step in the statistical analysis is to summarize the data numerically. </vt:lpstr>
      <vt:lpstr>Arithmetic Mean</vt:lpstr>
      <vt:lpstr>Numerical Example</vt:lpstr>
      <vt:lpstr>Computing arithmetic mean in frequency distribution</vt:lpstr>
      <vt:lpstr>PowerPoint Presentation</vt:lpstr>
      <vt:lpstr>PowerPoint Presentation</vt:lpstr>
      <vt:lpstr>Combined Mean</vt:lpstr>
      <vt:lpstr>Weighted AM</vt:lpstr>
      <vt:lpstr>Properties of Arithmetic Mean</vt:lpstr>
      <vt:lpstr>Shape of the distribution of grade of students in Statistics</vt:lpstr>
      <vt:lpstr>Algebraic properties of AM</vt:lpstr>
      <vt:lpstr>Median</vt:lpstr>
      <vt:lpstr>PowerPoint Presentation</vt:lpstr>
      <vt:lpstr>Computing median in ungrouped frequency distribution</vt:lpstr>
      <vt:lpstr>Computing median in grouped frequency distribution</vt:lpstr>
      <vt:lpstr>Properties of median</vt:lpstr>
      <vt:lpstr>Mode of the distribution</vt:lpstr>
      <vt:lpstr>PowerPoint Presentation</vt:lpstr>
      <vt:lpstr>Properties of mode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Statistics</dc:title>
  <dc:creator>Santosh Chhatkuli</dc:creator>
  <cp:lastModifiedBy>Microsoft Office User</cp:lastModifiedBy>
  <cp:revision>140</cp:revision>
  <dcterms:created xsi:type="dcterms:W3CDTF">2020-08-30T11:22:45Z</dcterms:created>
  <dcterms:modified xsi:type="dcterms:W3CDTF">2024-12-17T13:58:18Z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