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32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F65D2-41D5-4B4E-BED6-8A228BBCBEF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FE858-40F6-4582-967E-C83708CD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FE858-40F6-4582-967E-C83708CD01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9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/>
              <a:t>Copyright:</a:t>
            </a:r>
            <a:r>
              <a:rPr lang="en-US" spc="-15"/>
              <a:t> </a:t>
            </a:r>
            <a:r>
              <a:rPr lang="en-US" spc="-55"/>
              <a:t>Santosh</a:t>
            </a:r>
            <a:r>
              <a:rPr lang="en-US" spc="-35"/>
              <a:t> </a:t>
            </a:r>
            <a:r>
              <a:rPr lang="en-US" spc="-10"/>
              <a:t>Chhatkuli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252" y="1214627"/>
              <a:ext cx="9678924" cy="4410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67" y="1266444"/>
              <a:ext cx="9577578" cy="43091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27975" y="1828800"/>
            <a:ext cx="3368040" cy="12541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 indent="506095">
              <a:lnSpc>
                <a:spcPts val="4380"/>
              </a:lnSpc>
              <a:spcBef>
                <a:spcPts val="1000"/>
              </a:spcBef>
            </a:pPr>
            <a:r>
              <a:rPr sz="4400" b="0" spc="-380" dirty="0">
                <a:solidFill>
                  <a:srgbClr val="FFFF00"/>
                </a:solidFill>
                <a:latin typeface="Verdana"/>
                <a:cs typeface="Verdana"/>
              </a:rPr>
              <a:t>POISSON </a:t>
            </a:r>
            <a:r>
              <a:rPr sz="4400" b="0" spc="-625" dirty="0">
                <a:solidFill>
                  <a:srgbClr val="FFFF00"/>
                </a:solidFill>
                <a:latin typeface="Verdana"/>
                <a:cs typeface="Verdana"/>
              </a:rPr>
              <a:t>DISTRIBUTION</a:t>
            </a:r>
            <a:endParaRPr sz="4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4070" y="3877498"/>
            <a:ext cx="22193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FF00"/>
                </a:solidFill>
                <a:latin typeface="Verdana"/>
                <a:cs typeface="Verdana"/>
              </a:rPr>
              <a:t>SANTOSH</a:t>
            </a:r>
            <a:r>
              <a:rPr sz="1600" spc="-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00"/>
                </a:solidFill>
                <a:latin typeface="Verdana"/>
                <a:cs typeface="Verdana"/>
              </a:rPr>
              <a:t>CHHATKULI</a:t>
            </a:r>
            <a:endParaRPr sz="16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889" y="5228335"/>
            <a:ext cx="1800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404040"/>
                </a:solidFill>
                <a:latin typeface="Verdana"/>
                <a:cs typeface="Verdana"/>
              </a:rPr>
              <a:t>Copyright:</a:t>
            </a:r>
            <a:r>
              <a:rPr sz="10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404040"/>
                </a:solidFill>
                <a:latin typeface="Verdana"/>
                <a:cs typeface="Verdana"/>
              </a:rPr>
              <a:t>Santosh</a:t>
            </a:r>
            <a:r>
              <a:rPr sz="10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Verdana"/>
                <a:cs typeface="Verdana"/>
              </a:rPr>
              <a:t>Chhatkuli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230" y="404622"/>
            <a:ext cx="8095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Poisson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approximation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Binomial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980559"/>
            <a:ext cx="9872871" cy="45711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7493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/>
              <a:t>Poisson</a:t>
            </a:r>
            <a:r>
              <a:rPr spc="-35" dirty="0"/>
              <a:t> </a:t>
            </a:r>
            <a:r>
              <a:rPr dirty="0"/>
              <a:t>distribution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appropriate</a:t>
            </a:r>
            <a:r>
              <a:rPr spc="-20" dirty="0"/>
              <a:t> </a:t>
            </a: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there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small</a:t>
            </a:r>
            <a:r>
              <a:rPr spc="-15" dirty="0"/>
              <a:t> </a:t>
            </a:r>
            <a:r>
              <a:rPr dirty="0"/>
              <a:t>probability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single</a:t>
            </a:r>
            <a:r>
              <a:rPr spc="-25" dirty="0"/>
              <a:t> </a:t>
            </a:r>
            <a:r>
              <a:rPr dirty="0"/>
              <a:t>event,</a:t>
            </a:r>
            <a:r>
              <a:rPr spc="-10" dirty="0"/>
              <a:t> </a:t>
            </a:r>
            <a:r>
              <a:rPr spc="-20" dirty="0"/>
              <a:t>this </a:t>
            </a:r>
            <a:r>
              <a:rPr dirty="0"/>
              <a:t>distribution</a:t>
            </a:r>
            <a:r>
              <a:rPr spc="-3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very</a:t>
            </a:r>
            <a:r>
              <a:rPr spc="-30" dirty="0"/>
              <a:t> </a:t>
            </a:r>
            <a:r>
              <a:rPr dirty="0"/>
              <a:t>similar</a:t>
            </a:r>
            <a:r>
              <a:rPr spc="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binomial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n</a:t>
            </a:r>
            <a:r>
              <a:rPr spc="-3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large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p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small</a:t>
            </a:r>
            <a:r>
              <a:rPr spc="-5" dirty="0"/>
              <a:t> </a:t>
            </a:r>
            <a:r>
              <a:rPr dirty="0"/>
              <a:t>(close</a:t>
            </a:r>
            <a:r>
              <a:rPr spc="-2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zero)</a:t>
            </a:r>
            <a:r>
              <a:rPr spc="-30" dirty="0"/>
              <a:t> </a:t>
            </a:r>
            <a:r>
              <a:rPr spc="-25" dirty="0"/>
              <a:t>so </a:t>
            </a:r>
            <a:r>
              <a:rPr spc="-20" dirty="0"/>
              <a:t>that</a:t>
            </a:r>
            <a:r>
              <a:rPr lang="en-US" spc="-20" dirty="0"/>
              <a:t> </a:t>
            </a:r>
            <a:r>
              <a:rPr dirty="0"/>
              <a:t>q</a:t>
            </a:r>
            <a:r>
              <a:rPr spc="-35" dirty="0"/>
              <a:t> </a:t>
            </a:r>
            <a:r>
              <a:rPr spc="-10" dirty="0"/>
              <a:t>=</a:t>
            </a:r>
            <a:r>
              <a:rPr lang="en-US" spc="-10" dirty="0"/>
              <a:t> </a:t>
            </a:r>
            <a:r>
              <a:rPr spc="-10" dirty="0"/>
              <a:t>1-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close</a:t>
            </a:r>
            <a:r>
              <a:rPr spc="-1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1.</a:t>
            </a:r>
            <a:r>
              <a:rPr spc="-15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such</a:t>
            </a:r>
            <a:r>
              <a:rPr spc="-20" dirty="0"/>
              <a:t> </a:t>
            </a:r>
            <a:r>
              <a:rPr dirty="0"/>
              <a:t>conditions</a:t>
            </a:r>
            <a:r>
              <a:rPr spc="-2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met</a:t>
            </a:r>
            <a:r>
              <a:rPr spc="-15" dirty="0"/>
              <a:t> </a:t>
            </a:r>
            <a:r>
              <a:rPr dirty="0"/>
              <a:t>Poisson</a:t>
            </a:r>
            <a:r>
              <a:rPr spc="-15" dirty="0"/>
              <a:t> </a:t>
            </a:r>
            <a:r>
              <a:rPr dirty="0"/>
              <a:t>distribution</a:t>
            </a:r>
            <a:r>
              <a:rPr spc="-1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reasonable</a:t>
            </a:r>
            <a:r>
              <a:rPr spc="-15" dirty="0"/>
              <a:t> </a:t>
            </a:r>
            <a:r>
              <a:rPr spc="-10" dirty="0"/>
              <a:t>approximation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Binomial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lang="en-US" dirty="0"/>
              <a:t>.</a:t>
            </a:r>
            <a:endParaRPr sz="1950" dirty="0"/>
          </a:p>
          <a:p>
            <a:pPr marL="0" marR="161925" indent="0">
              <a:lnSpc>
                <a:spcPct val="100499"/>
              </a:lnSpc>
              <a:buNone/>
            </a:pPr>
            <a:r>
              <a:rPr dirty="0"/>
              <a:t>Poisson</a:t>
            </a:r>
            <a:r>
              <a:rPr spc="-35" dirty="0"/>
              <a:t> </a:t>
            </a:r>
            <a:r>
              <a:rPr dirty="0"/>
              <a:t>distribution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limiting</a:t>
            </a:r>
            <a:r>
              <a:rPr spc="-10" dirty="0"/>
              <a:t> </a:t>
            </a: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Binomial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25" dirty="0"/>
              <a:t> </a:t>
            </a:r>
            <a:r>
              <a:rPr dirty="0"/>
              <a:t>when</a:t>
            </a:r>
            <a:r>
              <a:rPr spc="-25" dirty="0"/>
              <a:t> </a:t>
            </a:r>
            <a:r>
              <a:rPr dirty="0"/>
              <a:t>either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following</a:t>
            </a:r>
            <a:r>
              <a:rPr spc="-30" dirty="0"/>
              <a:t> </a:t>
            </a:r>
            <a:r>
              <a:rPr dirty="0"/>
              <a:t>condition</a:t>
            </a:r>
            <a:r>
              <a:rPr spc="-40" dirty="0"/>
              <a:t> </a:t>
            </a:r>
            <a:r>
              <a:rPr spc="-25" dirty="0"/>
              <a:t>is </a:t>
            </a:r>
            <a:r>
              <a:rPr spc="-20" dirty="0"/>
              <a:t>met:</a:t>
            </a:r>
          </a:p>
          <a:p>
            <a:pPr marL="469265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dirty="0"/>
              <a:t>n</a:t>
            </a:r>
            <a:r>
              <a:rPr spc="-5" dirty="0"/>
              <a:t> </a:t>
            </a:r>
            <a:r>
              <a:rPr dirty="0"/>
              <a:t>≥</a:t>
            </a:r>
            <a:r>
              <a:rPr spc="-10" dirty="0"/>
              <a:t> </a:t>
            </a:r>
            <a:r>
              <a:rPr dirty="0"/>
              <a:t>20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≤</a:t>
            </a:r>
            <a:r>
              <a:rPr spc="-5" dirty="0"/>
              <a:t> </a:t>
            </a:r>
            <a:r>
              <a:rPr spc="-20" dirty="0"/>
              <a:t>0.05</a:t>
            </a:r>
          </a:p>
          <a:p>
            <a:pPr marL="469265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dirty="0"/>
              <a:t>n</a:t>
            </a:r>
            <a:r>
              <a:rPr spc="-5" dirty="0"/>
              <a:t> </a:t>
            </a:r>
            <a:r>
              <a:rPr dirty="0"/>
              <a:t>≥</a:t>
            </a:r>
            <a:r>
              <a:rPr spc="-10" dirty="0"/>
              <a:t> </a:t>
            </a:r>
            <a:r>
              <a:rPr dirty="0"/>
              <a:t>50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p</a:t>
            </a:r>
            <a:r>
              <a:rPr spc="-15" dirty="0"/>
              <a:t> </a:t>
            </a:r>
            <a:r>
              <a:rPr dirty="0"/>
              <a:t>&lt;</a:t>
            </a:r>
            <a:r>
              <a:rPr spc="5" dirty="0"/>
              <a:t> </a:t>
            </a:r>
            <a:r>
              <a:rPr spc="-50" dirty="0"/>
              <a:t>5</a:t>
            </a:r>
          </a:p>
          <a:p>
            <a:pPr marL="469265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dirty="0"/>
              <a:t>n</a:t>
            </a:r>
            <a:r>
              <a:rPr spc="-5" dirty="0"/>
              <a:t> </a:t>
            </a:r>
            <a:r>
              <a:rPr dirty="0"/>
              <a:t>p</a:t>
            </a:r>
            <a:r>
              <a:rPr spc="-15" dirty="0"/>
              <a:t> </a:t>
            </a:r>
            <a:r>
              <a:rPr dirty="0"/>
              <a:t>&lt; 5 and</a:t>
            </a:r>
            <a:r>
              <a:rPr spc="-20" dirty="0"/>
              <a:t> 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&lt;</a:t>
            </a:r>
            <a:r>
              <a:rPr spc="-10" dirty="0"/>
              <a:t> </a:t>
            </a:r>
            <a:r>
              <a:rPr spc="-25" dirty="0"/>
              <a:t>0.5</a:t>
            </a:r>
          </a:p>
          <a:p>
            <a:pPr marL="0" indent="0">
              <a:lnSpc>
                <a:spcPct val="100000"/>
              </a:lnSpc>
              <a:spcBef>
                <a:spcPts val="890"/>
              </a:spcBef>
              <a:buNone/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such</a:t>
            </a:r>
            <a:r>
              <a:rPr spc="-20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substitute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mean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Binomial</a:t>
            </a:r>
            <a:r>
              <a:rPr spc="-10" dirty="0"/>
              <a:t> </a:t>
            </a:r>
            <a:r>
              <a:rPr dirty="0"/>
              <a:t>distribution</a:t>
            </a:r>
            <a:r>
              <a:rPr spc="-10" dirty="0"/>
              <a:t> </a:t>
            </a:r>
            <a:r>
              <a:rPr dirty="0"/>
              <a:t>(n</a:t>
            </a:r>
            <a:r>
              <a:rPr spc="-20" dirty="0"/>
              <a:t> </a:t>
            </a:r>
            <a:r>
              <a:rPr dirty="0"/>
              <a:t>p)</a:t>
            </a:r>
            <a:r>
              <a:rPr spc="-2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mean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Poisson</a:t>
            </a:r>
            <a:r>
              <a:rPr lang="en-US" spc="-10" dirty="0"/>
              <a:t> </a:t>
            </a:r>
            <a:r>
              <a:rPr dirty="0"/>
              <a:t>distribution</a:t>
            </a:r>
            <a:r>
              <a:rPr spc="-40" dirty="0"/>
              <a:t> </a:t>
            </a:r>
            <a:r>
              <a:rPr dirty="0"/>
              <a:t>(λ)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dirty="0"/>
              <a:t>following</a:t>
            </a:r>
            <a:r>
              <a:rPr spc="-35" dirty="0"/>
              <a:t> </a:t>
            </a:r>
            <a:r>
              <a:rPr dirty="0"/>
              <a:t>mathematical</a:t>
            </a:r>
            <a:r>
              <a:rPr spc="-10" dirty="0"/>
              <a:t> formula.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071" y="761491"/>
            <a:ext cx="10265410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35" dirty="0">
                <a:solidFill>
                  <a:srgbClr val="000000"/>
                </a:solidFill>
              </a:rPr>
              <a:t>Example: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certain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factory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turning out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optical lenses,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there is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chance 1/500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lens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be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defective.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lenses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supplied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packet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10.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Poisson</a:t>
            </a:r>
            <a:r>
              <a:rPr sz="1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approximate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sz="18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packets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containing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defective,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defective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defective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lenses</a:t>
            </a:r>
            <a:r>
              <a:rPr sz="18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consignment</a:t>
            </a:r>
            <a:r>
              <a:rPr sz="1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20,000 packets.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071" y="1784516"/>
            <a:ext cx="5927090" cy="7480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Verdana"/>
                <a:cs typeface="Verdana"/>
              </a:rPr>
              <a:t>Solution: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spc="-70" dirty="0">
                <a:latin typeface="Verdana"/>
                <a:cs typeface="Verdana"/>
              </a:rPr>
              <a:t>Here,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r.v.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No.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defective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lenses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packet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10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071" y="2640838"/>
            <a:ext cx="460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Probability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lens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defective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(p)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434" dirty="0">
                <a:latin typeface="Verdana"/>
                <a:cs typeface="Verdana"/>
              </a:rPr>
              <a:t>=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5244" y="2808351"/>
            <a:ext cx="291465" cy="15240"/>
          </a:xfrm>
          <a:custGeom>
            <a:avLst/>
            <a:gdLst/>
            <a:ahLst/>
            <a:cxnLst/>
            <a:rect l="l" t="t" r="r" b="b"/>
            <a:pathLst>
              <a:path w="291464" h="15239">
                <a:moveTo>
                  <a:pt x="291084" y="0"/>
                </a:moveTo>
                <a:lnTo>
                  <a:pt x="0" y="0"/>
                </a:lnTo>
                <a:lnTo>
                  <a:pt x="0" y="15239"/>
                </a:lnTo>
                <a:lnTo>
                  <a:pt x="291084" y="15239"/>
                </a:lnTo>
                <a:lnTo>
                  <a:pt x="29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317" y="256768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3305" y="2816098"/>
            <a:ext cx="318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500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6873" y="2640838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0.002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9688" y="3273171"/>
            <a:ext cx="291465" cy="15240"/>
          </a:xfrm>
          <a:custGeom>
            <a:avLst/>
            <a:gdLst/>
            <a:ahLst/>
            <a:cxnLst/>
            <a:rect l="l" t="t" r="r" b="b"/>
            <a:pathLst>
              <a:path w="291464" h="15239">
                <a:moveTo>
                  <a:pt x="291084" y="0"/>
                </a:moveTo>
                <a:lnTo>
                  <a:pt x="0" y="0"/>
                </a:lnTo>
                <a:lnTo>
                  <a:pt x="0" y="15239"/>
                </a:lnTo>
                <a:lnTo>
                  <a:pt x="291084" y="15239"/>
                </a:lnTo>
                <a:lnTo>
                  <a:pt x="29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7750" y="3280917"/>
            <a:ext cx="318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500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671" y="3105658"/>
            <a:ext cx="6370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Probability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lens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non-</a:t>
            </a:r>
            <a:r>
              <a:rPr sz="1800" dirty="0">
                <a:latin typeface="Verdana"/>
                <a:cs typeface="Verdana"/>
              </a:rPr>
              <a:t>defective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(q)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950" baseline="44871" dirty="0">
                <a:latin typeface="Cambria Math"/>
                <a:cs typeface="Cambria Math"/>
              </a:rPr>
              <a:t>499</a:t>
            </a:r>
            <a:r>
              <a:rPr sz="1950" spc="434" baseline="4487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0.998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071" y="3435984"/>
            <a:ext cx="9992360" cy="9956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114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random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variable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~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BD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(n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10,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0.002)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935"/>
              </a:spcBef>
            </a:pPr>
            <a:r>
              <a:rPr sz="1800" spc="-75" dirty="0">
                <a:latin typeface="Verdana"/>
                <a:cs typeface="Verdana"/>
              </a:rPr>
              <a:t>Here,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can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approximate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probabilities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using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Poisson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distribution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since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use </a:t>
            </a:r>
            <a:r>
              <a:rPr sz="1800" spc="-85" dirty="0">
                <a:latin typeface="Verdana"/>
                <a:cs typeface="Verdana"/>
              </a:rPr>
              <a:t>Poisson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distribution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as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approximation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BD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is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met.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1864" y="4705730"/>
            <a:ext cx="291465" cy="15240"/>
          </a:xfrm>
          <a:custGeom>
            <a:avLst/>
            <a:gdLst/>
            <a:ahLst/>
            <a:cxnLst/>
            <a:rect l="l" t="t" r="r" b="b"/>
            <a:pathLst>
              <a:path w="291464" h="15239">
                <a:moveTo>
                  <a:pt x="291084" y="0"/>
                </a:moveTo>
                <a:lnTo>
                  <a:pt x="0" y="0"/>
                </a:lnTo>
                <a:lnTo>
                  <a:pt x="0" y="15240"/>
                </a:lnTo>
                <a:lnTo>
                  <a:pt x="291084" y="15240"/>
                </a:lnTo>
                <a:lnTo>
                  <a:pt x="291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45938" y="446544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9926" y="4713858"/>
            <a:ext cx="318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500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3494" y="4538598"/>
            <a:ext cx="68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0.02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6071" y="4395342"/>
            <a:ext cx="4203065" cy="8610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75" dirty="0">
                <a:latin typeface="Verdana"/>
                <a:cs typeface="Verdana"/>
              </a:rPr>
              <a:t>Mean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no.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successes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(</a:t>
            </a:r>
            <a:r>
              <a:rPr sz="1800" spc="-105" dirty="0">
                <a:latin typeface="Cambria Math"/>
                <a:cs typeface="Cambria Math"/>
              </a:rPr>
              <a:t>𝜆</a:t>
            </a:r>
            <a:r>
              <a:rPr sz="1800" spc="-105" dirty="0">
                <a:latin typeface="Verdana"/>
                <a:cs typeface="Verdana"/>
              </a:rPr>
              <a:t>)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Cambria Math"/>
                <a:cs typeface="Cambria Math"/>
              </a:rPr>
              <a:t>10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endParaRPr sz="18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0" dirty="0">
                <a:latin typeface="Verdana"/>
                <a:cs typeface="Verdana"/>
              </a:rPr>
              <a:t>Probability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successes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given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by,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345" y="5471033"/>
            <a:ext cx="731520" cy="212090"/>
          </a:xfrm>
          <a:custGeom>
            <a:avLst/>
            <a:gdLst/>
            <a:ahLst/>
            <a:cxnLst/>
            <a:rect l="l" t="t" r="r" b="b"/>
            <a:pathLst>
              <a:path w="731519" h="212089">
                <a:moveTo>
                  <a:pt x="663829" y="0"/>
                </a:moveTo>
                <a:lnTo>
                  <a:pt x="660908" y="8635"/>
                </a:lnTo>
                <a:lnTo>
                  <a:pt x="673121" y="13946"/>
                </a:lnTo>
                <a:lnTo>
                  <a:pt x="683656" y="21304"/>
                </a:lnTo>
                <a:lnTo>
                  <a:pt x="705070" y="55449"/>
                </a:lnTo>
                <a:lnTo>
                  <a:pt x="712089" y="104901"/>
                </a:lnTo>
                <a:lnTo>
                  <a:pt x="711303" y="123543"/>
                </a:lnTo>
                <a:lnTo>
                  <a:pt x="699516" y="169252"/>
                </a:lnTo>
                <a:lnTo>
                  <a:pt x="673262" y="197843"/>
                </a:lnTo>
                <a:lnTo>
                  <a:pt x="661162" y="203187"/>
                </a:lnTo>
                <a:lnTo>
                  <a:pt x="663829" y="211772"/>
                </a:lnTo>
                <a:lnTo>
                  <a:pt x="704351" y="187740"/>
                </a:lnTo>
                <a:lnTo>
                  <a:pt x="727027" y="143367"/>
                </a:lnTo>
                <a:lnTo>
                  <a:pt x="731393" y="105917"/>
                </a:lnTo>
                <a:lnTo>
                  <a:pt x="730297" y="86536"/>
                </a:lnTo>
                <a:lnTo>
                  <a:pt x="713867" y="37083"/>
                </a:lnTo>
                <a:lnTo>
                  <a:pt x="679184" y="5544"/>
                </a:lnTo>
                <a:lnTo>
                  <a:pt x="663829" y="0"/>
                </a:lnTo>
                <a:close/>
              </a:path>
              <a:path w="731519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99"/>
                </a:lnTo>
                <a:lnTo>
                  <a:pt x="17399" y="174777"/>
                </a:lnTo>
                <a:lnTo>
                  <a:pt x="52153" y="206238"/>
                </a:lnTo>
                <a:lnTo>
                  <a:pt x="67564" y="211772"/>
                </a:lnTo>
                <a:lnTo>
                  <a:pt x="70231" y="203187"/>
                </a:lnTo>
                <a:lnTo>
                  <a:pt x="58183" y="197843"/>
                </a:lnTo>
                <a:lnTo>
                  <a:pt x="47767" y="190406"/>
                </a:lnTo>
                <a:lnTo>
                  <a:pt x="26376" y="155726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54529" y="5401462"/>
            <a:ext cx="84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𝑋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𝑥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3127" y="5568315"/>
            <a:ext cx="887094" cy="15240"/>
          </a:xfrm>
          <a:custGeom>
            <a:avLst/>
            <a:gdLst/>
            <a:ahLst/>
            <a:cxnLst/>
            <a:rect l="l" t="t" r="r" b="b"/>
            <a:pathLst>
              <a:path w="887095" h="15239">
                <a:moveTo>
                  <a:pt x="886968" y="0"/>
                </a:moveTo>
                <a:lnTo>
                  <a:pt x="0" y="0"/>
                </a:lnTo>
                <a:lnTo>
                  <a:pt x="0" y="15240"/>
                </a:lnTo>
                <a:lnTo>
                  <a:pt x="886968" y="15240"/>
                </a:lnTo>
                <a:lnTo>
                  <a:pt x="886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5271" y="5568315"/>
            <a:ext cx="1600200" cy="15240"/>
          </a:xfrm>
          <a:custGeom>
            <a:avLst/>
            <a:gdLst/>
            <a:ahLst/>
            <a:cxnLst/>
            <a:rect l="l" t="t" r="r" b="b"/>
            <a:pathLst>
              <a:path w="1600200" h="15239">
                <a:moveTo>
                  <a:pt x="1600200" y="0"/>
                </a:moveTo>
                <a:lnTo>
                  <a:pt x="0" y="0"/>
                </a:lnTo>
                <a:lnTo>
                  <a:pt x="0" y="15240"/>
                </a:lnTo>
                <a:lnTo>
                  <a:pt x="1600200" y="15240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96616" y="5267071"/>
            <a:ext cx="3084830" cy="5365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7350">
              <a:lnSpc>
                <a:spcPts val="495"/>
              </a:lnSpc>
              <a:spcBef>
                <a:spcPts val="370"/>
              </a:spcBef>
              <a:tabLst>
                <a:tab pos="1042669" algn="l"/>
                <a:tab pos="2100580" algn="l"/>
                <a:tab pos="2946400" algn="l"/>
              </a:tabLst>
            </a:pPr>
            <a:r>
              <a:rPr sz="1050" spc="75" dirty="0">
                <a:latin typeface="Cambria Math"/>
                <a:cs typeface="Cambria Math"/>
              </a:rPr>
              <a:t>−𝑛𝑝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70" dirty="0">
                <a:latin typeface="Cambria Math"/>
                <a:cs typeface="Cambria Math"/>
              </a:rPr>
              <a:t>𝑥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20" dirty="0">
                <a:latin typeface="Cambria Math"/>
                <a:cs typeface="Cambria Math"/>
              </a:rPr>
              <a:t>−0.02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70" dirty="0">
                <a:latin typeface="Cambria Math"/>
                <a:cs typeface="Cambria Math"/>
              </a:rPr>
              <a:t>𝑥</a:t>
            </a:r>
            <a:endParaRPr sz="1050">
              <a:latin typeface="Cambria Math"/>
              <a:cs typeface="Cambria Math"/>
            </a:endParaRPr>
          </a:p>
          <a:p>
            <a:pPr marR="79375" algn="ctr">
              <a:lnSpc>
                <a:spcPts val="1395"/>
              </a:lnSpc>
              <a:tabLst>
                <a:tab pos="636905" algn="l"/>
                <a:tab pos="1185545" algn="l"/>
                <a:tab pos="2430780" algn="l"/>
              </a:tabLst>
            </a:pPr>
            <a:r>
              <a:rPr sz="2700" baseline="-32407" dirty="0">
                <a:latin typeface="Cambria Math"/>
                <a:cs typeface="Cambria Math"/>
              </a:rPr>
              <a:t>=</a:t>
            </a:r>
            <a:r>
              <a:rPr sz="2700" spc="172" baseline="-32407" dirty="0">
                <a:latin typeface="Cambria Math"/>
                <a:cs typeface="Cambria Math"/>
              </a:rPr>
              <a:t> </a:t>
            </a:r>
            <a:r>
              <a:rPr sz="1300" spc="20" dirty="0">
                <a:latin typeface="Cambria Math"/>
                <a:cs typeface="Cambria Math"/>
              </a:rPr>
              <a:t>𝑒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35" dirty="0">
                <a:latin typeface="Cambria Math"/>
                <a:cs typeface="Cambria Math"/>
              </a:rPr>
              <a:t>(𝑛𝑝)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2700" spc="-577" baseline="-32407" dirty="0">
                <a:latin typeface="Verdana"/>
                <a:cs typeface="Verdana"/>
              </a:rPr>
              <a:t>=</a:t>
            </a:r>
            <a:r>
              <a:rPr sz="2700" spc="-195" baseline="-32407" dirty="0">
                <a:latin typeface="Verdana"/>
                <a:cs typeface="Verdana"/>
              </a:rPr>
              <a:t> </a:t>
            </a:r>
            <a:r>
              <a:rPr sz="1300" spc="-10" dirty="0">
                <a:latin typeface="Cambria Math"/>
                <a:cs typeface="Cambria Math"/>
              </a:rPr>
              <a:t>(2.7183)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10" dirty="0">
                <a:latin typeface="Cambria Math"/>
                <a:cs typeface="Cambria Math"/>
              </a:rPr>
              <a:t>(0.02)</a:t>
            </a:r>
            <a:endParaRPr sz="1300">
              <a:latin typeface="Cambria Math"/>
              <a:cs typeface="Cambria Math"/>
            </a:endParaRPr>
          </a:p>
          <a:p>
            <a:pPr marR="107314" algn="ctr">
              <a:lnSpc>
                <a:spcPct val="100000"/>
              </a:lnSpc>
              <a:spcBef>
                <a:spcPts val="295"/>
              </a:spcBef>
              <a:tabLst>
                <a:tab pos="1508760" algn="l"/>
              </a:tabLst>
            </a:pPr>
            <a:r>
              <a:rPr sz="1300" spc="35" dirty="0">
                <a:latin typeface="Cambria Math"/>
                <a:cs typeface="Cambria Math"/>
              </a:rPr>
              <a:t>𝑥!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35" dirty="0">
                <a:latin typeface="Cambria Math"/>
                <a:cs typeface="Cambria Math"/>
              </a:rPr>
              <a:t>𝑥!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64" y="579246"/>
            <a:ext cx="1089533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700" spc="-60" dirty="0">
                <a:solidFill>
                  <a:srgbClr val="000000"/>
                </a:solidFill>
              </a:rPr>
              <a:t>Numerical</a:t>
            </a:r>
            <a:r>
              <a:rPr sz="1700" b="0" spc="-6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1700" b="0" spc="-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10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1800" b="0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18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case</a:t>
            </a:r>
            <a:r>
              <a:rPr sz="1800" b="0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1800" b="0" spc="-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90" dirty="0">
                <a:solidFill>
                  <a:srgbClr val="000000"/>
                </a:solidFill>
                <a:latin typeface="Verdana"/>
                <a:cs typeface="Verdana"/>
              </a:rPr>
              <a:t>thin</a:t>
            </a:r>
            <a:r>
              <a:rPr sz="1800" b="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55" dirty="0">
                <a:solidFill>
                  <a:srgbClr val="000000"/>
                </a:solidFill>
                <a:latin typeface="Verdana"/>
                <a:cs typeface="Verdana"/>
              </a:rPr>
              <a:t>copper</a:t>
            </a:r>
            <a:r>
              <a:rPr sz="1800" b="0" spc="-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95" dirty="0">
                <a:solidFill>
                  <a:srgbClr val="000000"/>
                </a:solidFill>
                <a:latin typeface="Verdana"/>
                <a:cs typeface="Verdana"/>
              </a:rPr>
              <a:t>wire,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35" dirty="0">
                <a:solidFill>
                  <a:srgbClr val="000000"/>
                </a:solidFill>
                <a:latin typeface="Verdana"/>
                <a:cs typeface="Verdana"/>
              </a:rPr>
              <a:t>suppose</a:t>
            </a:r>
            <a:r>
              <a:rPr sz="18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45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1800" b="0" spc="-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50" dirty="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18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1800" b="0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70" dirty="0">
                <a:solidFill>
                  <a:srgbClr val="000000"/>
                </a:solidFill>
                <a:latin typeface="Verdana"/>
                <a:cs typeface="Verdana"/>
              </a:rPr>
              <a:t>flaws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65" dirty="0">
                <a:solidFill>
                  <a:srgbClr val="000000"/>
                </a:solidFill>
                <a:latin typeface="Verdana"/>
                <a:cs typeface="Verdana"/>
              </a:rPr>
              <a:t>follows</a:t>
            </a:r>
            <a:r>
              <a:rPr sz="1800" b="0" spc="-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1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800" b="0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Verdana"/>
                <a:cs typeface="Verdana"/>
              </a:rPr>
              <a:t>Poisson </a:t>
            </a: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distribution</a:t>
            </a:r>
            <a:r>
              <a:rPr sz="18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1800" b="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1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800" b="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mean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1800" b="0" spc="-1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65" dirty="0">
                <a:solidFill>
                  <a:srgbClr val="000000"/>
                </a:solidFill>
                <a:latin typeface="Verdana"/>
                <a:cs typeface="Verdana"/>
              </a:rPr>
              <a:t>2.3</a:t>
            </a:r>
            <a:r>
              <a:rPr sz="18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flaws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per</a:t>
            </a:r>
            <a:r>
              <a:rPr sz="1800" b="0" spc="-1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Verdana"/>
                <a:cs typeface="Verdana"/>
              </a:rPr>
              <a:t>millimeter.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364" y="1100874"/>
            <a:ext cx="7902575" cy="221086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252525"/>
              </a:buClr>
              <a:buAutoNum type="alphaLcParenBoth"/>
              <a:tabLst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Determine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probability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exactly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flaws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millimeter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AutoNum type="alphaLcParenBoth"/>
              <a:tabLst>
                <a:tab pos="355600" algn="l"/>
              </a:tabLst>
            </a:pPr>
            <a:r>
              <a:rPr sz="1800" spc="-45" dirty="0">
                <a:latin typeface="Verdana"/>
                <a:cs typeface="Verdana"/>
              </a:rPr>
              <a:t>Determine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probability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10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flaws</a:t>
            </a:r>
            <a:r>
              <a:rPr sz="1800" spc="-85" dirty="0">
                <a:latin typeface="Verdana"/>
                <a:cs typeface="Verdana"/>
              </a:rPr>
              <a:t> in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05" dirty="0">
                <a:latin typeface="Verdana"/>
                <a:cs typeface="Verdana"/>
              </a:rPr>
              <a:t> millimeters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AutoNum type="alphaLcParenBoth"/>
              <a:tabLst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Determine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probability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least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flaw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millimeters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b="1" spc="-10" dirty="0">
                <a:latin typeface="Tahoma"/>
                <a:cs typeface="Tahoma"/>
              </a:rPr>
              <a:t>Solution</a:t>
            </a:r>
            <a:r>
              <a:rPr sz="1800" spc="-1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399415" indent="-387350">
              <a:lnSpc>
                <a:spcPct val="100000"/>
              </a:lnSpc>
              <a:spcBef>
                <a:spcPts val="680"/>
              </a:spcBef>
              <a:buAutoNum type="alphaLcParenBoth"/>
              <a:tabLst>
                <a:tab pos="400050" algn="l"/>
              </a:tabLst>
            </a:pPr>
            <a:r>
              <a:rPr sz="1800" spc="-75" dirty="0">
                <a:latin typeface="Verdana"/>
                <a:cs typeface="Verdana"/>
              </a:rPr>
              <a:t>Let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denote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flaws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millimeter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685"/>
              </a:spcBef>
              <a:tabLst>
                <a:tab pos="2411095" algn="l"/>
              </a:tabLst>
            </a:pPr>
            <a:r>
              <a:rPr sz="1800" spc="-114" dirty="0">
                <a:latin typeface="Verdana"/>
                <a:cs typeface="Verdana"/>
              </a:rPr>
              <a:t>Then,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λ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2.3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10" dirty="0">
                <a:latin typeface="Verdana"/>
                <a:cs typeface="Verdana"/>
              </a:rPr>
              <a:t>flaws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721" y="3604640"/>
            <a:ext cx="718185" cy="15240"/>
          </a:xfrm>
          <a:custGeom>
            <a:avLst/>
            <a:gdLst/>
            <a:ahLst/>
            <a:cxnLst/>
            <a:rect l="l" t="t" r="r" b="b"/>
            <a:pathLst>
              <a:path w="718184" h="15239">
                <a:moveTo>
                  <a:pt x="717803" y="0"/>
                </a:moveTo>
                <a:lnTo>
                  <a:pt x="0" y="0"/>
                </a:lnTo>
                <a:lnTo>
                  <a:pt x="0" y="15240"/>
                </a:lnTo>
                <a:lnTo>
                  <a:pt x="717803" y="15240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9964" y="3333063"/>
            <a:ext cx="6530340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67410" algn="r">
              <a:lnSpc>
                <a:spcPts val="1025"/>
              </a:lnSpc>
              <a:spcBef>
                <a:spcPts val="130"/>
              </a:spcBef>
              <a:tabLst>
                <a:tab pos="530225" algn="l"/>
              </a:tabLst>
            </a:pPr>
            <a:r>
              <a:rPr sz="1050" spc="-20" dirty="0">
                <a:latin typeface="Cambria Math"/>
                <a:cs typeface="Cambria Math"/>
              </a:rPr>
              <a:t>−2.3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5" dirty="0">
                <a:latin typeface="Cambria Math"/>
                <a:cs typeface="Cambria Math"/>
              </a:rPr>
              <a:t>2</a:t>
            </a:r>
            <a:endParaRPr sz="1050" dirty="0">
              <a:latin typeface="Cambria Math"/>
              <a:cs typeface="Cambria Math"/>
            </a:endParaRPr>
          </a:p>
          <a:p>
            <a:pPr marL="38100">
              <a:lnSpc>
                <a:spcPts val="1925"/>
              </a:lnSpc>
              <a:tabLst>
                <a:tab pos="5343525" algn="l"/>
                <a:tab pos="5721985" algn="l"/>
              </a:tabLst>
            </a:pPr>
            <a:r>
              <a:rPr sz="1800" spc="-45" dirty="0">
                <a:latin typeface="Verdana"/>
                <a:cs typeface="Verdana"/>
              </a:rPr>
              <a:t>Probability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exactly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75" dirty="0">
                <a:latin typeface="Verdana"/>
                <a:cs typeface="Verdana"/>
              </a:rPr>
              <a:t> flaws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38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(X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2)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950" spc="30" baseline="44871" dirty="0">
                <a:latin typeface="Cambria Math"/>
                <a:cs typeface="Cambria Math"/>
              </a:rPr>
              <a:t>𝑒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37" baseline="44871" dirty="0">
                <a:latin typeface="Cambria Math"/>
                <a:cs typeface="Cambria Math"/>
              </a:rPr>
              <a:t>2.3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0.265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64" y="3584702"/>
            <a:ext cx="10839450" cy="8140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4510" algn="ctr">
              <a:lnSpc>
                <a:spcPct val="100000"/>
              </a:lnSpc>
              <a:spcBef>
                <a:spcPts val="340"/>
              </a:spcBef>
            </a:pPr>
            <a:r>
              <a:rPr sz="1300" spc="-25" dirty="0">
                <a:latin typeface="Cambria Math"/>
                <a:cs typeface="Cambria Math"/>
              </a:rPr>
              <a:t>2!</a:t>
            </a:r>
            <a:endParaRPr sz="1300" dirty="0">
              <a:latin typeface="Cambria Math"/>
              <a:cs typeface="Cambria Math"/>
            </a:endParaRPr>
          </a:p>
          <a:p>
            <a:pPr marL="38100" marR="30480">
              <a:lnSpc>
                <a:spcPts val="1939"/>
              </a:lnSpc>
              <a:spcBef>
                <a:spcPts val="550"/>
              </a:spcBef>
              <a:tabLst>
                <a:tab pos="7599045" algn="l"/>
              </a:tabLst>
            </a:pPr>
            <a:r>
              <a:rPr sz="1800" spc="-95" dirty="0">
                <a:latin typeface="Verdana"/>
                <a:cs typeface="Verdana"/>
              </a:rPr>
              <a:t>(b)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second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interval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increased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fold.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Then,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denotes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no.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flaws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mm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wire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has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Poisson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distribution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λ</a:t>
            </a:r>
            <a:r>
              <a:rPr sz="1800" spc="-52" baseline="-20833" dirty="0">
                <a:latin typeface="Verdana"/>
                <a:cs typeface="Verdana"/>
              </a:rPr>
              <a:t>1</a:t>
            </a:r>
            <a:r>
              <a:rPr sz="1800" spc="127" baseline="-20833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λ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2.3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11.5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70" dirty="0">
                <a:latin typeface="Verdana"/>
                <a:cs typeface="Verdana"/>
              </a:rPr>
              <a:t>flaws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5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mm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7582" y="4714113"/>
            <a:ext cx="1013460" cy="15240"/>
          </a:xfrm>
          <a:custGeom>
            <a:avLst/>
            <a:gdLst/>
            <a:ahLst/>
            <a:cxnLst/>
            <a:rect l="l" t="t" r="r" b="b"/>
            <a:pathLst>
              <a:path w="1013460" h="15239">
                <a:moveTo>
                  <a:pt x="1013460" y="0"/>
                </a:moveTo>
                <a:lnTo>
                  <a:pt x="0" y="0"/>
                </a:lnTo>
                <a:lnTo>
                  <a:pt x="0" y="15239"/>
                </a:lnTo>
                <a:lnTo>
                  <a:pt x="1013460" y="15239"/>
                </a:lnTo>
                <a:lnTo>
                  <a:pt x="1013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9964" y="4443222"/>
            <a:ext cx="456247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78760">
              <a:lnSpc>
                <a:spcPts val="1025"/>
              </a:lnSpc>
              <a:spcBef>
                <a:spcPts val="130"/>
              </a:spcBef>
              <a:tabLst>
                <a:tab pos="3523615" algn="l"/>
              </a:tabLst>
            </a:pPr>
            <a:r>
              <a:rPr sz="1050" spc="-10" dirty="0">
                <a:latin typeface="Cambria Math"/>
                <a:cs typeface="Cambria Math"/>
              </a:rPr>
              <a:t>−11.5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25" dirty="0">
                <a:latin typeface="Cambria Math"/>
                <a:cs typeface="Cambria Math"/>
              </a:rPr>
              <a:t>10</a:t>
            </a:r>
            <a:endParaRPr sz="1050" dirty="0">
              <a:latin typeface="Cambria Math"/>
              <a:cs typeface="Cambria Math"/>
            </a:endParaRPr>
          </a:p>
          <a:p>
            <a:pPr marL="38100">
              <a:lnSpc>
                <a:spcPts val="1925"/>
              </a:lnSpc>
              <a:tabLst>
                <a:tab pos="3199130" algn="l"/>
                <a:tab pos="3755390" algn="l"/>
              </a:tabLst>
            </a:pPr>
            <a:r>
              <a:rPr sz="1800" spc="-45" dirty="0">
                <a:latin typeface="Verdana"/>
                <a:cs typeface="Verdana"/>
              </a:rPr>
              <a:t>Probability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10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flaws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950" spc="30" baseline="44871" dirty="0">
                <a:latin typeface="Cambria Math"/>
                <a:cs typeface="Cambria Math"/>
              </a:rPr>
              <a:t>𝑒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30" baseline="44871" dirty="0">
                <a:latin typeface="Cambria Math"/>
                <a:cs typeface="Cambria Math"/>
              </a:rPr>
              <a:t>11.5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0.113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964" y="4692870"/>
            <a:ext cx="10737215" cy="93154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350"/>
              </a:spcBef>
            </a:pPr>
            <a:r>
              <a:rPr sz="1300" spc="-25" dirty="0">
                <a:latin typeface="Cambria Math"/>
                <a:cs typeface="Cambria Math"/>
              </a:rPr>
              <a:t>10!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800" spc="-40" dirty="0">
                <a:latin typeface="Verdana"/>
                <a:cs typeface="Verdana"/>
              </a:rPr>
              <a:t>(c)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Let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denote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flaws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05" dirty="0">
                <a:latin typeface="Verdana"/>
                <a:cs typeface="Verdana"/>
              </a:rPr>
              <a:t> millimeters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wire.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Then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has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Poisson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distribution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L="419100">
              <a:lnSpc>
                <a:spcPct val="100000"/>
              </a:lnSpc>
              <a:spcBef>
                <a:spcPts val="685"/>
              </a:spcBef>
            </a:pPr>
            <a:r>
              <a:rPr sz="1800" spc="-114" dirty="0">
                <a:latin typeface="Verdana"/>
                <a:cs typeface="Verdana"/>
              </a:rPr>
              <a:t>λ</a:t>
            </a:r>
            <a:r>
              <a:rPr sz="1800" spc="-172" baseline="-20833" dirty="0">
                <a:latin typeface="Verdana"/>
                <a:cs typeface="Verdana"/>
              </a:rPr>
              <a:t>2</a:t>
            </a:r>
            <a:r>
              <a:rPr sz="1800" spc="-112" baseline="-20833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λ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2.3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4.6</a:t>
            </a:r>
            <a:r>
              <a:rPr sz="1800" spc="-85" dirty="0">
                <a:latin typeface="Verdana"/>
                <a:cs typeface="Verdana"/>
              </a:rPr>
              <a:t> flaws/2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mm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wire.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0273" y="5934824"/>
            <a:ext cx="718185" cy="15240"/>
          </a:xfrm>
          <a:custGeom>
            <a:avLst/>
            <a:gdLst/>
            <a:ahLst/>
            <a:cxnLst/>
            <a:rect l="l" t="t" r="r" b="b"/>
            <a:pathLst>
              <a:path w="718184" h="15239">
                <a:moveTo>
                  <a:pt x="717803" y="0"/>
                </a:moveTo>
                <a:lnTo>
                  <a:pt x="0" y="0"/>
                </a:lnTo>
                <a:lnTo>
                  <a:pt x="0" y="15240"/>
                </a:lnTo>
                <a:lnTo>
                  <a:pt x="717803" y="15240"/>
                </a:lnTo>
                <a:lnTo>
                  <a:pt x="717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5102" y="5943091"/>
            <a:ext cx="1714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0!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9964" y="5664200"/>
            <a:ext cx="84067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994410" algn="r">
              <a:lnSpc>
                <a:spcPts val="1025"/>
              </a:lnSpc>
              <a:spcBef>
                <a:spcPts val="130"/>
              </a:spcBef>
              <a:tabLst>
                <a:tab pos="530225" algn="l"/>
              </a:tabLst>
            </a:pPr>
            <a:r>
              <a:rPr sz="1050" spc="-20" dirty="0">
                <a:latin typeface="Cambria Math"/>
                <a:cs typeface="Cambria Math"/>
              </a:rPr>
              <a:t>−4.6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5" dirty="0"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  <a:p>
            <a:pPr marL="38100">
              <a:lnSpc>
                <a:spcPts val="1925"/>
              </a:lnSpc>
              <a:tabLst>
                <a:tab pos="7093584" algn="l"/>
                <a:tab pos="7471409" algn="l"/>
              </a:tabLst>
            </a:pPr>
            <a:r>
              <a:rPr sz="1800" spc="-45" dirty="0">
                <a:latin typeface="Verdana"/>
                <a:cs typeface="Verdana"/>
              </a:rPr>
              <a:t>Probability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least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flaw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(X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90" dirty="0">
                <a:latin typeface="Verdana"/>
                <a:cs typeface="Verdana"/>
              </a:rPr>
              <a:t>≥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3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(X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0)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-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950" spc="30" baseline="44871" dirty="0">
                <a:latin typeface="Cambria Math"/>
                <a:cs typeface="Cambria Math"/>
              </a:rPr>
              <a:t>𝑒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37" baseline="44871" dirty="0">
                <a:latin typeface="Cambria Math"/>
                <a:cs typeface="Cambria Math"/>
              </a:rPr>
              <a:t>4.6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0.9899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0894" y="1062989"/>
            <a:ext cx="2120265" cy="20320"/>
          </a:xfrm>
          <a:custGeom>
            <a:avLst/>
            <a:gdLst/>
            <a:ahLst/>
            <a:cxnLst/>
            <a:rect l="l" t="t" r="r" b="b"/>
            <a:pathLst>
              <a:path w="2120265" h="20319">
                <a:moveTo>
                  <a:pt x="2119883" y="0"/>
                </a:moveTo>
                <a:lnTo>
                  <a:pt x="0" y="0"/>
                </a:lnTo>
                <a:lnTo>
                  <a:pt x="0" y="19812"/>
                </a:lnTo>
                <a:lnTo>
                  <a:pt x="2119883" y="19812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22463" y="704468"/>
            <a:ext cx="12642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1730" algn="l"/>
              </a:tabLst>
            </a:pPr>
            <a:r>
              <a:rPr sz="1450" spc="-10" dirty="0">
                <a:latin typeface="Cambria Math"/>
                <a:cs typeface="Cambria Math"/>
              </a:rPr>
              <a:t>−0.02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4291" y="841628"/>
            <a:ext cx="988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842250" algn="l"/>
                <a:tab pos="8661400" algn="l"/>
              </a:tabLst>
            </a:pP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(a)</a:t>
            </a:r>
            <a:r>
              <a:rPr sz="18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65" dirty="0">
                <a:solidFill>
                  <a:srgbClr val="000000"/>
                </a:solidFill>
                <a:latin typeface="Verdana"/>
                <a:cs typeface="Verdana"/>
              </a:rPr>
              <a:t>Probability</a:t>
            </a:r>
            <a:r>
              <a:rPr sz="2400" b="0" spc="-1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85" dirty="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  <a:r>
              <a:rPr sz="24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defective</a:t>
            </a:r>
            <a:r>
              <a:rPr sz="2400" b="0" spc="-1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15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2400" b="0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215" dirty="0">
                <a:solidFill>
                  <a:srgbClr val="000000"/>
                </a:solidFill>
                <a:latin typeface="Verdana"/>
                <a:cs typeface="Verdana"/>
              </a:rPr>
              <a:t>(X</a:t>
            </a:r>
            <a:r>
              <a:rPr sz="24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15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24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220" dirty="0">
                <a:solidFill>
                  <a:srgbClr val="000000"/>
                </a:solidFill>
                <a:latin typeface="Verdana"/>
                <a:cs typeface="Verdana"/>
              </a:rPr>
              <a:t>0)</a:t>
            </a:r>
            <a:r>
              <a:rPr sz="2400" b="0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15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2400" b="0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25" b="0" spc="-15" baseline="44444" dirty="0">
                <a:solidFill>
                  <a:srgbClr val="000000"/>
                </a:solidFill>
                <a:latin typeface="Cambria Math"/>
                <a:cs typeface="Cambria Math"/>
              </a:rPr>
              <a:t>(2.7183)</a:t>
            </a:r>
            <a:r>
              <a:rPr sz="2625" b="0" baseline="44444" dirty="0">
                <a:solidFill>
                  <a:srgbClr val="000000"/>
                </a:solidFill>
                <a:latin typeface="Cambria Math"/>
                <a:cs typeface="Cambria Math"/>
              </a:rPr>
              <a:t>	</a:t>
            </a:r>
            <a:r>
              <a:rPr sz="2625" b="0" spc="-15" baseline="44444" dirty="0">
                <a:solidFill>
                  <a:srgbClr val="000000"/>
                </a:solidFill>
                <a:latin typeface="Cambria Math"/>
                <a:cs typeface="Cambria Math"/>
              </a:rPr>
              <a:t>(0.02)</a:t>
            </a:r>
            <a:r>
              <a:rPr sz="2625" b="0" baseline="44444" dirty="0">
                <a:solidFill>
                  <a:srgbClr val="000000"/>
                </a:solidFill>
                <a:latin typeface="Cambria Math"/>
                <a:cs typeface="Cambria Math"/>
              </a:rPr>
              <a:t>	</a:t>
            </a:r>
            <a:r>
              <a:rPr sz="2400" b="0" spc="-515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2400" b="0" spc="-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180" dirty="0">
                <a:solidFill>
                  <a:srgbClr val="000000"/>
                </a:solidFill>
                <a:latin typeface="Verdana"/>
                <a:cs typeface="Verdana"/>
              </a:rPr>
              <a:t>0.9802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991" y="1029955"/>
            <a:ext cx="9891395" cy="1252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2282190" algn="r">
              <a:lnSpc>
                <a:spcPct val="100000"/>
              </a:lnSpc>
              <a:spcBef>
                <a:spcPts val="480"/>
              </a:spcBef>
            </a:pPr>
            <a:r>
              <a:rPr sz="1750" spc="-25" dirty="0">
                <a:latin typeface="Cambria Math"/>
                <a:cs typeface="Cambria Math"/>
              </a:rPr>
              <a:t>0!</a:t>
            </a: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Verdana"/>
                <a:cs typeface="Verdana"/>
              </a:rPr>
              <a:t>Expected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no.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zero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defective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consignment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20,000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packets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.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P(X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x)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20,000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0.9802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19,604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2082" y="2708910"/>
            <a:ext cx="2120265" cy="20320"/>
          </a:xfrm>
          <a:custGeom>
            <a:avLst/>
            <a:gdLst/>
            <a:ahLst/>
            <a:cxnLst/>
            <a:rect l="l" t="t" r="r" b="b"/>
            <a:pathLst>
              <a:path w="2120265" h="20319">
                <a:moveTo>
                  <a:pt x="2119883" y="0"/>
                </a:moveTo>
                <a:lnTo>
                  <a:pt x="0" y="0"/>
                </a:lnTo>
                <a:lnTo>
                  <a:pt x="0" y="19812"/>
                </a:lnTo>
                <a:lnTo>
                  <a:pt x="2119883" y="19812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591" y="2350770"/>
            <a:ext cx="1060894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657985" algn="r">
              <a:lnSpc>
                <a:spcPts val="1415"/>
              </a:lnSpc>
              <a:spcBef>
                <a:spcPts val="90"/>
              </a:spcBef>
              <a:tabLst>
                <a:tab pos="1127760" algn="l"/>
              </a:tabLst>
            </a:pPr>
            <a:r>
              <a:rPr sz="1450" spc="-10" dirty="0">
                <a:latin typeface="Cambria Math"/>
                <a:cs typeface="Cambria Math"/>
              </a:rPr>
              <a:t>−0.02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555"/>
              </a:lnSpc>
              <a:tabLst>
                <a:tab pos="8216900" algn="l"/>
                <a:tab pos="9036685" algn="l"/>
              </a:tabLst>
            </a:pPr>
            <a:r>
              <a:rPr sz="2400" spc="-110" dirty="0">
                <a:latin typeface="Verdana"/>
                <a:cs typeface="Verdana"/>
              </a:rPr>
              <a:t>(b)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Probability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one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defective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(X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1)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625" spc="-15" baseline="44444" dirty="0">
                <a:latin typeface="Cambria Math"/>
                <a:cs typeface="Cambria Math"/>
              </a:rPr>
              <a:t>(2.7183)</a:t>
            </a:r>
            <a:r>
              <a:rPr sz="2625" baseline="44444" dirty="0">
                <a:latin typeface="Cambria Math"/>
                <a:cs typeface="Cambria Math"/>
              </a:rPr>
              <a:t>	</a:t>
            </a:r>
            <a:r>
              <a:rPr sz="2625" spc="-15" baseline="44444" dirty="0">
                <a:latin typeface="Cambria Math"/>
                <a:cs typeface="Cambria Math"/>
              </a:rPr>
              <a:t>(0.02)</a:t>
            </a:r>
            <a:r>
              <a:rPr sz="2625" baseline="44444" dirty="0">
                <a:latin typeface="Cambria Math"/>
                <a:cs typeface="Cambria Math"/>
              </a:rPr>
              <a:t>	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0.019604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91" y="2678250"/>
            <a:ext cx="10316845" cy="12471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2345690" algn="r">
              <a:lnSpc>
                <a:spcPct val="100000"/>
              </a:lnSpc>
              <a:spcBef>
                <a:spcPts val="459"/>
              </a:spcBef>
            </a:pPr>
            <a:r>
              <a:rPr sz="1750" spc="-25" dirty="0">
                <a:latin typeface="Cambria Math"/>
                <a:cs typeface="Cambria Math"/>
              </a:rPr>
              <a:t>1!</a:t>
            </a: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Verdana"/>
                <a:cs typeface="Verdana"/>
              </a:rPr>
              <a:t>Expected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no.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defective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lenses in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consignment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20000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packets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20000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0.019604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392.08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392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appx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1415" y="4351782"/>
            <a:ext cx="2120265" cy="20320"/>
          </a:xfrm>
          <a:custGeom>
            <a:avLst/>
            <a:gdLst/>
            <a:ahLst/>
            <a:cxnLst/>
            <a:rect l="l" t="t" r="r" b="b"/>
            <a:pathLst>
              <a:path w="2120265" h="20320">
                <a:moveTo>
                  <a:pt x="2119883" y="0"/>
                </a:moveTo>
                <a:lnTo>
                  <a:pt x="0" y="0"/>
                </a:lnTo>
                <a:lnTo>
                  <a:pt x="0" y="19812"/>
                </a:lnTo>
                <a:lnTo>
                  <a:pt x="2119883" y="19812"/>
                </a:lnTo>
                <a:lnTo>
                  <a:pt x="2119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591" y="3993896"/>
            <a:ext cx="10934700" cy="528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94535" algn="r">
              <a:lnSpc>
                <a:spcPts val="1415"/>
              </a:lnSpc>
              <a:spcBef>
                <a:spcPts val="90"/>
              </a:spcBef>
              <a:tabLst>
                <a:tab pos="1127760" algn="l"/>
              </a:tabLst>
            </a:pPr>
            <a:r>
              <a:rPr sz="1450" spc="-10" dirty="0">
                <a:latin typeface="Cambria Math"/>
                <a:cs typeface="Cambria Math"/>
              </a:rPr>
              <a:t>−0.02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555"/>
              </a:lnSpc>
              <a:tabLst>
                <a:tab pos="8206105" algn="l"/>
                <a:tab pos="9024620" algn="l"/>
              </a:tabLst>
            </a:pPr>
            <a:r>
              <a:rPr sz="2400" spc="-40" dirty="0">
                <a:latin typeface="Verdana"/>
                <a:cs typeface="Verdana"/>
              </a:rPr>
              <a:t>(c)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Probability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one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defective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(X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2)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625" spc="-15" baseline="44444" dirty="0">
                <a:latin typeface="Cambria Math"/>
                <a:cs typeface="Cambria Math"/>
              </a:rPr>
              <a:t>(2.7183)</a:t>
            </a:r>
            <a:r>
              <a:rPr sz="2625" baseline="44444" dirty="0">
                <a:latin typeface="Cambria Math"/>
                <a:cs typeface="Cambria Math"/>
              </a:rPr>
              <a:t>	</a:t>
            </a:r>
            <a:r>
              <a:rPr sz="2625" spc="-15" baseline="44444" dirty="0">
                <a:latin typeface="Cambria Math"/>
                <a:cs typeface="Cambria Math"/>
              </a:rPr>
              <a:t>(0.02)</a:t>
            </a:r>
            <a:r>
              <a:rPr sz="2625" baseline="44444" dirty="0">
                <a:latin typeface="Cambria Math"/>
                <a:cs typeface="Cambria Math"/>
              </a:rPr>
              <a:t>	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0.00019604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991" y="4321376"/>
            <a:ext cx="10316845" cy="12471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2356485" algn="r">
              <a:lnSpc>
                <a:spcPct val="100000"/>
              </a:lnSpc>
              <a:spcBef>
                <a:spcPts val="459"/>
              </a:spcBef>
            </a:pPr>
            <a:r>
              <a:rPr sz="1750" spc="-25" dirty="0">
                <a:latin typeface="Cambria Math"/>
                <a:cs typeface="Cambria Math"/>
              </a:rPr>
              <a:t>2!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Verdana"/>
                <a:cs typeface="Verdana"/>
              </a:rPr>
              <a:t>Expected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no.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2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defective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lenses in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consignment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20000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packets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20000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0.00019604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3.9008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4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appx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605" y="654253"/>
            <a:ext cx="10229215" cy="206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4" dirty="0">
                <a:solidFill>
                  <a:srgbClr val="252525"/>
                </a:solidFill>
                <a:latin typeface="Tahoma"/>
                <a:cs typeface="Tahoma"/>
              </a:rPr>
              <a:t>Fitting</a:t>
            </a:r>
            <a:r>
              <a:rPr sz="2800" b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800" b="1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16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8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-125" dirty="0">
                <a:solidFill>
                  <a:srgbClr val="252525"/>
                </a:solidFill>
                <a:latin typeface="Tahoma"/>
                <a:cs typeface="Tahoma"/>
              </a:rPr>
              <a:t>Poisson</a:t>
            </a:r>
            <a:r>
              <a:rPr sz="2800" b="1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b="1" spc="-80" dirty="0">
                <a:solidFill>
                  <a:srgbClr val="252525"/>
                </a:solidFill>
                <a:latin typeface="Tahoma"/>
                <a:cs typeface="Tahoma"/>
              </a:rPr>
              <a:t>Distribution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625"/>
              </a:spcBef>
            </a:pPr>
            <a:r>
              <a:rPr sz="2800" spc="150" dirty="0">
                <a:latin typeface="Verdana"/>
                <a:cs typeface="Verdana"/>
              </a:rPr>
              <a:t>A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doctor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collected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following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data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about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arrival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 </a:t>
            </a:r>
            <a:r>
              <a:rPr sz="2800" spc="-70" dirty="0">
                <a:latin typeface="Verdana"/>
                <a:cs typeface="Verdana"/>
              </a:rPr>
              <a:t>patients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in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his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clinic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for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240" dirty="0">
                <a:latin typeface="Verdana"/>
                <a:cs typeface="Verdana"/>
              </a:rPr>
              <a:t>445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days.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220" dirty="0">
                <a:latin typeface="Verdana"/>
                <a:cs typeface="Verdana"/>
              </a:rPr>
              <a:t>Fit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Poisson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Distribution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for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data.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02818"/>
              </p:ext>
            </p:extLst>
          </p:nvPr>
        </p:nvGraphicFramePr>
        <p:xfrm>
          <a:off x="1011682" y="3051810"/>
          <a:ext cx="9845038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No.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6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patients</a:t>
                      </a:r>
                      <a:r>
                        <a:rPr sz="1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(X)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1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5" dirty="0">
                          <a:latin typeface="Tahoma"/>
                          <a:cs typeface="Tahoma"/>
                        </a:rPr>
                        <a:t>6+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40" dirty="0">
                          <a:latin typeface="Verdana"/>
                          <a:cs typeface="Verdana"/>
                        </a:rPr>
                        <a:t>No.</a:t>
                      </a:r>
                      <a:r>
                        <a:rPr sz="18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b="1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35" dirty="0">
                          <a:latin typeface="Verdana"/>
                          <a:cs typeface="Verdana"/>
                        </a:rPr>
                        <a:t>days</a:t>
                      </a:r>
                      <a:r>
                        <a:rPr sz="1800" b="1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5" dirty="0">
                          <a:latin typeface="Verdana"/>
                          <a:cs typeface="Verdana"/>
                        </a:rPr>
                        <a:t>(f)</a:t>
                      </a:r>
                      <a:endParaRPr sz="1800" b="1" dirty="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153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169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72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31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12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0" marR="0" marT="41275" marB="0">
                    <a:lnT w="12700">
                      <a:solidFill>
                        <a:srgbClr val="42B996"/>
                      </a:solidFill>
                      <a:prstDash val="solid"/>
                    </a:lnT>
                    <a:lnB w="12700">
                      <a:solidFill>
                        <a:srgbClr val="42B996"/>
                      </a:solidFill>
                      <a:prstDash val="solid"/>
                    </a:lnB>
                    <a:solidFill>
                      <a:srgbClr val="42B99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170D-3E82-BECD-D03E-3997D5149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685800"/>
                <a:ext cx="10896600" cy="541020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45720" indent="0">
                  <a:buNone/>
                </a:pPr>
                <a:r>
                  <a:rPr lang="en-US" sz="2000" dirty="0"/>
                  <a:t>Here, random variable X = No. of patients visiting the doctor</a:t>
                </a:r>
              </a:p>
              <a:p>
                <a:pPr marL="45720" indent="0">
                  <a:buNone/>
                </a:pPr>
                <a:r>
                  <a:rPr lang="en-US" sz="2000" dirty="0"/>
                  <a:t>Sample size (N) = 445</a:t>
                </a:r>
              </a:p>
              <a:p>
                <a:pPr marL="45720" indent="0">
                  <a:buNone/>
                </a:pPr>
                <a:r>
                  <a:rPr lang="en-US" sz="2000" dirty="0"/>
                  <a:t>The distribution to be fitted is Poisson distribution having following probability mass function. </a:t>
                </a:r>
              </a:p>
              <a:p>
                <a:pPr marL="4572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/>
                  <a:t>		x = 0, 1, 2, …</a:t>
                </a:r>
              </a:p>
              <a:p>
                <a:pPr marL="45720" indent="0">
                  <a:buNone/>
                </a:pPr>
                <a:endParaRPr lang="en-US" sz="2000" dirty="0"/>
              </a:p>
              <a:p>
                <a:pPr marL="45720" indent="0">
                  <a:buNone/>
                </a:pPr>
                <a:endParaRPr lang="en-US" sz="2000" dirty="0"/>
              </a:p>
              <a:p>
                <a:pPr marL="45720" indent="0">
                  <a:buNone/>
                </a:pPr>
                <a:r>
                  <a:rPr lang="en-US" sz="2000" dirty="0"/>
                  <a:t> </a:t>
                </a:r>
              </a:p>
              <a:p>
                <a:pPr marL="45720" indent="0">
                  <a:buNone/>
                </a:pPr>
                <a:endPara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𝑓𝑥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564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445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1.27</a:t>
                </a:r>
              </a:p>
              <a:p>
                <a:pPr marL="45720" indent="0">
                  <a:buNone/>
                </a:pPr>
                <a:r>
                  <a:rPr lang="en-US" sz="2000" dirty="0">
                    <a:latin typeface="Calibri" panose="020F0502020204030204" pitchFamily="34" charset="0"/>
                  </a:rPr>
                  <a:t>	Mean of P.D. (</a:t>
                </a:r>
                <a:r>
                  <a:rPr lang="el-GR" sz="2000" dirty="0">
                    <a:latin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</a:rPr>
                  <a:t>) = 1.27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170D-3E82-BECD-D03E-3997D5149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685800"/>
                <a:ext cx="10896600" cy="5410200"/>
              </a:xfrm>
              <a:blipFill>
                <a:blip r:embed="rId2"/>
                <a:stretch>
                  <a:fillRect l="-559" t="-1240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105AF3-ACF7-CED1-1CB4-FBD4060EC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72777"/>
              </p:ext>
            </p:extLst>
          </p:nvPr>
        </p:nvGraphicFramePr>
        <p:xfrm>
          <a:off x="990600" y="33909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6352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1028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664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87565088"/>
                    </a:ext>
                  </a:extLst>
                </a:gridCol>
                <a:gridCol w="829811">
                  <a:extLst>
                    <a:ext uri="{9D8B030D-6E8A-4147-A177-3AD203B41FA5}">
                      <a16:colId xmlns:a16="http://schemas.microsoft.com/office/drawing/2014/main" val="1230210299"/>
                    </a:ext>
                  </a:extLst>
                </a:gridCol>
                <a:gridCol w="795789">
                  <a:extLst>
                    <a:ext uri="{9D8B030D-6E8A-4147-A177-3AD203B41FA5}">
                      <a16:colId xmlns:a16="http://schemas.microsoft.com/office/drawing/2014/main" val="21642914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0319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9319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53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0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1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76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67646-12C2-6139-CA4C-5AC210A70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10668000" cy="5334000"/>
              </a:xfrm>
            </p:spPr>
            <p:txBody>
              <a:bodyPr/>
              <a:lstStyle/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1.27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1.27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Estimated frequency (</a:t>
                </a:r>
                <a:r>
                  <a:rPr lang="en-US" dirty="0" err="1"/>
                  <a:t>fe</a:t>
                </a:r>
                <a:r>
                  <a:rPr lang="en-US" dirty="0"/>
                  <a:t>) = N . P(X = x)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67646-12C2-6139-CA4C-5AC210A70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10668000" cy="5334000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E71EE0-F2FC-31BB-F5FB-E9CCAF3B4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74995"/>
                  </p:ext>
                </p:extLst>
              </p:nvPr>
            </p:nvGraphicFramePr>
            <p:xfrm>
              <a:off x="843116" y="2362200"/>
              <a:ext cx="7460225" cy="4079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5451">
                      <a:extLst>
                        <a:ext uri="{9D8B030D-6E8A-4147-A177-3AD203B41FA5}">
                          <a16:colId xmlns:a16="http://schemas.microsoft.com/office/drawing/2014/main" val="287678594"/>
                        </a:ext>
                      </a:extLst>
                    </a:gridCol>
                    <a:gridCol w="1812437">
                      <a:extLst>
                        <a:ext uri="{9D8B030D-6E8A-4147-A177-3AD203B41FA5}">
                          <a16:colId xmlns:a16="http://schemas.microsoft.com/office/drawing/2014/main" val="649941204"/>
                        </a:ext>
                      </a:extLst>
                    </a:gridCol>
                    <a:gridCol w="2071176">
                      <a:extLst>
                        <a:ext uri="{9D8B030D-6E8A-4147-A177-3AD203B41FA5}">
                          <a16:colId xmlns:a16="http://schemas.microsoft.com/office/drawing/2014/main" val="369982368"/>
                        </a:ext>
                      </a:extLst>
                    </a:gridCol>
                    <a:gridCol w="2641161">
                      <a:extLst>
                        <a:ext uri="{9D8B030D-6E8A-4147-A177-3AD203B41FA5}">
                          <a16:colId xmlns:a16="http://schemas.microsoft.com/office/drawing/2014/main" val="1031464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Obs. Frequency (</a:t>
                          </a:r>
                          <a:r>
                            <a:rPr lang="en-US" dirty="0" err="1"/>
                            <a:t>fo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1.27</m:t>
                                        </m:r>
                                      </m:sup>
                                    </m:s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1.27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Est. Frequency (</a:t>
                          </a:r>
                          <a:r>
                            <a:rPr lang="en-US" dirty="0" err="1"/>
                            <a:t>fe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r>
                            <a:rPr lang="en-US" dirty="0"/>
                            <a:t>  = N x P(X = 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6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0.280832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124.9701≈125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797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≈1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0.356656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158.712≈159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87561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0.226477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100.7821≈101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5787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0.095875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42.66443≈43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39514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0.03044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13.54596≈13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68295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0.007732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3.440673≈3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172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0.001988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0.884766≈1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23213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000" dirty="0"/>
                            <a:t>Σ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fo</a:t>
                          </a:r>
                          <a:r>
                            <a:rPr lang="en-US" sz="2000" dirty="0"/>
                            <a:t> = 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108222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E71EE0-F2FC-31BB-F5FB-E9CCAF3B4E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74995"/>
                  </p:ext>
                </p:extLst>
              </p:nvPr>
            </p:nvGraphicFramePr>
            <p:xfrm>
              <a:off x="843116" y="2362200"/>
              <a:ext cx="7460225" cy="4079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5451">
                      <a:extLst>
                        <a:ext uri="{9D8B030D-6E8A-4147-A177-3AD203B41FA5}">
                          <a16:colId xmlns:a16="http://schemas.microsoft.com/office/drawing/2014/main" val="287678594"/>
                        </a:ext>
                      </a:extLst>
                    </a:gridCol>
                    <a:gridCol w="1812437">
                      <a:extLst>
                        <a:ext uri="{9D8B030D-6E8A-4147-A177-3AD203B41FA5}">
                          <a16:colId xmlns:a16="http://schemas.microsoft.com/office/drawing/2014/main" val="649941204"/>
                        </a:ext>
                      </a:extLst>
                    </a:gridCol>
                    <a:gridCol w="2071176">
                      <a:extLst>
                        <a:ext uri="{9D8B030D-6E8A-4147-A177-3AD203B41FA5}">
                          <a16:colId xmlns:a16="http://schemas.microsoft.com/office/drawing/2014/main" val="369982368"/>
                        </a:ext>
                      </a:extLst>
                    </a:gridCol>
                    <a:gridCol w="2641161">
                      <a:extLst>
                        <a:ext uri="{9D8B030D-6E8A-4147-A177-3AD203B41FA5}">
                          <a16:colId xmlns:a16="http://schemas.microsoft.com/office/drawing/2014/main" val="1031464903"/>
                        </a:ext>
                      </a:extLst>
                    </a:gridCol>
                  </a:tblGrid>
                  <a:tr h="9098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Obs. Frequency (</a:t>
                          </a:r>
                          <a:r>
                            <a:rPr lang="en-US" dirty="0" err="1"/>
                            <a:t>fo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2941" t="-3356" r="-128824" b="-366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Est. Frequency (</a:t>
                          </a:r>
                          <a:r>
                            <a:rPr lang="en-US" dirty="0" err="1"/>
                            <a:t>fe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r>
                            <a:rPr lang="en-US" dirty="0"/>
                            <a:t>  = N x P(X = 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0677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0.280832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124.9701≈125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7976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≈1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0.356656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158.712≈159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9875619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0.226477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100.7821≈101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578798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0.095875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42.66443≈43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39514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0.03044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13.54596≈13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682956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0.007732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3.440673≈3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172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0.001988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0.884766≈1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232132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000" dirty="0"/>
                            <a:t>Σ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fo</a:t>
                          </a:r>
                          <a:r>
                            <a:rPr lang="en-US" sz="2000" dirty="0"/>
                            <a:t> = 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108222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617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E0DC-E98D-A0F1-CBCC-D0889409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85800"/>
            <a:ext cx="10744200" cy="5410200"/>
          </a:xfrm>
        </p:spPr>
        <p:txBody>
          <a:bodyPr/>
          <a:lstStyle/>
          <a:p>
            <a:pPr marL="457200" marR="293370" indent="-457200">
              <a:lnSpc>
                <a:spcPts val="1720"/>
              </a:lnSpc>
              <a:spcBef>
                <a:spcPts val="225"/>
              </a:spcBef>
              <a:buClr>
                <a:srgbClr val="252525"/>
              </a:buClr>
              <a:buSzPct val="80000"/>
              <a:buFont typeface="+mj-lt"/>
              <a:buAutoNum type="arabicPeriod"/>
              <a:tabLst>
                <a:tab pos="355600" algn="l"/>
                <a:tab pos="398463" algn="l"/>
              </a:tabLst>
            </a:pPr>
            <a:r>
              <a:rPr lang="en-US" sz="2400" spc="-35" dirty="0">
                <a:latin typeface="Calibri"/>
                <a:cs typeface="Calibri"/>
              </a:rPr>
              <a:t>Ten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percent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tools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produced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certain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manufacturing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process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turn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out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defective.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Find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probability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0" dirty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sample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10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tools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chosen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at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random,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exactly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two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defective by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using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(a)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Binomial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distribution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(b)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Poisson approximation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binomial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distribution.</a:t>
            </a:r>
          </a:p>
          <a:p>
            <a:pPr marL="0" marR="293370" indent="0">
              <a:lnSpc>
                <a:spcPts val="1720"/>
              </a:lnSpc>
              <a:spcBef>
                <a:spcPts val="225"/>
              </a:spcBef>
              <a:buClr>
                <a:srgbClr val="252525"/>
              </a:buClr>
              <a:buSzPct val="80000"/>
              <a:buNone/>
              <a:tabLst>
                <a:tab pos="355600" algn="l"/>
                <a:tab pos="398463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457200" marR="293370" indent="-457200">
              <a:lnSpc>
                <a:spcPts val="1720"/>
              </a:lnSpc>
              <a:spcBef>
                <a:spcPts val="225"/>
              </a:spcBef>
              <a:buClr>
                <a:srgbClr val="252525"/>
              </a:buClr>
              <a:buSzPct val="80000"/>
              <a:buNone/>
              <a:tabLst>
                <a:tab pos="4572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2. 	Contamination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problem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manufacture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magnetic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storage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disks.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Assume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particles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contamination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occur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disk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surface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Poisson </a:t>
            </a:r>
            <a:r>
              <a:rPr lang="en-US" sz="2400" spc="-10" dirty="0">
                <a:latin typeface="Times New Roman"/>
                <a:cs typeface="Times New Roman"/>
              </a:rPr>
              <a:t>distribution,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average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particles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square </a:t>
            </a:r>
            <a:r>
              <a:rPr lang="en-US" sz="2400" dirty="0">
                <a:latin typeface="Times New Roman"/>
                <a:cs typeface="Times New Roman"/>
              </a:rPr>
              <a:t>centimeter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media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surface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0.1.</a:t>
            </a:r>
          </a:p>
          <a:p>
            <a:pPr marL="973137" marR="362585" indent="-457200">
              <a:lnSpc>
                <a:spcPts val="1700"/>
              </a:lnSpc>
              <a:spcBef>
                <a:spcPts val="100"/>
              </a:spcBef>
              <a:buFont typeface="+mj-lt"/>
              <a:buAutoNum type="alphaLcParenR"/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disk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under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study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100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square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centimeters.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Determine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12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particles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occur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of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disk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under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study.</a:t>
            </a:r>
          </a:p>
          <a:p>
            <a:pPr marL="914400" marR="362585" indent="-398463">
              <a:lnSpc>
                <a:spcPts val="1700"/>
              </a:lnSpc>
              <a:spcBef>
                <a:spcPts val="100"/>
              </a:spcBef>
              <a:buFont typeface="+mj-lt"/>
              <a:buAutoNum type="alphaLcParenR"/>
            </a:pPr>
            <a:r>
              <a:rPr lang="en-US" sz="2400" dirty="0">
                <a:latin typeface="Times New Roman"/>
                <a:cs typeface="Times New Roman"/>
              </a:rPr>
              <a:t>Determine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12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fewer particles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occur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disk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under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study.</a:t>
            </a:r>
          </a:p>
          <a:p>
            <a:pPr marL="514350" marR="362585" indent="-514350">
              <a:lnSpc>
                <a:spcPts val="1700"/>
              </a:lnSpc>
              <a:spcBef>
                <a:spcPts val="100"/>
              </a:spcBef>
              <a:buNone/>
            </a:pPr>
            <a:r>
              <a:rPr lang="en-US" sz="2400" dirty="0">
                <a:latin typeface="Times New Roman"/>
                <a:cs typeface="Times New Roman"/>
              </a:rPr>
              <a:t>3. 	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cracks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section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interstate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highway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significant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enough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repair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assumed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follow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50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Poisson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distribution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two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cracks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mile.</a:t>
            </a:r>
            <a:endParaRPr lang="en-US" sz="2400" dirty="0">
              <a:latin typeface="Times New Roman"/>
              <a:cs typeface="Times New Roman"/>
            </a:endParaRPr>
          </a:p>
          <a:p>
            <a:pPr marL="725805" lvl="1" indent="-256540">
              <a:lnSpc>
                <a:spcPts val="1614"/>
              </a:lnSpc>
              <a:buAutoNum type="alphaLcParenBoth"/>
              <a:tabLst>
                <a:tab pos="7264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What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cracks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repair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5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miles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highway?</a:t>
            </a:r>
            <a:endParaRPr lang="en-US" sz="2400" dirty="0">
              <a:latin typeface="Times New Roman"/>
              <a:cs typeface="Times New Roman"/>
            </a:endParaRPr>
          </a:p>
          <a:p>
            <a:pPr marL="736600" lvl="1" indent="-267335">
              <a:lnSpc>
                <a:spcPts val="1760"/>
              </a:lnSpc>
              <a:buAutoNum type="alphaLcParenBoth"/>
              <a:tabLst>
                <a:tab pos="737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What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least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crack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repair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half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mile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highway?</a:t>
            </a:r>
            <a:endParaRPr lang="en-US" sz="2400" dirty="0">
              <a:latin typeface="Times New Roman"/>
              <a:cs typeface="Times New Roman"/>
            </a:endParaRPr>
          </a:p>
          <a:p>
            <a:pPr marL="12065" marR="293370" indent="0">
              <a:lnSpc>
                <a:spcPts val="1720"/>
              </a:lnSpc>
              <a:spcBef>
                <a:spcPts val="225"/>
              </a:spcBef>
              <a:buClr>
                <a:srgbClr val="252525"/>
              </a:buClr>
              <a:buSzPct val="80000"/>
              <a:buNone/>
              <a:tabLst>
                <a:tab pos="355600" algn="l"/>
                <a:tab pos="356235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469265" marR="293370" indent="-457200">
              <a:lnSpc>
                <a:spcPts val="1720"/>
              </a:lnSpc>
              <a:spcBef>
                <a:spcPts val="225"/>
              </a:spcBef>
              <a:buClr>
                <a:srgbClr val="252525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341" y="304800"/>
            <a:ext cx="49501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341" y="1655333"/>
            <a:ext cx="10254660" cy="395160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94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discrete</a:t>
            </a:r>
            <a:r>
              <a:rPr lang="en-US" sz="22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distribution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it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only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defined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for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</a:t>
            </a:r>
            <a:r>
              <a:rPr lang="en-US"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negative</a:t>
            </a:r>
            <a:r>
              <a:rPr lang="en-US" sz="22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integers</a:t>
            </a:r>
            <a:endParaRPr lang="en-US" sz="2200" dirty="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Poisson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distribution</a:t>
            </a:r>
            <a:r>
              <a:rPr lang="en-US" sz="2200" spc="-8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was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developed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by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French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mathematician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i="1" dirty="0">
                <a:latin typeface="Calibri"/>
                <a:cs typeface="Calibri"/>
              </a:rPr>
              <a:t>Simeon</a:t>
            </a:r>
            <a:r>
              <a:rPr lang="en-US" sz="2200" i="1" spc="-75" dirty="0">
                <a:latin typeface="Calibri"/>
                <a:cs typeface="Calibri"/>
              </a:rPr>
              <a:t> </a:t>
            </a:r>
            <a:r>
              <a:rPr lang="en-US" sz="2200" i="1" spc="-10" dirty="0">
                <a:latin typeface="Calibri"/>
                <a:cs typeface="Calibri"/>
              </a:rPr>
              <a:t>Dennis</a:t>
            </a:r>
            <a:endParaRPr lang="en-US" sz="2200" dirty="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lang="en-US" sz="2200" i="1" spc="-10" dirty="0">
                <a:latin typeface="Calibri"/>
                <a:cs typeface="Calibri"/>
              </a:rPr>
              <a:t>Poisson</a:t>
            </a:r>
            <a:r>
              <a:rPr lang="en-US" sz="2200" i="1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1837.</a:t>
            </a:r>
            <a:endParaRPr lang="en-US" sz="2200" dirty="0">
              <a:latin typeface="Calibri"/>
              <a:cs typeface="Calibri"/>
            </a:endParaRPr>
          </a:p>
          <a:p>
            <a:pPr marL="194945" marR="39687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Poisson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distribution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most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commonly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used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model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number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random occurrences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some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phenomenon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specified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unit</a:t>
            </a:r>
            <a:r>
              <a:rPr lang="en-US" sz="2200" b="1" spc="-4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of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time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or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space</a:t>
            </a:r>
            <a:r>
              <a:rPr lang="en-US" sz="2200" spc="-10" dirty="0"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lang="en-US" sz="2200" dirty="0">
                <a:latin typeface="Calibri"/>
                <a:cs typeface="Calibri"/>
              </a:rPr>
              <a:t>Poisson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distribution</a:t>
            </a:r>
            <a:r>
              <a:rPr lang="en-US" sz="2200" spc="-8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helpful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describing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nature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rare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events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over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period</a:t>
            </a:r>
            <a:endParaRPr lang="en-US" sz="2200" dirty="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</a:pP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time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or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space</a:t>
            </a:r>
            <a:endParaRPr lang="en-US" sz="2200" dirty="0">
              <a:latin typeface="Calibri"/>
              <a:cs typeface="Calibri"/>
            </a:endParaRPr>
          </a:p>
          <a:p>
            <a:pPr marL="194945" marR="288290" indent="-182880">
              <a:lnSpc>
                <a:spcPct val="100200"/>
              </a:lnSpc>
              <a:spcBef>
                <a:spcPts val="894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lang="en-US" sz="2200" dirty="0">
                <a:latin typeface="Calibri"/>
                <a:cs typeface="Calibri"/>
              </a:rPr>
              <a:t>Poisson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distribution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has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found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applications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many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fields,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including</a:t>
            </a:r>
            <a:r>
              <a:rPr lang="en-US" sz="2200" spc="-7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distribution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of </a:t>
            </a:r>
            <a:r>
              <a:rPr lang="en-US" sz="2200" dirty="0">
                <a:latin typeface="Calibri"/>
                <a:cs typeface="Calibri"/>
              </a:rPr>
              <a:t>signals,</a:t>
            </a:r>
            <a:r>
              <a:rPr lang="en-US" sz="2200" spc="-7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estimation</a:t>
            </a:r>
            <a:r>
              <a:rPr lang="en-US" sz="2200" spc="-4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of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bacterial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densities,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6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business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know</a:t>
            </a:r>
            <a:r>
              <a:rPr lang="en-US" sz="2200" spc="-5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efficiency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and </a:t>
            </a:r>
            <a:r>
              <a:rPr lang="en-US" sz="2200" spc="-10" dirty="0">
                <a:latin typeface="Calibri"/>
                <a:cs typeface="Calibri"/>
              </a:rPr>
              <a:t>operations,</a:t>
            </a:r>
            <a:r>
              <a:rPr lang="en-US" sz="2200" spc="-1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staff</a:t>
            </a:r>
            <a:r>
              <a:rPr lang="en-US" sz="2200" spc="-9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management,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operation</a:t>
            </a:r>
            <a:r>
              <a:rPr lang="en-US" sz="2200" spc="-10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management</a:t>
            </a:r>
            <a:r>
              <a:rPr lang="en-US" sz="2200" spc="-65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etc.</a:t>
            </a:r>
            <a:endParaRPr lang="en-US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93086"/>
            <a:ext cx="98755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5" dirty="0">
                <a:latin typeface="Verdana"/>
                <a:cs typeface="Verdana"/>
              </a:rPr>
              <a:t>Some</a:t>
            </a:r>
            <a:r>
              <a:rPr sz="2800" b="1" spc="-315" dirty="0">
                <a:latin typeface="Verdana"/>
                <a:cs typeface="Verdana"/>
              </a:rPr>
              <a:t> </a:t>
            </a:r>
            <a:r>
              <a:rPr sz="2800" b="1" spc="80" dirty="0">
                <a:latin typeface="Verdana"/>
                <a:cs typeface="Verdana"/>
              </a:rPr>
              <a:t>phenomena</a:t>
            </a:r>
            <a:r>
              <a:rPr sz="2800" b="1" spc="-250" dirty="0">
                <a:latin typeface="Verdana"/>
                <a:cs typeface="Verdana"/>
              </a:rPr>
              <a:t> </a:t>
            </a:r>
            <a:r>
              <a:rPr sz="2800" b="1" spc="-70" dirty="0">
                <a:latin typeface="Verdana"/>
                <a:cs typeface="Verdana"/>
              </a:rPr>
              <a:t>that</a:t>
            </a:r>
            <a:r>
              <a:rPr sz="2800" b="1" spc="-300" dirty="0">
                <a:latin typeface="Verdana"/>
                <a:cs typeface="Verdana"/>
              </a:rPr>
              <a:t> </a:t>
            </a:r>
            <a:r>
              <a:rPr sz="2800" b="1" spc="-150" dirty="0">
                <a:latin typeface="Verdana"/>
                <a:cs typeface="Verdana"/>
              </a:rPr>
              <a:t>follows</a:t>
            </a:r>
            <a:r>
              <a:rPr sz="2800" b="1" spc="-310" dirty="0">
                <a:latin typeface="Verdana"/>
                <a:cs typeface="Verdana"/>
              </a:rPr>
              <a:t> </a:t>
            </a:r>
            <a:r>
              <a:rPr sz="2800" b="1" spc="-25" dirty="0">
                <a:latin typeface="Verdana"/>
                <a:cs typeface="Verdana"/>
              </a:rPr>
              <a:t>PD</a:t>
            </a:r>
            <a:endParaRPr sz="280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957" y="1739900"/>
            <a:ext cx="9570085" cy="2361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misprints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book.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ts val="2635"/>
              </a:lnSpc>
              <a:buClr>
                <a:srgbClr val="25252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patients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arriving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physician’s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office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time.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ts val="2635"/>
              </a:lnSpc>
              <a:buClr>
                <a:srgbClr val="25252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phone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telephone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</a:t>
            </a:r>
            <a:endParaRPr sz="2200" dirty="0">
              <a:latin typeface="Calibri"/>
              <a:cs typeface="Calibri"/>
            </a:endParaRPr>
          </a:p>
          <a:p>
            <a:pPr marL="354965">
              <a:lnSpc>
                <a:spcPts val="2635"/>
              </a:lnSpc>
              <a:spcBef>
                <a:spcPts val="10"/>
              </a:spcBef>
            </a:pPr>
            <a:r>
              <a:rPr sz="2200" spc="-10" dirty="0">
                <a:latin typeface="Calibri"/>
                <a:cs typeface="Calibri"/>
              </a:rPr>
              <a:t>time.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ts val="2635"/>
              </a:lnSpc>
              <a:buClr>
                <a:srgbClr val="252525"/>
              </a:buClr>
              <a:buAutoNum type="arabicPeriod" startAt="4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customers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arriving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bank’s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endParaRPr sz="22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"/>
              </a:spcBef>
            </a:pPr>
            <a:r>
              <a:rPr sz="2200" spc="-10" dirty="0">
                <a:latin typeface="Calibri"/>
                <a:cs typeface="Calibri"/>
              </a:rPr>
              <a:t>interval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time.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lr>
                <a:srgbClr val="252525"/>
              </a:buClr>
              <a:buAutoNum type="arabicPeriod" startAt="5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accidents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particular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intersection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time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979" y="464595"/>
            <a:ext cx="78372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70" dirty="0"/>
              <a:t>Difference</a:t>
            </a:r>
            <a:r>
              <a:rPr lang="en-US" sz="2800" b="1" spc="-90" dirty="0"/>
              <a:t> </a:t>
            </a:r>
            <a:r>
              <a:rPr lang="en-US" sz="2800" b="1" spc="-25" dirty="0"/>
              <a:t>between</a:t>
            </a:r>
            <a:r>
              <a:rPr lang="en-US" sz="2800" b="1" spc="-65" dirty="0"/>
              <a:t> </a:t>
            </a:r>
            <a:r>
              <a:rPr lang="en-US" sz="2800" b="1" spc="-245" dirty="0"/>
              <a:t>BD</a:t>
            </a:r>
            <a:r>
              <a:rPr lang="en-US" sz="2800" b="1" spc="-35" dirty="0"/>
              <a:t> </a:t>
            </a:r>
            <a:r>
              <a:rPr lang="en-US" sz="2800" b="1" dirty="0"/>
              <a:t>and</a:t>
            </a:r>
            <a:r>
              <a:rPr lang="en-US" sz="2800" b="1" spc="-60" dirty="0"/>
              <a:t> PD</a:t>
            </a:r>
            <a:endParaRPr sz="2800" b="1" spc="-6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1979" y="1194891"/>
            <a:ext cx="10276205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34734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Binomial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failures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trials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experiment.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Poisson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definite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trials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(length,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volume)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occurrences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non-occurrences.</a:t>
            </a:r>
            <a:endParaRPr sz="2400" dirty="0">
              <a:latin typeface="Calibri"/>
              <a:cs typeface="Calibri"/>
            </a:endParaRPr>
          </a:p>
          <a:p>
            <a:pPr marL="195580" marR="14732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occurrences.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situations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interval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doesn’t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occur.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failures.</a:t>
            </a:r>
            <a:endParaRPr sz="2400" dirty="0">
              <a:latin typeface="Calibri"/>
              <a:cs typeface="Calibri"/>
            </a:endParaRPr>
          </a:p>
          <a:p>
            <a:pPr marL="195580" marR="5080" indent="-182880">
              <a:lnSpc>
                <a:spcPct val="100800"/>
              </a:lnSpc>
              <a:spcBef>
                <a:spcPts val="880"/>
              </a:spcBef>
              <a:buClr>
                <a:srgbClr val="252525"/>
              </a:buClr>
              <a:buFont typeface="Garamond"/>
              <a:buChar char="◦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interval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infinite.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6E8B3-F677-F9EF-A065-A2EDA653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"/>
            <a:ext cx="11201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698460"/>
            <a:ext cx="10477500" cy="40203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b="0" spc="-30" dirty="0">
                <a:latin typeface="Verdana"/>
                <a:cs typeface="Verdana"/>
              </a:rPr>
              <a:t>Characteristic</a:t>
            </a:r>
            <a:r>
              <a:rPr sz="2500" b="0" spc="-175" dirty="0">
                <a:latin typeface="Verdana"/>
                <a:cs typeface="Verdana"/>
              </a:rPr>
              <a:t> </a:t>
            </a:r>
            <a:r>
              <a:rPr sz="2500" b="0" dirty="0">
                <a:latin typeface="Verdana"/>
                <a:cs typeface="Verdana"/>
              </a:rPr>
              <a:t>of</a:t>
            </a:r>
            <a:r>
              <a:rPr sz="2500" b="0" spc="-195" dirty="0">
                <a:latin typeface="Verdana"/>
                <a:cs typeface="Verdana"/>
              </a:rPr>
              <a:t> </a:t>
            </a:r>
            <a:r>
              <a:rPr sz="2500" b="0" spc="-110" dirty="0">
                <a:latin typeface="Verdana"/>
                <a:cs typeface="Verdana"/>
              </a:rPr>
              <a:t>Poisson</a:t>
            </a:r>
            <a:r>
              <a:rPr sz="2500" b="0" spc="-170" dirty="0">
                <a:latin typeface="Verdana"/>
                <a:cs typeface="Verdana"/>
              </a:rPr>
              <a:t> </a:t>
            </a:r>
            <a:r>
              <a:rPr sz="2500" b="0" spc="-130" dirty="0">
                <a:latin typeface="Verdana"/>
                <a:cs typeface="Verdana"/>
              </a:rPr>
              <a:t>Distribution</a:t>
            </a:r>
            <a:r>
              <a:rPr sz="2500" b="0" spc="-175" dirty="0">
                <a:latin typeface="Verdana"/>
                <a:cs typeface="Verdana"/>
              </a:rPr>
              <a:t> </a:t>
            </a:r>
            <a:r>
              <a:rPr sz="2500" b="0" spc="-25" dirty="0">
                <a:latin typeface="Verdana"/>
                <a:cs typeface="Verdana"/>
              </a:rPr>
              <a:t>(</a:t>
            </a:r>
            <a:r>
              <a:rPr sz="2500" spc="-25" dirty="0">
                <a:solidFill>
                  <a:srgbClr val="161616"/>
                </a:solidFill>
                <a:latin typeface="Calibri"/>
                <a:cs typeface="Calibri"/>
              </a:rPr>
              <a:t>Conditions</a:t>
            </a:r>
            <a:r>
              <a:rPr sz="25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61616"/>
                </a:solidFill>
                <a:latin typeface="Calibri"/>
                <a:cs typeface="Calibri"/>
              </a:rPr>
              <a:t>for </a:t>
            </a:r>
            <a:r>
              <a:rPr sz="2500" spc="-10" dirty="0">
                <a:solidFill>
                  <a:srgbClr val="161616"/>
                </a:solidFill>
                <a:latin typeface="Calibri"/>
                <a:cs typeface="Calibri"/>
              </a:rPr>
              <a:t>Poisson Distribution)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458" y="1676400"/>
            <a:ext cx="10360742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4292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Theoretically,</a:t>
            </a:r>
            <a:r>
              <a:rPr sz="2400" spc="-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infinite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no.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occurrences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event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possible</a:t>
            </a:r>
            <a:r>
              <a:rPr sz="240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interval.</a:t>
            </a:r>
            <a:endParaRPr sz="2400" dirty="0">
              <a:latin typeface="Calibri"/>
              <a:cs typeface="Calibri"/>
            </a:endParaRPr>
          </a:p>
          <a:p>
            <a:pPr marL="194945" marR="227329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Events</a:t>
            </a:r>
            <a:r>
              <a:rPr sz="2400" spc="-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independently.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other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words,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event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occurs,</a:t>
            </a:r>
            <a:r>
              <a:rPr sz="2400" spc="-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does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affect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probability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another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event</a:t>
            </a:r>
            <a:r>
              <a:rPr sz="240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occurring</a:t>
            </a:r>
            <a:r>
              <a:rPr sz="2400" spc="-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same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time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period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other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time</a:t>
            </a:r>
            <a:r>
              <a:rPr sz="240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period.</a:t>
            </a:r>
            <a:endParaRPr sz="2400" dirty="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average</a:t>
            </a:r>
            <a:r>
              <a:rPr sz="24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no.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occurrence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occurs</a:t>
            </a:r>
            <a:r>
              <a:rPr sz="2400" spc="-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specified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interval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known.</a:t>
            </a:r>
            <a:endParaRPr sz="2400" dirty="0">
              <a:latin typeface="Calibri"/>
              <a:cs typeface="Calibri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probability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event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occurring</a:t>
            </a:r>
            <a:r>
              <a:rPr sz="2400" spc="-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proportional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length</a:t>
            </a:r>
            <a:r>
              <a:rPr sz="24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time 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period.</a:t>
            </a:r>
            <a:endParaRPr sz="2400" dirty="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probability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success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occur</a:t>
            </a:r>
            <a:r>
              <a:rPr sz="24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extremely</a:t>
            </a:r>
            <a:r>
              <a:rPr sz="2400" spc="-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small</a:t>
            </a:r>
            <a:r>
              <a:rPr sz="2400" spc="-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interval</a:t>
            </a:r>
            <a:r>
              <a:rPr sz="240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endParaRPr sz="2400" dirty="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161616"/>
                </a:solidFill>
                <a:latin typeface="Calibri"/>
                <a:cs typeface="Calibri"/>
              </a:rPr>
              <a:t>virtually</a:t>
            </a:r>
            <a:r>
              <a:rPr sz="2400" spc="-10" dirty="0">
                <a:solidFill>
                  <a:srgbClr val="161616"/>
                </a:solidFill>
                <a:latin typeface="Calibri"/>
                <a:cs typeface="Calibri"/>
              </a:rPr>
              <a:t> zero.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25390"/>
            <a:ext cx="9875520" cy="565795"/>
          </a:xfrm>
          <a:prstGeom prst="rect">
            <a:avLst/>
          </a:prstGeom>
        </p:spPr>
        <p:txBody>
          <a:bodyPr vert="horz" wrap="square" lIns="0" tIns="1336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95" dirty="0"/>
              <a:t>Poisson Formula</a:t>
            </a:r>
            <a:endParaRPr sz="2800" b="1" spc="-9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50594"/>
            <a:ext cx="9789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probability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exactly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occurrences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given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interval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time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or </a:t>
            </a:r>
            <a:r>
              <a:rPr sz="2400" spc="75" dirty="0">
                <a:latin typeface="Verdana"/>
                <a:cs typeface="Verdana"/>
              </a:rPr>
              <a:t>space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given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736670"/>
            <a:ext cx="8992870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𝜆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Average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no.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successes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given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interval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time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65" dirty="0">
                <a:latin typeface="Verdana"/>
                <a:cs typeface="Verdana"/>
              </a:rPr>
              <a:t>space</a:t>
            </a:r>
            <a:endParaRPr sz="2400" dirty="0">
              <a:latin typeface="Verdana"/>
              <a:cs typeface="Verdana"/>
            </a:endParaRPr>
          </a:p>
          <a:p>
            <a:pPr marL="926465" marR="2536190">
              <a:lnSpc>
                <a:spcPts val="3779"/>
              </a:lnSpc>
              <a:spcBef>
                <a:spcPts val="100"/>
              </a:spcBef>
            </a:pP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Base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natural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logarithm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2.7183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=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No.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successes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desired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9018" y="2936774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040" y="0"/>
                </a:lnTo>
              </a:path>
            </a:pathLst>
          </a:custGeom>
          <a:ln w="14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0640" y="2343812"/>
            <a:ext cx="9626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25" i="1" spc="-15" baseline="-24822" dirty="0">
                <a:latin typeface="Times New Roman"/>
                <a:cs typeface="Times New Roman"/>
              </a:rPr>
              <a:t>e</a:t>
            </a:r>
            <a:r>
              <a:rPr sz="1350" spc="-10" dirty="0">
                <a:latin typeface="Symbol"/>
                <a:cs typeface="Symbol"/>
              </a:rPr>
              <a:t></a:t>
            </a:r>
            <a:r>
              <a:rPr sz="1500" i="1" spc="-10" dirty="0">
                <a:latin typeface="Symbol"/>
                <a:cs typeface="Symbol"/>
              </a:rPr>
              <a:t></a:t>
            </a:r>
            <a:r>
              <a:rPr sz="3900" i="1" spc="-15" baseline="-22435" dirty="0">
                <a:latin typeface="Symbol"/>
                <a:cs typeface="Symbol"/>
              </a:rPr>
              <a:t></a:t>
            </a:r>
            <a:r>
              <a:rPr sz="1350" i="1" spc="-10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2502741"/>
            <a:ext cx="2762250" cy="114554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660"/>
              </a:spcBef>
              <a:tabLst>
                <a:tab pos="1754505" algn="l"/>
              </a:tabLst>
            </a:pPr>
            <a:r>
              <a:rPr sz="2350" i="1" spc="455" dirty="0">
                <a:latin typeface="Times New Roman"/>
                <a:cs typeface="Times New Roman"/>
              </a:rPr>
              <a:t>P</a:t>
            </a:r>
            <a:r>
              <a:rPr sz="2350" spc="455" dirty="0">
                <a:latin typeface="Times New Roman"/>
                <a:cs typeface="Times New Roman"/>
              </a:rPr>
              <a:t>(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i="1" spc="480" dirty="0">
                <a:latin typeface="Times New Roman"/>
                <a:cs typeface="Times New Roman"/>
              </a:rPr>
              <a:t>X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75" dirty="0">
                <a:latin typeface="Symbol"/>
                <a:cs typeface="Symbol"/>
              </a:rPr>
              <a:t></a:t>
            </a:r>
            <a:r>
              <a:rPr sz="2350" spc="320" dirty="0">
                <a:latin typeface="Times New Roman"/>
                <a:cs typeface="Times New Roman"/>
              </a:rPr>
              <a:t> </a:t>
            </a:r>
            <a:r>
              <a:rPr sz="2350" i="1" spc="375" dirty="0">
                <a:latin typeface="Times New Roman"/>
                <a:cs typeface="Times New Roman"/>
              </a:rPr>
              <a:t>x</a:t>
            </a:r>
            <a:r>
              <a:rPr sz="2350" spc="375" dirty="0">
                <a:latin typeface="Times New Roman"/>
                <a:cs typeface="Times New Roman"/>
              </a:rPr>
              <a:t>)</a:t>
            </a:r>
            <a:r>
              <a:rPr sz="2350" spc="180" dirty="0">
                <a:latin typeface="Times New Roman"/>
                <a:cs typeface="Times New Roman"/>
              </a:rPr>
              <a:t> </a:t>
            </a:r>
            <a:r>
              <a:rPr sz="2350" spc="425" dirty="0">
                <a:latin typeface="Symbol"/>
                <a:cs typeface="Symbol"/>
              </a:rPr>
              <a:t></a:t>
            </a:r>
            <a:endParaRPr sz="23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400" spc="-10" dirty="0">
                <a:latin typeface="Verdana"/>
                <a:cs typeface="Verdana"/>
              </a:rPr>
              <a:t>Notations: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302" y="2932398"/>
            <a:ext cx="314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i="1" spc="190" dirty="0">
                <a:latin typeface="Times New Roman"/>
                <a:cs typeface="Times New Roman"/>
              </a:rPr>
              <a:t>x</a:t>
            </a:r>
            <a:r>
              <a:rPr sz="2350" spc="190" dirty="0">
                <a:latin typeface="Symbol"/>
                <a:cs typeface="Symbol"/>
              </a:rPr>
              <a:t>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444" y="457200"/>
            <a:ext cx="77831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20" dirty="0">
                <a:latin typeface="Verdana"/>
                <a:cs typeface="Verdana"/>
              </a:rPr>
              <a:t>Mean</a:t>
            </a:r>
            <a:r>
              <a:rPr sz="3200" b="1" spc="-355" dirty="0">
                <a:latin typeface="Verdana"/>
                <a:cs typeface="Verdana"/>
              </a:rPr>
              <a:t> </a:t>
            </a:r>
            <a:r>
              <a:rPr sz="3200" b="1" spc="170" dirty="0">
                <a:latin typeface="Verdana"/>
                <a:cs typeface="Verdana"/>
              </a:rPr>
              <a:t>and</a:t>
            </a:r>
            <a:r>
              <a:rPr sz="3200" b="1" spc="-360" dirty="0">
                <a:latin typeface="Verdana"/>
                <a:cs typeface="Verdana"/>
              </a:rPr>
              <a:t> </a:t>
            </a:r>
            <a:r>
              <a:rPr sz="3200" b="1" spc="70" dirty="0">
                <a:latin typeface="Verdana"/>
                <a:cs typeface="Verdana"/>
              </a:rPr>
              <a:t>Variance</a:t>
            </a:r>
            <a:r>
              <a:rPr sz="3200" b="1" spc="-340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of</a:t>
            </a:r>
            <a:r>
              <a:rPr sz="3200" b="1" spc="-340" dirty="0">
                <a:latin typeface="Verdana"/>
                <a:cs typeface="Verdana"/>
              </a:rPr>
              <a:t> </a:t>
            </a:r>
            <a:r>
              <a:rPr sz="3200" b="1" spc="-25" dirty="0">
                <a:latin typeface="Verdana"/>
                <a:cs typeface="Verdana"/>
              </a:rPr>
              <a:t>PD</a:t>
            </a:r>
            <a:endParaRPr sz="3200" b="1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/>
          <p:nvPr/>
        </p:nvSpPr>
        <p:spPr>
          <a:xfrm>
            <a:off x="9273540" y="3305555"/>
            <a:ext cx="417830" cy="342900"/>
          </a:xfrm>
          <a:custGeom>
            <a:avLst/>
            <a:gdLst/>
            <a:ahLst/>
            <a:cxnLst/>
            <a:rect l="l" t="t" r="r" b="b"/>
            <a:pathLst>
              <a:path w="417829" h="342900">
                <a:moveTo>
                  <a:pt x="417575" y="0"/>
                </a:moveTo>
                <a:lnTo>
                  <a:pt x="227075" y="0"/>
                </a:lnTo>
                <a:lnTo>
                  <a:pt x="227075" y="635"/>
                </a:lnTo>
                <a:lnTo>
                  <a:pt x="203707" y="635"/>
                </a:lnTo>
                <a:lnTo>
                  <a:pt x="118109" y="296672"/>
                </a:lnTo>
                <a:lnTo>
                  <a:pt x="56895" y="162052"/>
                </a:lnTo>
                <a:lnTo>
                  <a:pt x="0" y="188087"/>
                </a:lnTo>
                <a:lnTo>
                  <a:pt x="5333" y="201041"/>
                </a:lnTo>
                <a:lnTo>
                  <a:pt x="34670" y="188087"/>
                </a:lnTo>
                <a:lnTo>
                  <a:pt x="106425" y="342392"/>
                </a:lnTo>
                <a:lnTo>
                  <a:pt x="123189" y="342392"/>
                </a:lnTo>
                <a:lnTo>
                  <a:pt x="216534" y="23749"/>
                </a:lnTo>
                <a:lnTo>
                  <a:pt x="247903" y="23749"/>
                </a:lnTo>
                <a:lnTo>
                  <a:pt x="247903" y="22860"/>
                </a:lnTo>
                <a:lnTo>
                  <a:pt x="417575" y="22860"/>
                </a:lnTo>
                <a:lnTo>
                  <a:pt x="417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0444" y="2014245"/>
            <a:ext cx="9428480" cy="36290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2800" spc="120" dirty="0">
                <a:latin typeface="Verdana"/>
                <a:cs typeface="Verdana"/>
              </a:rPr>
              <a:t>Mean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Poisson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Distribution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(µ)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620" dirty="0">
                <a:latin typeface="Verdana"/>
                <a:cs typeface="Verdana"/>
              </a:rPr>
              <a:t>=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𝜆</a:t>
            </a:r>
            <a:endParaRPr sz="280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800" dirty="0">
                <a:latin typeface="Verdana"/>
                <a:cs typeface="Verdana"/>
              </a:rPr>
              <a:t>Variance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Poisson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Distribution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(σ</a:t>
            </a:r>
            <a:r>
              <a:rPr sz="2775" spc="-142" baseline="25525" dirty="0">
                <a:latin typeface="Verdana"/>
                <a:cs typeface="Verdana"/>
              </a:rPr>
              <a:t>2</a:t>
            </a:r>
            <a:r>
              <a:rPr sz="2800" spc="-95" dirty="0">
                <a:latin typeface="Verdana"/>
                <a:cs typeface="Verdana"/>
              </a:rPr>
              <a:t>)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620" dirty="0">
                <a:latin typeface="Verdana"/>
                <a:cs typeface="Verdana"/>
              </a:rPr>
              <a:t>=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𝜆</a:t>
            </a:r>
            <a:endParaRPr sz="280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  <a:tabLst>
                <a:tab pos="8381365" algn="l"/>
              </a:tabLst>
            </a:pPr>
            <a:r>
              <a:rPr sz="2800" spc="-50" dirty="0">
                <a:latin typeface="Verdana"/>
                <a:cs typeface="Verdana"/>
              </a:rPr>
              <a:t>Standard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deviation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Poisson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Distribution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(σ)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650" dirty="0">
                <a:latin typeface="Verdana"/>
                <a:cs typeface="Verdana"/>
              </a:rPr>
              <a:t>=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𝜆</a:t>
            </a:r>
            <a:endParaRPr sz="2800" dirty="0">
              <a:latin typeface="Cambria Math"/>
              <a:cs typeface="Cambria Math"/>
            </a:endParaRPr>
          </a:p>
          <a:p>
            <a:pPr marL="38100" marR="683895">
              <a:lnSpc>
                <a:spcPct val="100000"/>
              </a:lnSpc>
              <a:spcBef>
                <a:spcPts val="905"/>
              </a:spcBef>
            </a:pPr>
            <a:r>
              <a:rPr sz="2800" dirty="0">
                <a:latin typeface="Verdana"/>
                <a:cs typeface="Verdana"/>
              </a:rPr>
              <a:t>Hence,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unique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thing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about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PD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is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that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250" dirty="0">
                <a:latin typeface="Verdana"/>
                <a:cs typeface="Verdana"/>
              </a:rPr>
              <a:t>its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mean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and </a:t>
            </a:r>
            <a:r>
              <a:rPr sz="2800" dirty="0">
                <a:latin typeface="Verdana"/>
                <a:cs typeface="Verdana"/>
              </a:rPr>
              <a:t>variance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equal</a:t>
            </a:r>
            <a:endParaRPr sz="2800" dirty="0">
              <a:latin typeface="Verdana"/>
              <a:cs typeface="Verdana"/>
            </a:endParaRPr>
          </a:p>
          <a:p>
            <a:pPr marL="38100" marR="17780">
              <a:lnSpc>
                <a:spcPct val="100000"/>
              </a:lnSpc>
              <a:spcBef>
                <a:spcPts val="910"/>
              </a:spcBef>
            </a:pPr>
            <a:r>
              <a:rPr sz="2800" b="1" spc="-160" dirty="0">
                <a:latin typeface="Tahoma"/>
                <a:cs typeface="Tahoma"/>
              </a:rPr>
              <a:t>Note</a:t>
            </a:r>
            <a:r>
              <a:rPr sz="2800" spc="-160" dirty="0">
                <a:latin typeface="Verdana"/>
                <a:cs typeface="Verdana"/>
              </a:rPr>
              <a:t>: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Cambria Math"/>
                <a:cs typeface="Cambria Math"/>
              </a:rPr>
              <a:t>𝜆</a:t>
            </a:r>
            <a:r>
              <a:rPr sz="2800" spc="229" dirty="0">
                <a:latin typeface="Cambria Math"/>
                <a:cs typeface="Cambria Math"/>
              </a:rPr>
              <a:t> </a:t>
            </a:r>
            <a:r>
              <a:rPr sz="2800" spc="-295" dirty="0">
                <a:latin typeface="Verdana"/>
                <a:cs typeface="Verdana"/>
              </a:rPr>
              <a:t>is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only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parameter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PD.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A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Poisson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distribution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2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completely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specified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if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we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known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value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𝜆</a:t>
            </a:r>
            <a:r>
              <a:rPr sz="2800" spc="-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593216"/>
            <a:ext cx="10673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Example: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65" dirty="0">
                <a:solidFill>
                  <a:srgbClr val="000000"/>
                </a:solidFill>
                <a:latin typeface="Verdana"/>
                <a:cs typeface="Verdana"/>
              </a:rPr>
              <a:t>Customers</a:t>
            </a:r>
            <a:r>
              <a:rPr sz="1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arrive</a:t>
            </a:r>
            <a:r>
              <a:rPr sz="1800" b="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18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1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photocopying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machine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18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average</a:t>
            </a: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Verdana"/>
                <a:cs typeface="Verdana"/>
              </a:rPr>
              <a:t>rate</a:t>
            </a:r>
            <a:r>
              <a:rPr sz="1800" b="0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18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1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45" dirty="0">
                <a:solidFill>
                  <a:srgbClr val="000000"/>
                </a:solidFill>
                <a:latin typeface="Verdana"/>
                <a:cs typeface="Verdana"/>
              </a:rPr>
              <a:t>every</a:t>
            </a:r>
            <a:r>
              <a:rPr sz="18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60" dirty="0">
                <a:solidFill>
                  <a:srgbClr val="000000"/>
                </a:solidFill>
                <a:latin typeface="Verdana"/>
                <a:cs typeface="Verdana"/>
              </a:rPr>
              <a:t>10</a:t>
            </a:r>
            <a:r>
              <a:rPr sz="1800" b="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mins </a:t>
            </a:r>
            <a:r>
              <a:rPr sz="1800" b="0" spc="-80" dirty="0">
                <a:solidFill>
                  <a:srgbClr val="000000"/>
                </a:solidFill>
                <a:latin typeface="Verdana"/>
                <a:cs typeface="Verdana"/>
              </a:rPr>
              <a:t>interval.</a:t>
            </a:r>
            <a:r>
              <a:rPr sz="18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1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1800" b="0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55" dirty="0">
                <a:solidFill>
                  <a:srgbClr val="000000"/>
                </a:solidFill>
                <a:latin typeface="Verdana"/>
                <a:cs typeface="Verdana"/>
              </a:rPr>
              <a:t>no.</a:t>
            </a:r>
            <a:r>
              <a:rPr sz="1800" b="0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1800" b="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05" dirty="0">
                <a:solidFill>
                  <a:srgbClr val="000000"/>
                </a:solidFill>
                <a:latin typeface="Verdana"/>
                <a:cs typeface="Verdana"/>
              </a:rPr>
              <a:t>arrivals</a:t>
            </a:r>
            <a:r>
              <a:rPr sz="1800" b="0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9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18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60" dirty="0">
                <a:solidFill>
                  <a:srgbClr val="000000"/>
                </a:solidFill>
                <a:latin typeface="Verdana"/>
                <a:cs typeface="Verdana"/>
              </a:rPr>
              <a:t>distributed</a:t>
            </a:r>
            <a:r>
              <a:rPr sz="1800" b="0" spc="-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45" dirty="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18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1800" b="0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1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800" b="0" spc="-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85" dirty="0">
                <a:solidFill>
                  <a:srgbClr val="000000"/>
                </a:solidFill>
                <a:latin typeface="Verdana"/>
                <a:cs typeface="Verdana"/>
              </a:rPr>
              <a:t>PD.</a:t>
            </a:r>
            <a:r>
              <a:rPr sz="1800" b="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1800" b="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9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18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1800" b="0" spc="-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40" dirty="0">
                <a:solidFill>
                  <a:srgbClr val="000000"/>
                </a:solidFill>
                <a:latin typeface="Verdana"/>
                <a:cs typeface="Verdana"/>
              </a:rPr>
              <a:t>probability</a:t>
            </a:r>
            <a:r>
              <a:rPr sz="18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Verdana"/>
                <a:cs typeface="Verdana"/>
              </a:rPr>
              <a:t>that: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Copyright:</a:t>
            </a:r>
            <a:r>
              <a:rPr spc="-15" dirty="0"/>
              <a:t> </a:t>
            </a:r>
            <a:r>
              <a:rPr spc="-55" dirty="0"/>
              <a:t>Santosh</a:t>
            </a:r>
            <a:r>
              <a:rPr spc="-35" dirty="0"/>
              <a:t> </a:t>
            </a:r>
            <a:r>
              <a:rPr spc="-10" dirty="0"/>
              <a:t>Chhatkuli</a:t>
            </a:r>
          </a:p>
        </p:txBody>
      </p:sp>
      <p:sp>
        <p:nvSpPr>
          <p:cNvPr id="3" name="object 3"/>
          <p:cNvSpPr/>
          <p:nvPr/>
        </p:nvSpPr>
        <p:spPr>
          <a:xfrm>
            <a:off x="2835275" y="4248022"/>
            <a:ext cx="487680" cy="15240"/>
          </a:xfrm>
          <a:custGeom>
            <a:avLst/>
            <a:gdLst/>
            <a:ahLst/>
            <a:cxnLst/>
            <a:rect l="l" t="t" r="r" b="b"/>
            <a:pathLst>
              <a:path w="487679" h="15239">
                <a:moveTo>
                  <a:pt x="487679" y="0"/>
                </a:moveTo>
                <a:lnTo>
                  <a:pt x="0" y="0"/>
                </a:lnTo>
                <a:lnTo>
                  <a:pt x="0" y="15239"/>
                </a:lnTo>
                <a:lnTo>
                  <a:pt x="487679" y="15239"/>
                </a:lnTo>
                <a:lnTo>
                  <a:pt x="487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8130" y="4248022"/>
            <a:ext cx="483234" cy="15240"/>
          </a:xfrm>
          <a:custGeom>
            <a:avLst/>
            <a:gdLst/>
            <a:ahLst/>
            <a:cxnLst/>
            <a:rect l="l" t="t" r="r" b="b"/>
            <a:pathLst>
              <a:path w="483235" h="15239">
                <a:moveTo>
                  <a:pt x="483108" y="0"/>
                </a:moveTo>
                <a:lnTo>
                  <a:pt x="0" y="0"/>
                </a:lnTo>
                <a:lnTo>
                  <a:pt x="0" y="15239"/>
                </a:lnTo>
                <a:lnTo>
                  <a:pt x="483108" y="15239"/>
                </a:lnTo>
                <a:lnTo>
                  <a:pt x="483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3714" y="1142313"/>
            <a:ext cx="8868410" cy="33407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12115" indent="-387350">
              <a:lnSpc>
                <a:spcPct val="100000"/>
              </a:lnSpc>
              <a:spcBef>
                <a:spcPts val="994"/>
              </a:spcBef>
              <a:buAutoNum type="alphaLcParenBoth"/>
              <a:tabLst>
                <a:tab pos="412750" algn="l"/>
              </a:tabLst>
            </a:pPr>
            <a:r>
              <a:rPr sz="1800" spc="-105" dirty="0">
                <a:latin typeface="Verdana"/>
                <a:cs typeface="Verdana"/>
              </a:rPr>
              <a:t>There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arrivals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during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period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ten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minutes</a:t>
            </a:r>
            <a:endParaRPr sz="1800" dirty="0">
              <a:latin typeface="Verdana"/>
              <a:cs typeface="Verdana"/>
            </a:endParaRPr>
          </a:p>
          <a:p>
            <a:pPr marL="412115" indent="-38735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412750" algn="l"/>
              </a:tabLst>
            </a:pPr>
            <a:r>
              <a:rPr sz="1800" spc="-100" dirty="0">
                <a:latin typeface="Verdana"/>
                <a:cs typeface="Verdana"/>
              </a:rPr>
              <a:t>There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will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exactly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arrival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during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this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time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period</a:t>
            </a:r>
            <a:endParaRPr sz="1800" dirty="0">
              <a:latin typeface="Verdana"/>
              <a:cs typeface="Verdana"/>
            </a:endParaRPr>
          </a:p>
          <a:p>
            <a:pPr marL="25400" marR="1283970">
              <a:lnSpc>
                <a:spcPct val="141700"/>
              </a:lnSpc>
              <a:buAutoNum type="alphaLcParenBoth"/>
              <a:tabLst>
                <a:tab pos="405130" algn="l"/>
              </a:tabLst>
            </a:pPr>
            <a:r>
              <a:rPr sz="1800" spc="-105" dirty="0">
                <a:latin typeface="Verdana"/>
                <a:cs typeface="Verdana"/>
              </a:rPr>
              <a:t>There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than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arrivals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during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this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time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period Solution:</a:t>
            </a:r>
            <a:endParaRPr sz="1800" dirty="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  <a:spcBef>
                <a:spcPts val="900"/>
              </a:spcBef>
            </a:pPr>
            <a:r>
              <a:rPr sz="1800" spc="-155" dirty="0">
                <a:latin typeface="Verdana"/>
                <a:cs typeface="Verdana"/>
              </a:rPr>
              <a:t>X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44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No.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arrivals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photocopying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machine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every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10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mins</a:t>
            </a:r>
            <a:endParaRPr sz="1800" dirty="0">
              <a:latin typeface="Verdana"/>
              <a:cs typeface="Verdana"/>
            </a:endParaRPr>
          </a:p>
          <a:p>
            <a:pPr marL="939165">
              <a:lnSpc>
                <a:spcPct val="100000"/>
              </a:lnSpc>
              <a:spcBef>
                <a:spcPts val="900"/>
              </a:spcBef>
            </a:pPr>
            <a:r>
              <a:rPr sz="1800" spc="-114" dirty="0">
                <a:latin typeface="Verdana"/>
                <a:cs typeface="Verdana"/>
              </a:rPr>
              <a:t>λ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no.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arrivals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photocopying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machine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every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10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mins</a:t>
            </a:r>
            <a:endParaRPr sz="1800" dirty="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know,</a:t>
            </a:r>
            <a:endParaRPr sz="1800" dirty="0">
              <a:latin typeface="Verdana"/>
              <a:cs typeface="Verdana"/>
            </a:endParaRPr>
          </a:p>
          <a:p>
            <a:pPr marL="2123440">
              <a:lnSpc>
                <a:spcPts val="1025"/>
              </a:lnSpc>
              <a:spcBef>
                <a:spcPts val="930"/>
              </a:spcBef>
              <a:tabLst>
                <a:tab pos="2875280" algn="l"/>
              </a:tabLst>
            </a:pPr>
            <a:r>
              <a:rPr sz="1050" spc="70" dirty="0">
                <a:latin typeface="Cambria Math"/>
                <a:cs typeface="Cambria Math"/>
              </a:rPr>
              <a:t>−𝜆</a:t>
            </a:r>
            <a:r>
              <a:rPr sz="1050" spc="175" dirty="0">
                <a:latin typeface="Cambria Math"/>
                <a:cs typeface="Cambria Math"/>
              </a:rPr>
              <a:t>  </a:t>
            </a:r>
            <a:r>
              <a:rPr sz="1050" spc="70" dirty="0">
                <a:latin typeface="Cambria Math"/>
                <a:cs typeface="Cambria Math"/>
              </a:rPr>
              <a:t>𝑥</a:t>
            </a:r>
            <a:r>
              <a:rPr sz="1050" dirty="0">
                <a:latin typeface="Cambria Math"/>
                <a:cs typeface="Cambria Math"/>
              </a:rPr>
              <a:t>	−2</a:t>
            </a:r>
            <a:r>
              <a:rPr sz="1050" spc="215" dirty="0">
                <a:latin typeface="Cambria Math"/>
                <a:cs typeface="Cambria Math"/>
              </a:rPr>
              <a:t>  </a:t>
            </a:r>
            <a:r>
              <a:rPr sz="1050" spc="70" dirty="0">
                <a:latin typeface="Cambria Math"/>
                <a:cs typeface="Cambria Math"/>
              </a:rPr>
              <a:t>𝑥</a:t>
            </a:r>
            <a:endParaRPr sz="1050" dirty="0">
              <a:latin typeface="Cambria Math"/>
              <a:cs typeface="Cambria Math"/>
            </a:endParaRPr>
          </a:p>
          <a:p>
            <a:pPr marL="939165">
              <a:lnSpc>
                <a:spcPts val="1545"/>
              </a:lnSpc>
              <a:tabLst>
                <a:tab pos="2320290" algn="l"/>
                <a:tab pos="2573655" algn="l"/>
                <a:tab pos="3068955" algn="l"/>
              </a:tabLst>
            </a:pP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x)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950" spc="30" baseline="44871" dirty="0">
                <a:latin typeface="Cambria Math"/>
                <a:cs typeface="Cambria Math"/>
              </a:rPr>
              <a:t>𝑒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60" baseline="44871" dirty="0">
                <a:latin typeface="Cambria Math"/>
                <a:cs typeface="Cambria Math"/>
              </a:rPr>
              <a:t>𝜆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950" spc="30" baseline="44871" dirty="0">
                <a:latin typeface="Cambria Math"/>
                <a:cs typeface="Cambria Math"/>
              </a:rPr>
              <a:t>𝑒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75" baseline="44871" dirty="0">
                <a:latin typeface="Cambria Math"/>
                <a:cs typeface="Cambria Math"/>
              </a:rPr>
              <a:t>2</a:t>
            </a:r>
            <a:endParaRPr sz="1950" baseline="44871" dirty="0">
              <a:latin typeface="Cambria Math"/>
              <a:cs typeface="Cambria Math"/>
            </a:endParaRPr>
          </a:p>
          <a:p>
            <a:pPr marL="2188845">
              <a:lnSpc>
                <a:spcPts val="1180"/>
              </a:lnSpc>
              <a:tabLst>
                <a:tab pos="2940685" algn="l"/>
              </a:tabLst>
            </a:pPr>
            <a:r>
              <a:rPr sz="1300" spc="35" dirty="0">
                <a:latin typeface="Cambria Math"/>
                <a:cs typeface="Cambria Math"/>
              </a:rPr>
              <a:t>𝑥!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35" dirty="0">
                <a:latin typeface="Cambria Math"/>
                <a:cs typeface="Cambria Math"/>
              </a:rPr>
              <a:t>𝑥!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3563" y="4790566"/>
            <a:ext cx="894715" cy="15240"/>
          </a:xfrm>
          <a:custGeom>
            <a:avLst/>
            <a:gdLst/>
            <a:ahLst/>
            <a:cxnLst/>
            <a:rect l="l" t="t" r="r" b="b"/>
            <a:pathLst>
              <a:path w="894714" h="15239">
                <a:moveTo>
                  <a:pt x="894588" y="0"/>
                </a:moveTo>
                <a:lnTo>
                  <a:pt x="0" y="0"/>
                </a:lnTo>
                <a:lnTo>
                  <a:pt x="0" y="15239"/>
                </a:lnTo>
                <a:lnTo>
                  <a:pt x="894588" y="15239"/>
                </a:lnTo>
                <a:lnTo>
                  <a:pt x="894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6401" y="4798567"/>
            <a:ext cx="1714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0!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5389" y="4519676"/>
            <a:ext cx="303085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9889">
              <a:lnSpc>
                <a:spcPts val="1025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00" dirty="0">
                <a:latin typeface="Cambria Math"/>
                <a:cs typeface="Cambria Math"/>
              </a:rPr>
              <a:t>  </a:t>
            </a:r>
            <a:r>
              <a:rPr sz="1050" spc="-5" dirty="0"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  <a:p>
            <a:pPr marL="38100">
              <a:lnSpc>
                <a:spcPts val="1925"/>
              </a:lnSpc>
              <a:tabLst>
                <a:tab pos="1850389" algn="l"/>
                <a:tab pos="2096770" algn="l"/>
              </a:tabLst>
            </a:pP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0)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950" spc="-15" baseline="44871" dirty="0">
                <a:latin typeface="Cambria Math"/>
                <a:cs typeface="Cambria Math"/>
              </a:rPr>
              <a:t>2.7183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75" baseline="44871" dirty="0">
                <a:latin typeface="Cambria Math"/>
                <a:cs typeface="Cambria Math"/>
              </a:rPr>
              <a:t>2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0.1353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3563" y="5331586"/>
            <a:ext cx="894715" cy="15240"/>
          </a:xfrm>
          <a:custGeom>
            <a:avLst/>
            <a:gdLst/>
            <a:ahLst/>
            <a:cxnLst/>
            <a:rect l="l" t="t" r="r" b="b"/>
            <a:pathLst>
              <a:path w="894714" h="15239">
                <a:moveTo>
                  <a:pt x="894588" y="0"/>
                </a:moveTo>
                <a:lnTo>
                  <a:pt x="0" y="0"/>
                </a:lnTo>
                <a:lnTo>
                  <a:pt x="0" y="15240"/>
                </a:lnTo>
                <a:lnTo>
                  <a:pt x="894588" y="15240"/>
                </a:lnTo>
                <a:lnTo>
                  <a:pt x="894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5389" y="5060950"/>
            <a:ext cx="303085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9889">
              <a:lnSpc>
                <a:spcPts val="1025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00" dirty="0">
                <a:latin typeface="Cambria Math"/>
                <a:cs typeface="Cambria Math"/>
              </a:rPr>
              <a:t>  </a:t>
            </a:r>
            <a:r>
              <a:rPr sz="1050" spc="-5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 marL="38100">
              <a:lnSpc>
                <a:spcPts val="1925"/>
              </a:lnSpc>
              <a:tabLst>
                <a:tab pos="1850389" algn="l"/>
                <a:tab pos="2096770" algn="l"/>
              </a:tabLst>
            </a:pP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1)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950" spc="-15" baseline="44871" dirty="0">
                <a:latin typeface="Cambria Math"/>
                <a:cs typeface="Cambria Math"/>
              </a:rPr>
              <a:t>2.7183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950" spc="-75" baseline="44871" dirty="0">
                <a:latin typeface="Cambria Math"/>
                <a:cs typeface="Cambria Math"/>
              </a:rPr>
              <a:t>2</a:t>
            </a:r>
            <a:r>
              <a:rPr sz="1950" baseline="44871" dirty="0">
                <a:latin typeface="Cambria Math"/>
                <a:cs typeface="Cambria Math"/>
              </a:rPr>
              <a:t>	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0.2707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0789" y="5282807"/>
            <a:ext cx="8622411" cy="6362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487805">
              <a:lnSpc>
                <a:spcPct val="100000"/>
              </a:lnSpc>
              <a:spcBef>
                <a:spcPts val="570"/>
              </a:spcBef>
            </a:pPr>
            <a:r>
              <a:rPr sz="1300" spc="-25" dirty="0">
                <a:latin typeface="Cambria Math"/>
                <a:cs typeface="Cambria Math"/>
              </a:rPr>
              <a:t>1!</a:t>
            </a:r>
            <a:endParaRPr sz="13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90" dirty="0">
                <a:latin typeface="Verdana"/>
                <a:cs typeface="Verdana"/>
              </a:rPr>
              <a:t>≥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2)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–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&lt;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2)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–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35" dirty="0">
                <a:latin typeface="Verdana"/>
                <a:cs typeface="Verdana"/>
              </a:rPr>
              <a:t>{P(X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0)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P(X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85" dirty="0">
                <a:latin typeface="Verdana"/>
                <a:cs typeface="Verdana"/>
              </a:rPr>
              <a:t>1)}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–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0.1353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4" dirty="0">
                <a:latin typeface="Verdana"/>
                <a:cs typeface="Verdana"/>
              </a:rPr>
              <a:t>–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0.2707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0.594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378</TotalTime>
  <Words>2131</Words>
  <Application>Microsoft Office PowerPoint</Application>
  <PresentationFormat>Widescreen</PresentationFormat>
  <Paragraphs>241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Symbol</vt:lpstr>
      <vt:lpstr>Tahoma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POISSON DISTRIBUTION</vt:lpstr>
      <vt:lpstr>Introduction</vt:lpstr>
      <vt:lpstr>Some phenomena that follows PD</vt:lpstr>
      <vt:lpstr>Difference between BD and PD</vt:lpstr>
      <vt:lpstr>PowerPoint Presentation</vt:lpstr>
      <vt:lpstr>Characteristic of Poisson Distribution (Conditions for Poisson Distribution)</vt:lpstr>
      <vt:lpstr>Poisson Formula</vt:lpstr>
      <vt:lpstr>Mean and Variance of PD</vt:lpstr>
      <vt:lpstr>Example: Customers arrive at a photocopying machine at an average rate of two every 10 mins interval. The no. of arrivals is distributed according to a PD. What is the probability that:</vt:lpstr>
      <vt:lpstr>Poisson distribution as an approximation of the Binomial distribution:</vt:lpstr>
      <vt:lpstr>Example: In a certain factory turning out optical lenses, there is a small chance 1/500 for a lens to be defective. The lenses are supplied in a packet of 10. Use Poisson distribution to calculate the approximate number of packets containing no defective, one defective and two defective lenses in a consignment of 20,000 packets.</vt:lpstr>
      <vt:lpstr>Numerical: For the case of the thin copper wire, suppose that the number of flaws follows a Poisson distribution with a mean of 2.3 flaws per millimeter.</vt:lpstr>
      <vt:lpstr>(a) Probability of zero defective = P (X = 0) = (2.7183) (0.02) = 0.9802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DISTRIBUTION</dc:title>
  <dc:creator>Santosh Chhatkuli</dc:creator>
  <cp:lastModifiedBy>Santosh Chhatkuli</cp:lastModifiedBy>
  <cp:revision>18</cp:revision>
  <dcterms:created xsi:type="dcterms:W3CDTF">2022-07-22T14:02:24Z</dcterms:created>
  <dcterms:modified xsi:type="dcterms:W3CDTF">2025-02-28T12:15:29Z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2022-07-22T00:00:00Z</vt:filetime>
  </property>
  <property fmtid="{D5CDD505-2E9C-101B-9397-08002B2CF9AE}" pid="5" name="Producer">
    <vt:lpwstr>Microsoft® PowerPoint® 2016</vt:lpwstr>
  </property>
</Properties>
</file>