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1" r:id="rId5"/>
    <p:sldId id="260" r:id="rId6"/>
    <p:sldId id="262" r:id="rId7"/>
    <p:sldId id="281" r:id="rId8"/>
    <p:sldId id="282" r:id="rId9"/>
    <p:sldId id="286" r:id="rId10"/>
    <p:sldId id="285" r:id="rId11"/>
    <p:sldId id="287" r:id="rId12"/>
    <p:sldId id="289" r:id="rId13"/>
    <p:sldId id="290" r:id="rId14"/>
    <p:sldId id="291" r:id="rId15"/>
    <p:sldId id="288" r:id="rId16"/>
    <p:sldId id="279" r:id="rId17"/>
    <p:sldId id="29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59" d="100"/>
          <a:sy n="59" d="100"/>
        </p:scale>
        <p:origin x="85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2/22/2025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2/22/2025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2/22/2025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2/22/2025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2/22/2025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2/22/2025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2/22/2025</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AF73C-60CF-ACDC-266A-A69BAD9DE1FE}"/>
              </a:ext>
            </a:extLst>
          </p:cNvPr>
          <p:cNvSpPr>
            <a:spLocks noGrp="1"/>
          </p:cNvSpPr>
          <p:nvPr>
            <p:ph type="ctrTitle"/>
          </p:nvPr>
        </p:nvSpPr>
        <p:spPr/>
        <p:txBody>
          <a:bodyPr/>
          <a:lstStyle/>
          <a:p>
            <a:r>
              <a:rPr lang="en-US" dirty="0"/>
              <a:t>Simple linear regression</a:t>
            </a:r>
          </a:p>
        </p:txBody>
      </p:sp>
      <p:sp>
        <p:nvSpPr>
          <p:cNvPr id="3" name="Subtitle 2">
            <a:extLst>
              <a:ext uri="{FF2B5EF4-FFF2-40B4-BE49-F238E27FC236}">
                <a16:creationId xmlns:a16="http://schemas.microsoft.com/office/drawing/2014/main" id="{E7F5D357-52B1-BBE2-200E-311392770567}"/>
              </a:ext>
            </a:extLst>
          </p:cNvPr>
          <p:cNvSpPr>
            <a:spLocks noGrp="1"/>
          </p:cNvSpPr>
          <p:nvPr>
            <p:ph type="subTitle" idx="1"/>
          </p:nvPr>
        </p:nvSpPr>
        <p:spPr/>
        <p:txBody>
          <a:bodyPr/>
          <a:lstStyle/>
          <a:p>
            <a:r>
              <a:rPr lang="en-US" dirty="0"/>
              <a:t>Santosh Chhatkuli</a:t>
            </a:r>
          </a:p>
        </p:txBody>
      </p:sp>
    </p:spTree>
    <p:extLst>
      <p:ext uri="{BB962C8B-B14F-4D97-AF65-F5344CB8AC3E}">
        <p14:creationId xmlns:p14="http://schemas.microsoft.com/office/powerpoint/2010/main" val="140912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A996E5-9A2E-B2D8-2B2A-5E280F3B4D46}"/>
                  </a:ext>
                </a:extLst>
              </p:cNvPr>
              <p:cNvSpPr>
                <a:spLocks noGrp="1"/>
              </p:cNvSpPr>
              <p:nvPr>
                <p:ph idx="1"/>
              </p:nvPr>
            </p:nvSpPr>
            <p:spPr>
              <a:xfrm>
                <a:off x="968189" y="724619"/>
                <a:ext cx="10829364" cy="5550675"/>
              </a:xfrm>
            </p:spPr>
            <p:txBody>
              <a:bodyPr>
                <a:normAutofit/>
              </a:bodyPr>
              <a:lstStyle/>
              <a:p>
                <a:pPr marL="0" indent="0">
                  <a:buNone/>
                </a:pPr>
                <a:r>
                  <a:rPr lang="en-US" sz="2400" dirty="0"/>
                  <a:t>Thus least-squares normal equations for estimating </a:t>
                </a:r>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rPr>
                          <m:t>0</m:t>
                        </m:r>
                      </m:sub>
                    </m:sSub>
                  </m:oMath>
                </a14:m>
                <a:r>
                  <a:rPr lang="en-US" sz="2400" dirty="0"/>
                  <a:t> and </a:t>
                </a:r>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rPr>
                          <m:t>1</m:t>
                        </m:r>
                      </m:sub>
                    </m:sSub>
                  </m:oMath>
                </a14:m>
                <a:r>
                  <a:rPr lang="en-US" sz="2400" dirty="0"/>
                  <a:t> are:</a:t>
                </a:r>
              </a:p>
              <a:p>
                <a:pPr marL="0" indent="0">
                  <a:buNone/>
                </a:pPr>
                <a:r>
                  <a:rPr lang="en-US" sz="2400" dirty="0"/>
                  <a:t>	</a:t>
                </a:r>
                <a14:m>
                  <m:oMath xmlns:m="http://schemas.openxmlformats.org/officeDocument/2006/math">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𝑖</m:t>
                        </m:r>
                      </m:sub>
                      <m:sup>
                        <m:r>
                          <a:rPr lang="en-US" sz="2400" b="0" i="1" smtClean="0">
                            <a:latin typeface="Cambria Math" panose="02040503050406030204" pitchFamily="18" charset="0"/>
                          </a:rPr>
                          <m:t>𝑛</m:t>
                        </m:r>
                      </m:sup>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e>
                    </m:nary>
                  </m:oMath>
                </a14:m>
                <a:r>
                  <a:rPr lang="en-US" sz="2400" dirty="0"/>
                  <a:t> = </a:t>
                </a:r>
                <a14:m>
                  <m:oMath xmlns:m="http://schemas.openxmlformats.org/officeDocument/2006/math">
                    <m:r>
                      <m:rPr>
                        <m:sty m:val="p"/>
                      </m:rPr>
                      <a:rPr lang="en-US" sz="2400">
                        <a:latin typeface="Cambria Math" panose="02040503050406030204" pitchFamily="18" charset="0"/>
                      </a:rPr>
                      <m:t>n</m:t>
                    </m:r>
                    <m:r>
                      <a:rPr lang="en-US" sz="2400">
                        <a:latin typeface="Cambria Math" panose="02040503050406030204" pitchFamily="18" charset="0"/>
                      </a:rPr>
                      <m:t> </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𝑏</m:t>
                        </m:r>
                      </m:e>
                      <m:sub>
                        <m:r>
                          <a:rPr lang="en-US" sz="2400" i="1">
                            <a:latin typeface="Cambria Math" panose="02040503050406030204" pitchFamily="18" charset="0"/>
                          </a:rPr>
                          <m:t>0</m:t>
                        </m:r>
                      </m:sub>
                    </m:sSub>
                  </m:oMath>
                </a14:m>
                <a:r>
                  <a:rPr lang="en-US" sz="2400" dirty="0"/>
                  <a:t> +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𝑏</m:t>
                        </m:r>
                      </m:e>
                      <m:sub>
                        <m:r>
                          <a:rPr lang="en-US" sz="2400" i="1">
                            <a:latin typeface="Cambria Math" panose="02040503050406030204" pitchFamily="18" charset="0"/>
                          </a:rPr>
                          <m:t>1</m:t>
                        </m:r>
                      </m:sub>
                    </m:sSub>
                  </m:oMath>
                </a14:m>
                <a:r>
                  <a:rPr lang="en-US" sz="2400" dirty="0"/>
                  <a:t> </a:t>
                </a:r>
                <a14:m>
                  <m:oMath xmlns:m="http://schemas.openxmlformats.org/officeDocument/2006/math">
                    <m:nary>
                      <m:naryPr>
                        <m:chr m:val="∑"/>
                        <m:ctrlPr>
                          <a:rPr lang="en-US" sz="2400" i="1" dirty="0">
                            <a:latin typeface="Cambria Math" panose="02040503050406030204" pitchFamily="18" charset="0"/>
                          </a:rPr>
                        </m:ctrlPr>
                      </m:naryPr>
                      <m:sub>
                        <m:r>
                          <m:rPr>
                            <m:brk m:alnAt="23"/>
                          </m:rPr>
                          <a:rPr lang="en-US" sz="2400" i="1" dirty="0">
                            <a:latin typeface="Cambria Math" panose="02040503050406030204" pitchFamily="18" charset="0"/>
                          </a:rPr>
                          <m:t>𝑖</m:t>
                        </m:r>
                      </m:sub>
                      <m:sup>
                        <m:r>
                          <a:rPr lang="en-US" sz="2400" i="1" dirty="0">
                            <a:latin typeface="Cambria Math" panose="02040503050406030204" pitchFamily="18" charset="0"/>
                          </a:rPr>
                          <m:t>𝑛</m:t>
                        </m:r>
                      </m:sup>
                      <m:e>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𝑖</m:t>
                            </m:r>
                          </m:sub>
                        </m:sSub>
                      </m:e>
                    </m:nary>
                  </m:oMath>
                </a14:m>
                <a:r>
                  <a:rPr lang="en-US" sz="2400" dirty="0"/>
                  <a:t>		… (iv)</a:t>
                </a:r>
              </a:p>
              <a:p>
                <a:pPr marL="0" indent="0">
                  <a:buNone/>
                </a:pPr>
                <a:r>
                  <a:rPr lang="en-US" sz="2400" dirty="0"/>
                  <a:t>	</a:t>
                </a:r>
                <a14:m>
                  <m:oMath xmlns:m="http://schemas.openxmlformats.org/officeDocument/2006/math">
                    <m:nary>
                      <m:naryPr>
                        <m:chr m:val="∑"/>
                        <m:ctrlPr>
                          <a:rPr lang="en-US" sz="2400" i="1" smtClean="0">
                            <a:latin typeface="Cambria Math" panose="02040503050406030204" pitchFamily="18" charset="0"/>
                          </a:rPr>
                        </m:ctrlPr>
                      </m:naryPr>
                      <m:sub>
                        <m:r>
                          <m:rPr>
                            <m:brk m:alnAt="23"/>
                          </m:rPr>
                          <a:rPr lang="en-US" sz="2400" b="0" i="1" smtClean="0">
                            <a:latin typeface="Cambria Math" panose="02040503050406030204" pitchFamily="18" charset="0"/>
                          </a:rPr>
                          <m:t>𝑖</m:t>
                        </m:r>
                      </m:sub>
                      <m:sup>
                        <m:r>
                          <a:rPr lang="en-US" sz="2400" b="0" i="1" smtClean="0">
                            <a:latin typeface="Cambria Math" panose="02040503050406030204" pitchFamily="18" charset="0"/>
                          </a:rPr>
                          <m:t>𝑛</m:t>
                        </m:r>
                      </m:sup>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e>
                    </m:nary>
                  </m:oMath>
                </a14:m>
                <a:r>
                  <a:rPr lang="en-US" sz="2400" dirty="0"/>
                  <a:t> =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𝑏</m:t>
                        </m:r>
                      </m:e>
                      <m:sub>
                        <m:r>
                          <a:rPr lang="en-US" sz="2400" i="1">
                            <a:latin typeface="Cambria Math" panose="02040503050406030204" pitchFamily="18" charset="0"/>
                          </a:rPr>
                          <m:t>0</m:t>
                        </m:r>
                      </m:sub>
                    </m:sSub>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nary>
                  </m:oMath>
                </a14:m>
                <a:r>
                  <a:rPr lang="en-US" sz="2400" dirty="0"/>
                  <a:t> +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𝑏</m:t>
                        </m:r>
                      </m:e>
                      <m:sub>
                        <m:r>
                          <a:rPr lang="en-US" sz="2400" i="1">
                            <a:latin typeface="Cambria Math" panose="02040503050406030204" pitchFamily="18" charset="0"/>
                          </a:rPr>
                          <m:t>1</m:t>
                        </m:r>
                      </m:sub>
                    </m:sSub>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sub>
                      <m:sup>
                        <m:r>
                          <a:rPr lang="en-US" sz="2400" i="1">
                            <a:latin typeface="Cambria Math" panose="02040503050406030204" pitchFamily="18" charset="0"/>
                          </a:rPr>
                          <m:t>𝑛</m:t>
                        </m:r>
                      </m:sup>
                      <m:e>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2</m:t>
                            </m:r>
                          </m:sup>
                        </m:sSubSup>
                      </m:e>
                    </m:nary>
                  </m:oMath>
                </a14:m>
                <a:r>
                  <a:rPr lang="en-US" sz="2400" dirty="0"/>
                  <a:t>	… (v)</a:t>
                </a:r>
              </a:p>
              <a:p>
                <a:pPr marL="0" indent="0">
                  <a:buNone/>
                </a:pPr>
                <a:r>
                  <a:rPr lang="en-US" sz="2400" dirty="0"/>
                  <a:t>On solving two equations, we get</a:t>
                </a:r>
              </a:p>
              <a:p>
                <a:pPr marL="0" indent="0">
                  <a:buNone/>
                </a:pPr>
                <a:r>
                  <a:rPr lang="en-US" sz="2400" dirty="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1</m:t>
                        </m:r>
                      </m:sub>
                    </m:sSub>
                  </m:oMath>
                </a14:m>
                <a:r>
                  <a:rPr lang="en-US" sz="2400" dirty="0"/>
                  <a:t>=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𝑛</m:t>
                        </m:r>
                        <m:nary>
                          <m:naryPr>
                            <m:chr m:val="∑"/>
                            <m:limLoc m:val="subSup"/>
                            <m:ctrlPr>
                              <a:rPr lang="en-US" sz="2400" b="0" i="1" smtClean="0">
                                <a:latin typeface="Cambria Math" panose="02040503050406030204" pitchFamily="18" charset="0"/>
                              </a:rPr>
                            </m:ctrlPr>
                          </m:naryPr>
                          <m:sub>
                            <m:r>
                              <m:rPr>
                                <m:brk m:alnAt="25"/>
                              </m:rPr>
                              <a:rPr lang="en-US" sz="2400" b="0" i="1" smtClean="0">
                                <a:latin typeface="Cambria Math" panose="02040503050406030204" pitchFamily="18" charset="0"/>
                              </a:rPr>
                              <m:t>𝑖</m:t>
                            </m:r>
                          </m:sub>
                          <m:sup>
                            <m:r>
                              <a:rPr lang="en-US" sz="2400" b="0" i="1" smtClean="0">
                                <a:latin typeface="Cambria Math" panose="02040503050406030204" pitchFamily="18" charset="0"/>
                              </a:rPr>
                              <m:t>𝑛</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e>
                        </m:nary>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nary>
                              <m:naryPr>
                                <m:chr m:val="∑"/>
                                <m:ctrlPr>
                                  <a:rPr lang="en-US" sz="2400" i="1" dirty="0">
                                    <a:latin typeface="Cambria Math" panose="02040503050406030204" pitchFamily="18" charset="0"/>
                                  </a:rPr>
                                </m:ctrlPr>
                              </m:naryPr>
                              <m:sub>
                                <m:r>
                                  <m:rPr>
                                    <m:brk m:alnAt="23"/>
                                  </m:rPr>
                                  <a:rPr lang="en-US" sz="2400" i="1" dirty="0">
                                    <a:latin typeface="Cambria Math" panose="02040503050406030204" pitchFamily="18" charset="0"/>
                                  </a:rPr>
                                  <m:t>𝑖</m:t>
                                </m:r>
                              </m:sub>
                              <m:sup>
                                <m:r>
                                  <a:rPr lang="en-US" sz="2400" i="1" dirty="0">
                                    <a:latin typeface="Cambria Math" panose="02040503050406030204" pitchFamily="18" charset="0"/>
                                  </a:rPr>
                                  <m:t>𝑛</m:t>
                                </m:r>
                              </m:sup>
                              <m:e>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𝑖</m:t>
                                    </m:r>
                                  </m:sub>
                                </m:sSub>
                              </m:e>
                            </m:nary>
                          </m:e>
                        </m:nary>
                      </m:num>
                      <m:den>
                        <m:r>
                          <a:rPr lang="en-US" sz="2400" b="0" i="1" smtClean="0">
                            <a:latin typeface="Cambria Math" panose="02040503050406030204" pitchFamily="18" charset="0"/>
                          </a:rPr>
                          <m:t>𝑛</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sub>
                          <m:sup>
                            <m:r>
                              <a:rPr lang="en-US" sz="2400" i="1">
                                <a:latin typeface="Cambria Math" panose="02040503050406030204" pitchFamily="18" charset="0"/>
                              </a:rPr>
                              <m:t>𝑛</m:t>
                            </m:r>
                          </m:sup>
                          <m:e>
                            <m:sSubSup>
                              <m:sSubSupPr>
                                <m:ctrlPr>
                                  <a:rPr lang="en-US" sz="2400" i="1">
                                    <a:latin typeface="Cambria Math" panose="02040503050406030204" pitchFamily="18" charset="0"/>
                                  </a:rPr>
                                </m:ctrlPr>
                              </m:sSubSupPr>
                              <m:e>
                                <m:r>
                                  <a:rPr lang="en-US" sz="2400" i="1">
                                    <a:latin typeface="Cambria Math" panose="02040503050406030204" pitchFamily="18" charset="0"/>
                                  </a:rPr>
                                  <m:t>𝑥</m:t>
                                </m:r>
                              </m:e>
                              <m:sub>
                                <m:r>
                                  <a:rPr lang="en-US" sz="2400" i="1">
                                    <a:latin typeface="Cambria Math" panose="02040503050406030204" pitchFamily="18" charset="0"/>
                                  </a:rPr>
                                  <m:t>𝑖</m:t>
                                </m:r>
                              </m:sub>
                              <m:sup>
                                <m:r>
                                  <a:rPr lang="en-US" sz="2400" i="1">
                                    <a:latin typeface="Cambria Math" panose="02040503050406030204" pitchFamily="18" charset="0"/>
                                  </a:rPr>
                                  <m:t>2</m:t>
                                </m:r>
                              </m:sup>
                            </m:sSubSup>
                          </m:e>
                        </m:nary>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sub>
                              <m:sup>
                                <m:r>
                                  <a:rPr lang="en-US" sz="2400" i="1">
                                    <a:latin typeface="Cambria Math" panose="02040503050406030204" pitchFamily="18" charset="0"/>
                                  </a:rPr>
                                  <m:t>𝑛</m:t>
                                </m:r>
                              </m:sup>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e>
                            </m:nary>
                            <m:r>
                              <a:rPr lang="en-US" sz="2400" b="0" i="1" smtClean="0">
                                <a:latin typeface="Cambria Math" panose="02040503050406030204" pitchFamily="18" charset="0"/>
                              </a:rPr>
                              <m:t>)</m:t>
                            </m:r>
                          </m:e>
                          <m:sup>
                            <m:r>
                              <a:rPr lang="en-US" sz="2400" b="0" i="1" smtClean="0">
                                <a:latin typeface="Cambria Math" panose="02040503050406030204" pitchFamily="18" charset="0"/>
                              </a:rPr>
                              <m:t>2</m:t>
                            </m:r>
                          </m:sup>
                        </m:sSup>
                      </m:den>
                    </m:f>
                  </m:oMath>
                </a14:m>
                <a:r>
                  <a:rPr lang="en-US" sz="2400" dirty="0"/>
                  <a:t> = </a:t>
                </a:r>
                <a14:m>
                  <m:oMath xmlns:m="http://schemas.openxmlformats.org/officeDocument/2006/math">
                    <m:f>
                      <m:fPr>
                        <m:ctrlPr>
                          <a:rPr lang="en-US" sz="2400" i="1">
                            <a:latin typeface="Cambria Math" panose="02040503050406030204" pitchFamily="18" charset="0"/>
                          </a:rPr>
                        </m:ctrlPr>
                      </m:fPr>
                      <m:num>
                        <m:nary>
                          <m:naryPr>
                            <m:chr m:val="∑"/>
                            <m:limLoc m:val="subSup"/>
                            <m:ctrlPr>
                              <a:rPr lang="en-US" sz="2400" i="1">
                                <a:latin typeface="Cambria Math" panose="02040503050406030204" pitchFamily="18" charset="0"/>
                              </a:rPr>
                            </m:ctrlPr>
                          </m:naryPr>
                          <m:sub>
                            <m:r>
                              <m:rPr>
                                <m:brk m:alnAt="25"/>
                              </m:rPr>
                              <a:rPr lang="en-US" sz="2400" i="1">
                                <a:latin typeface="Cambria Math" panose="02040503050406030204" pitchFamily="18" charset="0"/>
                              </a:rPr>
                              <m:t>𝑖</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𝑛</m:t>
                                </m:r>
                              </m:den>
                            </m:f>
                            <m:d>
                              <m:dPr>
                                <m:ctrlPr>
                                  <a:rPr lang="en-US" sz="2400" i="1">
                                    <a:latin typeface="Cambria Math" panose="02040503050406030204" pitchFamily="18" charset="0"/>
                                  </a:rPr>
                                </m:ctrlPr>
                              </m:dPr>
                              <m:e>
                                <m:nary>
                                  <m:naryPr>
                                    <m:chr m:val="∑"/>
                                    <m:limLoc m:val="subSup"/>
                                    <m:ctrlPr>
                                      <a:rPr lang="en-US" sz="2400" i="1">
                                        <a:latin typeface="Cambria Math" panose="02040503050406030204" pitchFamily="18" charset="0"/>
                                      </a:rPr>
                                    </m:ctrlPr>
                                  </m:naryPr>
                                  <m:sub>
                                    <m:r>
                                      <m:rPr>
                                        <m:brk m:alnAt="25"/>
                                      </m:rPr>
                                      <a:rPr lang="en-US" sz="2400" i="1">
                                        <a:latin typeface="Cambria Math" panose="02040503050406030204" pitchFamily="18" charset="0"/>
                                      </a:rPr>
                                      <m:t>𝑖</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nary>
                                      <m:naryPr>
                                        <m:chr m:val="∑"/>
                                        <m:limLoc m:val="subSup"/>
                                        <m:ctrlPr>
                                          <a:rPr lang="en-US" sz="2400" i="1">
                                            <a:latin typeface="Cambria Math" panose="02040503050406030204" pitchFamily="18" charset="0"/>
                                          </a:rPr>
                                        </m:ctrlPr>
                                      </m:naryPr>
                                      <m:sub>
                                        <m:r>
                                          <m:rPr>
                                            <m:brk m:alnAt="25"/>
                                          </m:rPr>
                                          <a:rPr lang="en-US" sz="2400" i="1">
                                            <a:latin typeface="Cambria Math" panose="02040503050406030204" pitchFamily="18" charset="0"/>
                                          </a:rPr>
                                          <m:t>𝑖</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e>
                                    </m:nary>
                                  </m:e>
                                </m:nary>
                              </m:e>
                            </m:d>
                            <m:r>
                              <a:rPr lang="en-US" sz="2400" i="1">
                                <a:latin typeface="Cambria Math" panose="02040503050406030204" pitchFamily="18" charset="0"/>
                              </a:rPr>
                              <m:t> </m:t>
                            </m:r>
                          </m:e>
                        </m:nary>
                      </m:num>
                      <m:den>
                        <m:nary>
                          <m:naryPr>
                            <m:chr m:val="∑"/>
                            <m:limLoc m:val="subSup"/>
                            <m:ctrlPr>
                              <a:rPr lang="en-US" sz="2400" i="1">
                                <a:latin typeface="Cambria Math" panose="02040503050406030204" pitchFamily="18" charset="0"/>
                              </a:rPr>
                            </m:ctrlPr>
                          </m:naryPr>
                          <m:sub>
                            <m:r>
                              <m:rPr>
                                <m:brk m:alnAt="25"/>
                              </m:rPr>
                              <a:rPr lang="en-US" sz="2400" i="1">
                                <a:latin typeface="Cambria Math" panose="02040503050406030204" pitchFamily="18" charset="0"/>
                              </a:rPr>
                              <m:t>𝑖</m:t>
                            </m:r>
                          </m:sub>
                          <m:sup>
                            <m:r>
                              <a:rPr lang="en-US" sz="2400" i="1">
                                <a:latin typeface="Cambria Math" panose="02040503050406030204" pitchFamily="18" charset="0"/>
                              </a:rPr>
                              <m:t>𝑛</m:t>
                            </m:r>
                          </m:sup>
                          <m:e>
                            <m:sSubSup>
                              <m:sSubSupPr>
                                <m:ctrlPr>
                                  <a:rPr lang="en-US" sz="2400" i="1">
                                    <a:latin typeface="Cambria Math" panose="02040503050406030204" pitchFamily="18" charset="0"/>
                                  </a:rPr>
                                </m:ctrlPr>
                              </m:sSubSupPr>
                              <m:e>
                                <m:r>
                                  <a:rPr lang="en-US" sz="2400" i="1">
                                    <a:latin typeface="Cambria Math" panose="02040503050406030204" pitchFamily="18" charset="0"/>
                                  </a:rPr>
                                  <m:t>𝑥</m:t>
                                </m:r>
                              </m:e>
                              <m:sub>
                                <m:r>
                                  <a:rPr lang="en-US" sz="2400" i="1">
                                    <a:latin typeface="Cambria Math" panose="02040503050406030204" pitchFamily="18" charset="0"/>
                                  </a:rPr>
                                  <m:t>𝑖</m:t>
                                </m:r>
                              </m:sub>
                              <m:sup>
                                <m:r>
                                  <a:rPr lang="en-US" sz="2400" i="1">
                                    <a:latin typeface="Cambria Math" panose="02040503050406030204" pitchFamily="18" charset="0"/>
                                  </a:rPr>
                                  <m:t>𝑛</m:t>
                                </m:r>
                              </m:sup>
                            </m:sSubSup>
                          </m:e>
                        </m:nary>
                        <m:r>
                          <a:rPr lang="en-US" sz="2400" i="1">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𝑛</m:t>
                            </m:r>
                          </m:den>
                        </m:f>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nary>
                                  <m:naryPr>
                                    <m:chr m:val="∑"/>
                                    <m:limLoc m:val="subSup"/>
                                    <m:ctrlPr>
                                      <a:rPr lang="en-US" sz="2400" i="1">
                                        <a:latin typeface="Cambria Math" panose="02040503050406030204" pitchFamily="18" charset="0"/>
                                      </a:rPr>
                                    </m:ctrlPr>
                                  </m:naryPr>
                                  <m:sub>
                                    <m:r>
                                      <m:rPr>
                                        <m:brk m:alnAt="25"/>
                                      </m:rPr>
                                      <a:rPr lang="en-US" sz="2400" i="1">
                                        <a:latin typeface="Cambria Math" panose="02040503050406030204" pitchFamily="18" charset="0"/>
                                      </a:rPr>
                                      <m:t>𝑖</m:t>
                                    </m:r>
                                  </m:sub>
                                  <m:sup>
                                    <m:r>
                                      <a:rPr lang="en-US" sz="2400" i="1">
                                        <a:latin typeface="Cambria Math" panose="02040503050406030204" pitchFamily="18" charset="0"/>
                                      </a:rPr>
                                      <m:t>𝑛</m:t>
                                    </m:r>
                                  </m:sup>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nary>
                              </m:e>
                            </m:d>
                          </m:e>
                          <m:sup>
                            <m:r>
                              <a:rPr lang="en-US" sz="2400" i="1">
                                <a:latin typeface="Cambria Math" panose="02040503050406030204" pitchFamily="18" charset="0"/>
                              </a:rPr>
                              <m:t>2</m:t>
                            </m:r>
                          </m:sup>
                        </m:sSup>
                      </m:den>
                    </m:f>
                    <m:r>
                      <a:rPr lang="en-US" sz="2400" i="1">
                        <a:latin typeface="Cambria Math" panose="02040503050406030204" pitchFamily="18" charset="0"/>
                      </a:rPr>
                      <m:t> </m:t>
                    </m:r>
                  </m:oMath>
                </a14:m>
                <a:r>
                  <a:rPr lang="en-US" sz="2400" dirty="0"/>
                  <a:t>	… (vi)</a:t>
                </a:r>
              </a:p>
              <a:p>
                <a:pPr marL="0" indent="0">
                  <a:buNone/>
                </a:pPr>
                <a:r>
                  <a:rPr lang="en-US" sz="2400" dirty="0"/>
                  <a:t>Dividing both sides of equation (iv) by n, we get,</a:t>
                </a:r>
              </a:p>
              <a:p>
                <a:pPr marL="0" indent="0">
                  <a:buNone/>
                </a:pP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𝑏</m:t>
                        </m:r>
                      </m:e>
                      <m:sub>
                        <m:r>
                          <a:rPr lang="en-US" sz="2400" i="1">
                            <a:latin typeface="Cambria Math" panose="02040503050406030204" pitchFamily="18" charset="0"/>
                          </a:rPr>
                          <m:t>0</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𝑏</m:t>
                        </m:r>
                      </m:e>
                      <m:sub>
                        <m:r>
                          <a:rPr lang="en-US" sz="2400" i="1">
                            <a:latin typeface="Cambria Math" panose="02040503050406030204" pitchFamily="18" charset="0"/>
                          </a:rPr>
                          <m:t>1</m:t>
                        </m:r>
                      </m:sub>
                    </m:sSub>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oMath>
                </a14:m>
                <a:r>
                  <a:rPr lang="en-US" sz="2400" dirty="0"/>
                  <a:t> 		which shows that line of regression passes through the 				point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oMath>
                </a14:m>
                <a:r>
                  <a:rPr lang="en-US" sz="2400" dirty="0"/>
                  <a:t>,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oMath>
                </a14:m>
                <a:r>
                  <a:rPr lang="en-US" sz="2400" dirty="0"/>
                  <a:t>)</a:t>
                </a:r>
              </a:p>
              <a:p>
                <a:pPr marL="0" indent="0">
                  <a:buNone/>
                </a:pPr>
                <a:r>
                  <a:rPr lang="en-US" sz="2400" dirty="0"/>
                  <a:t>Or,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𝑏</m:t>
                        </m:r>
                      </m:e>
                      <m:sub>
                        <m:r>
                          <a:rPr lang="en-US" sz="2400" i="1">
                            <a:latin typeface="Cambria Math" panose="02040503050406030204" pitchFamily="18" charset="0"/>
                          </a:rPr>
                          <m:t>0</m:t>
                        </m:r>
                      </m:sub>
                    </m:sSub>
                  </m:oMath>
                </a14:m>
                <a:r>
                  <a:rPr lang="en-US" sz="2400" dirty="0"/>
                  <a:t>=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oMath>
                </a14:m>
                <a:r>
                  <a:rPr lang="en-US" sz="2400" dirty="0"/>
                  <a:t> -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𝑏</m:t>
                        </m:r>
                      </m:e>
                      <m:sub>
                        <m:r>
                          <a:rPr lang="en-US" sz="2400" i="1">
                            <a:latin typeface="Cambria Math" panose="02040503050406030204" pitchFamily="18" charset="0"/>
                          </a:rPr>
                          <m:t>1</m:t>
                        </m:r>
                      </m:sub>
                    </m:sSub>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oMath>
                </a14:m>
                <a:r>
                  <a:rPr lang="en-US" sz="2400" dirty="0"/>
                  <a:t>			… (vii)</a:t>
                </a:r>
              </a:p>
              <a:p>
                <a:pPr marL="0" indent="0">
                  <a:buNone/>
                </a:pPr>
                <a:r>
                  <a:rPr lang="en-US" sz="2400" dirty="0"/>
                  <a:t>Solving equations (vi) and (vii) we can get estimates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i="1">
                            <a:latin typeface="Cambria Math" panose="02040503050406030204" pitchFamily="18" charset="0"/>
                          </a:rPr>
                          <m:t>0</m:t>
                        </m:r>
                      </m:sub>
                    </m:sSub>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𝑏</m:t>
                        </m:r>
                      </m:e>
                      <m:sub>
                        <m:r>
                          <a:rPr lang="en-US" sz="2400" i="1">
                            <a:latin typeface="Cambria Math" panose="02040503050406030204" pitchFamily="18" charset="0"/>
                          </a:rPr>
                          <m:t>1</m:t>
                        </m:r>
                      </m:sub>
                    </m:sSub>
                  </m:oMath>
                </a14:m>
                <a:endParaRPr lang="en-US" sz="2400" dirty="0"/>
              </a:p>
            </p:txBody>
          </p:sp>
        </mc:Choice>
        <mc:Fallback xmlns="">
          <p:sp>
            <p:nvSpPr>
              <p:cNvPr id="3" name="Content Placeholder 2">
                <a:extLst>
                  <a:ext uri="{FF2B5EF4-FFF2-40B4-BE49-F238E27FC236}">
                    <a16:creationId xmlns:a16="http://schemas.microsoft.com/office/drawing/2014/main" id="{32A996E5-9A2E-B2D8-2B2A-5E280F3B4D46}"/>
                  </a:ext>
                </a:extLst>
              </p:cNvPr>
              <p:cNvSpPr>
                <a:spLocks noGrp="1" noRot="1" noChangeAspect="1" noMove="1" noResize="1" noEditPoints="1" noAdjustHandles="1" noChangeArrowheads="1" noChangeShapeType="1" noTextEdit="1"/>
              </p:cNvSpPr>
              <p:nvPr>
                <p:ph idx="1"/>
              </p:nvPr>
            </p:nvSpPr>
            <p:spPr>
              <a:xfrm>
                <a:off x="968189" y="724619"/>
                <a:ext cx="10829364" cy="5550675"/>
              </a:xfrm>
              <a:blipFill>
                <a:blip r:embed="rId2"/>
                <a:stretch>
                  <a:fillRect l="-1295" t="-2308"/>
                </a:stretch>
              </a:blipFill>
            </p:spPr>
            <p:txBody>
              <a:bodyPr/>
              <a:lstStyle/>
              <a:p>
                <a:r>
                  <a:rPr lang="en-US">
                    <a:noFill/>
                  </a:rPr>
                  <a:t> </a:t>
                </a:r>
              </a:p>
            </p:txBody>
          </p:sp>
        </mc:Fallback>
      </mc:AlternateContent>
      <p:sp>
        <p:nvSpPr>
          <p:cNvPr id="2" name="Footer Placeholder 1">
            <a:extLst>
              <a:ext uri="{FF2B5EF4-FFF2-40B4-BE49-F238E27FC236}">
                <a16:creationId xmlns:a16="http://schemas.microsoft.com/office/drawing/2014/main" id="{663056C3-29DA-1042-52C6-F17E3D327A5A}"/>
              </a:ext>
            </a:extLst>
          </p:cNvPr>
          <p:cNvSpPr>
            <a:spLocks noGrp="1"/>
          </p:cNvSpPr>
          <p:nvPr>
            <p:ph type="ftr" sz="quarter" idx="11"/>
          </p:nvPr>
        </p:nvSpPr>
        <p:spPr/>
        <p:txBody>
          <a:bodyPr/>
          <a:lstStyle/>
          <a:p>
            <a:r>
              <a:rPr lang="en-US"/>
              <a:t>Copy Right : Santosh Chhatkuli</a:t>
            </a:r>
            <a:endParaRPr lang="en-US" dirty="0"/>
          </a:p>
        </p:txBody>
      </p:sp>
    </p:spTree>
    <p:extLst>
      <p:ext uri="{BB962C8B-B14F-4D97-AF65-F5344CB8AC3E}">
        <p14:creationId xmlns:p14="http://schemas.microsoft.com/office/powerpoint/2010/main" val="269887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54815F-908D-3097-55B2-DD8226EA7602}"/>
                  </a:ext>
                </a:extLst>
              </p:cNvPr>
              <p:cNvSpPr>
                <a:spLocks noGrp="1"/>
              </p:cNvSpPr>
              <p:nvPr>
                <p:ph idx="1"/>
              </p:nvPr>
            </p:nvSpPr>
            <p:spPr>
              <a:xfrm>
                <a:off x="1024128" y="394447"/>
                <a:ext cx="10737566" cy="5914913"/>
              </a:xfrm>
            </p:spPr>
            <p:txBody>
              <a:bodyPr/>
              <a:lstStyle/>
              <a:p>
                <a:pPr marL="0" indent="0">
                  <a:buNone/>
                </a:pPr>
                <a:r>
                  <a:rPr lang="en-US" sz="2800" dirty="0"/>
                  <a:t>The statistic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1</m:t>
                        </m:r>
                      </m:sub>
                    </m:sSub>
                  </m:oMath>
                </a14:m>
                <a:r>
                  <a:rPr lang="en-US" sz="2800" dirty="0"/>
                  <a:t> can also be written as,</a:t>
                </a:r>
              </a:p>
              <a:p>
                <a:pPr marL="0" indent="0">
                  <a:buNone/>
                </a:pPr>
                <a:r>
                  <a:rPr lang="en-US" sz="2800" dirty="0"/>
                  <a:t>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1</m:t>
                        </m:r>
                      </m:sub>
                    </m:sSub>
                  </m:oMath>
                </a14:m>
                <a:r>
                  <a:rPr lang="en-US" sz="2800" dirty="0"/>
                  <a:t>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m:t>
                        </m:r>
                        <m:r>
                          <a:rPr lang="en-US" sz="2800" b="0" i="1" smtClean="0">
                            <a:latin typeface="Cambria Math" panose="02040503050406030204" pitchFamily="18" charset="0"/>
                          </a:rPr>
                          <m:t>𝑟</m:t>
                        </m:r>
                      </m:e>
                      <m:sub>
                        <m:r>
                          <a:rPr lang="en-US" sz="2800" b="0" i="1" smtClean="0">
                            <a:latin typeface="Cambria Math" panose="02040503050406030204" pitchFamily="18" charset="0"/>
                          </a:rPr>
                          <m:t>𝑥𝑦</m:t>
                        </m:r>
                      </m:sub>
                    </m:sSub>
                    <m:f>
                      <m:fPr>
                        <m:ctrlPr>
                          <a:rPr lang="en-US" sz="2800" i="1" smtClean="0">
                            <a:latin typeface="Cambria Math" panose="02040503050406030204" pitchFamily="18" charset="0"/>
                          </a:rPr>
                        </m:ctrlPr>
                      </m:fPr>
                      <m:num>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𝑆</m:t>
                            </m:r>
                          </m:e>
                          <m:sub>
                            <m:r>
                              <a:rPr lang="en-US" sz="2800" b="0" i="1" smtClean="0">
                                <a:latin typeface="Cambria Math" panose="02040503050406030204" pitchFamily="18" charset="0"/>
                              </a:rPr>
                              <m:t>𝑦</m:t>
                            </m:r>
                          </m:sub>
                        </m:sSub>
                      </m:num>
                      <m:den>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𝑆</m:t>
                            </m:r>
                          </m:e>
                          <m:sub>
                            <m:r>
                              <a:rPr lang="en-US" sz="2800" b="0" i="1" smtClean="0">
                                <a:latin typeface="Cambria Math" panose="02040503050406030204" pitchFamily="18" charset="0"/>
                              </a:rPr>
                              <m:t>𝑥</m:t>
                            </m:r>
                          </m:sub>
                        </m:sSub>
                      </m:den>
                    </m:f>
                  </m:oMath>
                </a14:m>
                <a:r>
                  <a:rPr lang="en-US" sz="2800" dirty="0"/>
                  <a:t>		(vii)</a:t>
                </a:r>
              </a:p>
              <a:p>
                <a:pPr marL="0" indent="0">
                  <a:buNone/>
                </a:pPr>
                <a:r>
                  <a:rPr lang="en-US" sz="2800" dirty="0"/>
                  <a:t>Where,</a:t>
                </a:r>
              </a:p>
              <a:p>
                <a:pPr marL="0" indent="0">
                  <a:buNone/>
                </a:pPr>
                <a:r>
                  <a:rPr lang="en-US" sz="2800" dirty="0"/>
                  <a:t>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𝑥𝑦</m:t>
                        </m:r>
                      </m:sub>
                    </m:sSub>
                  </m:oMath>
                </a14:m>
                <a:r>
                  <a:rPr lang="en-US" sz="2800" dirty="0"/>
                  <a:t> = Correlation coefficient between X and Y</a:t>
                </a:r>
              </a:p>
              <a:p>
                <a:pPr marL="0" indent="0">
                  <a:buNone/>
                </a:pPr>
                <a:r>
                  <a:rPr lang="en-US" sz="2800" dirty="0"/>
                  <a:t>	 Sy = Standard deviation of Y</a:t>
                </a:r>
              </a:p>
              <a:p>
                <a:pPr marL="0" indent="0">
                  <a:buNone/>
                </a:pPr>
                <a:r>
                  <a:rPr lang="en-US" sz="2800" dirty="0"/>
                  <a:t>	 </a:t>
                </a:r>
                <a:r>
                  <a:rPr lang="en-US" sz="2800" dirty="0" err="1"/>
                  <a:t>Sx</a:t>
                </a:r>
                <a:r>
                  <a:rPr lang="en-US" sz="2800" dirty="0"/>
                  <a:t> = Standard deviation of X</a:t>
                </a:r>
              </a:p>
              <a:p>
                <a:pPr marL="0" indent="0">
                  <a:buNone/>
                </a:pPr>
                <a:endParaRPr lang="en-US" sz="2800" dirty="0"/>
              </a:p>
              <a:p>
                <a:pPr marL="0" indent="0">
                  <a:buNone/>
                </a:pPr>
                <a:r>
                  <a:rPr lang="en-US" sz="2800" dirty="0"/>
                  <a:t>Solving (viii) and (vii) we can also find the value of b</a:t>
                </a:r>
                <a:r>
                  <a:rPr lang="en-US" sz="2800" baseline="-25000" dirty="0"/>
                  <a:t>0</a:t>
                </a:r>
                <a:r>
                  <a:rPr lang="en-US" sz="2800" dirty="0"/>
                  <a:t> and b</a:t>
                </a:r>
                <a:r>
                  <a:rPr lang="en-US" sz="2800" baseline="-25000" dirty="0"/>
                  <a:t>1</a:t>
                </a:r>
              </a:p>
            </p:txBody>
          </p:sp>
        </mc:Choice>
        <mc:Fallback xmlns="">
          <p:sp>
            <p:nvSpPr>
              <p:cNvPr id="3" name="Content Placeholder 2">
                <a:extLst>
                  <a:ext uri="{FF2B5EF4-FFF2-40B4-BE49-F238E27FC236}">
                    <a16:creationId xmlns:a16="http://schemas.microsoft.com/office/drawing/2014/main" id="{A254815F-908D-3097-55B2-DD8226EA7602}"/>
                  </a:ext>
                </a:extLst>
              </p:cNvPr>
              <p:cNvSpPr>
                <a:spLocks noGrp="1" noRot="1" noChangeAspect="1" noMove="1" noResize="1" noEditPoints="1" noAdjustHandles="1" noChangeArrowheads="1" noChangeShapeType="1" noTextEdit="1"/>
              </p:cNvSpPr>
              <p:nvPr>
                <p:ph idx="1"/>
              </p:nvPr>
            </p:nvSpPr>
            <p:spPr>
              <a:xfrm>
                <a:off x="1024128" y="394447"/>
                <a:ext cx="10737566" cy="5914913"/>
              </a:xfrm>
              <a:blipFill>
                <a:blip r:embed="rId2"/>
                <a:stretch>
                  <a:fillRect l="-1590" t="-1856"/>
                </a:stretch>
              </a:blipFill>
            </p:spPr>
            <p:txBody>
              <a:bodyPr/>
              <a:lstStyle/>
              <a:p>
                <a:r>
                  <a:rPr lang="en-US">
                    <a:noFill/>
                  </a:rPr>
                  <a:t> </a:t>
                </a:r>
              </a:p>
            </p:txBody>
          </p:sp>
        </mc:Fallback>
      </mc:AlternateContent>
    </p:spTree>
    <p:extLst>
      <p:ext uri="{BB962C8B-B14F-4D97-AF65-F5344CB8AC3E}">
        <p14:creationId xmlns:p14="http://schemas.microsoft.com/office/powerpoint/2010/main" val="2872545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B7359-D636-C333-64EC-175EF118D42B}"/>
              </a:ext>
            </a:extLst>
          </p:cNvPr>
          <p:cNvSpPr>
            <a:spLocks noGrp="1"/>
          </p:cNvSpPr>
          <p:nvPr>
            <p:ph type="title"/>
          </p:nvPr>
        </p:nvSpPr>
        <p:spPr>
          <a:xfrm>
            <a:off x="1024129" y="343168"/>
            <a:ext cx="9720072" cy="571231"/>
          </a:xfrm>
        </p:spPr>
        <p:txBody>
          <a:bodyPr>
            <a:normAutofit/>
          </a:bodyPr>
          <a:lstStyle/>
          <a:p>
            <a:r>
              <a:rPr lang="en-US" sz="2400" b="1" dirty="0"/>
              <a:t>Regression equation of x on y</a:t>
            </a:r>
          </a:p>
        </p:txBody>
      </p:sp>
      <p:sp>
        <p:nvSpPr>
          <p:cNvPr id="3" name="Content Placeholder 2">
            <a:extLst>
              <a:ext uri="{FF2B5EF4-FFF2-40B4-BE49-F238E27FC236}">
                <a16:creationId xmlns:a16="http://schemas.microsoft.com/office/drawing/2014/main" id="{1D5389DD-A783-805C-95D0-1E3362851426}"/>
              </a:ext>
            </a:extLst>
          </p:cNvPr>
          <p:cNvSpPr>
            <a:spLocks noGrp="1"/>
          </p:cNvSpPr>
          <p:nvPr>
            <p:ph idx="1"/>
          </p:nvPr>
        </p:nvSpPr>
        <p:spPr>
          <a:xfrm>
            <a:off x="1024128" y="995082"/>
            <a:ext cx="10683778" cy="5314278"/>
          </a:xfrm>
        </p:spPr>
        <p:txBody>
          <a:bodyPr>
            <a:normAutofit/>
          </a:bodyPr>
          <a:lstStyle/>
          <a:p>
            <a:r>
              <a:rPr lang="en-US" dirty="0"/>
              <a:t>The </a:t>
            </a:r>
            <a:r>
              <a:rPr lang="en-US" b="1" dirty="0"/>
              <a:t>regression equation of X on Y</a:t>
            </a:r>
            <a:r>
              <a:rPr lang="en-US" dirty="0"/>
              <a:t> is the equation that predicts the values of X based on the values of Y. Generally, we predict values of Y using values of X. But in some relationship, we use regression equation of X on Y.</a:t>
            </a:r>
          </a:p>
          <a:p>
            <a:r>
              <a:rPr lang="en-US" dirty="0"/>
              <a:t>Reasons: </a:t>
            </a:r>
          </a:p>
          <a:p>
            <a:pPr marL="457200" indent="-457200">
              <a:buFont typeface="+mj-lt"/>
              <a:buAutoNum type="arabicPeriod"/>
            </a:pPr>
            <a:r>
              <a:rPr lang="en-US" dirty="0"/>
              <a:t>If you have a system or process where you can control the output (Y) and want to determine the necessary input (X) to achieve that output, the regression equation of X on Y is useful. If salesperson is given some sales target, we can predict minimum test score required by salesperson in ordered to achieve that sales target. </a:t>
            </a:r>
          </a:p>
          <a:p>
            <a:pPr marL="457200" indent="-457200">
              <a:buFont typeface="+mj-lt"/>
              <a:buAutoNum type="arabicPeriod"/>
            </a:pPr>
            <a:r>
              <a:rPr lang="en-US" dirty="0"/>
              <a:t>If you have a variable (X) that is difficult or expensive to measure directly, you might be able to use a more easily measured variable (Y) that is correlated with X. </a:t>
            </a:r>
          </a:p>
          <a:p>
            <a:pPr marL="457200" indent="-457200">
              <a:buFont typeface="+mj-lt"/>
              <a:buAutoNum type="arabicPeriod"/>
            </a:pPr>
            <a:r>
              <a:rPr lang="en-US" dirty="0"/>
              <a:t>In case of associative relationship, we can use both regression of Y on X and X on Y. For example, we can predict height of husband using height of wife or we can predict height of wife using height of husband.</a:t>
            </a:r>
          </a:p>
        </p:txBody>
      </p:sp>
    </p:spTree>
    <p:extLst>
      <p:ext uri="{BB962C8B-B14F-4D97-AF65-F5344CB8AC3E}">
        <p14:creationId xmlns:p14="http://schemas.microsoft.com/office/powerpoint/2010/main" val="2078378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754BA3F-4FDD-8844-D4E3-BB82B1C58B2B}"/>
                  </a:ext>
                </a:extLst>
              </p:cNvPr>
              <p:cNvSpPr>
                <a:spLocks noGrp="1"/>
              </p:cNvSpPr>
              <p:nvPr>
                <p:ph idx="1"/>
              </p:nvPr>
            </p:nvSpPr>
            <p:spPr>
              <a:xfrm>
                <a:off x="1024128" y="385482"/>
                <a:ext cx="9720073" cy="5923878"/>
              </a:xfrm>
            </p:spPr>
            <p:txBody>
              <a:bodyPr>
                <a:normAutofit lnSpcReduction="10000"/>
              </a:bodyPr>
              <a:lstStyle/>
              <a:p>
                <a:r>
                  <a:rPr lang="en-US" sz="2800" dirty="0"/>
                  <a:t>The regression equation of X on Y is given by,</a:t>
                </a:r>
              </a:p>
              <a:p>
                <a:pPr marL="128016" lvl="1" indent="0">
                  <a:buNone/>
                </a:pPr>
                <a:r>
                  <a:rPr lang="en-US" sz="2800" dirty="0"/>
                  <a:t>	</a:t>
                </a:r>
                <a14:m>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𝑥</m:t>
                        </m:r>
                      </m:e>
                    </m:acc>
                    <m:r>
                      <a:rPr lang="en-US" sz="2800" b="0" i="1" smtClean="0">
                        <a:latin typeface="Cambria Math" panose="02040503050406030204" pitchFamily="18" charset="0"/>
                      </a:rPr>
                      <m:t>= </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𝑏</m:t>
                        </m:r>
                      </m:e>
                      <m:sub>
                        <m:r>
                          <a:rPr lang="en-US" sz="2800" b="0" i="1" smtClean="0">
                            <a:latin typeface="Cambria Math" panose="02040503050406030204" pitchFamily="18" charset="0"/>
                          </a:rPr>
                          <m:t>0</m:t>
                        </m:r>
                      </m:sub>
                      <m:sup>
                        <m:r>
                          <a:rPr lang="en-US" sz="2800" b="0" i="1" smtClean="0">
                            <a:latin typeface="Cambria Math" panose="02040503050406030204" pitchFamily="18" charset="0"/>
                          </a:rPr>
                          <m:t>/</m:t>
                        </m:r>
                      </m:sup>
                    </m:sSubSup>
                    <m:r>
                      <a:rPr lang="en-US" sz="2800" b="0" i="0" smtClean="0">
                        <a:latin typeface="Cambria Math" panose="02040503050406030204" pitchFamily="18" charset="0"/>
                      </a:rPr>
                      <m:t>+</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𝑏</m:t>
                        </m:r>
                      </m:e>
                      <m:sub>
                        <m:r>
                          <a:rPr lang="en-US" sz="2800" b="0" i="1" smtClean="0">
                            <a:latin typeface="Cambria Math" panose="02040503050406030204" pitchFamily="18" charset="0"/>
                          </a:rPr>
                          <m:t>1</m:t>
                        </m:r>
                      </m:sub>
                      <m:sup>
                        <m:r>
                          <a:rPr lang="en-US" sz="2800" b="0" i="1" smtClean="0">
                            <a:latin typeface="Cambria Math" panose="02040503050406030204" pitchFamily="18" charset="0"/>
                          </a:rPr>
                          <m:t>/</m:t>
                        </m:r>
                      </m:sup>
                    </m:sSubSup>
                    <m:r>
                      <a:rPr lang="en-US" sz="2800" b="0" i="1" smtClean="0">
                        <a:latin typeface="Cambria Math" panose="02040503050406030204" pitchFamily="18" charset="0"/>
                      </a:rPr>
                      <m:t> </m:t>
                    </m:r>
                    <m:r>
                      <a:rPr lang="en-US" sz="2800" b="0" i="1" smtClean="0">
                        <a:latin typeface="Cambria Math" panose="02040503050406030204" pitchFamily="18" charset="0"/>
                      </a:rPr>
                      <m:t>𝑦</m:t>
                    </m:r>
                  </m:oMath>
                </a14:m>
                <a:r>
                  <a:rPr lang="en-US" sz="2800" dirty="0"/>
                  <a:t>	… (</a:t>
                </a:r>
                <a:r>
                  <a:rPr lang="en-US" sz="2800" dirty="0" err="1"/>
                  <a:t>i</a:t>
                </a:r>
                <a:r>
                  <a:rPr lang="en-US" sz="2800" dirty="0"/>
                  <a:t>)</a:t>
                </a:r>
              </a:p>
              <a:p>
                <a:pPr marL="0" indent="0">
                  <a:buNone/>
                </a:pPr>
                <a:r>
                  <a:rPr lang="en-US" sz="2800" dirty="0"/>
                  <a:t>The least square equations for finding </a:t>
                </a:r>
                <a14:m>
                  <m:oMath xmlns:m="http://schemas.openxmlformats.org/officeDocument/2006/math">
                    <m:sSubSup>
                      <m:sSubSupPr>
                        <m:ctrlPr>
                          <a:rPr lang="en-US" sz="2800" i="1" smtClean="0">
                            <a:latin typeface="Cambria Math" panose="02040503050406030204" pitchFamily="18" charset="0"/>
                          </a:rPr>
                        </m:ctrlPr>
                      </m:sSubSupPr>
                      <m:e>
                        <m:r>
                          <a:rPr lang="en-US" sz="2800" i="1">
                            <a:latin typeface="Cambria Math" panose="02040503050406030204" pitchFamily="18" charset="0"/>
                          </a:rPr>
                          <m:t>𝑏</m:t>
                        </m:r>
                      </m:e>
                      <m:sub>
                        <m:r>
                          <a:rPr lang="en-US" sz="2800" i="1">
                            <a:latin typeface="Cambria Math" panose="02040503050406030204" pitchFamily="18" charset="0"/>
                          </a:rPr>
                          <m:t>0</m:t>
                        </m:r>
                      </m:sub>
                      <m:sup>
                        <m:r>
                          <a:rPr lang="en-US" sz="2800" i="1">
                            <a:latin typeface="Cambria Math" panose="02040503050406030204" pitchFamily="18" charset="0"/>
                          </a:rPr>
                          <m:t>/</m:t>
                        </m:r>
                      </m:sup>
                    </m:sSubSup>
                  </m:oMath>
                </a14:m>
                <a:r>
                  <a:rPr lang="en-US" sz="2800" dirty="0"/>
                  <a:t> and </a:t>
                </a:r>
                <a14:m>
                  <m:oMath xmlns:m="http://schemas.openxmlformats.org/officeDocument/2006/math">
                    <m:sSubSup>
                      <m:sSubSupPr>
                        <m:ctrlPr>
                          <a:rPr lang="en-US" sz="2800" i="1">
                            <a:latin typeface="Cambria Math" panose="02040503050406030204" pitchFamily="18" charset="0"/>
                          </a:rPr>
                        </m:ctrlPr>
                      </m:sSubSupPr>
                      <m:e>
                        <m:r>
                          <a:rPr lang="en-US" sz="2800" i="1">
                            <a:latin typeface="Cambria Math" panose="02040503050406030204" pitchFamily="18" charset="0"/>
                          </a:rPr>
                          <m:t>𝑏</m:t>
                        </m:r>
                      </m:e>
                      <m:sub>
                        <m:r>
                          <a:rPr lang="en-US" sz="2800" i="1">
                            <a:latin typeface="Cambria Math" panose="02040503050406030204" pitchFamily="18" charset="0"/>
                          </a:rPr>
                          <m:t>1</m:t>
                        </m:r>
                      </m:sub>
                      <m:sup>
                        <m:r>
                          <a:rPr lang="en-US" sz="2800" i="1">
                            <a:latin typeface="Cambria Math" panose="02040503050406030204" pitchFamily="18" charset="0"/>
                          </a:rPr>
                          <m:t>/</m:t>
                        </m:r>
                      </m:sup>
                    </m:sSubSup>
                  </m:oMath>
                </a14:m>
                <a:r>
                  <a:rPr lang="en-US" sz="2800" dirty="0"/>
                  <a:t> is given by,</a:t>
                </a:r>
              </a:p>
              <a:p>
                <a:pPr marL="0" indent="0">
                  <a:buNone/>
                </a:pPr>
                <a:r>
                  <a:rPr lang="en-US" sz="2800" dirty="0"/>
                  <a:t>	 </a:t>
                </a:r>
                <a14:m>
                  <m:oMath xmlns:m="http://schemas.openxmlformats.org/officeDocument/2006/math">
                    <m:nary>
                      <m:naryPr>
                        <m:chr m:val="∑"/>
                        <m:ctrlPr>
                          <a:rPr lang="en-US" sz="2800" i="1" smtClean="0">
                            <a:latin typeface="Cambria Math" panose="02040503050406030204" pitchFamily="18" charset="0"/>
                          </a:rPr>
                        </m:ctrlPr>
                      </m:naryPr>
                      <m:sub>
                        <m:r>
                          <m:rPr>
                            <m:brk m:alnAt="23"/>
                          </m:rPr>
                          <a:rPr lang="en-US" sz="2800" b="0" i="1" smtClean="0">
                            <a:latin typeface="Cambria Math" panose="02040503050406030204" pitchFamily="18" charset="0"/>
                          </a:rPr>
                          <m:t>𝑖</m:t>
                        </m:r>
                      </m:sub>
                      <m:sup>
                        <m:r>
                          <a:rPr lang="en-US" sz="2800" b="0" i="1" smtClean="0">
                            <a:latin typeface="Cambria Math" panose="02040503050406030204" pitchFamily="18" charset="0"/>
                          </a:rPr>
                          <m:t>𝑛</m:t>
                        </m:r>
                      </m:sup>
                      <m:e>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e>
                    </m:nary>
                  </m:oMath>
                </a14:m>
                <a:r>
                  <a:rPr lang="en-US" sz="2800" dirty="0"/>
                  <a:t> = </a:t>
                </a:r>
                <a14:m>
                  <m:oMath xmlns:m="http://schemas.openxmlformats.org/officeDocument/2006/math">
                    <m:r>
                      <m:rPr>
                        <m:sty m:val="p"/>
                      </m:rPr>
                      <a:rPr lang="en-US" sz="2800">
                        <a:latin typeface="Cambria Math" panose="02040503050406030204" pitchFamily="18" charset="0"/>
                      </a:rPr>
                      <m:t>n</m:t>
                    </m:r>
                    <m:r>
                      <a:rPr lang="en-US" sz="2800" b="0" i="0" smtClean="0">
                        <a:latin typeface="Cambria Math" panose="02040503050406030204" pitchFamily="18" charset="0"/>
                      </a:rPr>
                      <m:t> </m:t>
                    </m:r>
                    <m:sSubSup>
                      <m:sSubSupPr>
                        <m:ctrlPr>
                          <a:rPr lang="en-US" sz="2800" i="1">
                            <a:latin typeface="Cambria Math" panose="02040503050406030204" pitchFamily="18" charset="0"/>
                          </a:rPr>
                        </m:ctrlPr>
                      </m:sSubSupPr>
                      <m:e>
                        <m:r>
                          <a:rPr lang="en-US" sz="2800" i="1">
                            <a:latin typeface="Cambria Math" panose="02040503050406030204" pitchFamily="18" charset="0"/>
                          </a:rPr>
                          <m:t>𝑏</m:t>
                        </m:r>
                      </m:e>
                      <m:sub>
                        <m:r>
                          <a:rPr lang="en-US" sz="2800" i="1">
                            <a:latin typeface="Cambria Math" panose="02040503050406030204" pitchFamily="18" charset="0"/>
                          </a:rPr>
                          <m:t>0</m:t>
                        </m:r>
                      </m:sub>
                      <m:sup>
                        <m:r>
                          <a:rPr lang="en-US" sz="2800" i="1">
                            <a:latin typeface="Cambria Math" panose="02040503050406030204" pitchFamily="18" charset="0"/>
                          </a:rPr>
                          <m:t>/</m:t>
                        </m:r>
                      </m:sup>
                    </m:sSubSup>
                  </m:oMath>
                </a14:m>
                <a:r>
                  <a:rPr lang="en-US" sz="2800" dirty="0"/>
                  <a:t> + </a:t>
                </a:r>
                <a14:m>
                  <m:oMath xmlns:m="http://schemas.openxmlformats.org/officeDocument/2006/math">
                    <m:sSubSup>
                      <m:sSubSupPr>
                        <m:ctrlPr>
                          <a:rPr lang="en-US" sz="2800" i="1">
                            <a:latin typeface="Cambria Math" panose="02040503050406030204" pitchFamily="18" charset="0"/>
                          </a:rPr>
                        </m:ctrlPr>
                      </m:sSubSupPr>
                      <m:e>
                        <m:r>
                          <a:rPr lang="en-US" sz="2800" i="1">
                            <a:latin typeface="Cambria Math" panose="02040503050406030204" pitchFamily="18" charset="0"/>
                          </a:rPr>
                          <m:t>𝑏</m:t>
                        </m:r>
                      </m:e>
                      <m:sub>
                        <m:r>
                          <a:rPr lang="en-US" sz="2800" i="1">
                            <a:latin typeface="Cambria Math" panose="02040503050406030204" pitchFamily="18" charset="0"/>
                          </a:rPr>
                          <m:t>1</m:t>
                        </m:r>
                      </m:sub>
                      <m:sup>
                        <m:r>
                          <a:rPr lang="en-US" sz="2800" i="1">
                            <a:latin typeface="Cambria Math" panose="02040503050406030204" pitchFamily="18" charset="0"/>
                          </a:rPr>
                          <m:t>/</m:t>
                        </m:r>
                      </m:sup>
                    </m:sSubSup>
                    <m:r>
                      <a:rPr lang="en-US" sz="2800" i="1">
                        <a:latin typeface="Cambria Math" panose="02040503050406030204" pitchFamily="18" charset="0"/>
                      </a:rPr>
                      <m:t> </m:t>
                    </m:r>
                    <m:nary>
                      <m:naryPr>
                        <m:chr m:val="∑"/>
                        <m:ctrlPr>
                          <a:rPr lang="en-US" sz="2800" i="1" dirty="0">
                            <a:latin typeface="Cambria Math" panose="02040503050406030204" pitchFamily="18" charset="0"/>
                          </a:rPr>
                        </m:ctrlPr>
                      </m:naryPr>
                      <m:sub>
                        <m:r>
                          <m:rPr>
                            <m:brk m:alnAt="23"/>
                          </m:rPr>
                          <a:rPr lang="en-US" sz="2800" i="1" dirty="0">
                            <a:latin typeface="Cambria Math" panose="02040503050406030204" pitchFamily="18" charset="0"/>
                          </a:rPr>
                          <m:t>𝑖</m:t>
                        </m:r>
                      </m:sub>
                      <m:sup>
                        <m:r>
                          <a:rPr lang="en-US" sz="2800" i="1" dirty="0">
                            <a:latin typeface="Cambria Math" panose="02040503050406030204" pitchFamily="18" charset="0"/>
                          </a:rPr>
                          <m:t>𝑛</m:t>
                        </m:r>
                      </m:sup>
                      <m:e>
                        <m:sSub>
                          <m:sSubPr>
                            <m:ctrlPr>
                              <a:rPr lang="en-US" sz="2800" i="1" dirty="0">
                                <a:latin typeface="Cambria Math" panose="02040503050406030204" pitchFamily="18" charset="0"/>
                              </a:rPr>
                            </m:ctrlPr>
                          </m:sSubPr>
                          <m:e>
                            <m:r>
                              <a:rPr lang="en-US" sz="2800" b="0" i="1" dirty="0" smtClean="0">
                                <a:latin typeface="Cambria Math" panose="02040503050406030204" pitchFamily="18" charset="0"/>
                              </a:rPr>
                              <m:t>𝑦</m:t>
                            </m:r>
                          </m:e>
                          <m:sub>
                            <m:r>
                              <a:rPr lang="en-US" sz="2800" i="1" dirty="0">
                                <a:latin typeface="Cambria Math" panose="02040503050406030204" pitchFamily="18" charset="0"/>
                              </a:rPr>
                              <m:t>𝑖</m:t>
                            </m:r>
                          </m:sub>
                        </m:sSub>
                      </m:e>
                    </m:nary>
                  </m:oMath>
                </a14:m>
                <a:r>
                  <a:rPr lang="en-US" sz="2800" dirty="0"/>
                  <a:t>		… (ii)</a:t>
                </a:r>
              </a:p>
              <a:p>
                <a:pPr marL="0" indent="0">
                  <a:buNone/>
                </a:pPr>
                <a:r>
                  <a:rPr lang="en-US" sz="2800" dirty="0"/>
                  <a:t>	</a:t>
                </a:r>
                <a14:m>
                  <m:oMath xmlns:m="http://schemas.openxmlformats.org/officeDocument/2006/math">
                    <m:nary>
                      <m:naryPr>
                        <m:chr m:val="∑"/>
                        <m:ctrlPr>
                          <a:rPr lang="en-US" sz="2800" i="1" smtClean="0">
                            <a:latin typeface="Cambria Math" panose="02040503050406030204" pitchFamily="18" charset="0"/>
                          </a:rPr>
                        </m:ctrlPr>
                      </m:naryPr>
                      <m:sub>
                        <m:r>
                          <m:rPr>
                            <m:brk m:alnAt="23"/>
                          </m:rPr>
                          <a:rPr lang="en-US" sz="2800" b="0" i="1" smtClean="0">
                            <a:latin typeface="Cambria Math" panose="02040503050406030204" pitchFamily="18" charset="0"/>
                          </a:rPr>
                          <m:t>𝑖</m:t>
                        </m:r>
                      </m:sub>
                      <m:sup>
                        <m:r>
                          <a:rPr lang="en-US" sz="2800" b="0" i="1" smtClean="0">
                            <a:latin typeface="Cambria Math" panose="02040503050406030204" pitchFamily="18" charset="0"/>
                          </a:rPr>
                          <m:t>𝑛</m:t>
                        </m:r>
                      </m:sup>
                      <m:e>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𝑖</m:t>
                            </m:r>
                          </m:sub>
                        </m:sSub>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e>
                    </m:nary>
                  </m:oMath>
                </a14:m>
                <a:r>
                  <a:rPr lang="en-US" sz="2800" dirty="0"/>
                  <a:t> =</a:t>
                </a:r>
                <a14:m>
                  <m:oMath xmlns:m="http://schemas.openxmlformats.org/officeDocument/2006/math">
                    <m:sSubSup>
                      <m:sSubSupPr>
                        <m:ctrlPr>
                          <a:rPr lang="en-US" sz="2800" i="1">
                            <a:latin typeface="Cambria Math" panose="02040503050406030204" pitchFamily="18" charset="0"/>
                          </a:rPr>
                        </m:ctrlPr>
                      </m:sSubSupPr>
                      <m:e>
                        <m:r>
                          <a:rPr lang="en-US" sz="2800" i="1">
                            <a:latin typeface="Cambria Math" panose="02040503050406030204" pitchFamily="18" charset="0"/>
                          </a:rPr>
                          <m:t>𝑏</m:t>
                        </m:r>
                      </m:e>
                      <m:sub>
                        <m:r>
                          <a:rPr lang="en-US" sz="2800" i="1">
                            <a:latin typeface="Cambria Math" panose="02040503050406030204" pitchFamily="18" charset="0"/>
                          </a:rPr>
                          <m:t>0</m:t>
                        </m:r>
                      </m:sub>
                      <m:sup>
                        <m:r>
                          <a:rPr lang="en-US" sz="2800" i="1">
                            <a:latin typeface="Cambria Math" panose="02040503050406030204" pitchFamily="18" charset="0"/>
                          </a:rPr>
                          <m:t>/</m:t>
                        </m:r>
                      </m:sup>
                    </m:sSubSup>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𝑖</m:t>
                        </m:r>
                      </m:sub>
                      <m:sup>
                        <m:r>
                          <a:rPr lang="en-US" sz="2800" i="1">
                            <a:latin typeface="Cambria Math" panose="02040503050406030204" pitchFamily="18" charset="0"/>
                          </a:rPr>
                          <m:t>𝑛</m:t>
                        </m:r>
                      </m:sup>
                      <m:e>
                        <m:sSub>
                          <m:sSubPr>
                            <m:ctrlPr>
                              <a:rPr lang="en-US" sz="2800" i="1">
                                <a:latin typeface="Cambria Math" panose="02040503050406030204" pitchFamily="18" charset="0"/>
                              </a:rPr>
                            </m:ctrlPr>
                          </m:sSubPr>
                          <m:e>
                            <m:r>
                              <a:rPr lang="en-US" sz="2800" b="0" i="1" smtClean="0">
                                <a:latin typeface="Cambria Math" panose="02040503050406030204" pitchFamily="18" charset="0"/>
                              </a:rPr>
                              <m:t>𝑦</m:t>
                            </m:r>
                          </m:e>
                          <m:sub>
                            <m:r>
                              <a:rPr lang="en-US" sz="2800" i="1">
                                <a:latin typeface="Cambria Math" panose="02040503050406030204" pitchFamily="18" charset="0"/>
                              </a:rPr>
                              <m:t>𝑖</m:t>
                            </m:r>
                          </m:sub>
                        </m:sSub>
                      </m:e>
                    </m:nary>
                  </m:oMath>
                </a14:m>
                <a:r>
                  <a:rPr lang="en-US" sz="2800" dirty="0"/>
                  <a:t> +</a:t>
                </a:r>
                <a14:m>
                  <m:oMath xmlns:m="http://schemas.openxmlformats.org/officeDocument/2006/math">
                    <m:sSubSup>
                      <m:sSubSupPr>
                        <m:ctrlPr>
                          <a:rPr lang="en-US" sz="2800" i="1">
                            <a:latin typeface="Cambria Math" panose="02040503050406030204" pitchFamily="18" charset="0"/>
                          </a:rPr>
                        </m:ctrlPr>
                      </m:sSubSupPr>
                      <m:e>
                        <m:r>
                          <a:rPr lang="en-US" sz="2800" i="1">
                            <a:latin typeface="Cambria Math" panose="02040503050406030204" pitchFamily="18" charset="0"/>
                          </a:rPr>
                          <m:t>𝑏</m:t>
                        </m:r>
                      </m:e>
                      <m:sub>
                        <m:r>
                          <a:rPr lang="en-US" sz="2800" i="1">
                            <a:latin typeface="Cambria Math" panose="02040503050406030204" pitchFamily="18" charset="0"/>
                          </a:rPr>
                          <m:t>1</m:t>
                        </m:r>
                      </m:sub>
                      <m:sup>
                        <m:r>
                          <a:rPr lang="en-US" sz="2800" i="1">
                            <a:latin typeface="Cambria Math" panose="02040503050406030204" pitchFamily="18" charset="0"/>
                          </a:rPr>
                          <m:t>/</m:t>
                        </m:r>
                      </m:sup>
                    </m:sSubSup>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𝑖</m:t>
                        </m:r>
                      </m:sub>
                      <m:sup>
                        <m:r>
                          <a:rPr lang="en-US" sz="2800" i="1">
                            <a:latin typeface="Cambria Math" panose="02040503050406030204" pitchFamily="18" charset="0"/>
                          </a:rPr>
                          <m:t>𝑛</m:t>
                        </m:r>
                      </m:sup>
                      <m:e>
                        <m:sSubSup>
                          <m:sSubSupPr>
                            <m:ctrlPr>
                              <a:rPr lang="en-US" sz="2800" i="1" smtClean="0">
                                <a:latin typeface="Cambria Math" panose="02040503050406030204" pitchFamily="18" charset="0"/>
                              </a:rPr>
                            </m:ctrlPr>
                          </m:sSubSupPr>
                          <m:e>
                            <m:r>
                              <a:rPr lang="en-US" sz="2800" b="0" i="1" smtClean="0">
                                <a:latin typeface="Cambria Math" panose="02040503050406030204" pitchFamily="18" charset="0"/>
                              </a:rPr>
                              <m:t>𝑦</m:t>
                            </m:r>
                          </m:e>
                          <m:sub>
                            <m:r>
                              <a:rPr lang="en-US" sz="2800" b="0" i="1" smtClean="0">
                                <a:latin typeface="Cambria Math" panose="02040503050406030204" pitchFamily="18" charset="0"/>
                              </a:rPr>
                              <m:t>𝑖</m:t>
                            </m:r>
                          </m:sub>
                          <m:sup>
                            <m:r>
                              <a:rPr lang="en-US" sz="2800" b="0" i="1" smtClean="0">
                                <a:latin typeface="Cambria Math" panose="02040503050406030204" pitchFamily="18" charset="0"/>
                              </a:rPr>
                              <m:t>2</m:t>
                            </m:r>
                          </m:sup>
                        </m:sSubSup>
                      </m:e>
                    </m:nary>
                  </m:oMath>
                </a14:m>
                <a:r>
                  <a:rPr lang="en-US" sz="2800" dirty="0"/>
                  <a:t>	… (iii)</a:t>
                </a:r>
              </a:p>
              <a:p>
                <a:pPr marL="0" indent="0">
                  <a:buNone/>
                </a:pPr>
                <a:r>
                  <a:rPr lang="en-US" sz="2800" dirty="0"/>
                  <a:t>On solving two equations we get the slope as:</a:t>
                </a:r>
              </a:p>
              <a:p>
                <a:pPr marL="0" indent="0">
                  <a:buNone/>
                </a:pPr>
                <a:r>
                  <a:rPr lang="en-US" sz="2800" dirty="0"/>
                  <a:t>	</a:t>
                </a:r>
                <a14:m>
                  <m:oMath xmlns:m="http://schemas.openxmlformats.org/officeDocument/2006/math">
                    <m:sSubSup>
                      <m:sSubSupPr>
                        <m:ctrlPr>
                          <a:rPr lang="en-US" sz="2800" i="1">
                            <a:latin typeface="Cambria Math" panose="02040503050406030204" pitchFamily="18" charset="0"/>
                          </a:rPr>
                        </m:ctrlPr>
                      </m:sSubSupPr>
                      <m:e>
                        <m:r>
                          <a:rPr lang="en-US" sz="2800" i="1">
                            <a:latin typeface="Cambria Math" panose="02040503050406030204" pitchFamily="18" charset="0"/>
                          </a:rPr>
                          <m:t>𝑏</m:t>
                        </m:r>
                      </m:e>
                      <m:sub>
                        <m:r>
                          <a:rPr lang="en-US" sz="2800" i="1">
                            <a:latin typeface="Cambria Math" panose="02040503050406030204" pitchFamily="18" charset="0"/>
                          </a:rPr>
                          <m:t>1</m:t>
                        </m:r>
                      </m:sub>
                      <m:sup>
                        <m:r>
                          <a:rPr lang="en-US" sz="2800" i="1">
                            <a:latin typeface="Cambria Math" panose="02040503050406030204" pitchFamily="18" charset="0"/>
                          </a:rPr>
                          <m:t>/</m:t>
                        </m:r>
                      </m:sup>
                    </m:sSubSup>
                  </m:oMath>
                </a14:m>
                <a:r>
                  <a:rPr lang="en-US" sz="2800" dirty="0"/>
                  <a:t> =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𝑛</m:t>
                        </m:r>
                        <m:nary>
                          <m:naryPr>
                            <m:chr m:val="∑"/>
                            <m:limLoc m:val="subSup"/>
                            <m:ctrlPr>
                              <a:rPr lang="en-US" sz="2800" b="0" i="1" smtClean="0">
                                <a:latin typeface="Cambria Math" panose="02040503050406030204" pitchFamily="18" charset="0"/>
                              </a:rPr>
                            </m:ctrlPr>
                          </m:naryPr>
                          <m:sub>
                            <m:r>
                              <m:rPr>
                                <m:brk m:alnAt="25"/>
                              </m:rPr>
                              <a:rPr lang="en-US" sz="2800" b="0" i="1" smtClean="0">
                                <a:latin typeface="Cambria Math" panose="02040503050406030204" pitchFamily="18" charset="0"/>
                              </a:rPr>
                              <m:t>𝑖</m:t>
                            </m:r>
                          </m:sub>
                          <m:sup>
                            <m:r>
                              <a:rPr lang="en-US" sz="2800" b="0" i="1" smtClean="0">
                                <a:latin typeface="Cambria Math" panose="02040503050406030204" pitchFamily="18" charset="0"/>
                              </a:rPr>
                              <m:t>𝑛</m:t>
                            </m:r>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𝑖</m:t>
                                </m:r>
                              </m:sub>
                            </m:sSub>
                          </m:e>
                        </m:nary>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𝑖</m:t>
                            </m:r>
                          </m:sub>
                          <m:sup>
                            <m:r>
                              <a:rPr lang="en-US" sz="2800" i="1">
                                <a:latin typeface="Cambria Math" panose="02040503050406030204" pitchFamily="18" charset="0"/>
                              </a:rPr>
                              <m:t>𝑛</m:t>
                            </m:r>
                          </m:sup>
                          <m:e>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𝑖</m:t>
                                </m:r>
                              </m:sub>
                            </m:sSub>
                            <m:nary>
                              <m:naryPr>
                                <m:chr m:val="∑"/>
                                <m:ctrlPr>
                                  <a:rPr lang="en-US" sz="2800" i="1" dirty="0">
                                    <a:latin typeface="Cambria Math" panose="02040503050406030204" pitchFamily="18" charset="0"/>
                                  </a:rPr>
                                </m:ctrlPr>
                              </m:naryPr>
                              <m:sub>
                                <m:r>
                                  <m:rPr>
                                    <m:brk m:alnAt="23"/>
                                  </m:rPr>
                                  <a:rPr lang="en-US" sz="2800" i="1" dirty="0">
                                    <a:latin typeface="Cambria Math" panose="02040503050406030204" pitchFamily="18" charset="0"/>
                                  </a:rPr>
                                  <m:t>𝑖</m:t>
                                </m:r>
                              </m:sub>
                              <m:sup>
                                <m:r>
                                  <a:rPr lang="en-US" sz="2800" i="1" dirty="0">
                                    <a:latin typeface="Cambria Math" panose="02040503050406030204" pitchFamily="18" charset="0"/>
                                  </a:rPr>
                                  <m:t>𝑛</m:t>
                                </m:r>
                              </m:sup>
                              <m:e>
                                <m:sSub>
                                  <m:sSubPr>
                                    <m:ctrlPr>
                                      <a:rPr lang="en-US" sz="2800" i="1" dirty="0">
                                        <a:latin typeface="Cambria Math" panose="02040503050406030204" pitchFamily="18" charset="0"/>
                                      </a:rPr>
                                    </m:ctrlPr>
                                  </m:sSubPr>
                                  <m:e>
                                    <m:r>
                                      <a:rPr lang="en-US" sz="2800" i="1" dirty="0">
                                        <a:latin typeface="Cambria Math" panose="02040503050406030204" pitchFamily="18" charset="0"/>
                                      </a:rPr>
                                      <m:t>𝑥</m:t>
                                    </m:r>
                                  </m:e>
                                  <m:sub>
                                    <m:r>
                                      <a:rPr lang="en-US" sz="2800" i="1" dirty="0">
                                        <a:latin typeface="Cambria Math" panose="02040503050406030204" pitchFamily="18" charset="0"/>
                                      </a:rPr>
                                      <m:t>𝑖</m:t>
                                    </m:r>
                                  </m:sub>
                                </m:sSub>
                              </m:e>
                            </m:nary>
                          </m:e>
                        </m:nary>
                      </m:num>
                      <m:den>
                        <m:r>
                          <a:rPr lang="en-US" sz="2800" b="0" i="1" smtClean="0">
                            <a:latin typeface="Cambria Math" panose="02040503050406030204" pitchFamily="18" charset="0"/>
                          </a:rPr>
                          <m:t>𝑛</m:t>
                        </m:r>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𝑖</m:t>
                            </m:r>
                          </m:sub>
                          <m:sup>
                            <m:r>
                              <a:rPr lang="en-US" sz="2800" i="1">
                                <a:latin typeface="Cambria Math" panose="02040503050406030204" pitchFamily="18" charset="0"/>
                              </a:rPr>
                              <m:t>𝑛</m:t>
                            </m:r>
                          </m:sup>
                          <m:e>
                            <m:sSubSup>
                              <m:sSubSupPr>
                                <m:ctrlPr>
                                  <a:rPr lang="en-US" sz="2800" i="1">
                                    <a:latin typeface="Cambria Math" panose="02040503050406030204" pitchFamily="18" charset="0"/>
                                  </a:rPr>
                                </m:ctrlPr>
                              </m:sSubSupPr>
                              <m:e>
                                <m:r>
                                  <a:rPr lang="en-US" sz="2800" b="0" i="1" smtClean="0">
                                    <a:latin typeface="Cambria Math" panose="02040503050406030204" pitchFamily="18" charset="0"/>
                                  </a:rPr>
                                  <m:t>𝑦</m:t>
                                </m:r>
                              </m:e>
                              <m:sub>
                                <m:r>
                                  <a:rPr lang="en-US" sz="2800" i="1">
                                    <a:latin typeface="Cambria Math" panose="02040503050406030204" pitchFamily="18" charset="0"/>
                                  </a:rPr>
                                  <m:t>𝑖</m:t>
                                </m:r>
                              </m:sub>
                              <m:sup>
                                <m:r>
                                  <a:rPr lang="en-US" sz="2800" i="1">
                                    <a:latin typeface="Cambria Math" panose="02040503050406030204" pitchFamily="18" charset="0"/>
                                  </a:rPr>
                                  <m:t>2</m:t>
                                </m:r>
                              </m:sup>
                            </m:sSubSup>
                          </m:e>
                        </m:nary>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𝑖</m:t>
                                </m:r>
                              </m:sub>
                              <m:sup>
                                <m:r>
                                  <a:rPr lang="en-US" sz="2800" i="1">
                                    <a:latin typeface="Cambria Math" panose="02040503050406030204" pitchFamily="18" charset="0"/>
                                  </a:rPr>
                                  <m:t>𝑛</m:t>
                                </m:r>
                              </m:sup>
                              <m:e>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𝑖</m:t>
                                    </m:r>
                                  </m:sub>
                                </m:sSub>
                              </m:e>
                            </m:nary>
                            <m:r>
                              <a:rPr lang="en-US" sz="2800" b="0" i="1" smtClean="0">
                                <a:latin typeface="Cambria Math" panose="02040503050406030204" pitchFamily="18" charset="0"/>
                              </a:rPr>
                              <m:t>)</m:t>
                            </m:r>
                          </m:e>
                          <m:sup>
                            <m:r>
                              <a:rPr lang="en-US" sz="2800" b="0" i="1" smtClean="0">
                                <a:latin typeface="Cambria Math" panose="02040503050406030204" pitchFamily="18" charset="0"/>
                              </a:rPr>
                              <m:t>2</m:t>
                            </m:r>
                          </m:sup>
                        </m:sSup>
                      </m:den>
                    </m:f>
                  </m:oMath>
                </a14:m>
                <a:r>
                  <a:rPr lang="en-US" sz="2800" dirty="0"/>
                  <a:t>	… (iv)</a:t>
                </a:r>
              </a:p>
              <a:p>
                <a:pPr marL="0" indent="0">
                  <a:buNone/>
                </a:pPr>
                <a:r>
                  <a:rPr lang="en-US" sz="2800" dirty="0"/>
                  <a:t>Dividing both sides of (</a:t>
                </a:r>
                <a:r>
                  <a:rPr lang="en-US" sz="2800" dirty="0" err="1"/>
                  <a:t>i</a:t>
                </a:r>
                <a:r>
                  <a:rPr lang="en-US" sz="2800" dirty="0"/>
                  <a:t>) we get,	</a:t>
                </a:r>
                <a:r>
                  <a:rPr lang="en-US" sz="2800" b="0" dirty="0"/>
                  <a:t> </a:t>
                </a:r>
              </a:p>
              <a:p>
                <a:pPr marL="0" indent="0">
                  <a:buNone/>
                </a:pPr>
                <a:r>
                  <a:rPr lang="en-US" sz="2800" dirty="0"/>
                  <a:t>	</a:t>
                </a:r>
                <a14:m>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r>
                      <a:rPr lang="en-US" sz="2800" b="0" i="1" smtClean="0">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𝑏</m:t>
                        </m:r>
                      </m:e>
                      <m:sub>
                        <m:r>
                          <a:rPr lang="en-US" sz="2800" i="1">
                            <a:latin typeface="Cambria Math" panose="02040503050406030204" pitchFamily="18" charset="0"/>
                          </a:rPr>
                          <m:t>0</m:t>
                        </m:r>
                      </m:sub>
                      <m:sup>
                        <m:r>
                          <a:rPr lang="en-US" sz="2800" i="1">
                            <a:latin typeface="Cambria Math" panose="02040503050406030204" pitchFamily="18" charset="0"/>
                          </a:rPr>
                          <m:t>/</m:t>
                        </m:r>
                      </m:sup>
                    </m:sSubSup>
                    <m:r>
                      <a:rPr lang="en-US" sz="2800" b="0" i="1" smtClean="0">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𝑏</m:t>
                        </m:r>
                      </m:e>
                      <m:sub>
                        <m:r>
                          <a:rPr lang="en-US" sz="2800" i="1">
                            <a:latin typeface="Cambria Math" panose="02040503050406030204" pitchFamily="18" charset="0"/>
                          </a:rPr>
                          <m:t>1</m:t>
                        </m:r>
                      </m:sub>
                      <m:sup>
                        <m:r>
                          <a:rPr lang="en-US" sz="2800" i="1">
                            <a:latin typeface="Cambria Math" panose="02040503050406030204" pitchFamily="18" charset="0"/>
                          </a:rPr>
                          <m:t>/</m:t>
                        </m:r>
                      </m:sup>
                    </m:sSubSup>
                    <m:r>
                      <a:rPr lang="en-US" sz="2800" b="0" i="1" smtClean="0">
                        <a:latin typeface="Cambria Math" panose="02040503050406030204" pitchFamily="18" charset="0"/>
                      </a:rPr>
                      <m:t> </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𝑦</m:t>
                        </m:r>
                      </m:e>
                    </m:acc>
                  </m:oMath>
                </a14:m>
                <a:r>
                  <a:rPr lang="en-US" sz="2800" dirty="0"/>
                  <a:t> 	… (v)</a:t>
                </a:r>
              </a:p>
              <a:p>
                <a:pPr marL="0" indent="0">
                  <a:buNone/>
                </a:pPr>
                <a:r>
                  <a:rPr lang="en-US" sz="2800" dirty="0"/>
                  <a:t>On solving, (iv) and (v) we get intercept and slope</a:t>
                </a:r>
              </a:p>
              <a:p>
                <a:pPr marL="0" indent="0">
                  <a:buNone/>
                </a:pPr>
                <a:endParaRPr lang="en-US" sz="2800" dirty="0"/>
              </a:p>
              <a:p>
                <a:pPr marL="0" indent="0">
                  <a:buNone/>
                </a:pPr>
                <a:endParaRPr lang="en-US" sz="2800" dirty="0"/>
              </a:p>
            </p:txBody>
          </p:sp>
        </mc:Choice>
        <mc:Fallback xmlns="">
          <p:sp>
            <p:nvSpPr>
              <p:cNvPr id="3" name="Content Placeholder 2">
                <a:extLst>
                  <a:ext uri="{FF2B5EF4-FFF2-40B4-BE49-F238E27FC236}">
                    <a16:creationId xmlns:a16="http://schemas.microsoft.com/office/drawing/2014/main" id="{4754BA3F-4FDD-8844-D4E3-BB82B1C58B2B}"/>
                  </a:ext>
                </a:extLst>
              </p:cNvPr>
              <p:cNvSpPr>
                <a:spLocks noGrp="1" noRot="1" noChangeAspect="1" noMove="1" noResize="1" noEditPoints="1" noAdjustHandles="1" noChangeArrowheads="1" noChangeShapeType="1" noTextEdit="1"/>
              </p:cNvSpPr>
              <p:nvPr>
                <p:ph idx="1"/>
              </p:nvPr>
            </p:nvSpPr>
            <p:spPr>
              <a:xfrm>
                <a:off x="1024128" y="385482"/>
                <a:ext cx="9720073" cy="5923878"/>
              </a:xfrm>
              <a:blipFill>
                <a:blip r:embed="rId2"/>
                <a:stretch>
                  <a:fillRect l="-1755" t="-2366"/>
                </a:stretch>
              </a:blipFill>
            </p:spPr>
            <p:txBody>
              <a:bodyPr/>
              <a:lstStyle/>
              <a:p>
                <a:r>
                  <a:rPr lang="en-US">
                    <a:noFill/>
                  </a:rPr>
                  <a:t> </a:t>
                </a:r>
              </a:p>
            </p:txBody>
          </p:sp>
        </mc:Fallback>
      </mc:AlternateContent>
    </p:spTree>
    <p:extLst>
      <p:ext uri="{BB962C8B-B14F-4D97-AF65-F5344CB8AC3E}">
        <p14:creationId xmlns:p14="http://schemas.microsoft.com/office/powerpoint/2010/main" val="177784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2BBF43A-1F16-47EE-315A-2F3DE065853D}"/>
                  </a:ext>
                </a:extLst>
              </p:cNvPr>
              <p:cNvSpPr>
                <a:spLocks noGrp="1"/>
              </p:cNvSpPr>
              <p:nvPr>
                <p:ph idx="1"/>
              </p:nvPr>
            </p:nvSpPr>
            <p:spPr>
              <a:xfrm>
                <a:off x="1024128" y="424543"/>
                <a:ext cx="10786872" cy="5884817"/>
              </a:xfrm>
            </p:spPr>
            <p:txBody>
              <a:bodyPr/>
              <a:lstStyle/>
              <a:p>
                <a:pPr marL="0" indent="0">
                  <a:buNone/>
                </a:pPr>
                <a:r>
                  <a:rPr lang="en-US" sz="3200" dirty="0"/>
                  <a:t>The slope </a:t>
                </a:r>
                <a14:m>
                  <m:oMath xmlns:m="http://schemas.openxmlformats.org/officeDocument/2006/math">
                    <m:sSubSup>
                      <m:sSubSupPr>
                        <m:ctrlPr>
                          <a:rPr lang="en-US" sz="3200" i="1" smtClean="0">
                            <a:latin typeface="Cambria Math" panose="02040503050406030204" pitchFamily="18" charset="0"/>
                          </a:rPr>
                        </m:ctrlPr>
                      </m:sSubSupPr>
                      <m:e>
                        <m:r>
                          <a:rPr lang="en-US" sz="3200" i="1">
                            <a:latin typeface="Cambria Math" panose="02040503050406030204" pitchFamily="18" charset="0"/>
                          </a:rPr>
                          <m:t>𝑏</m:t>
                        </m:r>
                      </m:e>
                      <m:sub>
                        <m:r>
                          <a:rPr lang="en-US" sz="3200" i="1">
                            <a:latin typeface="Cambria Math" panose="02040503050406030204" pitchFamily="18" charset="0"/>
                          </a:rPr>
                          <m:t>1</m:t>
                        </m:r>
                      </m:sub>
                      <m:sup>
                        <m:r>
                          <a:rPr lang="en-US" sz="3200" i="1">
                            <a:latin typeface="Cambria Math" panose="02040503050406030204" pitchFamily="18" charset="0"/>
                          </a:rPr>
                          <m:t>/</m:t>
                        </m:r>
                      </m:sup>
                    </m:sSubSup>
                  </m:oMath>
                </a14:m>
                <a:r>
                  <a:rPr lang="en-US" sz="3200" dirty="0"/>
                  <a:t> can also be written as,</a:t>
                </a:r>
              </a:p>
              <a:p>
                <a:pPr marL="0" indent="0">
                  <a:buNone/>
                </a:pPr>
                <a:r>
                  <a:rPr lang="en-US" sz="3200" dirty="0"/>
                  <a:t>	 </a:t>
                </a:r>
                <a14:m>
                  <m:oMath xmlns:m="http://schemas.openxmlformats.org/officeDocument/2006/math">
                    <m:sSubSup>
                      <m:sSubSupPr>
                        <m:ctrlPr>
                          <a:rPr lang="en-US" sz="3200" i="1">
                            <a:latin typeface="Cambria Math" panose="02040503050406030204" pitchFamily="18" charset="0"/>
                          </a:rPr>
                        </m:ctrlPr>
                      </m:sSubSupPr>
                      <m:e>
                        <m:r>
                          <a:rPr lang="en-US" sz="3200" i="1">
                            <a:latin typeface="Cambria Math" panose="02040503050406030204" pitchFamily="18" charset="0"/>
                          </a:rPr>
                          <m:t>𝑏</m:t>
                        </m:r>
                      </m:e>
                      <m:sub>
                        <m:r>
                          <a:rPr lang="en-US" sz="3200" i="1">
                            <a:latin typeface="Cambria Math" panose="02040503050406030204" pitchFamily="18" charset="0"/>
                          </a:rPr>
                          <m:t>1</m:t>
                        </m:r>
                      </m:sub>
                      <m:sup>
                        <m:r>
                          <a:rPr lang="en-US" sz="3200" i="1">
                            <a:latin typeface="Cambria Math" panose="02040503050406030204" pitchFamily="18" charset="0"/>
                          </a:rPr>
                          <m:t>/</m:t>
                        </m:r>
                      </m:sup>
                    </m:sSubSup>
                    <m:r>
                      <a:rPr lang="en-US" sz="3200" i="1">
                        <a:latin typeface="Cambria Math" panose="02040503050406030204" pitchFamily="18" charset="0"/>
                      </a:rPr>
                      <m:t> </m:t>
                    </m:r>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m:t>
                        </m:r>
                        <m:r>
                          <a:rPr lang="en-US" sz="3200" b="0" i="1" smtClean="0">
                            <a:latin typeface="Cambria Math" panose="02040503050406030204" pitchFamily="18" charset="0"/>
                          </a:rPr>
                          <m:t>𝑟</m:t>
                        </m:r>
                      </m:e>
                      <m:sub>
                        <m:r>
                          <a:rPr lang="en-US" sz="3200" b="0" i="1" smtClean="0">
                            <a:latin typeface="Cambria Math" panose="02040503050406030204" pitchFamily="18" charset="0"/>
                          </a:rPr>
                          <m:t>𝑥𝑦</m:t>
                        </m:r>
                      </m:sub>
                    </m:sSub>
                    <m:f>
                      <m:fPr>
                        <m:ctrlPr>
                          <a:rPr lang="en-US" sz="3200" i="1" smtClean="0">
                            <a:latin typeface="Cambria Math" panose="02040503050406030204" pitchFamily="18" charset="0"/>
                          </a:rPr>
                        </m:ctrlPr>
                      </m:fPr>
                      <m:num>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𝑆</m:t>
                            </m:r>
                          </m:e>
                          <m:sub>
                            <m:r>
                              <a:rPr lang="en-US" sz="3200" b="0" i="1" smtClean="0">
                                <a:latin typeface="Cambria Math" panose="02040503050406030204" pitchFamily="18" charset="0"/>
                              </a:rPr>
                              <m:t>𝑥</m:t>
                            </m:r>
                          </m:sub>
                        </m:sSub>
                      </m:num>
                      <m:den>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𝑆</m:t>
                            </m:r>
                          </m:e>
                          <m:sub>
                            <m:r>
                              <a:rPr lang="en-US" sz="3200" b="0" i="1" smtClean="0">
                                <a:latin typeface="Cambria Math" panose="02040503050406030204" pitchFamily="18" charset="0"/>
                              </a:rPr>
                              <m:t>𝑦</m:t>
                            </m:r>
                          </m:sub>
                        </m:sSub>
                      </m:den>
                    </m:f>
                  </m:oMath>
                </a14:m>
                <a:r>
                  <a:rPr lang="en-US" sz="3200" dirty="0"/>
                  <a:t>		(vii)</a:t>
                </a:r>
              </a:p>
              <a:p>
                <a:pPr marL="0" indent="0">
                  <a:buNone/>
                </a:pPr>
                <a:r>
                  <a:rPr lang="en-US" sz="3200" dirty="0"/>
                  <a:t>Where,</a:t>
                </a:r>
              </a:p>
              <a:p>
                <a:pPr marL="0" indent="0">
                  <a:buNone/>
                </a:pPr>
                <a:r>
                  <a:rPr lang="en-US" sz="3200" dirty="0"/>
                  <a:t>	 </a:t>
                </a:r>
                <a14:m>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𝑟</m:t>
                        </m:r>
                      </m:e>
                      <m:sub>
                        <m:r>
                          <a:rPr lang="en-US" sz="3200" b="0" i="1" smtClean="0">
                            <a:latin typeface="Cambria Math" panose="02040503050406030204" pitchFamily="18" charset="0"/>
                          </a:rPr>
                          <m:t>𝑥𝑦</m:t>
                        </m:r>
                      </m:sub>
                    </m:sSub>
                  </m:oMath>
                </a14:m>
                <a:r>
                  <a:rPr lang="en-US" sz="3200" dirty="0"/>
                  <a:t> = Correlation coefficient between X and Y</a:t>
                </a:r>
              </a:p>
              <a:p>
                <a:pPr marL="0" indent="0">
                  <a:buNone/>
                </a:pPr>
                <a:r>
                  <a:rPr lang="en-US" sz="3200" dirty="0"/>
                  <a:t>	 Sy = Standard deviation of Y</a:t>
                </a:r>
              </a:p>
              <a:p>
                <a:pPr marL="0" indent="0">
                  <a:buNone/>
                </a:pPr>
                <a:r>
                  <a:rPr lang="en-US" sz="3200" dirty="0"/>
                  <a:t>	 </a:t>
                </a:r>
                <a:r>
                  <a:rPr lang="en-US" sz="3200" dirty="0" err="1"/>
                  <a:t>Sx</a:t>
                </a:r>
                <a:r>
                  <a:rPr lang="en-US" sz="3200" dirty="0"/>
                  <a:t> = Standard deviation of X</a:t>
                </a:r>
              </a:p>
              <a:p>
                <a:endParaRPr lang="en-US" dirty="0"/>
              </a:p>
            </p:txBody>
          </p:sp>
        </mc:Choice>
        <mc:Fallback xmlns="">
          <p:sp>
            <p:nvSpPr>
              <p:cNvPr id="3" name="Content Placeholder 2">
                <a:extLst>
                  <a:ext uri="{FF2B5EF4-FFF2-40B4-BE49-F238E27FC236}">
                    <a16:creationId xmlns:a16="http://schemas.microsoft.com/office/drawing/2014/main" id="{D2BBF43A-1F16-47EE-315A-2F3DE065853D}"/>
                  </a:ext>
                </a:extLst>
              </p:cNvPr>
              <p:cNvSpPr>
                <a:spLocks noGrp="1" noRot="1" noChangeAspect="1" noMove="1" noResize="1" noEditPoints="1" noAdjustHandles="1" noChangeArrowheads="1" noChangeShapeType="1" noTextEdit="1"/>
              </p:cNvSpPr>
              <p:nvPr>
                <p:ph idx="1"/>
              </p:nvPr>
            </p:nvSpPr>
            <p:spPr>
              <a:xfrm>
                <a:off x="1024128" y="424543"/>
                <a:ext cx="10786872" cy="5884817"/>
              </a:xfrm>
              <a:blipFill>
                <a:blip r:embed="rId2"/>
                <a:stretch>
                  <a:fillRect l="-1864" t="-622"/>
                </a:stretch>
              </a:blipFill>
            </p:spPr>
            <p:txBody>
              <a:bodyPr/>
              <a:lstStyle/>
              <a:p>
                <a:r>
                  <a:rPr lang="en-US">
                    <a:noFill/>
                  </a:rPr>
                  <a:t> </a:t>
                </a:r>
              </a:p>
            </p:txBody>
          </p:sp>
        </mc:Fallback>
      </mc:AlternateContent>
    </p:spTree>
    <p:extLst>
      <p:ext uri="{BB962C8B-B14F-4D97-AF65-F5344CB8AC3E}">
        <p14:creationId xmlns:p14="http://schemas.microsoft.com/office/powerpoint/2010/main" val="2442799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F7FEF-0E4C-8A17-FA10-D8EBD2221BE3}"/>
              </a:ext>
            </a:extLst>
          </p:cNvPr>
          <p:cNvSpPr>
            <a:spLocks noGrp="1"/>
          </p:cNvSpPr>
          <p:nvPr>
            <p:ph idx="1"/>
          </p:nvPr>
        </p:nvSpPr>
        <p:spPr>
          <a:xfrm>
            <a:off x="905436" y="206188"/>
            <a:ext cx="10945906" cy="6103172"/>
          </a:xfrm>
        </p:spPr>
        <p:txBody>
          <a:bodyPr>
            <a:normAutofit/>
          </a:bodyPr>
          <a:lstStyle/>
          <a:p>
            <a:r>
              <a:rPr lang="en-US" sz="2000" dirty="0"/>
              <a:t>A random sample of eight drivers insured with a company and having similar minimum required auto insurance policies was selected. The following lists their driving experiences (in years) and monthly auto insurance premium (in rupees)</a:t>
            </a:r>
          </a:p>
          <a:p>
            <a:endParaRPr lang="en-US" sz="2000" dirty="0"/>
          </a:p>
          <a:p>
            <a:endParaRPr lang="en-US" sz="2000" dirty="0"/>
          </a:p>
          <a:p>
            <a:endParaRPr lang="en-US" sz="2000" dirty="0"/>
          </a:p>
          <a:p>
            <a:pPr marL="0" indent="0">
              <a:buNone/>
            </a:pPr>
            <a:endParaRPr lang="en-US" sz="2000" dirty="0"/>
          </a:p>
          <a:p>
            <a:pPr marL="457200" indent="-457200">
              <a:buFont typeface="+mj-lt"/>
              <a:buAutoNum type="alphaLcParenR"/>
            </a:pPr>
            <a:r>
              <a:rPr lang="en-US" sz="2000"/>
              <a:t>What </a:t>
            </a:r>
            <a:r>
              <a:rPr lang="en-US" sz="2000" dirty="0"/>
              <a:t>is dependent and independent variable in this case. Justify it.</a:t>
            </a:r>
          </a:p>
          <a:p>
            <a:pPr marL="457200" indent="-457200">
              <a:buFont typeface="+mj-lt"/>
              <a:buAutoNum type="alphaLcParenR"/>
            </a:pPr>
            <a:r>
              <a:rPr lang="en-US" sz="2000" dirty="0"/>
              <a:t>Draw a scatter diagram of these two variables. What is the strength and type of relationship existing between two variables.</a:t>
            </a:r>
          </a:p>
          <a:p>
            <a:pPr marL="457200" indent="-457200">
              <a:buFont typeface="+mj-lt"/>
              <a:buAutoNum type="alphaLcParenR"/>
            </a:pPr>
            <a:r>
              <a:rPr lang="en-GB" sz="2000" dirty="0">
                <a:effectLst/>
                <a:latin typeface="Calibri" panose="020F0502020204030204" pitchFamily="34" charset="0"/>
                <a:ea typeface="Calibri" panose="020F0502020204030204" pitchFamily="34" charset="0"/>
                <a:cs typeface="Times New Roman" panose="02020603050405020304" pitchFamily="18" charset="0"/>
              </a:rPr>
              <a:t>Does simple linear regression model seem plausible for this data?</a:t>
            </a:r>
            <a:endParaRPr lang="en-US" sz="2000" dirty="0"/>
          </a:p>
          <a:p>
            <a:pPr marL="457200" indent="-457200">
              <a:buFont typeface="+mj-lt"/>
              <a:buAutoNum type="alphaLcParenR"/>
            </a:pPr>
            <a:r>
              <a:rPr lang="en-GB" sz="2000" dirty="0">
                <a:effectLst/>
                <a:latin typeface="Calibri" panose="020F0502020204030204" pitchFamily="34" charset="0"/>
                <a:ea typeface="Calibri" panose="020F0502020204030204" pitchFamily="34" charset="0"/>
                <a:cs typeface="Times New Roman" panose="02020603050405020304" pitchFamily="18" charset="0"/>
              </a:rPr>
              <a:t>Fit the least square regression line by taking driving experience as independent variable and monthly auto-insurance premium as dependent variable.</a:t>
            </a:r>
          </a:p>
          <a:p>
            <a:pPr marL="457200" indent="-457200">
              <a:buFont typeface="+mj-lt"/>
              <a:buAutoNum type="alphaLcParenR"/>
            </a:pPr>
            <a:r>
              <a:rPr lang="en-GB" sz="2000" dirty="0">
                <a:effectLst/>
                <a:latin typeface="Calibri" panose="020F0502020204030204" pitchFamily="34" charset="0"/>
                <a:ea typeface="Calibri" panose="020F0502020204030204" pitchFamily="34" charset="0"/>
                <a:cs typeface="Times New Roman" panose="02020603050405020304" pitchFamily="18" charset="0"/>
              </a:rPr>
              <a:t>Interpret meaning of values of b0 and b1</a:t>
            </a:r>
          </a:p>
          <a:p>
            <a:pPr marL="457200" indent="-457200">
              <a:buFont typeface="+mj-lt"/>
              <a:buAutoNum type="alphaLcParenR"/>
            </a:pPr>
            <a:r>
              <a:rPr lang="en-GB" sz="2000" dirty="0">
                <a:latin typeface="Calibri" panose="020F0502020204030204" pitchFamily="34" charset="0"/>
                <a:ea typeface="Calibri" panose="020F0502020204030204" pitchFamily="34" charset="0"/>
                <a:cs typeface="Times New Roman" panose="02020603050405020304" pitchFamily="18" charset="0"/>
              </a:rPr>
              <a:t>Predict </a:t>
            </a:r>
            <a:r>
              <a:rPr lang="en-GB" sz="2000" dirty="0">
                <a:effectLst/>
                <a:latin typeface="Calibri" panose="020F0502020204030204" pitchFamily="34" charset="0"/>
                <a:ea typeface="Calibri" panose="020F0502020204030204" pitchFamily="34" charset="0"/>
                <a:cs typeface="Times New Roman" panose="02020603050405020304" pitchFamily="18" charset="0"/>
              </a:rPr>
              <a:t>the monthly auto insurance premium for a driver with 10 years of driving experience.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mj-lt"/>
              <a:buAutoNum type="alphaLcParen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mj-lt"/>
              <a:buAutoNum type="alphaLcParen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graphicFrame>
        <p:nvGraphicFramePr>
          <p:cNvPr id="8" name="Table 7">
            <a:extLst>
              <a:ext uri="{FF2B5EF4-FFF2-40B4-BE49-F238E27FC236}">
                <a16:creationId xmlns:a16="http://schemas.microsoft.com/office/drawing/2014/main" id="{168F1284-C135-2CF8-BBBA-26553424F3F1}"/>
              </a:ext>
            </a:extLst>
          </p:cNvPr>
          <p:cNvGraphicFramePr>
            <a:graphicFrameLocks noGrp="1"/>
          </p:cNvGraphicFramePr>
          <p:nvPr>
            <p:extLst>
              <p:ext uri="{D42A27DB-BD31-4B8C-83A1-F6EECF244321}">
                <p14:modId xmlns:p14="http://schemas.microsoft.com/office/powerpoint/2010/main" val="849641894"/>
              </p:ext>
            </p:extLst>
          </p:nvPr>
        </p:nvGraphicFramePr>
        <p:xfrm>
          <a:off x="1004048" y="1167901"/>
          <a:ext cx="10676963" cy="1493520"/>
        </p:xfrm>
        <a:graphic>
          <a:graphicData uri="http://schemas.openxmlformats.org/drawingml/2006/table">
            <a:tbl>
              <a:tblPr firstRow="1" bandRow="1">
                <a:tableStyleId>{5C22544A-7EE6-4342-B048-85BDC9FD1C3A}</a:tableStyleId>
              </a:tblPr>
              <a:tblGrid>
                <a:gridCol w="2339787">
                  <a:extLst>
                    <a:ext uri="{9D8B030D-6E8A-4147-A177-3AD203B41FA5}">
                      <a16:colId xmlns:a16="http://schemas.microsoft.com/office/drawing/2014/main" val="1317539279"/>
                    </a:ext>
                  </a:extLst>
                </a:gridCol>
                <a:gridCol w="1042147">
                  <a:extLst>
                    <a:ext uri="{9D8B030D-6E8A-4147-A177-3AD203B41FA5}">
                      <a16:colId xmlns:a16="http://schemas.microsoft.com/office/drawing/2014/main" val="3527755443"/>
                    </a:ext>
                  </a:extLst>
                </a:gridCol>
                <a:gridCol w="1042147">
                  <a:extLst>
                    <a:ext uri="{9D8B030D-6E8A-4147-A177-3AD203B41FA5}">
                      <a16:colId xmlns:a16="http://schemas.microsoft.com/office/drawing/2014/main" val="3890383242"/>
                    </a:ext>
                  </a:extLst>
                </a:gridCol>
                <a:gridCol w="1042147">
                  <a:extLst>
                    <a:ext uri="{9D8B030D-6E8A-4147-A177-3AD203B41FA5}">
                      <a16:colId xmlns:a16="http://schemas.microsoft.com/office/drawing/2014/main" val="2837843173"/>
                    </a:ext>
                  </a:extLst>
                </a:gridCol>
                <a:gridCol w="1042147">
                  <a:extLst>
                    <a:ext uri="{9D8B030D-6E8A-4147-A177-3AD203B41FA5}">
                      <a16:colId xmlns:a16="http://schemas.microsoft.com/office/drawing/2014/main" val="2100896498"/>
                    </a:ext>
                  </a:extLst>
                </a:gridCol>
                <a:gridCol w="1042147">
                  <a:extLst>
                    <a:ext uri="{9D8B030D-6E8A-4147-A177-3AD203B41FA5}">
                      <a16:colId xmlns:a16="http://schemas.microsoft.com/office/drawing/2014/main" val="1979297145"/>
                    </a:ext>
                  </a:extLst>
                </a:gridCol>
                <a:gridCol w="1042147">
                  <a:extLst>
                    <a:ext uri="{9D8B030D-6E8A-4147-A177-3AD203B41FA5}">
                      <a16:colId xmlns:a16="http://schemas.microsoft.com/office/drawing/2014/main" val="570822562"/>
                    </a:ext>
                  </a:extLst>
                </a:gridCol>
                <a:gridCol w="1042147">
                  <a:extLst>
                    <a:ext uri="{9D8B030D-6E8A-4147-A177-3AD203B41FA5}">
                      <a16:colId xmlns:a16="http://schemas.microsoft.com/office/drawing/2014/main" val="2993793342"/>
                    </a:ext>
                  </a:extLst>
                </a:gridCol>
                <a:gridCol w="1042147">
                  <a:extLst>
                    <a:ext uri="{9D8B030D-6E8A-4147-A177-3AD203B41FA5}">
                      <a16:colId xmlns:a16="http://schemas.microsoft.com/office/drawing/2014/main" val="113902143"/>
                    </a:ext>
                  </a:extLst>
                </a:gridCol>
              </a:tblGrid>
              <a:tr h="370840">
                <a:tc>
                  <a:txBody>
                    <a:bodyPr/>
                    <a:lstStyle/>
                    <a:p>
                      <a:r>
                        <a:rPr lang="en-US" sz="2000" dirty="0"/>
                        <a:t>Person</a:t>
                      </a:r>
                    </a:p>
                  </a:txBody>
                  <a:tcPr/>
                </a:tc>
                <a:tc>
                  <a:txBody>
                    <a:bodyPr/>
                    <a:lstStyle/>
                    <a:p>
                      <a:r>
                        <a:rPr lang="en-US" sz="2000" dirty="0"/>
                        <a:t>1</a:t>
                      </a:r>
                    </a:p>
                  </a:txBody>
                  <a:tcPr/>
                </a:tc>
                <a:tc>
                  <a:txBody>
                    <a:bodyPr/>
                    <a:lstStyle/>
                    <a:p>
                      <a:r>
                        <a:rPr lang="en-US" sz="2000" dirty="0"/>
                        <a:t>2</a:t>
                      </a:r>
                    </a:p>
                  </a:txBody>
                  <a:tcPr/>
                </a:tc>
                <a:tc>
                  <a:txBody>
                    <a:bodyPr/>
                    <a:lstStyle/>
                    <a:p>
                      <a:r>
                        <a:rPr lang="en-US" sz="2000" dirty="0"/>
                        <a:t>3</a:t>
                      </a:r>
                    </a:p>
                  </a:txBody>
                  <a:tcPr/>
                </a:tc>
                <a:tc>
                  <a:txBody>
                    <a:bodyPr/>
                    <a:lstStyle/>
                    <a:p>
                      <a:r>
                        <a:rPr lang="en-US" sz="2000" dirty="0"/>
                        <a:t>4</a:t>
                      </a:r>
                    </a:p>
                  </a:txBody>
                  <a:tcPr/>
                </a:tc>
                <a:tc>
                  <a:txBody>
                    <a:bodyPr/>
                    <a:lstStyle/>
                    <a:p>
                      <a:r>
                        <a:rPr lang="en-US" sz="2000" dirty="0"/>
                        <a:t>5</a:t>
                      </a:r>
                    </a:p>
                  </a:txBody>
                  <a:tcPr/>
                </a:tc>
                <a:tc>
                  <a:txBody>
                    <a:bodyPr/>
                    <a:lstStyle/>
                    <a:p>
                      <a:r>
                        <a:rPr lang="en-US" sz="2000" dirty="0"/>
                        <a:t>6</a:t>
                      </a:r>
                    </a:p>
                  </a:txBody>
                  <a:tcPr/>
                </a:tc>
                <a:tc>
                  <a:txBody>
                    <a:bodyPr/>
                    <a:lstStyle/>
                    <a:p>
                      <a:r>
                        <a:rPr lang="en-US" sz="2000" dirty="0"/>
                        <a:t>7</a:t>
                      </a:r>
                    </a:p>
                  </a:txBody>
                  <a:tcPr/>
                </a:tc>
                <a:tc>
                  <a:txBody>
                    <a:bodyPr/>
                    <a:lstStyle/>
                    <a:p>
                      <a:r>
                        <a:rPr lang="en-US" sz="2000" dirty="0"/>
                        <a:t>8</a:t>
                      </a:r>
                    </a:p>
                  </a:txBody>
                  <a:tcPr/>
                </a:tc>
                <a:extLst>
                  <a:ext uri="{0D108BD9-81ED-4DB2-BD59-A6C34878D82A}">
                    <a16:rowId xmlns:a16="http://schemas.microsoft.com/office/drawing/2014/main" val="2511641051"/>
                  </a:ext>
                </a:extLst>
              </a:tr>
              <a:tr h="370840">
                <a:tc>
                  <a:txBody>
                    <a:bodyPr/>
                    <a:lstStyle/>
                    <a:p>
                      <a:r>
                        <a:rPr lang="en-US" sz="2000" dirty="0"/>
                        <a:t>Driving experience (in yrs)</a:t>
                      </a:r>
                    </a:p>
                  </a:txBody>
                  <a:tcPr/>
                </a:tc>
                <a:tc>
                  <a:txBody>
                    <a:bodyPr/>
                    <a:lstStyle/>
                    <a:p>
                      <a:r>
                        <a:rPr lang="en-US" sz="2000" dirty="0"/>
                        <a:t>5</a:t>
                      </a:r>
                    </a:p>
                  </a:txBody>
                  <a:tcPr/>
                </a:tc>
                <a:tc>
                  <a:txBody>
                    <a:bodyPr/>
                    <a:lstStyle/>
                    <a:p>
                      <a:r>
                        <a:rPr lang="en-US" sz="2000" dirty="0"/>
                        <a:t>2</a:t>
                      </a:r>
                    </a:p>
                  </a:txBody>
                  <a:tcPr/>
                </a:tc>
                <a:tc>
                  <a:txBody>
                    <a:bodyPr/>
                    <a:lstStyle/>
                    <a:p>
                      <a:r>
                        <a:rPr lang="en-US" sz="2000" dirty="0"/>
                        <a:t>12</a:t>
                      </a:r>
                    </a:p>
                  </a:txBody>
                  <a:tcPr/>
                </a:tc>
                <a:tc>
                  <a:txBody>
                    <a:bodyPr/>
                    <a:lstStyle/>
                    <a:p>
                      <a:r>
                        <a:rPr lang="en-US" sz="2000" dirty="0"/>
                        <a:t>9</a:t>
                      </a:r>
                    </a:p>
                  </a:txBody>
                  <a:tcPr/>
                </a:tc>
                <a:tc>
                  <a:txBody>
                    <a:bodyPr/>
                    <a:lstStyle/>
                    <a:p>
                      <a:r>
                        <a:rPr lang="en-US" sz="2000" dirty="0"/>
                        <a:t>15</a:t>
                      </a:r>
                    </a:p>
                  </a:txBody>
                  <a:tcPr/>
                </a:tc>
                <a:tc>
                  <a:txBody>
                    <a:bodyPr/>
                    <a:lstStyle/>
                    <a:p>
                      <a:r>
                        <a:rPr lang="en-US" sz="2000" dirty="0"/>
                        <a:t>6</a:t>
                      </a:r>
                    </a:p>
                  </a:txBody>
                  <a:tcPr/>
                </a:tc>
                <a:tc>
                  <a:txBody>
                    <a:bodyPr/>
                    <a:lstStyle/>
                    <a:p>
                      <a:r>
                        <a:rPr lang="en-US" sz="2000" dirty="0"/>
                        <a:t>25</a:t>
                      </a:r>
                    </a:p>
                  </a:txBody>
                  <a:tcPr/>
                </a:tc>
                <a:tc>
                  <a:txBody>
                    <a:bodyPr/>
                    <a:lstStyle/>
                    <a:p>
                      <a:r>
                        <a:rPr lang="en-US" sz="2000" dirty="0"/>
                        <a:t>16</a:t>
                      </a:r>
                    </a:p>
                  </a:txBody>
                  <a:tcPr/>
                </a:tc>
                <a:extLst>
                  <a:ext uri="{0D108BD9-81ED-4DB2-BD59-A6C34878D82A}">
                    <a16:rowId xmlns:a16="http://schemas.microsoft.com/office/drawing/2014/main" val="2097751931"/>
                  </a:ext>
                </a:extLst>
              </a:tr>
              <a:tr h="370840">
                <a:tc>
                  <a:txBody>
                    <a:bodyPr/>
                    <a:lstStyle/>
                    <a:p>
                      <a:r>
                        <a:rPr lang="en-US" sz="2000" dirty="0"/>
                        <a:t>Premium (in 1000 </a:t>
                      </a:r>
                      <a:r>
                        <a:rPr lang="en-US" sz="2000" dirty="0" err="1"/>
                        <a:t>rs</a:t>
                      </a:r>
                      <a:r>
                        <a:rPr lang="en-US" sz="2000" dirty="0"/>
                        <a:t>)</a:t>
                      </a:r>
                    </a:p>
                  </a:txBody>
                  <a:tcPr/>
                </a:tc>
                <a:tc>
                  <a:txBody>
                    <a:bodyPr/>
                    <a:lstStyle/>
                    <a:p>
                      <a:r>
                        <a:rPr lang="en-US" sz="2000" dirty="0"/>
                        <a:t>6.4</a:t>
                      </a:r>
                    </a:p>
                  </a:txBody>
                  <a:tcPr/>
                </a:tc>
                <a:tc>
                  <a:txBody>
                    <a:bodyPr/>
                    <a:lstStyle/>
                    <a:p>
                      <a:r>
                        <a:rPr lang="en-US" sz="2000" dirty="0"/>
                        <a:t>8.7</a:t>
                      </a:r>
                    </a:p>
                  </a:txBody>
                  <a:tcPr/>
                </a:tc>
                <a:tc>
                  <a:txBody>
                    <a:bodyPr/>
                    <a:lstStyle/>
                    <a:p>
                      <a:r>
                        <a:rPr lang="en-US" sz="2000" dirty="0"/>
                        <a:t>5.0</a:t>
                      </a:r>
                    </a:p>
                  </a:txBody>
                  <a:tcPr/>
                </a:tc>
                <a:tc>
                  <a:txBody>
                    <a:bodyPr/>
                    <a:lstStyle/>
                    <a:p>
                      <a:r>
                        <a:rPr lang="en-US" sz="2000" dirty="0"/>
                        <a:t>7.1</a:t>
                      </a:r>
                    </a:p>
                  </a:txBody>
                  <a:tcPr/>
                </a:tc>
                <a:tc>
                  <a:txBody>
                    <a:bodyPr/>
                    <a:lstStyle/>
                    <a:p>
                      <a:r>
                        <a:rPr lang="en-US" sz="2000" dirty="0"/>
                        <a:t>4.4</a:t>
                      </a:r>
                    </a:p>
                  </a:txBody>
                  <a:tcPr/>
                </a:tc>
                <a:tc>
                  <a:txBody>
                    <a:bodyPr/>
                    <a:lstStyle/>
                    <a:p>
                      <a:r>
                        <a:rPr lang="en-US" sz="2000" dirty="0"/>
                        <a:t>5.6</a:t>
                      </a:r>
                    </a:p>
                  </a:txBody>
                  <a:tcPr/>
                </a:tc>
                <a:tc>
                  <a:txBody>
                    <a:bodyPr/>
                    <a:lstStyle/>
                    <a:p>
                      <a:r>
                        <a:rPr lang="en-US" sz="2000" dirty="0"/>
                        <a:t>4.2</a:t>
                      </a:r>
                    </a:p>
                  </a:txBody>
                  <a:tcPr/>
                </a:tc>
                <a:tc>
                  <a:txBody>
                    <a:bodyPr/>
                    <a:lstStyle/>
                    <a:p>
                      <a:r>
                        <a:rPr lang="en-US" sz="2000" dirty="0"/>
                        <a:t>6.0</a:t>
                      </a:r>
                    </a:p>
                  </a:txBody>
                  <a:tcPr/>
                </a:tc>
                <a:extLst>
                  <a:ext uri="{0D108BD9-81ED-4DB2-BD59-A6C34878D82A}">
                    <a16:rowId xmlns:a16="http://schemas.microsoft.com/office/drawing/2014/main" val="3434567222"/>
                  </a:ext>
                </a:extLst>
              </a:tr>
            </a:tbl>
          </a:graphicData>
        </a:graphic>
      </p:graphicFrame>
    </p:spTree>
    <p:extLst>
      <p:ext uri="{BB962C8B-B14F-4D97-AF65-F5344CB8AC3E}">
        <p14:creationId xmlns:p14="http://schemas.microsoft.com/office/powerpoint/2010/main" val="1272532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8A02F-697D-DA54-DCAF-E827F8817CD4}"/>
              </a:ext>
            </a:extLst>
          </p:cNvPr>
          <p:cNvSpPr>
            <a:spLocks noGrp="1"/>
          </p:cNvSpPr>
          <p:nvPr>
            <p:ph type="title"/>
          </p:nvPr>
        </p:nvSpPr>
        <p:spPr>
          <a:xfrm>
            <a:off x="657606" y="300751"/>
            <a:ext cx="10772775" cy="434745"/>
          </a:xfrm>
        </p:spPr>
        <p:txBody>
          <a:bodyPr>
            <a:normAutofit/>
          </a:bodyPr>
          <a:lstStyle/>
          <a:p>
            <a:r>
              <a:rPr lang="en-US" sz="2400" b="1" dirty="0"/>
              <a:t>Numerical example</a:t>
            </a:r>
          </a:p>
        </p:txBody>
      </p:sp>
      <p:sp>
        <p:nvSpPr>
          <p:cNvPr id="3" name="Footer Placeholder 2">
            <a:extLst>
              <a:ext uri="{FF2B5EF4-FFF2-40B4-BE49-F238E27FC236}">
                <a16:creationId xmlns:a16="http://schemas.microsoft.com/office/drawing/2014/main" id="{42A32F11-FFF3-6423-A3CF-3A327B337727}"/>
              </a:ext>
            </a:extLst>
          </p:cNvPr>
          <p:cNvSpPr>
            <a:spLocks noGrp="1"/>
          </p:cNvSpPr>
          <p:nvPr>
            <p:ph type="ftr" sz="quarter" idx="11"/>
          </p:nvPr>
        </p:nvSpPr>
        <p:spPr/>
        <p:txBody>
          <a:bodyPr/>
          <a:lstStyle/>
          <a:p>
            <a:r>
              <a:rPr lang="en-US"/>
              <a:t>CopyRight: Santosh Chhatkuli</a:t>
            </a:r>
          </a:p>
        </p:txBody>
      </p:sp>
      <p:sp>
        <p:nvSpPr>
          <p:cNvPr id="4" name="Content Placeholder 3">
            <a:extLst>
              <a:ext uri="{FF2B5EF4-FFF2-40B4-BE49-F238E27FC236}">
                <a16:creationId xmlns:a16="http://schemas.microsoft.com/office/drawing/2014/main" id="{5AF51A6C-008B-7434-9038-77F0FCEF3FB3}"/>
              </a:ext>
            </a:extLst>
          </p:cNvPr>
          <p:cNvSpPr>
            <a:spLocks noGrp="1"/>
          </p:cNvSpPr>
          <p:nvPr>
            <p:ph sz="quarter" idx="1"/>
          </p:nvPr>
        </p:nvSpPr>
        <p:spPr>
          <a:xfrm>
            <a:off x="676656" y="924340"/>
            <a:ext cx="10753725" cy="4853526"/>
          </a:xfrm>
        </p:spPr>
        <p:txBody>
          <a:bodyPr>
            <a:normAutofit/>
          </a:bodyPr>
          <a:lstStyle/>
          <a:p>
            <a:pPr marL="0" indent="0">
              <a:buNone/>
            </a:pPr>
            <a:r>
              <a:rPr lang="en-US" dirty="0"/>
              <a:t>The scores of a sample of students on entrance examination and cumulative grade point average (GPA) at graduation is given below:</a:t>
            </a:r>
          </a:p>
          <a:p>
            <a:pPr marL="0" indent="0">
              <a:buNone/>
            </a:pPr>
            <a:endParaRPr lang="en-US" dirty="0"/>
          </a:p>
          <a:p>
            <a:pPr marL="0" indent="0">
              <a:buNone/>
            </a:pPr>
            <a:endParaRPr lang="en-US" dirty="0"/>
          </a:p>
          <a:p>
            <a:pPr marL="0" indent="0">
              <a:buNone/>
            </a:pPr>
            <a:endParaRPr lang="en-US" dirty="0"/>
          </a:p>
          <a:p>
            <a:pPr marL="514350" indent="-514350">
              <a:buFont typeface="+mj-lt"/>
              <a:buAutoNum type="alphaLcParenR"/>
            </a:pPr>
            <a:endParaRPr lang="en-US" dirty="0"/>
          </a:p>
          <a:p>
            <a:pPr marL="514350" indent="-514350">
              <a:buFont typeface="+mj-lt"/>
              <a:buAutoNum type="alphaLcParenR"/>
            </a:pPr>
            <a:r>
              <a:rPr lang="en-US" dirty="0"/>
              <a:t>Fit a regression equation of Entrance score on CGPA</a:t>
            </a:r>
          </a:p>
          <a:p>
            <a:pPr marL="514350" indent="-514350">
              <a:buFont typeface="+mj-lt"/>
              <a:buAutoNum type="alphaLcParenR"/>
            </a:pPr>
            <a:r>
              <a:rPr lang="en-US" dirty="0"/>
              <a:t>Comment on the value of regression coefficient</a:t>
            </a:r>
          </a:p>
          <a:p>
            <a:pPr marL="514350" indent="-514350">
              <a:buFont typeface="+mj-lt"/>
              <a:buAutoNum type="alphaLcParenR"/>
            </a:pPr>
            <a:r>
              <a:rPr lang="en-US" dirty="0"/>
              <a:t>Estimate the CGPA of a student who scored 80 on the entrance exam</a:t>
            </a:r>
          </a:p>
          <a:p>
            <a:pPr marL="0" indent="0">
              <a:buNone/>
            </a:pPr>
            <a:endParaRPr lang="en-US" dirty="0"/>
          </a:p>
          <a:p>
            <a:pPr marL="0" indent="0">
              <a:buNone/>
            </a:pPr>
            <a:endParaRPr lang="en-US" dirty="0"/>
          </a:p>
        </p:txBody>
      </p:sp>
      <p:graphicFrame>
        <p:nvGraphicFramePr>
          <p:cNvPr id="7" name="Table 7">
            <a:extLst>
              <a:ext uri="{FF2B5EF4-FFF2-40B4-BE49-F238E27FC236}">
                <a16:creationId xmlns:a16="http://schemas.microsoft.com/office/drawing/2014/main" id="{684EF4A9-6694-E28C-B495-BF34A0B87DBB}"/>
              </a:ext>
            </a:extLst>
          </p:cNvPr>
          <p:cNvGraphicFramePr>
            <a:graphicFrameLocks noGrp="1"/>
          </p:cNvGraphicFramePr>
          <p:nvPr/>
        </p:nvGraphicFramePr>
        <p:xfrm>
          <a:off x="983975" y="1762539"/>
          <a:ext cx="8004051" cy="149352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740219108"/>
                    </a:ext>
                  </a:extLst>
                </a:gridCol>
                <a:gridCol w="762339">
                  <a:extLst>
                    <a:ext uri="{9D8B030D-6E8A-4147-A177-3AD203B41FA5}">
                      <a16:colId xmlns:a16="http://schemas.microsoft.com/office/drawing/2014/main" val="1624267039"/>
                    </a:ext>
                  </a:extLst>
                </a:gridCol>
                <a:gridCol w="762339">
                  <a:extLst>
                    <a:ext uri="{9D8B030D-6E8A-4147-A177-3AD203B41FA5}">
                      <a16:colId xmlns:a16="http://schemas.microsoft.com/office/drawing/2014/main" val="1574005957"/>
                    </a:ext>
                  </a:extLst>
                </a:gridCol>
                <a:gridCol w="762339">
                  <a:extLst>
                    <a:ext uri="{9D8B030D-6E8A-4147-A177-3AD203B41FA5}">
                      <a16:colId xmlns:a16="http://schemas.microsoft.com/office/drawing/2014/main" val="3528023482"/>
                    </a:ext>
                  </a:extLst>
                </a:gridCol>
                <a:gridCol w="762339">
                  <a:extLst>
                    <a:ext uri="{9D8B030D-6E8A-4147-A177-3AD203B41FA5}">
                      <a16:colId xmlns:a16="http://schemas.microsoft.com/office/drawing/2014/main" val="1077367013"/>
                    </a:ext>
                  </a:extLst>
                </a:gridCol>
                <a:gridCol w="762339">
                  <a:extLst>
                    <a:ext uri="{9D8B030D-6E8A-4147-A177-3AD203B41FA5}">
                      <a16:colId xmlns:a16="http://schemas.microsoft.com/office/drawing/2014/main" val="3565518795"/>
                    </a:ext>
                  </a:extLst>
                </a:gridCol>
                <a:gridCol w="762339">
                  <a:extLst>
                    <a:ext uri="{9D8B030D-6E8A-4147-A177-3AD203B41FA5}">
                      <a16:colId xmlns:a16="http://schemas.microsoft.com/office/drawing/2014/main" val="1914451394"/>
                    </a:ext>
                  </a:extLst>
                </a:gridCol>
                <a:gridCol w="762339">
                  <a:extLst>
                    <a:ext uri="{9D8B030D-6E8A-4147-A177-3AD203B41FA5}">
                      <a16:colId xmlns:a16="http://schemas.microsoft.com/office/drawing/2014/main" val="566643677"/>
                    </a:ext>
                  </a:extLst>
                </a:gridCol>
                <a:gridCol w="762339">
                  <a:extLst>
                    <a:ext uri="{9D8B030D-6E8A-4147-A177-3AD203B41FA5}">
                      <a16:colId xmlns:a16="http://schemas.microsoft.com/office/drawing/2014/main" val="2462617113"/>
                    </a:ext>
                  </a:extLst>
                </a:gridCol>
                <a:gridCol w="762339">
                  <a:extLst>
                    <a:ext uri="{9D8B030D-6E8A-4147-A177-3AD203B41FA5}">
                      <a16:colId xmlns:a16="http://schemas.microsoft.com/office/drawing/2014/main" val="1850433767"/>
                    </a:ext>
                  </a:extLst>
                </a:gridCol>
              </a:tblGrid>
              <a:tr h="370840">
                <a:tc>
                  <a:txBody>
                    <a:bodyPr/>
                    <a:lstStyle/>
                    <a:p>
                      <a:r>
                        <a:rPr lang="en-US" sz="2000" b="1" dirty="0"/>
                        <a:t>Student </a:t>
                      </a:r>
                    </a:p>
                  </a:txBody>
                  <a:tcPr/>
                </a:tc>
                <a:tc>
                  <a:txBody>
                    <a:bodyPr/>
                    <a:lstStyle/>
                    <a:p>
                      <a:r>
                        <a:rPr lang="en-US" sz="2000" dirty="0"/>
                        <a:t>A</a:t>
                      </a:r>
                    </a:p>
                  </a:txBody>
                  <a:tcPr/>
                </a:tc>
                <a:tc>
                  <a:txBody>
                    <a:bodyPr/>
                    <a:lstStyle/>
                    <a:p>
                      <a:r>
                        <a:rPr lang="en-US" sz="2000" dirty="0"/>
                        <a:t>B</a:t>
                      </a:r>
                    </a:p>
                  </a:txBody>
                  <a:tcPr/>
                </a:tc>
                <a:tc>
                  <a:txBody>
                    <a:bodyPr/>
                    <a:lstStyle/>
                    <a:p>
                      <a:r>
                        <a:rPr lang="en-US" sz="2000" dirty="0"/>
                        <a:t>C</a:t>
                      </a:r>
                    </a:p>
                  </a:txBody>
                  <a:tcPr/>
                </a:tc>
                <a:tc>
                  <a:txBody>
                    <a:bodyPr/>
                    <a:lstStyle/>
                    <a:p>
                      <a:r>
                        <a:rPr lang="en-US" sz="2000" dirty="0"/>
                        <a:t>D</a:t>
                      </a:r>
                    </a:p>
                  </a:txBody>
                  <a:tcPr/>
                </a:tc>
                <a:tc>
                  <a:txBody>
                    <a:bodyPr/>
                    <a:lstStyle/>
                    <a:p>
                      <a:r>
                        <a:rPr lang="en-US" sz="2000" dirty="0"/>
                        <a:t>E</a:t>
                      </a:r>
                    </a:p>
                  </a:txBody>
                  <a:tcPr/>
                </a:tc>
                <a:tc>
                  <a:txBody>
                    <a:bodyPr/>
                    <a:lstStyle/>
                    <a:p>
                      <a:r>
                        <a:rPr lang="en-US" sz="2000" dirty="0"/>
                        <a:t>F</a:t>
                      </a:r>
                    </a:p>
                  </a:txBody>
                  <a:tcPr/>
                </a:tc>
                <a:tc>
                  <a:txBody>
                    <a:bodyPr/>
                    <a:lstStyle/>
                    <a:p>
                      <a:r>
                        <a:rPr lang="en-US" sz="2000" dirty="0"/>
                        <a:t>G</a:t>
                      </a:r>
                    </a:p>
                  </a:txBody>
                  <a:tcPr/>
                </a:tc>
                <a:tc>
                  <a:txBody>
                    <a:bodyPr/>
                    <a:lstStyle/>
                    <a:p>
                      <a:r>
                        <a:rPr lang="en-US" sz="2000" dirty="0"/>
                        <a:t>H</a:t>
                      </a:r>
                    </a:p>
                  </a:txBody>
                  <a:tcPr/>
                </a:tc>
                <a:tc>
                  <a:txBody>
                    <a:bodyPr/>
                    <a:lstStyle/>
                    <a:p>
                      <a:r>
                        <a:rPr lang="en-US" sz="2000" dirty="0"/>
                        <a:t>I</a:t>
                      </a:r>
                    </a:p>
                  </a:txBody>
                  <a:tcPr/>
                </a:tc>
                <a:extLst>
                  <a:ext uri="{0D108BD9-81ED-4DB2-BD59-A6C34878D82A}">
                    <a16:rowId xmlns:a16="http://schemas.microsoft.com/office/drawing/2014/main" val="3512500834"/>
                  </a:ext>
                </a:extLst>
              </a:tr>
              <a:tr h="370840">
                <a:tc>
                  <a:txBody>
                    <a:bodyPr/>
                    <a:lstStyle/>
                    <a:p>
                      <a:r>
                        <a:rPr lang="en-US" sz="2000" b="1" dirty="0"/>
                        <a:t>Entrance Score</a:t>
                      </a:r>
                    </a:p>
                  </a:txBody>
                  <a:tcPr/>
                </a:tc>
                <a:tc>
                  <a:txBody>
                    <a:bodyPr/>
                    <a:lstStyle/>
                    <a:p>
                      <a:r>
                        <a:rPr lang="en-US" sz="2000" dirty="0"/>
                        <a:t>74</a:t>
                      </a:r>
                    </a:p>
                  </a:txBody>
                  <a:tcPr/>
                </a:tc>
                <a:tc>
                  <a:txBody>
                    <a:bodyPr/>
                    <a:lstStyle/>
                    <a:p>
                      <a:r>
                        <a:rPr lang="en-US" sz="2000" dirty="0"/>
                        <a:t>69</a:t>
                      </a:r>
                    </a:p>
                  </a:txBody>
                  <a:tcPr/>
                </a:tc>
                <a:tc>
                  <a:txBody>
                    <a:bodyPr/>
                    <a:lstStyle/>
                    <a:p>
                      <a:r>
                        <a:rPr lang="en-US" sz="2000" dirty="0"/>
                        <a:t>85</a:t>
                      </a:r>
                    </a:p>
                  </a:txBody>
                  <a:tcPr/>
                </a:tc>
                <a:tc>
                  <a:txBody>
                    <a:bodyPr/>
                    <a:lstStyle/>
                    <a:p>
                      <a:r>
                        <a:rPr lang="en-US" sz="2000" dirty="0"/>
                        <a:t>63</a:t>
                      </a:r>
                    </a:p>
                  </a:txBody>
                  <a:tcPr/>
                </a:tc>
                <a:tc>
                  <a:txBody>
                    <a:bodyPr/>
                    <a:lstStyle/>
                    <a:p>
                      <a:r>
                        <a:rPr lang="en-US" sz="2000" dirty="0"/>
                        <a:t>82</a:t>
                      </a:r>
                    </a:p>
                  </a:txBody>
                  <a:tcPr/>
                </a:tc>
                <a:tc>
                  <a:txBody>
                    <a:bodyPr/>
                    <a:lstStyle/>
                    <a:p>
                      <a:r>
                        <a:rPr lang="en-US" sz="2000" dirty="0"/>
                        <a:t>60</a:t>
                      </a:r>
                    </a:p>
                  </a:txBody>
                  <a:tcPr/>
                </a:tc>
                <a:tc>
                  <a:txBody>
                    <a:bodyPr/>
                    <a:lstStyle/>
                    <a:p>
                      <a:r>
                        <a:rPr lang="en-US" sz="2000" dirty="0"/>
                        <a:t>79</a:t>
                      </a:r>
                    </a:p>
                  </a:txBody>
                  <a:tcPr/>
                </a:tc>
                <a:tc>
                  <a:txBody>
                    <a:bodyPr/>
                    <a:lstStyle/>
                    <a:p>
                      <a:r>
                        <a:rPr lang="en-US" sz="2000" dirty="0"/>
                        <a:t>91</a:t>
                      </a:r>
                    </a:p>
                  </a:txBody>
                  <a:tcPr/>
                </a:tc>
                <a:tc>
                  <a:txBody>
                    <a:bodyPr/>
                    <a:lstStyle/>
                    <a:p>
                      <a:r>
                        <a:rPr lang="en-US" sz="2000" dirty="0"/>
                        <a:t>99</a:t>
                      </a:r>
                    </a:p>
                  </a:txBody>
                  <a:tcPr/>
                </a:tc>
                <a:extLst>
                  <a:ext uri="{0D108BD9-81ED-4DB2-BD59-A6C34878D82A}">
                    <a16:rowId xmlns:a16="http://schemas.microsoft.com/office/drawing/2014/main" val="2194038051"/>
                  </a:ext>
                </a:extLst>
              </a:tr>
              <a:tr h="370840">
                <a:tc>
                  <a:txBody>
                    <a:bodyPr/>
                    <a:lstStyle/>
                    <a:p>
                      <a:r>
                        <a:rPr lang="en-US" sz="2000" b="1" dirty="0"/>
                        <a:t>CGPA</a:t>
                      </a:r>
                    </a:p>
                  </a:txBody>
                  <a:tcPr/>
                </a:tc>
                <a:tc>
                  <a:txBody>
                    <a:bodyPr/>
                    <a:lstStyle/>
                    <a:p>
                      <a:r>
                        <a:rPr lang="en-US" sz="2000" dirty="0"/>
                        <a:t>2.6</a:t>
                      </a:r>
                    </a:p>
                  </a:txBody>
                  <a:tcPr/>
                </a:tc>
                <a:tc>
                  <a:txBody>
                    <a:bodyPr/>
                    <a:lstStyle/>
                    <a:p>
                      <a:r>
                        <a:rPr lang="en-US" sz="2000" dirty="0"/>
                        <a:t>2.2</a:t>
                      </a:r>
                    </a:p>
                  </a:txBody>
                  <a:tcPr/>
                </a:tc>
                <a:tc>
                  <a:txBody>
                    <a:bodyPr/>
                    <a:lstStyle/>
                    <a:p>
                      <a:r>
                        <a:rPr lang="en-US" sz="2000" dirty="0"/>
                        <a:t>3.4</a:t>
                      </a:r>
                    </a:p>
                  </a:txBody>
                  <a:tcPr/>
                </a:tc>
                <a:tc>
                  <a:txBody>
                    <a:bodyPr/>
                    <a:lstStyle/>
                    <a:p>
                      <a:r>
                        <a:rPr lang="en-US" sz="2000" dirty="0"/>
                        <a:t>2.3</a:t>
                      </a:r>
                    </a:p>
                  </a:txBody>
                  <a:tcPr/>
                </a:tc>
                <a:tc>
                  <a:txBody>
                    <a:bodyPr/>
                    <a:lstStyle/>
                    <a:p>
                      <a:r>
                        <a:rPr lang="en-US" sz="2000" dirty="0"/>
                        <a:t>3.1</a:t>
                      </a:r>
                    </a:p>
                  </a:txBody>
                  <a:tcPr/>
                </a:tc>
                <a:tc>
                  <a:txBody>
                    <a:bodyPr/>
                    <a:lstStyle/>
                    <a:p>
                      <a:r>
                        <a:rPr lang="en-US" sz="2000" dirty="0"/>
                        <a:t>2.1</a:t>
                      </a:r>
                    </a:p>
                  </a:txBody>
                  <a:tcPr/>
                </a:tc>
                <a:tc>
                  <a:txBody>
                    <a:bodyPr/>
                    <a:lstStyle/>
                    <a:p>
                      <a:r>
                        <a:rPr lang="en-US" sz="2000" dirty="0"/>
                        <a:t>3.2</a:t>
                      </a:r>
                    </a:p>
                  </a:txBody>
                  <a:tcPr/>
                </a:tc>
                <a:tc>
                  <a:txBody>
                    <a:bodyPr/>
                    <a:lstStyle/>
                    <a:p>
                      <a:r>
                        <a:rPr lang="en-US" sz="2000" dirty="0"/>
                        <a:t>3.8</a:t>
                      </a:r>
                    </a:p>
                  </a:txBody>
                  <a:tcPr/>
                </a:tc>
                <a:tc>
                  <a:txBody>
                    <a:bodyPr/>
                    <a:lstStyle/>
                    <a:p>
                      <a:r>
                        <a:rPr lang="en-US" sz="2000" dirty="0"/>
                        <a:t>4.0</a:t>
                      </a:r>
                    </a:p>
                  </a:txBody>
                  <a:tcPr/>
                </a:tc>
                <a:extLst>
                  <a:ext uri="{0D108BD9-81ED-4DB2-BD59-A6C34878D82A}">
                    <a16:rowId xmlns:a16="http://schemas.microsoft.com/office/drawing/2014/main" val="3372979115"/>
                  </a:ext>
                </a:extLst>
              </a:tr>
            </a:tbl>
          </a:graphicData>
        </a:graphic>
      </p:graphicFrame>
    </p:spTree>
    <p:extLst>
      <p:ext uri="{BB962C8B-B14F-4D97-AF65-F5344CB8AC3E}">
        <p14:creationId xmlns:p14="http://schemas.microsoft.com/office/powerpoint/2010/main" val="1237613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5577C-3F2C-5C0B-C3DA-25BF73F18D7B}"/>
              </a:ext>
            </a:extLst>
          </p:cNvPr>
          <p:cNvSpPr>
            <a:spLocks noGrp="1"/>
          </p:cNvSpPr>
          <p:nvPr>
            <p:ph type="title"/>
          </p:nvPr>
        </p:nvSpPr>
        <p:spPr>
          <a:xfrm>
            <a:off x="871728" y="225988"/>
            <a:ext cx="10928386" cy="590441"/>
          </a:xfrm>
        </p:spPr>
        <p:txBody>
          <a:bodyPr>
            <a:normAutofit/>
          </a:bodyPr>
          <a:lstStyle/>
          <a:p>
            <a:r>
              <a:rPr lang="en-US" sz="3200" dirty="0"/>
              <a:t>Computing regression coefficients in bivariate frequency distribution</a:t>
            </a:r>
          </a:p>
        </p:txBody>
      </p:sp>
      <p:sp>
        <p:nvSpPr>
          <p:cNvPr id="3" name="Content Placeholder 2">
            <a:extLst>
              <a:ext uri="{FF2B5EF4-FFF2-40B4-BE49-F238E27FC236}">
                <a16:creationId xmlns:a16="http://schemas.microsoft.com/office/drawing/2014/main" id="{EA412427-A018-517F-6807-5E2B5FC30E3C}"/>
              </a:ext>
            </a:extLst>
          </p:cNvPr>
          <p:cNvSpPr>
            <a:spLocks noGrp="1"/>
          </p:cNvSpPr>
          <p:nvPr>
            <p:ph idx="1"/>
          </p:nvPr>
        </p:nvSpPr>
        <p:spPr>
          <a:xfrm>
            <a:off x="1024128" y="957943"/>
            <a:ext cx="10775986" cy="5351417"/>
          </a:xfrm>
        </p:spPr>
        <p:txBody>
          <a:bodyPr>
            <a:normAutofit/>
          </a:bodyPr>
          <a:lstStyle/>
          <a:p>
            <a:endParaRPr lang="en-US" sz="2400" dirty="0"/>
          </a:p>
        </p:txBody>
      </p:sp>
    </p:spTree>
    <p:extLst>
      <p:ext uri="{BB962C8B-B14F-4D97-AF65-F5344CB8AC3E}">
        <p14:creationId xmlns:p14="http://schemas.microsoft.com/office/powerpoint/2010/main" val="3083952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E97A-A7D6-B01E-9EEA-3542D6D9F0D3}"/>
              </a:ext>
            </a:extLst>
          </p:cNvPr>
          <p:cNvSpPr>
            <a:spLocks noGrp="1"/>
          </p:cNvSpPr>
          <p:nvPr>
            <p:ph type="title"/>
          </p:nvPr>
        </p:nvSpPr>
        <p:spPr>
          <a:xfrm>
            <a:off x="869576" y="394447"/>
            <a:ext cx="10086460" cy="708212"/>
          </a:xfrm>
        </p:spPr>
        <p:txBody>
          <a:bodyPr>
            <a:normAutofit/>
          </a:bodyPr>
          <a:lstStyle/>
          <a:p>
            <a:r>
              <a:rPr lang="en-US" sz="2800" dirty="0"/>
              <a:t>Introduction</a:t>
            </a:r>
          </a:p>
        </p:txBody>
      </p:sp>
      <p:sp>
        <p:nvSpPr>
          <p:cNvPr id="3" name="Content Placeholder 2">
            <a:extLst>
              <a:ext uri="{FF2B5EF4-FFF2-40B4-BE49-F238E27FC236}">
                <a16:creationId xmlns:a16="http://schemas.microsoft.com/office/drawing/2014/main" id="{249E0312-12A6-7945-0722-3EB8991D7DA8}"/>
              </a:ext>
            </a:extLst>
          </p:cNvPr>
          <p:cNvSpPr>
            <a:spLocks noGrp="1"/>
          </p:cNvSpPr>
          <p:nvPr>
            <p:ph idx="1"/>
          </p:nvPr>
        </p:nvSpPr>
        <p:spPr>
          <a:xfrm>
            <a:off x="869576" y="1192306"/>
            <a:ext cx="10865224" cy="5117054"/>
          </a:xfrm>
        </p:spPr>
        <p:txBody>
          <a:bodyPr>
            <a:normAutofit lnSpcReduction="10000"/>
          </a:bodyPr>
          <a:lstStyle/>
          <a:p>
            <a:pPr marL="457200" indent="-457200">
              <a:buFont typeface="Wingdings" panose="05000000000000000000" pitchFamily="2" charset="2"/>
              <a:buChar char="§"/>
            </a:pPr>
            <a:r>
              <a:rPr lang="en-US" sz="2800" dirty="0"/>
              <a:t>Simple linear regression is a statistical method used to model the relationship between two continuous variables i.e. dependent variable Y (the variable we want to predict or explain) and independent variable X (the variable used to make predictions)</a:t>
            </a:r>
          </a:p>
          <a:p>
            <a:pPr marL="457200" indent="-457200">
              <a:buFont typeface="Wingdings" panose="05000000000000000000" pitchFamily="2" charset="2"/>
              <a:buChar char="§"/>
            </a:pPr>
            <a:r>
              <a:rPr lang="en-US" sz="2800" dirty="0"/>
              <a:t>Simple linear regression assumes that the relationship between the dependent variable (or response variable or explained variable) and independent variable (or regressor or predictor or explanator) is represented by a straight line. </a:t>
            </a:r>
          </a:p>
          <a:p>
            <a:pPr marL="457200" indent="-457200">
              <a:buFont typeface="Wingdings" panose="05000000000000000000" pitchFamily="2" charset="2"/>
              <a:buChar char="§"/>
            </a:pPr>
            <a:r>
              <a:rPr lang="en-US" sz="2800" dirty="0"/>
              <a:t>Simple linear regression aims to find a linear equation that best describes how changes in the independent variable are associated with changes in the dependent variable</a:t>
            </a:r>
          </a:p>
          <a:p>
            <a:pPr marL="457200" indent="-457200">
              <a:buFont typeface="Wingdings" panose="05000000000000000000" pitchFamily="2" charset="2"/>
              <a:buChar char="§"/>
            </a:pPr>
            <a:r>
              <a:rPr lang="en-US" sz="2800" dirty="0"/>
              <a:t>Ultimate aim of simple linear regression is to predict the value of dependent variable for know value of independent variable (prediction)</a:t>
            </a:r>
          </a:p>
        </p:txBody>
      </p:sp>
    </p:spTree>
    <p:extLst>
      <p:ext uri="{BB962C8B-B14F-4D97-AF65-F5344CB8AC3E}">
        <p14:creationId xmlns:p14="http://schemas.microsoft.com/office/powerpoint/2010/main" val="83382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9E50F-6856-FD3D-5197-5F1D2D675BCE}"/>
              </a:ext>
            </a:extLst>
          </p:cNvPr>
          <p:cNvSpPr>
            <a:spLocks noGrp="1"/>
          </p:cNvSpPr>
          <p:nvPr>
            <p:ph type="title"/>
          </p:nvPr>
        </p:nvSpPr>
        <p:spPr>
          <a:xfrm>
            <a:off x="842682" y="499533"/>
            <a:ext cx="10587317" cy="815920"/>
          </a:xfrm>
        </p:spPr>
        <p:txBody>
          <a:bodyPr/>
          <a:lstStyle/>
          <a:p>
            <a:r>
              <a:rPr lang="en-US" dirty="0"/>
              <a:t>Simple Linear Regression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41534AE-7E11-0607-657F-496B476773BE}"/>
                  </a:ext>
                </a:extLst>
              </p:cNvPr>
              <p:cNvSpPr>
                <a:spLocks noGrp="1"/>
              </p:cNvSpPr>
              <p:nvPr>
                <p:ph idx="1"/>
              </p:nvPr>
            </p:nvSpPr>
            <p:spPr>
              <a:xfrm>
                <a:off x="842682" y="1637211"/>
                <a:ext cx="10630180" cy="4450080"/>
              </a:xfrm>
            </p:spPr>
            <p:txBody>
              <a:bodyPr>
                <a:normAutofit fontScale="92500" lnSpcReduction="10000"/>
              </a:bodyPr>
              <a:lstStyle/>
              <a:p>
                <a:pPr marL="0" indent="0">
                  <a:buNone/>
                </a:pPr>
                <a:r>
                  <a:rPr lang="en-US" dirty="0"/>
                  <a:t>The simple linear regression model has a single regressor X which has a relationship with a response Y that is a straight line.</a:t>
                </a:r>
              </a:p>
              <a:p>
                <a:pPr marL="0" indent="0">
                  <a:buNone/>
                </a:pPr>
                <a:r>
                  <a:rPr lang="en-US" dirty="0"/>
                  <a:t>The population simple linear regression model is given by,</a:t>
                </a:r>
              </a:p>
              <a:p>
                <a:pPr marL="0" indent="0">
                  <a:buNone/>
                </a:pPr>
                <a:r>
                  <a:rPr lang="en-US" dirty="0"/>
                  <a:t>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𝑋</m:t>
                    </m:r>
                    <m:r>
                      <a:rPr lang="en-US" b="0" i="0" smtClean="0">
                        <a:latin typeface="Cambria Math" panose="02040503050406030204" pitchFamily="18" charset="0"/>
                      </a:rPr>
                      <m:t>+</m:t>
                    </m:r>
                    <m:r>
                      <m:rPr>
                        <m:sty m:val="p"/>
                      </m:rPr>
                      <a:rPr lang="en-US" b="0" i="0" smtClean="0">
                        <a:latin typeface="Cambria Math" panose="02040503050406030204" pitchFamily="18" charset="0"/>
                      </a:rPr>
                      <m:t>e</m:t>
                    </m:r>
                  </m:oMath>
                </a14:m>
                <a:endParaRPr lang="en-US" dirty="0"/>
              </a:p>
              <a:p>
                <a:pPr marL="0" indent="0">
                  <a:buNone/>
                </a:pPr>
                <a:r>
                  <a:rPr lang="en-US" dirty="0"/>
                  <a:t>Where,</a:t>
                </a:r>
              </a:p>
              <a:p>
                <a:pPr marL="0" indent="0">
                  <a:buNone/>
                </a:pPr>
                <a:r>
                  <a:rPr lang="en-US" dirty="0"/>
                  <a:t>	Y = Dependent Variable</a:t>
                </a:r>
              </a:p>
              <a:p>
                <a:pPr marL="0" indent="0">
                  <a:buNone/>
                </a:pPr>
                <a:r>
                  <a:rPr lang="en-US" dirty="0"/>
                  <a:t>	X = Independent Variable</a:t>
                </a:r>
              </a:p>
              <a:p>
                <a:pPr marL="0" indent="0">
                  <a:buNone/>
                </a:pPr>
                <a:r>
                  <a:rPr lang="en-US" dirty="0"/>
                  <a: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oMath>
                </a14:m>
                <a:r>
                  <a:rPr lang="en-US" dirty="0"/>
                  <a:t> = Population Y-intercept (Constant)</a:t>
                </a:r>
              </a:p>
              <a:p>
                <a:pPr marL="0" indent="0">
                  <a:buNone/>
                </a:pPr>
                <a:r>
                  <a:rPr lang="en-US" dirty="0"/>
                  <a: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oMath>
                </a14:m>
                <a:r>
                  <a:rPr lang="en-US" dirty="0"/>
                  <a:t> = Population slope or gradient (Constant)</a:t>
                </a:r>
              </a:p>
              <a:p>
                <a:pPr marL="0" indent="0">
                  <a:buNone/>
                </a:pPr>
                <a:r>
                  <a:rPr lang="en-US" dirty="0"/>
                  <a:t>	e = Random error or error of prediction</a:t>
                </a:r>
              </a:p>
              <a:p>
                <a:pPr marL="0" indent="0">
                  <a:buNone/>
                </a:pPr>
                <a:r>
                  <a:rPr lang="en-US" dirty="0"/>
                  <a:t>The terms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oMath>
                </a14:m>
                <a:r>
                  <a:rPr lang="en-US" dirty="0"/>
                  <a:t>are called regression coefficients or model parameters</a:t>
                </a:r>
              </a:p>
            </p:txBody>
          </p:sp>
        </mc:Choice>
        <mc:Fallback xmlns="">
          <p:sp>
            <p:nvSpPr>
              <p:cNvPr id="3" name="Content Placeholder 2">
                <a:extLst>
                  <a:ext uri="{FF2B5EF4-FFF2-40B4-BE49-F238E27FC236}">
                    <a16:creationId xmlns:a16="http://schemas.microsoft.com/office/drawing/2014/main" id="{D41534AE-7E11-0607-657F-496B476773BE}"/>
                  </a:ext>
                </a:extLst>
              </p:cNvPr>
              <p:cNvSpPr>
                <a:spLocks noGrp="1" noRot="1" noChangeAspect="1" noMove="1" noResize="1" noEditPoints="1" noAdjustHandles="1" noChangeArrowheads="1" noChangeShapeType="1" noTextEdit="1"/>
              </p:cNvSpPr>
              <p:nvPr>
                <p:ph idx="1"/>
              </p:nvPr>
            </p:nvSpPr>
            <p:spPr>
              <a:xfrm>
                <a:off x="842682" y="1637211"/>
                <a:ext cx="10630180" cy="4450080"/>
              </a:xfrm>
              <a:blipFill>
                <a:blip r:embed="rId2"/>
                <a:stretch>
                  <a:fillRect l="-1032" t="-2055" b="-95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CE6A00C-118E-4396-03F3-93E699A80828}"/>
              </a:ext>
            </a:extLst>
          </p:cNvPr>
          <p:cNvSpPr>
            <a:spLocks noGrp="1"/>
          </p:cNvSpPr>
          <p:nvPr>
            <p:ph type="ftr" sz="quarter" idx="11"/>
          </p:nvPr>
        </p:nvSpPr>
        <p:spPr/>
        <p:txBody>
          <a:bodyPr/>
          <a:lstStyle/>
          <a:p>
            <a:r>
              <a:rPr lang="en-US"/>
              <a:t>Copy Right: Santosh Chhatkuli</a:t>
            </a:r>
            <a:endParaRPr lang="en-US" dirty="0"/>
          </a:p>
        </p:txBody>
      </p:sp>
      <p:sp>
        <p:nvSpPr>
          <p:cNvPr id="5" name="Date Placeholder 4">
            <a:extLst>
              <a:ext uri="{FF2B5EF4-FFF2-40B4-BE49-F238E27FC236}">
                <a16:creationId xmlns:a16="http://schemas.microsoft.com/office/drawing/2014/main" id="{CB8D69F8-0DD6-601D-D8FE-C13909811F2F}"/>
              </a:ext>
            </a:extLst>
          </p:cNvPr>
          <p:cNvSpPr>
            <a:spLocks noGrp="1"/>
          </p:cNvSpPr>
          <p:nvPr>
            <p:ph type="dt" sz="half" idx="10"/>
          </p:nvPr>
        </p:nvSpPr>
        <p:spPr/>
        <p:txBody>
          <a:bodyPr/>
          <a:lstStyle/>
          <a:p>
            <a:fld id="{98B0F185-6197-4A20-A226-37B7513F3700}" type="datetime1">
              <a:rPr lang="en-US" smtClean="0"/>
              <a:t>2/22/2025</a:t>
            </a:fld>
            <a:endParaRPr lang="en-US" dirty="0"/>
          </a:p>
        </p:txBody>
      </p:sp>
    </p:spTree>
    <p:extLst>
      <p:ext uri="{BB962C8B-B14F-4D97-AF65-F5344CB8AC3E}">
        <p14:creationId xmlns:p14="http://schemas.microsoft.com/office/powerpoint/2010/main" val="2914043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8D98C-E86E-A25E-DC17-E9E9427A3A2B}"/>
              </a:ext>
            </a:extLst>
          </p:cNvPr>
          <p:cNvSpPr>
            <a:spLocks noGrp="1"/>
          </p:cNvSpPr>
          <p:nvPr>
            <p:ph type="title"/>
          </p:nvPr>
        </p:nvSpPr>
        <p:spPr>
          <a:xfrm>
            <a:off x="860612" y="508241"/>
            <a:ext cx="10588819" cy="475827"/>
          </a:xfrm>
        </p:spPr>
        <p:txBody>
          <a:bodyPr>
            <a:noAutofit/>
          </a:bodyPr>
          <a:lstStyle/>
          <a:p>
            <a:r>
              <a:rPr lang="en-US" sz="3600" b="1" dirty="0"/>
              <a:t>Simple linear regression equation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55A827-B10D-A33A-4C06-F57C2FFC90F6}"/>
                  </a:ext>
                </a:extLst>
              </p:cNvPr>
              <p:cNvSpPr>
                <a:spLocks noGrp="1"/>
              </p:cNvSpPr>
              <p:nvPr>
                <p:ph idx="1"/>
              </p:nvPr>
            </p:nvSpPr>
            <p:spPr>
              <a:xfrm>
                <a:off x="860612" y="1357744"/>
                <a:ext cx="11053482" cy="4738255"/>
              </a:xfrm>
            </p:spPr>
            <p:txBody>
              <a:bodyPr>
                <a:normAutofit fontScale="92500"/>
              </a:bodyPr>
              <a:lstStyle/>
              <a:p>
                <a:r>
                  <a:rPr lang="en-US" sz="2600" dirty="0"/>
                  <a:t>The parameters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𝛽</m:t>
                        </m:r>
                      </m:e>
                      <m:sub>
                        <m:r>
                          <a:rPr lang="en-US" sz="2600" i="1">
                            <a:latin typeface="Cambria Math" panose="02040503050406030204" pitchFamily="18" charset="0"/>
                          </a:rPr>
                          <m:t>0</m:t>
                        </m:r>
                      </m:sub>
                    </m:sSub>
                  </m:oMath>
                </a14:m>
                <a:r>
                  <a:rPr lang="en-US" sz="2600" dirty="0"/>
                  <a:t> and </a:t>
                </a:r>
                <a14:m>
                  <m:oMath xmlns:m="http://schemas.openxmlformats.org/officeDocument/2006/math">
                    <m:sSub>
                      <m:sSubPr>
                        <m:ctrlPr>
                          <a:rPr lang="en-US" sz="2600" i="1" smtClean="0">
                            <a:latin typeface="Cambria Math" panose="02040503050406030204" pitchFamily="18" charset="0"/>
                          </a:rPr>
                        </m:ctrlPr>
                      </m:sSubPr>
                      <m:e>
                        <m:r>
                          <a:rPr lang="en-US" sz="2600" i="1" smtClean="0">
                            <a:latin typeface="Cambria Math" panose="02040503050406030204" pitchFamily="18" charset="0"/>
                            <a:ea typeface="Cambria Math" panose="02040503050406030204" pitchFamily="18" charset="0"/>
                          </a:rPr>
                          <m:t>𝛽</m:t>
                        </m:r>
                      </m:e>
                      <m:sub>
                        <m:r>
                          <a:rPr lang="en-US" sz="2600" b="0" i="1" smtClean="0">
                            <a:latin typeface="Cambria Math" panose="02040503050406030204" pitchFamily="18" charset="0"/>
                          </a:rPr>
                          <m:t>1</m:t>
                        </m:r>
                      </m:sub>
                    </m:sSub>
                  </m:oMath>
                </a14:m>
                <a:r>
                  <a:rPr lang="en-US" sz="2600" dirty="0"/>
                  <a:t>are not known, and they are estimated from the sample data.</a:t>
                </a:r>
              </a:p>
              <a:p>
                <a:r>
                  <a:rPr lang="en-US" sz="2600" dirty="0"/>
                  <a:t>The sample simple linear regression equation is given by,</a:t>
                </a:r>
              </a:p>
              <a:p>
                <a:pPr marL="4572" lvl="1" indent="0">
                  <a:buNone/>
                </a:pPr>
                <a:r>
                  <a:rPr lang="en-US" sz="2600" dirty="0"/>
                  <a:t>	</a:t>
                </a:r>
                <a14:m>
                  <m:oMath xmlns:m="http://schemas.openxmlformats.org/officeDocument/2006/math">
                    <m:r>
                      <a:rPr lang="en-US" sz="2600" b="0" i="0" smtClean="0">
                        <a:latin typeface="Cambria Math" panose="02040503050406030204" pitchFamily="18" charset="0"/>
                      </a:rPr>
                      <m:t> </m:t>
                    </m:r>
                    <m:acc>
                      <m:accPr>
                        <m:chr m:val="̂"/>
                        <m:ctrlPr>
                          <a:rPr lang="en-US" sz="2600" i="1" smtClean="0">
                            <a:latin typeface="Cambria Math" panose="02040503050406030204" pitchFamily="18" charset="0"/>
                          </a:rPr>
                        </m:ctrlPr>
                      </m:accPr>
                      <m:e>
                        <m:r>
                          <a:rPr lang="en-US" sz="2600" b="0" i="1" smtClean="0">
                            <a:latin typeface="Cambria Math" panose="02040503050406030204" pitchFamily="18" charset="0"/>
                          </a:rPr>
                          <m:t>𝑌</m:t>
                        </m:r>
                      </m:e>
                    </m:acc>
                    <m:r>
                      <a:rPr lang="en-US" sz="2600" b="0" i="1" smtClean="0">
                        <a:latin typeface="Cambria Math" panose="02040503050406030204" pitchFamily="18" charset="0"/>
                      </a:rPr>
                      <m:t>= </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𝑏</m:t>
                        </m:r>
                      </m:e>
                      <m:sub>
                        <m:r>
                          <a:rPr lang="en-US" sz="2600" b="0" i="1" smtClean="0">
                            <a:latin typeface="Cambria Math" panose="02040503050406030204" pitchFamily="18" charset="0"/>
                          </a:rPr>
                          <m:t>0</m:t>
                        </m:r>
                      </m:sub>
                    </m:sSub>
                    <m:r>
                      <a:rPr lang="en-US" sz="2600" b="0" i="1" smtClean="0">
                        <a:latin typeface="Cambria Math" panose="02040503050406030204" pitchFamily="18" charset="0"/>
                      </a:rPr>
                      <m:t>+ </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𝑏</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 </m:t>
                    </m:r>
                    <m:r>
                      <a:rPr lang="en-US" sz="2600" b="0" i="1" smtClean="0">
                        <a:latin typeface="Cambria Math" panose="02040503050406030204" pitchFamily="18" charset="0"/>
                      </a:rPr>
                      <m:t>𝑋</m:t>
                    </m:r>
                  </m:oMath>
                </a14:m>
                <a:endParaRPr lang="en-US" sz="2600" dirty="0"/>
              </a:p>
              <a:p>
                <a:pPr marL="4572" lvl="1" indent="0">
                  <a:buNone/>
                </a:pPr>
                <a:endParaRPr lang="en-US" sz="2600" dirty="0"/>
              </a:p>
              <a:p>
                <a:pPr marL="4572" lvl="1" indent="0">
                  <a:buNone/>
                </a:pPr>
                <a:r>
                  <a:rPr lang="en-US" sz="2600" dirty="0"/>
                  <a:t>Terms:</a:t>
                </a:r>
              </a:p>
              <a:p>
                <a:pPr marL="4572" lvl="1" indent="0">
                  <a:buNone/>
                </a:pPr>
                <a:r>
                  <a:rPr lang="en-US" sz="2600" dirty="0"/>
                  <a:t>	</a:t>
                </a:r>
                <a14:m>
                  <m:oMath xmlns:m="http://schemas.openxmlformats.org/officeDocument/2006/math">
                    <m:acc>
                      <m:accPr>
                        <m:chr m:val="̂"/>
                        <m:ctrlPr>
                          <a:rPr lang="en-US" sz="2600" i="1" smtClean="0">
                            <a:latin typeface="Cambria Math" panose="02040503050406030204" pitchFamily="18" charset="0"/>
                          </a:rPr>
                        </m:ctrlPr>
                      </m:accPr>
                      <m:e>
                        <m:r>
                          <a:rPr lang="en-US" sz="2600" b="0" i="1" smtClean="0">
                            <a:latin typeface="Cambria Math" panose="02040503050406030204" pitchFamily="18" charset="0"/>
                          </a:rPr>
                          <m:t>𝑌</m:t>
                        </m:r>
                      </m:e>
                    </m:acc>
                  </m:oMath>
                </a14:m>
                <a:r>
                  <a:rPr lang="en-US" sz="2600" dirty="0"/>
                  <a:t>= Estimated value of dependent variable Y</a:t>
                </a:r>
              </a:p>
              <a:p>
                <a:pPr marL="4572" lvl="1" indent="0">
                  <a:buNone/>
                </a:pPr>
                <a:r>
                  <a:rPr lang="en-US" sz="2600" dirty="0"/>
                  <a:t>	X = Value of independent variable</a:t>
                </a:r>
              </a:p>
              <a:p>
                <a:pPr marL="4572" lvl="1" indent="0">
                  <a:buNone/>
                </a:pPr>
                <a:r>
                  <a:rPr lang="en-US" sz="2600" dirty="0"/>
                  <a:t>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𝑏</m:t>
                        </m:r>
                      </m:e>
                      <m:sub>
                        <m:r>
                          <a:rPr lang="en-US" sz="2600" i="1">
                            <a:latin typeface="Cambria Math" panose="02040503050406030204" pitchFamily="18" charset="0"/>
                          </a:rPr>
                          <m:t>0</m:t>
                        </m:r>
                      </m:sub>
                    </m:sSub>
                    <m:r>
                      <a:rPr lang="en-US" sz="2600" i="1">
                        <a:latin typeface="Cambria Math" panose="02040503050406030204" pitchFamily="18" charset="0"/>
                      </a:rPr>
                      <m:t> </m:t>
                    </m:r>
                  </m:oMath>
                </a14:m>
                <a:r>
                  <a:rPr lang="en-US" sz="2600" dirty="0"/>
                  <a:t>= Estimated value of population Y-intercept </a:t>
                </a:r>
                <a14:m>
                  <m:oMath xmlns:m="http://schemas.openxmlformats.org/officeDocument/2006/math">
                    <m:sSub>
                      <m:sSubPr>
                        <m:ctrlPr>
                          <a:rPr lang="en-US" sz="2600" i="1" smtClean="0">
                            <a:latin typeface="Cambria Math" panose="02040503050406030204" pitchFamily="18" charset="0"/>
                          </a:rPr>
                        </m:ctrlPr>
                      </m:sSubPr>
                      <m:e>
                        <m:r>
                          <a:rPr lang="en-US" sz="2600" i="1" smtClean="0">
                            <a:latin typeface="Cambria Math" panose="02040503050406030204" pitchFamily="18" charset="0"/>
                            <a:ea typeface="Cambria Math" panose="02040503050406030204" pitchFamily="18" charset="0"/>
                          </a:rPr>
                          <m:t>𝛽</m:t>
                        </m:r>
                      </m:e>
                      <m:sub>
                        <m:r>
                          <a:rPr lang="en-US" sz="2600" b="0" i="1" smtClean="0">
                            <a:latin typeface="Cambria Math" panose="02040503050406030204" pitchFamily="18" charset="0"/>
                          </a:rPr>
                          <m:t>0</m:t>
                        </m:r>
                      </m:sub>
                    </m:sSub>
                  </m:oMath>
                </a14:m>
                <a:r>
                  <a:rPr lang="en-US" sz="2600" dirty="0"/>
                  <a:t> (Sample Y-intercept)</a:t>
                </a:r>
              </a:p>
              <a:p>
                <a:pPr marL="4572" lvl="1" indent="0">
                  <a:buNone/>
                </a:pPr>
                <a:r>
                  <a:rPr lang="en-US" sz="2600" dirty="0"/>
                  <a:t>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𝑏</m:t>
                        </m:r>
                      </m:e>
                      <m:sub>
                        <m:r>
                          <a:rPr lang="en-US" sz="2600" i="1">
                            <a:latin typeface="Cambria Math" panose="02040503050406030204" pitchFamily="18" charset="0"/>
                          </a:rPr>
                          <m:t>1</m:t>
                        </m:r>
                      </m:sub>
                    </m:sSub>
                    <m:r>
                      <a:rPr lang="en-US" sz="2600" i="1">
                        <a:latin typeface="Cambria Math" panose="02040503050406030204" pitchFamily="18" charset="0"/>
                      </a:rPr>
                      <m:t> </m:t>
                    </m:r>
                  </m:oMath>
                </a14:m>
                <a:r>
                  <a:rPr lang="en-US" sz="2600" dirty="0"/>
                  <a:t>= Estimated value of population slope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𝛽</m:t>
                        </m:r>
                      </m:e>
                      <m:sub>
                        <m:r>
                          <a:rPr lang="en-US" sz="2600" i="1">
                            <a:latin typeface="Cambria Math" panose="02040503050406030204" pitchFamily="18" charset="0"/>
                          </a:rPr>
                          <m:t>1</m:t>
                        </m:r>
                      </m:sub>
                    </m:sSub>
                  </m:oMath>
                </a14:m>
                <a:r>
                  <a:rPr lang="en-US" sz="2600" dirty="0"/>
                  <a:t> of the regression line (Sample slope)</a:t>
                </a:r>
              </a:p>
              <a:p>
                <a:pPr marL="4572" lvl="1" indent="0">
                  <a:buNone/>
                </a:pPr>
                <a:endParaRPr lang="en-US" dirty="0"/>
              </a:p>
              <a:p>
                <a:pPr marL="4572" lvl="1" indent="0">
                  <a:buNone/>
                </a:pPr>
                <a:r>
                  <a:rPr lang="en-US" dirty="0"/>
                  <a:t>	</a:t>
                </a:r>
              </a:p>
              <a:p>
                <a:endParaRPr lang="en-US" dirty="0"/>
              </a:p>
            </p:txBody>
          </p:sp>
        </mc:Choice>
        <mc:Fallback xmlns="">
          <p:sp>
            <p:nvSpPr>
              <p:cNvPr id="3" name="Content Placeholder 2">
                <a:extLst>
                  <a:ext uri="{FF2B5EF4-FFF2-40B4-BE49-F238E27FC236}">
                    <a16:creationId xmlns:a16="http://schemas.microsoft.com/office/drawing/2014/main" id="{5755A827-B10D-A33A-4C06-F57C2FFC90F6}"/>
                  </a:ext>
                </a:extLst>
              </p:cNvPr>
              <p:cNvSpPr>
                <a:spLocks noGrp="1" noRot="1" noChangeAspect="1" noMove="1" noResize="1" noEditPoints="1" noAdjustHandles="1" noChangeArrowheads="1" noChangeShapeType="1" noTextEdit="1"/>
              </p:cNvSpPr>
              <p:nvPr>
                <p:ph idx="1"/>
              </p:nvPr>
            </p:nvSpPr>
            <p:spPr>
              <a:xfrm>
                <a:off x="860612" y="1357744"/>
                <a:ext cx="11053482" cy="4738255"/>
              </a:xfrm>
              <a:blipFill>
                <a:blip r:embed="rId2"/>
                <a:stretch>
                  <a:fillRect l="-1213" t="-180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A0A742C-0285-CB15-DBCA-3E46D4466113}"/>
              </a:ext>
            </a:extLst>
          </p:cNvPr>
          <p:cNvSpPr>
            <a:spLocks noGrp="1"/>
          </p:cNvSpPr>
          <p:nvPr>
            <p:ph type="ftr" sz="quarter" idx="11"/>
          </p:nvPr>
        </p:nvSpPr>
        <p:spPr/>
        <p:txBody>
          <a:bodyPr/>
          <a:lstStyle/>
          <a:p>
            <a:r>
              <a:rPr lang="en-US"/>
              <a:t>Copy Right: Santosh Chhatkuli</a:t>
            </a:r>
            <a:endParaRPr lang="en-US" dirty="0"/>
          </a:p>
        </p:txBody>
      </p:sp>
      <p:sp>
        <p:nvSpPr>
          <p:cNvPr id="5" name="Date Placeholder 4">
            <a:extLst>
              <a:ext uri="{FF2B5EF4-FFF2-40B4-BE49-F238E27FC236}">
                <a16:creationId xmlns:a16="http://schemas.microsoft.com/office/drawing/2014/main" id="{4E91275C-E8BF-8494-9A74-7E03D9149767}"/>
              </a:ext>
            </a:extLst>
          </p:cNvPr>
          <p:cNvSpPr>
            <a:spLocks noGrp="1"/>
          </p:cNvSpPr>
          <p:nvPr>
            <p:ph type="dt" sz="half" idx="10"/>
          </p:nvPr>
        </p:nvSpPr>
        <p:spPr/>
        <p:txBody>
          <a:bodyPr/>
          <a:lstStyle/>
          <a:p>
            <a:fld id="{34210548-44E4-4701-8C0E-DF044961C808}" type="datetime1">
              <a:rPr lang="en-US" smtClean="0"/>
              <a:t>2/22/2025</a:t>
            </a:fld>
            <a:endParaRPr lang="en-US" dirty="0"/>
          </a:p>
        </p:txBody>
      </p:sp>
    </p:spTree>
    <p:extLst>
      <p:ext uri="{BB962C8B-B14F-4D97-AF65-F5344CB8AC3E}">
        <p14:creationId xmlns:p14="http://schemas.microsoft.com/office/powerpoint/2010/main" val="1093300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BC509-1299-DE56-EABC-7678F7B6BD72}"/>
              </a:ext>
            </a:extLst>
          </p:cNvPr>
          <p:cNvSpPr>
            <a:spLocks noGrp="1"/>
          </p:cNvSpPr>
          <p:nvPr>
            <p:ph type="title"/>
          </p:nvPr>
        </p:nvSpPr>
        <p:spPr>
          <a:xfrm>
            <a:off x="1024128" y="276471"/>
            <a:ext cx="9720072" cy="544337"/>
          </a:xfrm>
        </p:spPr>
        <p:txBody>
          <a:bodyPr>
            <a:normAutofit/>
          </a:bodyPr>
          <a:lstStyle/>
          <a:p>
            <a:r>
              <a:rPr lang="en-US" sz="2400" b="1" dirty="0"/>
              <a:t>Interpretation of sample coefficients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74BF7B-80CD-3A0D-8390-EF8F41A0C801}"/>
                  </a:ext>
                </a:extLst>
              </p:cNvPr>
              <p:cNvSpPr>
                <a:spLocks noGrp="1"/>
              </p:cNvSpPr>
              <p:nvPr>
                <p:ph idx="1"/>
              </p:nvPr>
            </p:nvSpPr>
            <p:spPr>
              <a:xfrm>
                <a:off x="1024128" y="1066800"/>
                <a:ext cx="10674813" cy="5242560"/>
              </a:xfrm>
            </p:spPr>
            <p:txBody>
              <a:bodyPr/>
              <a:lstStyle/>
              <a:p>
                <a:r>
                  <a:rPr lang="en-US" sz="2400" dirty="0">
                    <a:solidFill>
                      <a:srgbClr val="C00000"/>
                    </a:solidFill>
                  </a:rPr>
                  <a:t>What b</a:t>
                </a:r>
                <a:r>
                  <a:rPr lang="en-US" sz="2400" baseline="-25000" dirty="0">
                    <a:solidFill>
                      <a:srgbClr val="C00000"/>
                    </a:solidFill>
                  </a:rPr>
                  <a:t>0</a:t>
                </a:r>
                <a:r>
                  <a:rPr lang="en-US" sz="2400" dirty="0">
                    <a:solidFill>
                      <a:srgbClr val="C00000"/>
                    </a:solidFill>
                  </a:rPr>
                  <a:t> measures?</a:t>
                </a:r>
              </a:p>
              <a:p>
                <a:r>
                  <a:rPr lang="en-US" sz="2400" dirty="0"/>
                  <a:t>The coefficient b</a:t>
                </a:r>
                <a:r>
                  <a:rPr lang="en-US" sz="2400" baseline="-25000" dirty="0"/>
                  <a:t>0</a:t>
                </a:r>
                <a:r>
                  <a:rPr lang="en-US" sz="2400" baseline="-25000" dirty="0">
                    <a:solidFill>
                      <a:srgbClr val="C00000"/>
                    </a:solidFill>
                  </a:rPr>
                  <a:t> </a:t>
                </a:r>
                <a:r>
                  <a:rPr lang="en-US" sz="2400" dirty="0"/>
                  <a:t>measures the estimated mean of distribution of the response variable Y when X = 0. If the range of X does not include zero, then </a:t>
                </a:r>
                <a:r>
                  <a:rPr lang="en-US" sz="2400" dirty="0">
                    <a:solidFill>
                      <a:srgbClr val="C00000"/>
                    </a:solidFill>
                  </a:rPr>
                  <a:t>b</a:t>
                </a:r>
                <a:r>
                  <a:rPr lang="en-US" sz="2400" baseline="-25000" dirty="0">
                    <a:solidFill>
                      <a:srgbClr val="C00000"/>
                    </a:solidFill>
                  </a:rPr>
                  <a:t>0 </a:t>
                </a:r>
                <a:r>
                  <a:rPr lang="en-US" sz="2400" dirty="0"/>
                  <a:t>has no practical interpretation. </a:t>
                </a:r>
              </a:p>
              <a:p>
                <a:r>
                  <a:rPr lang="en-US" sz="2400" dirty="0"/>
                  <a:t>The statistic b</a:t>
                </a:r>
                <a:r>
                  <a:rPr lang="en-US" sz="2400" baseline="-25000" dirty="0"/>
                  <a:t>0</a:t>
                </a:r>
                <a:r>
                  <a:rPr lang="en-US" sz="2400" baseline="-25000" dirty="0">
                    <a:solidFill>
                      <a:srgbClr val="C00000"/>
                    </a:solidFill>
                  </a:rPr>
                  <a:t> </a:t>
                </a:r>
                <a:r>
                  <a:rPr lang="en-US" sz="2400" dirty="0"/>
                  <a:t>provides unbiased estimate of population intercept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0</m:t>
                        </m:r>
                      </m:sub>
                    </m:sSub>
                  </m:oMath>
                </a14:m>
                <a:r>
                  <a:rPr lang="en-US" sz="2400" dirty="0"/>
                  <a:t> i.e. </a:t>
                </a:r>
                <a14:m>
                  <m:oMath xmlns:m="http://schemas.openxmlformats.org/officeDocument/2006/math">
                    <m:r>
                      <a:rPr lang="en-US" sz="2400" b="0" i="1" smtClean="0">
                        <a:latin typeface="Cambria Math" panose="02040503050406030204" pitchFamily="18" charset="0"/>
                      </a:rPr>
                      <m:t>𝐸</m:t>
                    </m:r>
                    <m:d>
                      <m:dPr>
                        <m:ctrlPr>
                          <a:rPr lang="en-US" sz="2400" b="0" i="1" smtClean="0">
                            <a:solidFill>
                              <a:schemeClr val="tx1"/>
                            </a:solidFill>
                            <a:latin typeface="Cambria Math" panose="02040503050406030204" pitchFamily="18" charset="0"/>
                          </a:rPr>
                        </m:ctrlPr>
                      </m:dPr>
                      <m:e>
                        <m:r>
                          <m:rPr>
                            <m:nor/>
                          </m:rPr>
                          <a:rPr lang="en-US" sz="2400" dirty="0">
                            <a:solidFill>
                              <a:schemeClr val="tx1"/>
                            </a:solidFill>
                          </a:rPr>
                          <m:t>b</m:t>
                        </m:r>
                        <m:r>
                          <m:rPr>
                            <m:nor/>
                          </m:rPr>
                          <a:rPr lang="en-US" sz="2400" baseline="-25000" dirty="0">
                            <a:solidFill>
                              <a:schemeClr val="tx1"/>
                            </a:solidFill>
                          </a:rPr>
                          <m:t>0</m:t>
                        </m:r>
                      </m:e>
                    </m:d>
                    <m:r>
                      <a:rPr lang="en-US" sz="2400" b="0" i="0"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0</m:t>
                        </m:r>
                      </m:sub>
                    </m:sSub>
                  </m:oMath>
                </a14:m>
                <a:endParaRPr lang="en-US" sz="2400" dirty="0"/>
              </a:p>
              <a:p>
                <a:endParaRPr lang="en-US" sz="2400" dirty="0">
                  <a:solidFill>
                    <a:srgbClr val="C00000"/>
                  </a:solidFill>
                </a:endParaRPr>
              </a:p>
              <a:p>
                <a:r>
                  <a:rPr lang="en-US" sz="2400" dirty="0">
                    <a:solidFill>
                      <a:srgbClr val="C00000"/>
                    </a:solidFill>
                  </a:rPr>
                  <a:t>What b</a:t>
                </a:r>
                <a:r>
                  <a:rPr lang="en-US" sz="2400" baseline="-25000" dirty="0">
                    <a:solidFill>
                      <a:srgbClr val="C00000"/>
                    </a:solidFill>
                  </a:rPr>
                  <a:t>1</a:t>
                </a:r>
                <a:r>
                  <a:rPr lang="en-US" sz="2400" dirty="0">
                    <a:solidFill>
                      <a:srgbClr val="C00000"/>
                    </a:solidFill>
                  </a:rPr>
                  <a:t> measures?</a:t>
                </a:r>
              </a:p>
              <a:p>
                <a:r>
                  <a:rPr lang="en-US" sz="2400" dirty="0"/>
                  <a:t>The coefficient b</a:t>
                </a:r>
                <a:r>
                  <a:rPr lang="en-US" sz="2400" baseline="-25000" dirty="0"/>
                  <a:t>1 </a:t>
                </a:r>
                <a:r>
                  <a:rPr lang="en-US" sz="2400" dirty="0"/>
                  <a:t>measures expected change in the mean of the distribution of Y when there is unit change in X. The sample slope can be both negative or positive according to which the correlation between Y and X is negative or positive. </a:t>
                </a:r>
              </a:p>
              <a:p>
                <a:r>
                  <a:rPr lang="en-US" sz="2400" dirty="0"/>
                  <a:t>The statistics b</a:t>
                </a:r>
                <a:r>
                  <a:rPr lang="en-US" sz="2400" baseline="-25000" dirty="0"/>
                  <a:t>1 </a:t>
                </a:r>
                <a:r>
                  <a:rPr lang="en-US" sz="2400" dirty="0"/>
                  <a:t>provides unbiased estimate of population slope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sub>
                    </m:sSub>
                  </m:oMath>
                </a14:m>
                <a:r>
                  <a:rPr lang="en-US" sz="2400" dirty="0"/>
                  <a:t> i.e. </a:t>
                </a:r>
                <a14:m>
                  <m:oMath xmlns:m="http://schemas.openxmlformats.org/officeDocument/2006/math">
                    <m:r>
                      <a:rPr lang="en-US" sz="2400" i="1">
                        <a:latin typeface="Cambria Math" panose="02040503050406030204" pitchFamily="18" charset="0"/>
                      </a:rPr>
                      <m:t>𝐸</m:t>
                    </m:r>
                    <m:d>
                      <m:dPr>
                        <m:ctrlPr>
                          <a:rPr lang="en-US" sz="2400" i="1">
                            <a:latin typeface="Cambria Math" panose="02040503050406030204" pitchFamily="18" charset="0"/>
                          </a:rPr>
                        </m:ctrlPr>
                      </m:dPr>
                      <m:e>
                        <m:r>
                          <m:rPr>
                            <m:nor/>
                          </m:rPr>
                          <a:rPr lang="en-US" sz="2400" dirty="0"/>
                          <m:t>b</m:t>
                        </m:r>
                        <m:r>
                          <m:rPr>
                            <m:nor/>
                          </m:rPr>
                          <a:rPr lang="en-US" sz="2400" baseline="-25000" dirty="0"/>
                          <m:t>1</m:t>
                        </m:r>
                      </m:e>
                    </m:d>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rPr>
                          <m:t>1</m:t>
                        </m:r>
                      </m:sub>
                    </m:sSub>
                  </m:oMath>
                </a14:m>
                <a:r>
                  <a:rPr lang="en-US" sz="2400" dirty="0"/>
                  <a:t>. </a:t>
                </a:r>
              </a:p>
              <a:p>
                <a:endParaRPr lang="en-US" dirty="0"/>
              </a:p>
            </p:txBody>
          </p:sp>
        </mc:Choice>
        <mc:Fallback xmlns="">
          <p:sp>
            <p:nvSpPr>
              <p:cNvPr id="3" name="Content Placeholder 2">
                <a:extLst>
                  <a:ext uri="{FF2B5EF4-FFF2-40B4-BE49-F238E27FC236}">
                    <a16:creationId xmlns:a16="http://schemas.microsoft.com/office/drawing/2014/main" id="{7174BF7B-80CD-3A0D-8390-EF8F41A0C801}"/>
                  </a:ext>
                </a:extLst>
              </p:cNvPr>
              <p:cNvSpPr>
                <a:spLocks noGrp="1" noRot="1" noChangeAspect="1" noMove="1" noResize="1" noEditPoints="1" noAdjustHandles="1" noChangeArrowheads="1" noChangeShapeType="1" noTextEdit="1"/>
              </p:cNvSpPr>
              <p:nvPr>
                <p:ph idx="1"/>
              </p:nvPr>
            </p:nvSpPr>
            <p:spPr>
              <a:xfrm>
                <a:off x="1024128" y="1066800"/>
                <a:ext cx="10674813" cy="5242560"/>
              </a:xfrm>
              <a:blipFill>
                <a:blip r:embed="rId2"/>
                <a:stretch>
                  <a:fillRect l="-457" t="-1628" r="-1828"/>
                </a:stretch>
              </a:blipFill>
            </p:spPr>
            <p:txBody>
              <a:bodyPr/>
              <a:lstStyle/>
              <a:p>
                <a:r>
                  <a:rPr lang="en-US">
                    <a:noFill/>
                  </a:rPr>
                  <a:t> </a:t>
                </a:r>
              </a:p>
            </p:txBody>
          </p:sp>
        </mc:Fallback>
      </mc:AlternateContent>
    </p:spTree>
    <p:extLst>
      <p:ext uri="{BB962C8B-B14F-4D97-AF65-F5344CB8AC3E}">
        <p14:creationId xmlns:p14="http://schemas.microsoft.com/office/powerpoint/2010/main" val="973297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C79B4-690A-AB30-62CE-67749BFE7C97}"/>
              </a:ext>
            </a:extLst>
          </p:cNvPr>
          <p:cNvSpPr>
            <a:spLocks noGrp="1"/>
          </p:cNvSpPr>
          <p:nvPr>
            <p:ph type="title"/>
          </p:nvPr>
        </p:nvSpPr>
        <p:spPr>
          <a:xfrm>
            <a:off x="1024129" y="253522"/>
            <a:ext cx="9720072" cy="562266"/>
          </a:xfrm>
        </p:spPr>
        <p:txBody>
          <a:bodyPr>
            <a:normAutofit/>
          </a:bodyPr>
          <a:lstStyle/>
          <a:p>
            <a:r>
              <a:rPr lang="en-US" sz="2800" dirty="0"/>
              <a:t>Assumption of simple linear regression</a:t>
            </a:r>
          </a:p>
        </p:txBody>
      </p:sp>
      <p:sp>
        <p:nvSpPr>
          <p:cNvPr id="3" name="Content Placeholder 2">
            <a:extLst>
              <a:ext uri="{FF2B5EF4-FFF2-40B4-BE49-F238E27FC236}">
                <a16:creationId xmlns:a16="http://schemas.microsoft.com/office/drawing/2014/main" id="{205FF1C5-0256-BED5-47C6-A623574DE6AB}"/>
              </a:ext>
            </a:extLst>
          </p:cNvPr>
          <p:cNvSpPr>
            <a:spLocks noGrp="1"/>
          </p:cNvSpPr>
          <p:nvPr>
            <p:ph idx="1"/>
          </p:nvPr>
        </p:nvSpPr>
        <p:spPr>
          <a:xfrm>
            <a:off x="1024128" y="995082"/>
            <a:ext cx="10737566" cy="5314278"/>
          </a:xfrm>
        </p:spPr>
        <p:txBody>
          <a:bodyPr>
            <a:normAutofit lnSpcReduction="10000"/>
          </a:bodyPr>
          <a:lstStyle/>
          <a:p>
            <a:r>
              <a:rPr lang="en-US" sz="2000" dirty="0"/>
              <a:t>Simple linear regression is only appropriate if it satisfies certain conditions. The classical linear regression model has very stringent rules.</a:t>
            </a:r>
          </a:p>
          <a:p>
            <a:pPr marL="457200" indent="-457200">
              <a:buFont typeface="+mj-lt"/>
              <a:buAutoNum type="arabicPeriod"/>
            </a:pPr>
            <a:r>
              <a:rPr lang="en-US" b="1" dirty="0">
                <a:solidFill>
                  <a:srgbClr val="00B0F0"/>
                </a:solidFill>
              </a:rPr>
              <a:t>Linearity</a:t>
            </a:r>
            <a:r>
              <a:rPr lang="en-US" dirty="0"/>
              <a:t>: The relationship between the predictor (independent variable, 𝑋) and the outcome (dependent variable, 𝑌) is linear. This means that changes in 𝑋 lead to proportional changes in 𝑌) </a:t>
            </a:r>
          </a:p>
          <a:p>
            <a:pPr marL="457200" indent="-457200">
              <a:buFont typeface="+mj-lt"/>
              <a:buAutoNum type="arabicPeriod"/>
            </a:pPr>
            <a:r>
              <a:rPr lang="en-US" b="1" dirty="0">
                <a:solidFill>
                  <a:srgbClr val="00B0F0"/>
                </a:solidFill>
              </a:rPr>
              <a:t>Normality of Errors</a:t>
            </a:r>
            <a:r>
              <a:rPr lang="en-US" dirty="0"/>
              <a:t>: The residuals (differences between observed Y and predicted Y values) are normally distributed. This assumption is especially important for conducting hypothesis tests and constructing confidence intervals.</a:t>
            </a:r>
          </a:p>
          <a:p>
            <a:pPr marL="457200" indent="-457200">
              <a:buFont typeface="+mj-lt"/>
              <a:buAutoNum type="arabicPeriod"/>
            </a:pPr>
            <a:r>
              <a:rPr lang="en-US" b="1" dirty="0">
                <a:solidFill>
                  <a:srgbClr val="00B0F0"/>
                </a:solidFill>
              </a:rPr>
              <a:t>Homoscedasticity</a:t>
            </a:r>
            <a:r>
              <a:rPr lang="en-US" dirty="0"/>
              <a:t>: The variance of the residuals (errors) is constant across all levels of the independent variable. This means that the spread of the residuals should be roughly the same for all values of 𝑋.</a:t>
            </a:r>
          </a:p>
          <a:p>
            <a:pPr marL="457200" indent="-457200">
              <a:buFont typeface="+mj-lt"/>
              <a:buAutoNum type="arabicPeriod"/>
            </a:pPr>
            <a:r>
              <a:rPr lang="en-US" b="1" dirty="0">
                <a:solidFill>
                  <a:srgbClr val="00B0F0"/>
                </a:solidFill>
              </a:rPr>
              <a:t>Independent of errors: </a:t>
            </a:r>
            <a:r>
              <a:rPr lang="en-US" dirty="0"/>
              <a:t>(usually specific to time series data): The errors (residuals) associated with each observation should be independent of each other. The residuals should not show any patterns when plotted over time; they should be random. There should be no correlation between residuals (In a cross-sectional dataset, Point 4 is often not relevant)</a:t>
            </a:r>
          </a:p>
          <a:p>
            <a:endParaRPr lang="en-US" dirty="0"/>
          </a:p>
        </p:txBody>
      </p:sp>
    </p:spTree>
    <p:extLst>
      <p:ext uri="{BB962C8B-B14F-4D97-AF65-F5344CB8AC3E}">
        <p14:creationId xmlns:p14="http://schemas.microsoft.com/office/powerpoint/2010/main" val="463355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277E5-FBB1-C0B9-0D4F-C801B65C106D}"/>
              </a:ext>
            </a:extLst>
          </p:cNvPr>
          <p:cNvSpPr>
            <a:spLocks noGrp="1"/>
          </p:cNvSpPr>
          <p:nvPr>
            <p:ph type="title"/>
          </p:nvPr>
        </p:nvSpPr>
        <p:spPr>
          <a:xfrm>
            <a:off x="1066800" y="642594"/>
            <a:ext cx="10058400" cy="452961"/>
          </a:xfrm>
        </p:spPr>
        <p:txBody>
          <a:bodyPr>
            <a:noAutofit/>
          </a:bodyPr>
          <a:lstStyle/>
          <a:p>
            <a:r>
              <a:rPr lang="en-US" sz="3200" b="1" dirty="0"/>
              <a:t>Methods for estimating regression coefficients</a:t>
            </a:r>
          </a:p>
        </p:txBody>
      </p:sp>
      <p:sp>
        <p:nvSpPr>
          <p:cNvPr id="3" name="Content Placeholder 2">
            <a:extLst>
              <a:ext uri="{FF2B5EF4-FFF2-40B4-BE49-F238E27FC236}">
                <a16:creationId xmlns:a16="http://schemas.microsoft.com/office/drawing/2014/main" id="{E898C98F-621D-17EA-E38B-A2870F50EC64}"/>
              </a:ext>
            </a:extLst>
          </p:cNvPr>
          <p:cNvSpPr>
            <a:spLocks noGrp="1"/>
          </p:cNvSpPr>
          <p:nvPr>
            <p:ph idx="1"/>
          </p:nvPr>
        </p:nvSpPr>
        <p:spPr>
          <a:xfrm>
            <a:off x="1066800" y="1311215"/>
            <a:ext cx="10449464" cy="4723825"/>
          </a:xfrm>
        </p:spPr>
        <p:txBody>
          <a:bodyPr>
            <a:normAutofit/>
          </a:bodyPr>
          <a:lstStyle/>
          <a:p>
            <a:pPr marL="0" indent="0">
              <a:buNone/>
            </a:pPr>
            <a:r>
              <a:rPr lang="en-US" sz="2800" dirty="0"/>
              <a:t>The various methods of estimating regression coefficients are:</a:t>
            </a:r>
          </a:p>
          <a:p>
            <a:pPr marL="514350" indent="-514350">
              <a:buAutoNum type="arabicPeriod"/>
            </a:pPr>
            <a:r>
              <a:rPr lang="en-US" sz="2800" dirty="0"/>
              <a:t>Ordinary Least Squares (OLS) estimator of regression coefficients</a:t>
            </a:r>
          </a:p>
          <a:p>
            <a:pPr marL="514350" indent="-514350">
              <a:buAutoNum type="arabicPeriod"/>
            </a:pPr>
            <a:r>
              <a:rPr lang="en-US" sz="2800" dirty="0"/>
              <a:t>Maximum Likelihood estimation (MLE) of regression coefficients</a:t>
            </a:r>
          </a:p>
          <a:p>
            <a:pPr marL="514350" indent="-514350">
              <a:buAutoNum type="arabicPeriod"/>
            </a:pPr>
            <a:r>
              <a:rPr lang="en-US" sz="2800" dirty="0"/>
              <a:t>Bayesian Estimation</a:t>
            </a:r>
          </a:p>
          <a:p>
            <a:pPr marL="514350" indent="-514350">
              <a:buAutoNum type="arabicPeriod"/>
            </a:pPr>
            <a:r>
              <a:rPr lang="en-US" sz="2800" dirty="0"/>
              <a:t>Weighted Least Square (WLS) </a:t>
            </a:r>
            <a:r>
              <a:rPr lang="en-US" sz="2800" dirty="0" err="1"/>
              <a:t>esimation</a:t>
            </a:r>
            <a:endParaRPr lang="en-US" sz="2800" dirty="0"/>
          </a:p>
        </p:txBody>
      </p:sp>
      <p:sp>
        <p:nvSpPr>
          <p:cNvPr id="4" name="Footer Placeholder 3">
            <a:extLst>
              <a:ext uri="{FF2B5EF4-FFF2-40B4-BE49-F238E27FC236}">
                <a16:creationId xmlns:a16="http://schemas.microsoft.com/office/drawing/2014/main" id="{0B5004B3-370C-3BD4-84FC-53D3B65C7D88}"/>
              </a:ext>
            </a:extLst>
          </p:cNvPr>
          <p:cNvSpPr>
            <a:spLocks noGrp="1"/>
          </p:cNvSpPr>
          <p:nvPr>
            <p:ph type="ftr" sz="quarter" idx="11"/>
          </p:nvPr>
        </p:nvSpPr>
        <p:spPr/>
        <p:txBody>
          <a:bodyPr/>
          <a:lstStyle/>
          <a:p>
            <a:r>
              <a:rPr lang="en-US"/>
              <a:t>Copy Right : Santosh Chhatkuli</a:t>
            </a:r>
            <a:endParaRPr lang="en-US" dirty="0"/>
          </a:p>
        </p:txBody>
      </p:sp>
    </p:spTree>
    <p:extLst>
      <p:ext uri="{BB962C8B-B14F-4D97-AF65-F5344CB8AC3E}">
        <p14:creationId xmlns:p14="http://schemas.microsoft.com/office/powerpoint/2010/main" val="3321377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758A0-60A7-64D9-6622-1B41A2E55F0E}"/>
              </a:ext>
            </a:extLst>
          </p:cNvPr>
          <p:cNvSpPr>
            <a:spLocks noGrp="1"/>
          </p:cNvSpPr>
          <p:nvPr>
            <p:ph type="title"/>
          </p:nvPr>
        </p:nvSpPr>
        <p:spPr>
          <a:xfrm>
            <a:off x="924560" y="259773"/>
            <a:ext cx="10058400" cy="461587"/>
          </a:xfrm>
        </p:spPr>
        <p:txBody>
          <a:bodyPr>
            <a:normAutofit/>
          </a:bodyPr>
          <a:lstStyle/>
          <a:p>
            <a:r>
              <a:rPr lang="en-US" sz="2400" b="1" dirty="0"/>
              <a:t>Ordinary Least Square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39ACB1-24E9-B77F-6E2E-9724DC036022}"/>
                  </a:ext>
                </a:extLst>
              </p:cNvPr>
              <p:cNvSpPr>
                <a:spLocks noGrp="1"/>
              </p:cNvSpPr>
              <p:nvPr>
                <p:ph idx="1"/>
              </p:nvPr>
            </p:nvSpPr>
            <p:spPr>
              <a:xfrm>
                <a:off x="924560" y="887506"/>
                <a:ext cx="10668000" cy="5441576"/>
              </a:xfrm>
            </p:spPr>
            <p:txBody>
              <a:bodyPr>
                <a:noAutofit/>
              </a:bodyPr>
              <a:lstStyle/>
              <a:p>
                <a:pPr marL="0" indent="0">
                  <a:buNone/>
                </a:pPr>
                <a:r>
                  <a:rPr lang="en-US" dirty="0"/>
                  <a:t>The ordinary least square method estimate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oMath>
                </a14:m>
                <a:r>
                  <a:rPr lang="en-US" dirty="0"/>
                  <a:t> so that sum of squares of the differences between the observation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dirty="0"/>
                  <a:t> and its estimated value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oMath>
                </a14:m>
                <a:r>
                  <a:rPr lang="en-US" dirty="0"/>
                  <a:t> as given by regression equation is minimum. </a:t>
                </a:r>
              </a:p>
              <a:p>
                <a:pPr marL="0" indent="0">
                  <a:buNone/>
                </a:pPr>
                <a:r>
                  <a:rPr lang="en-US" dirty="0"/>
                  <a:t>The simple linear regression is given by,</a:t>
                </a:r>
              </a:p>
              <a:p>
                <a:pPr marL="0" indent="0">
                  <a:buNone/>
                </a:pPr>
                <a:r>
                  <a:rPr lang="en-US" dirty="0"/>
                  <a:t>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r>
                      <a:rPr lang="en-US" b="0" i="0" smtClean="0">
                        <a:latin typeface="Cambria Math" panose="02040503050406030204" pitchFamily="18" charset="0"/>
                      </a:rPr>
                      <m:t>=</m:t>
                    </m:r>
                    <m:r>
                      <a:rPr lang="en-US" b="0" i="1" smtClean="0">
                        <a:latin typeface="Cambria Math" panose="02040503050406030204" pitchFamily="18" charset="0"/>
                      </a:rPr>
                      <m:t>𝑏</m:t>
                    </m:r>
                    <m:r>
                      <a:rPr lang="en-US" b="0" i="1" baseline="-25000" smtClean="0">
                        <a:latin typeface="Cambria Math" panose="02040503050406030204" pitchFamily="18" charset="0"/>
                      </a:rPr>
                      <m:t>0</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a:t>	… (</a:t>
                </a:r>
                <a:r>
                  <a:rPr lang="en-US" dirty="0" err="1"/>
                  <a:t>i</a:t>
                </a:r>
                <a:r>
                  <a:rPr lang="en-US" dirty="0"/>
                  <a:t>)	</a:t>
                </a:r>
                <a:r>
                  <a:rPr lang="en-US" dirty="0" err="1"/>
                  <a:t>i</a:t>
                </a:r>
                <a:r>
                  <a:rPr lang="en-US" dirty="0"/>
                  <a:t> = 1, 2, …, n</a:t>
                </a:r>
              </a:p>
              <a:p>
                <a:pPr marL="0" indent="0">
                  <a:buNone/>
                </a:pPr>
                <a:r>
                  <a:rPr lang="en-US" dirty="0"/>
                  <a:t>The residual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oMath>
                </a14:m>
                <a:r>
                  <a:rPr lang="en-US" dirty="0"/>
                  <a:t> is given by,</a:t>
                </a:r>
              </a:p>
              <a:p>
                <a:pPr marL="0" indent="0">
                  <a:buNone/>
                </a:pPr>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oMath>
                </a14:m>
                <a:r>
                  <a:rPr lang="en-US" dirty="0"/>
                  <a:t>	… (ii)</a:t>
                </a:r>
              </a:p>
              <a:p>
                <a:pPr marL="0" indent="0">
                  <a:buNone/>
                </a:pPr>
                <a:r>
                  <a:rPr lang="en-US" dirty="0"/>
                  <a:t>Define function S as follows,</a:t>
                </a:r>
              </a:p>
              <a:p>
                <a:pPr marL="0" indent="0">
                  <a:buNone/>
                </a:pPr>
                <a:r>
                  <a:rPr lang="en-US" dirty="0"/>
                  <a:t>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sub>
                      <m:sup>
                        <m:r>
                          <a:rPr lang="en-US" b="0" i="1" smtClean="0">
                            <a:latin typeface="Cambria Math" panose="02040503050406030204" pitchFamily="18" charset="0"/>
                          </a:rPr>
                          <m:t>𝑛</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𝑒</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e>
                    </m:nary>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sub>
                      <m:sup>
                        <m:r>
                          <a:rPr lang="en-US" b="0" i="1" smtClean="0">
                            <a:latin typeface="Cambria Math" panose="02040503050406030204" pitchFamily="18" charset="0"/>
                          </a:rPr>
                          <m:t>𝑛</m:t>
                        </m:r>
                      </m:sup>
                      <m:e>
                        <m:sSup>
                          <m:sSupPr>
                            <m:ctrlPr>
                              <a:rPr lang="en-US" i="1">
                                <a:latin typeface="Cambria Math" panose="02040503050406030204" pitchFamily="18" charset="0"/>
                              </a:rPr>
                            </m:ctrlPr>
                          </m:sSup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i="1">
                                <a:latin typeface="Cambria Math" panose="02040503050406030204" pitchFamily="18" charset="0"/>
                              </a:rPr>
                              <m:t>)</m:t>
                            </m:r>
                          </m:e>
                          <m:sup>
                            <m:r>
                              <a:rPr lang="en-US" i="1">
                                <a:latin typeface="Cambria Math" panose="02040503050406030204" pitchFamily="18" charset="0"/>
                              </a:rPr>
                              <m:t>2</m:t>
                            </m:r>
                          </m:sup>
                        </m:sSup>
                      </m:e>
                    </m:nary>
                  </m:oMath>
                </a14:m>
                <a:r>
                  <a:rPr lang="en-US" dirty="0"/>
                  <a:t>=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sub>
                      <m:sup>
                        <m:r>
                          <a:rPr lang="en-US" b="0" i="1" smtClean="0">
                            <a:latin typeface="Cambria Math" panose="02040503050406030204" pitchFamily="18" charset="0"/>
                          </a:rPr>
                          <m:t>𝑛</m:t>
                        </m:r>
                      </m:sup>
                      <m:e>
                        <m:sSup>
                          <m:sSupPr>
                            <m:ctrlPr>
                              <a:rPr lang="en-US" i="1" smtClean="0">
                                <a:latin typeface="Cambria Math" panose="02040503050406030204" pitchFamily="18" charset="0"/>
                              </a:rPr>
                            </m:ctrlPr>
                          </m:sSupPr>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i="1">
                                <a:latin typeface="Cambria Math" panose="02040503050406030204" pitchFamily="18" charset="0"/>
                              </a:rPr>
                              <m:t>𝑏</m:t>
                            </m:r>
                            <m:r>
                              <a:rPr lang="en-US" i="1" baseline="-25000">
                                <a:latin typeface="Cambria Math" panose="02040503050406030204" pitchFamily="18" charset="0"/>
                              </a:rPr>
                              <m:t>0</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e>
                          <m:sup>
                            <m:r>
                              <a:rPr lang="en-US" b="0" i="1" smtClean="0">
                                <a:latin typeface="Cambria Math" panose="02040503050406030204" pitchFamily="18" charset="0"/>
                              </a:rPr>
                              <m:t>2</m:t>
                            </m:r>
                          </m:sup>
                        </m:sSup>
                      </m:e>
                    </m:nary>
                  </m:oMath>
                </a14:m>
                <a:r>
                  <a:rPr lang="en-US" dirty="0"/>
                  <a:t>	… (iii)</a:t>
                </a:r>
              </a:p>
              <a:p>
                <a:pPr marL="0" indent="0">
                  <a:buNone/>
                </a:pPr>
                <a:endParaRPr lang="en-US" dirty="0"/>
              </a:p>
              <a:p>
                <a:pPr marL="0" indent="0">
                  <a:buNone/>
                </a:pPr>
                <a:r>
                  <a:rPr lang="en-US" dirty="0"/>
                  <a:t>The OLS method provides the regression equation that best fit to the data points. The estimated values </a:t>
                </a:r>
                <a14:m>
                  <m:oMath xmlns:m="http://schemas.openxmlformats.org/officeDocument/2006/math">
                    <m:r>
                      <a:rPr lang="en-US" i="1">
                        <a:latin typeface="Cambria Math" panose="02040503050406030204" pitchFamily="18" charset="0"/>
                      </a:rPr>
                      <m:t>𝑏</m:t>
                    </m:r>
                    <m:r>
                      <a:rPr lang="en-US" i="1" baseline="-25000">
                        <a:latin typeface="Cambria Math" panose="02040503050406030204" pitchFamily="18" charset="0"/>
                      </a:rPr>
                      <m:t>0 </m:t>
                    </m:r>
                  </m:oMath>
                </a14:m>
                <a:r>
                  <a:rPr lang="en-US" dirty="0"/>
                  <a:t>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1</m:t>
                        </m:r>
                      </m:sub>
                    </m:sSub>
                  </m:oMath>
                </a14:m>
                <a:r>
                  <a:rPr lang="en-US" dirty="0"/>
                  <a:t>are optimum in the sense that the it generates minimum possible sum of squares of errors i.e. it makes </a:t>
                </a:r>
                <a14:m>
                  <m:oMath xmlns:m="http://schemas.openxmlformats.org/officeDocument/2006/math">
                    <m:r>
                      <a:rPr lang="en-US" i="1">
                        <a:latin typeface="Cambria Math" panose="02040503050406030204" pitchFamily="18" charset="0"/>
                      </a:rPr>
                      <m:t>𝑆</m:t>
                    </m:r>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sub>
                      <m:sup>
                        <m:r>
                          <a:rPr lang="en-US" i="1">
                            <a:latin typeface="Cambria Math" panose="02040503050406030204" pitchFamily="18" charset="0"/>
                          </a:rPr>
                          <m:t>𝑛</m:t>
                        </m:r>
                      </m:sup>
                      <m:e>
                        <m:sSubSup>
                          <m:sSubSupPr>
                            <m:ctrlPr>
                              <a:rPr lang="en-US" i="1">
                                <a:latin typeface="Cambria Math" panose="02040503050406030204" pitchFamily="18" charset="0"/>
                              </a:rPr>
                            </m:ctrlPr>
                          </m:sSubSupPr>
                          <m:e>
                            <m:r>
                              <a:rPr lang="en-US" i="1">
                                <a:latin typeface="Cambria Math" panose="02040503050406030204" pitchFamily="18" charset="0"/>
                              </a:rPr>
                              <m:t>𝑒</m:t>
                            </m:r>
                          </m:e>
                          <m:sub>
                            <m:r>
                              <a:rPr lang="en-US" i="1">
                                <a:latin typeface="Cambria Math" panose="02040503050406030204" pitchFamily="18" charset="0"/>
                              </a:rPr>
                              <m:t>𝑖</m:t>
                            </m:r>
                          </m:sub>
                          <m:sup>
                            <m:r>
                              <a:rPr lang="en-US" i="1">
                                <a:latin typeface="Cambria Math" panose="02040503050406030204" pitchFamily="18" charset="0"/>
                              </a:rPr>
                              <m:t>2</m:t>
                            </m:r>
                          </m:sup>
                        </m:sSubSup>
                      </m:e>
                    </m:nary>
                  </m:oMath>
                </a14:m>
                <a:r>
                  <a:rPr lang="en-US" dirty="0"/>
                  <a:t> minimum. </a:t>
                </a:r>
              </a:p>
            </p:txBody>
          </p:sp>
        </mc:Choice>
        <mc:Fallback xmlns="">
          <p:sp>
            <p:nvSpPr>
              <p:cNvPr id="3" name="Content Placeholder 2">
                <a:extLst>
                  <a:ext uri="{FF2B5EF4-FFF2-40B4-BE49-F238E27FC236}">
                    <a16:creationId xmlns:a16="http://schemas.microsoft.com/office/drawing/2014/main" id="{2339ACB1-24E9-B77F-6E2E-9724DC036022}"/>
                  </a:ext>
                </a:extLst>
              </p:cNvPr>
              <p:cNvSpPr>
                <a:spLocks noGrp="1" noRot="1" noChangeAspect="1" noMove="1" noResize="1" noEditPoints="1" noAdjustHandles="1" noChangeArrowheads="1" noChangeShapeType="1" noTextEdit="1"/>
              </p:cNvSpPr>
              <p:nvPr>
                <p:ph idx="1"/>
              </p:nvPr>
            </p:nvSpPr>
            <p:spPr>
              <a:xfrm>
                <a:off x="924560" y="887506"/>
                <a:ext cx="10668000" cy="5441576"/>
              </a:xfrm>
              <a:blipFill>
                <a:blip r:embed="rId2"/>
                <a:stretch>
                  <a:fillRect l="-1200" t="-1345" r="-1257" b="-1580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E64040D-F8F5-73A0-4AAC-9F4C9F89BD00}"/>
              </a:ext>
            </a:extLst>
          </p:cNvPr>
          <p:cNvSpPr>
            <a:spLocks noGrp="1"/>
          </p:cNvSpPr>
          <p:nvPr>
            <p:ph type="ftr" sz="quarter" idx="11"/>
          </p:nvPr>
        </p:nvSpPr>
        <p:spPr/>
        <p:txBody>
          <a:bodyPr/>
          <a:lstStyle/>
          <a:p>
            <a:r>
              <a:rPr lang="en-US"/>
              <a:t>Copy Right : Santosh Chhatkuli</a:t>
            </a:r>
            <a:endParaRPr lang="en-US" dirty="0"/>
          </a:p>
        </p:txBody>
      </p:sp>
    </p:spTree>
    <p:extLst>
      <p:ext uri="{BB962C8B-B14F-4D97-AF65-F5344CB8AC3E}">
        <p14:creationId xmlns:p14="http://schemas.microsoft.com/office/powerpoint/2010/main" val="2079046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2888DF-EDEB-D5B6-A54A-7A0A9CEB001A}"/>
                  </a:ext>
                </a:extLst>
              </p:cNvPr>
              <p:cNvSpPr>
                <a:spLocks noGrp="1"/>
              </p:cNvSpPr>
              <p:nvPr>
                <p:ph idx="1"/>
              </p:nvPr>
            </p:nvSpPr>
            <p:spPr>
              <a:xfrm>
                <a:off x="1024128" y="439271"/>
                <a:ext cx="10746531" cy="6042211"/>
              </a:xfrm>
            </p:spPr>
            <p:txBody>
              <a:bodyPr>
                <a:normAutofit/>
              </a:bodyPr>
              <a:lstStyle/>
              <a:p>
                <a:r>
                  <a:rPr lang="en-US" sz="2000" dirty="0"/>
                  <a:t>The least square estimator of </a:t>
                </a:r>
                <a:r>
                  <a:rPr lang="el-GR" sz="2000" dirty="0">
                    <a:latin typeface="Calibri" panose="020F0502020204030204" pitchFamily="34" charset="0"/>
                    <a:ea typeface="Calibri" panose="020F0502020204030204" pitchFamily="34" charset="0"/>
                    <a:cs typeface="Calibri" panose="020F0502020204030204" pitchFamily="34" charset="0"/>
                  </a:rPr>
                  <a:t>β</a:t>
                </a:r>
                <a:r>
                  <a:rPr lang="en-US" sz="2000" dirty="0">
                    <a:latin typeface="Calibri" panose="020F0502020204030204" pitchFamily="34" charset="0"/>
                    <a:ea typeface="Calibri" panose="020F0502020204030204" pitchFamily="34" charset="0"/>
                    <a:cs typeface="Calibri" panose="020F0502020204030204" pitchFamily="34" charset="0"/>
                  </a:rPr>
                  <a:t>0 and </a:t>
                </a:r>
                <a:r>
                  <a:rPr lang="el-GR" sz="2000" dirty="0">
                    <a:latin typeface="Calibri" panose="020F0502020204030204" pitchFamily="34" charset="0"/>
                    <a:ea typeface="Calibri" panose="020F0502020204030204" pitchFamily="34" charset="0"/>
                    <a:cs typeface="Calibri" panose="020F0502020204030204" pitchFamily="34" charset="0"/>
                  </a:rPr>
                  <a:t>β</a:t>
                </a:r>
                <a:r>
                  <a:rPr lang="en-US" sz="2000" dirty="0">
                    <a:latin typeface="Calibri" panose="020F0502020204030204" pitchFamily="34" charset="0"/>
                    <a:ea typeface="Calibri" panose="020F0502020204030204" pitchFamily="34" charset="0"/>
                    <a:cs typeface="Calibri" panose="020F0502020204030204" pitchFamily="34" charset="0"/>
                  </a:rPr>
                  <a:t>1 must satisfy following:</a:t>
                </a:r>
              </a:p>
              <a:p>
                <a:pPr marL="128016" lvl="1" indent="0">
                  <a:buNone/>
                </a:pPr>
                <a:r>
                  <a:rPr lang="en-US" sz="20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f>
                      <m:fPr>
                        <m:ctrlPr>
                          <a:rPr lang="en-US" sz="2000" i="1" smtClean="0">
                            <a:latin typeface="Cambria Math" panose="02040503050406030204" pitchFamily="18" charset="0"/>
                          </a:rPr>
                        </m:ctrlPr>
                      </m:fPr>
                      <m:num>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𝑆</m:t>
                        </m:r>
                      </m:num>
                      <m:den>
                        <m:r>
                          <a:rPr lang="en-US" sz="200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𝑏</m:t>
                            </m:r>
                          </m:e>
                          <m:sub>
                            <m:r>
                              <a:rPr lang="en-US" sz="2000" b="0" i="1" smtClean="0">
                                <a:latin typeface="Cambria Math" panose="02040503050406030204" pitchFamily="18" charset="0"/>
                                <a:ea typeface="Cambria Math" panose="02040503050406030204" pitchFamily="18" charset="0"/>
                              </a:rPr>
                              <m:t>0</m:t>
                            </m:r>
                          </m:sub>
                        </m:sSub>
                      </m:den>
                    </m:f>
                  </m:oMath>
                </a14:m>
                <a:r>
                  <a:rPr lang="en-US" sz="2000" dirty="0"/>
                  <a:t> = 0 	and	</a:t>
                </a:r>
                <a14:m>
                  <m:oMath xmlns:m="http://schemas.openxmlformats.org/officeDocument/2006/math">
                    <m:f>
                      <m:fPr>
                        <m:ctrlPr>
                          <a:rPr lang="en-US" sz="2000" i="1" smtClean="0">
                            <a:latin typeface="Cambria Math" panose="02040503050406030204" pitchFamily="18" charset="0"/>
                          </a:rPr>
                        </m:ctrlPr>
                      </m:fPr>
                      <m:num>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𝑆</m:t>
                        </m:r>
                      </m:num>
                      <m:den>
                        <m:r>
                          <a:rPr lang="en-US" sz="200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𝑏</m:t>
                            </m:r>
                          </m:e>
                          <m:sub>
                            <m:r>
                              <a:rPr lang="en-US" sz="2000" b="0" i="1" smtClean="0">
                                <a:latin typeface="Cambria Math" panose="02040503050406030204" pitchFamily="18" charset="0"/>
                                <a:ea typeface="Cambria Math" panose="02040503050406030204" pitchFamily="18" charset="0"/>
                              </a:rPr>
                              <m:t>1</m:t>
                            </m:r>
                          </m:sub>
                        </m:sSub>
                      </m:den>
                    </m:f>
                  </m:oMath>
                </a14:m>
                <a:r>
                  <a:rPr lang="en-US" sz="2000" dirty="0"/>
                  <a:t> = 0</a:t>
                </a:r>
              </a:p>
              <a:p>
                <a:pPr marL="128016" lvl="1" indent="0">
                  <a:buNone/>
                </a:pPr>
                <a:r>
                  <a:rPr lang="en-US" sz="2000" dirty="0"/>
                  <a:t>Differentiating S function partially with respect to b</a:t>
                </a:r>
                <a:r>
                  <a:rPr lang="en-US" sz="2000" baseline="-25000" dirty="0"/>
                  <a:t>0</a:t>
                </a:r>
                <a:r>
                  <a:rPr lang="en-US" sz="2000" dirty="0"/>
                  <a:t> we get</a:t>
                </a:r>
              </a:p>
              <a:p>
                <a:pPr marL="128016" lvl="1" indent="0">
                  <a:buNone/>
                </a:pPr>
                <a:r>
                  <a:rPr lang="en-US" sz="2000" dirty="0"/>
                  <a:t>	 </a:t>
                </a:r>
                <a14:m>
                  <m:oMath xmlns:m="http://schemas.openxmlformats.org/officeDocument/2006/math">
                    <m:f>
                      <m:fPr>
                        <m:ctrlPr>
                          <a:rPr lang="en-US" sz="2000" i="1" smtClean="0">
                            <a:latin typeface="Cambria Math" panose="02040503050406030204" pitchFamily="18" charset="0"/>
                          </a:rPr>
                        </m:ctrlPr>
                      </m:fPr>
                      <m:num>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𝑆</m:t>
                        </m:r>
                      </m:num>
                      <m:den>
                        <m:r>
                          <a:rPr lang="en-US" sz="200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𝑏</m:t>
                            </m:r>
                          </m:e>
                          <m:sub>
                            <m:r>
                              <a:rPr lang="en-US" sz="2000" b="0" i="1" smtClean="0">
                                <a:latin typeface="Cambria Math" panose="02040503050406030204" pitchFamily="18" charset="0"/>
                                <a:ea typeface="Cambria Math" panose="02040503050406030204" pitchFamily="18" charset="0"/>
                              </a:rPr>
                              <m:t>0</m:t>
                            </m:r>
                          </m:sub>
                        </m:sSub>
                      </m:den>
                    </m:f>
                  </m:oMath>
                </a14:m>
                <a:r>
                  <a:rPr lang="en-US" sz="2000" dirty="0"/>
                  <a:t> = 0</a:t>
                </a:r>
              </a:p>
              <a:p>
                <a:pPr marL="128016" lvl="1" indent="0">
                  <a:buNone/>
                </a:pPr>
                <a:r>
                  <a:rPr lang="en-US" sz="2000" dirty="0"/>
                  <a:t>Or, 	 </a:t>
                </a:r>
                <a14:m>
                  <m:oMath xmlns:m="http://schemas.openxmlformats.org/officeDocument/2006/math">
                    <m:f>
                      <m:fPr>
                        <m:ctrlPr>
                          <a:rPr lang="en-US" sz="2000" i="1" smtClean="0">
                            <a:latin typeface="Cambria Math" panose="02040503050406030204" pitchFamily="18" charset="0"/>
                          </a:rPr>
                        </m:ctrlPr>
                      </m:fPr>
                      <m:num>
                        <m:r>
                          <a:rPr lang="en-US" sz="2000" i="1" smtClean="0">
                            <a:latin typeface="Cambria Math" panose="02040503050406030204" pitchFamily="18" charset="0"/>
                            <a:ea typeface="Cambria Math" panose="02040503050406030204" pitchFamily="18" charset="0"/>
                          </a:rPr>
                          <m:t>𝜕</m:t>
                        </m:r>
                        <m:d>
                          <m:dPr>
                            <m:begChr m:val="{"/>
                            <m:endChr m:val="}"/>
                            <m:ctrlPr>
                              <a:rPr lang="en-US" sz="2000" i="1" smtClean="0">
                                <a:latin typeface="Cambria Math" panose="02040503050406030204" pitchFamily="18" charset="0"/>
                                <a:ea typeface="Cambria Math" panose="02040503050406030204" pitchFamily="18" charset="0"/>
                              </a:rPr>
                            </m:ctrlPr>
                          </m:dPr>
                          <m:e>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sub>
                              <m:sup>
                                <m:r>
                                  <a:rPr lang="en-US" sz="2000" i="1">
                                    <a:latin typeface="Cambria Math" panose="02040503050406030204" pitchFamily="18" charset="0"/>
                                  </a:rPr>
                                  <m:t>𝑛</m:t>
                                </m:r>
                              </m:sup>
                              <m:e>
                                <m:sSup>
                                  <m:sSupPr>
                                    <m:ctrlPr>
                                      <a:rPr lang="en-US" sz="2000" i="1">
                                        <a:latin typeface="Cambria Math" panose="02040503050406030204" pitchFamily="18" charset="0"/>
                                      </a:rPr>
                                    </m:ctrlPr>
                                  </m:sSupPr>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𝑏</m:t>
                                    </m:r>
                                    <m:r>
                                      <a:rPr lang="en-US" sz="2000" i="1" baseline="-25000">
                                        <a:latin typeface="Cambria Math" panose="02040503050406030204" pitchFamily="18" charset="0"/>
                                      </a:rPr>
                                      <m:t>0</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𝑏</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a:rPr lang="en-US" sz="2000" i="1">
                                        <a:latin typeface="Cambria Math" panose="02040503050406030204" pitchFamily="18" charset="0"/>
                                      </a:rPr>
                                      <m:t>)</m:t>
                                    </m:r>
                                  </m:e>
                                  <m:sup>
                                    <m:r>
                                      <a:rPr lang="en-US" sz="2000" i="1">
                                        <a:latin typeface="Cambria Math" panose="02040503050406030204" pitchFamily="18" charset="0"/>
                                      </a:rPr>
                                      <m:t>2</m:t>
                                    </m:r>
                                  </m:sup>
                                </m:sSup>
                              </m:e>
                            </m:nary>
                          </m:e>
                        </m:d>
                      </m:num>
                      <m:den>
                        <m:r>
                          <a:rPr lang="en-US" sz="200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𝑏</m:t>
                            </m:r>
                          </m:e>
                          <m:sub>
                            <m:r>
                              <a:rPr lang="en-US" sz="2000" b="0" i="1" smtClean="0">
                                <a:latin typeface="Cambria Math" panose="02040503050406030204" pitchFamily="18" charset="0"/>
                                <a:ea typeface="Cambria Math" panose="02040503050406030204" pitchFamily="18" charset="0"/>
                              </a:rPr>
                              <m:t>0</m:t>
                            </m:r>
                          </m:sub>
                        </m:sSub>
                      </m:den>
                    </m:f>
                  </m:oMath>
                </a14:m>
                <a:r>
                  <a:rPr lang="en-US" sz="2000" dirty="0"/>
                  <a:t> = 0</a:t>
                </a:r>
              </a:p>
              <a:p>
                <a:pPr marL="128016" lvl="1" indent="0">
                  <a:buNone/>
                </a:pPr>
                <a:r>
                  <a:rPr lang="en-US" sz="2000" dirty="0"/>
                  <a:t>	…</a:t>
                </a:r>
              </a:p>
              <a:p>
                <a:pPr marL="128016" lvl="1" indent="0">
                  <a:buNone/>
                </a:pPr>
                <a:r>
                  <a:rPr lang="en-US" sz="2000" dirty="0"/>
                  <a:t>Or,  	 </a:t>
                </a:r>
                <a14:m>
                  <m:oMath xmlns:m="http://schemas.openxmlformats.org/officeDocument/2006/math">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𝑖</m:t>
                        </m:r>
                      </m:sub>
                      <m:sup>
                        <m:r>
                          <a:rPr lang="en-US" sz="2000" b="0" i="1" smtClean="0">
                            <a:latin typeface="Cambria Math" panose="02040503050406030204" pitchFamily="18" charset="0"/>
                          </a:rPr>
                          <m:t>𝑛</m:t>
                        </m:r>
                      </m:sup>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e>
                    </m:nary>
                  </m:oMath>
                </a14:m>
                <a:r>
                  <a:rPr lang="en-US" sz="2000" dirty="0"/>
                  <a:t> = </a:t>
                </a:r>
                <a14:m>
                  <m:oMath xmlns:m="http://schemas.openxmlformats.org/officeDocument/2006/math">
                    <m:r>
                      <m:rPr>
                        <m:sty m:val="p"/>
                      </m:rPr>
                      <a:rPr lang="en-US" sz="2000">
                        <a:latin typeface="Cambria Math" panose="02040503050406030204" pitchFamily="18" charset="0"/>
                      </a:rPr>
                      <m:t>n</m:t>
                    </m:r>
                    <m:r>
                      <a:rPr lang="en-US" sz="2000">
                        <a:latin typeface="Cambria Math" panose="02040503050406030204" pitchFamily="18" charset="0"/>
                      </a:rPr>
                      <m:t> </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𝑏</m:t>
                        </m:r>
                      </m:e>
                      <m:sub>
                        <m:r>
                          <a:rPr lang="en-US" sz="2000" i="1">
                            <a:latin typeface="Cambria Math" panose="02040503050406030204" pitchFamily="18" charset="0"/>
                          </a:rPr>
                          <m:t>0</m:t>
                        </m:r>
                      </m:sub>
                    </m:sSub>
                  </m:oMath>
                </a14:m>
                <a:r>
                  <a:rPr lang="en-US" sz="2000" dirty="0"/>
                  <a:t> +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𝑏</m:t>
                        </m:r>
                      </m:e>
                      <m:sub>
                        <m:r>
                          <a:rPr lang="en-US" sz="2000" i="1">
                            <a:latin typeface="Cambria Math" panose="02040503050406030204" pitchFamily="18" charset="0"/>
                          </a:rPr>
                          <m:t>1</m:t>
                        </m:r>
                      </m:sub>
                    </m:sSub>
                  </m:oMath>
                </a14:m>
                <a:r>
                  <a:rPr lang="en-US" sz="2000" dirty="0"/>
                  <a:t> </a:t>
                </a:r>
                <a14:m>
                  <m:oMath xmlns:m="http://schemas.openxmlformats.org/officeDocument/2006/math">
                    <m:nary>
                      <m:naryPr>
                        <m:chr m:val="∑"/>
                        <m:ctrlPr>
                          <a:rPr lang="en-US" sz="2000" i="1" dirty="0">
                            <a:latin typeface="Cambria Math" panose="02040503050406030204" pitchFamily="18" charset="0"/>
                          </a:rPr>
                        </m:ctrlPr>
                      </m:naryPr>
                      <m:sub>
                        <m:r>
                          <m:rPr>
                            <m:brk m:alnAt="23"/>
                          </m:rPr>
                          <a:rPr lang="en-US" sz="2000" i="1" dirty="0">
                            <a:latin typeface="Cambria Math" panose="02040503050406030204" pitchFamily="18" charset="0"/>
                          </a:rPr>
                          <m:t>𝑖</m:t>
                        </m:r>
                      </m:sub>
                      <m:sup>
                        <m:r>
                          <a:rPr lang="en-US" sz="2000" i="1" dirty="0">
                            <a:latin typeface="Cambria Math" panose="02040503050406030204" pitchFamily="18" charset="0"/>
                          </a:rPr>
                          <m:t>𝑛</m:t>
                        </m:r>
                      </m:sup>
                      <m:e>
                        <m:sSub>
                          <m:sSubPr>
                            <m:ctrlPr>
                              <a:rPr lang="en-US" sz="2000" i="1" dirty="0">
                                <a:latin typeface="Cambria Math" panose="02040503050406030204" pitchFamily="18" charset="0"/>
                              </a:rPr>
                            </m:ctrlPr>
                          </m:sSubPr>
                          <m:e>
                            <m:r>
                              <a:rPr lang="en-US" sz="2000" i="1" dirty="0">
                                <a:latin typeface="Cambria Math" panose="02040503050406030204" pitchFamily="18" charset="0"/>
                              </a:rPr>
                              <m:t>𝑥</m:t>
                            </m:r>
                          </m:e>
                          <m:sub>
                            <m:r>
                              <a:rPr lang="en-US" sz="2000" i="1" dirty="0">
                                <a:latin typeface="Cambria Math" panose="02040503050406030204" pitchFamily="18" charset="0"/>
                              </a:rPr>
                              <m:t>𝑖</m:t>
                            </m:r>
                          </m:sub>
                        </m:sSub>
                      </m:e>
                    </m:nary>
                  </m:oMath>
                </a14:m>
                <a:endParaRPr lang="en-US" sz="2000" dirty="0"/>
              </a:p>
              <a:p>
                <a:pPr marL="128016" lvl="1" indent="0">
                  <a:buNone/>
                </a:pPr>
                <a:endParaRPr lang="en-US" sz="2000" dirty="0"/>
              </a:p>
              <a:p>
                <a:pPr marL="128016" lvl="1" indent="0">
                  <a:buNone/>
                </a:pPr>
                <a:r>
                  <a:rPr lang="en-US" sz="2000" dirty="0"/>
                  <a:t>Similarly differentiating S function partially with respect to b</a:t>
                </a:r>
                <a:r>
                  <a:rPr lang="en-US" sz="2000" baseline="-25000" dirty="0"/>
                  <a:t>1</a:t>
                </a:r>
                <a:r>
                  <a:rPr lang="en-US" sz="2000" dirty="0"/>
                  <a:t> we get</a:t>
                </a:r>
              </a:p>
              <a:p>
                <a:pPr marL="128016" lvl="1" indent="0">
                  <a:buNone/>
                </a:pPr>
                <a:r>
                  <a:rPr lang="en-US" sz="2000" baseline="-25000" dirty="0"/>
                  <a:t>	</a:t>
                </a:r>
                <a14:m>
                  <m:oMath xmlns:m="http://schemas.openxmlformats.org/officeDocument/2006/math">
                    <m:f>
                      <m:fPr>
                        <m:ctrlPr>
                          <a:rPr lang="en-US" sz="2000" i="1" smtClean="0">
                            <a:latin typeface="Cambria Math" panose="02040503050406030204" pitchFamily="18" charset="0"/>
                          </a:rPr>
                        </m:ctrlPr>
                      </m:fPr>
                      <m:num>
                        <m:r>
                          <a:rPr lang="en-US" sz="200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𝑆</m:t>
                        </m:r>
                      </m:num>
                      <m:den>
                        <m:r>
                          <a:rPr lang="en-US" sz="200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𝑏</m:t>
                            </m:r>
                          </m:e>
                          <m:sub>
                            <m:r>
                              <a:rPr lang="en-US" sz="2000" b="0" i="1" smtClean="0">
                                <a:latin typeface="Cambria Math" panose="02040503050406030204" pitchFamily="18" charset="0"/>
                                <a:ea typeface="Cambria Math" panose="02040503050406030204" pitchFamily="18" charset="0"/>
                              </a:rPr>
                              <m:t>1</m:t>
                            </m:r>
                          </m:sub>
                        </m:sSub>
                      </m:den>
                    </m:f>
                  </m:oMath>
                </a14:m>
                <a:r>
                  <a:rPr lang="en-US" sz="2000" dirty="0"/>
                  <a:t> = 0</a:t>
                </a:r>
              </a:p>
              <a:p>
                <a:pPr marL="128016" lvl="1" indent="0">
                  <a:buNone/>
                </a:pPr>
                <a:r>
                  <a:rPr lang="en-US" sz="2000" dirty="0"/>
                  <a:t>Or, 	 </a:t>
                </a:r>
                <a14:m>
                  <m:oMath xmlns:m="http://schemas.openxmlformats.org/officeDocument/2006/math">
                    <m:f>
                      <m:fPr>
                        <m:ctrlPr>
                          <a:rPr lang="en-US" sz="2000" i="1" smtClean="0">
                            <a:latin typeface="Cambria Math" panose="02040503050406030204" pitchFamily="18" charset="0"/>
                          </a:rPr>
                        </m:ctrlPr>
                      </m:fPr>
                      <m:num>
                        <m:r>
                          <a:rPr lang="en-US" sz="2000" i="1" smtClean="0">
                            <a:latin typeface="Cambria Math" panose="02040503050406030204" pitchFamily="18" charset="0"/>
                            <a:ea typeface="Cambria Math" panose="02040503050406030204" pitchFamily="18" charset="0"/>
                          </a:rPr>
                          <m:t>𝜕</m:t>
                        </m:r>
                        <m:d>
                          <m:dPr>
                            <m:begChr m:val="{"/>
                            <m:endChr m:val="}"/>
                            <m:ctrlPr>
                              <a:rPr lang="en-US" sz="2000" i="1" smtClean="0">
                                <a:latin typeface="Cambria Math" panose="02040503050406030204" pitchFamily="18" charset="0"/>
                                <a:ea typeface="Cambria Math" panose="02040503050406030204" pitchFamily="18" charset="0"/>
                              </a:rPr>
                            </m:ctrlPr>
                          </m:dPr>
                          <m:e>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sub>
                              <m:sup>
                                <m:r>
                                  <a:rPr lang="en-US" sz="2000" i="1">
                                    <a:latin typeface="Cambria Math" panose="02040503050406030204" pitchFamily="18" charset="0"/>
                                  </a:rPr>
                                  <m:t>𝑛</m:t>
                                </m:r>
                              </m:sup>
                              <m:e>
                                <m:sSup>
                                  <m:sSupPr>
                                    <m:ctrlPr>
                                      <a:rPr lang="en-US" sz="2000" i="1">
                                        <a:latin typeface="Cambria Math" panose="02040503050406030204" pitchFamily="18" charset="0"/>
                                      </a:rPr>
                                    </m:ctrlPr>
                                  </m:sSupPr>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𝑏</m:t>
                                    </m:r>
                                    <m:r>
                                      <a:rPr lang="en-US" sz="2000" i="1" baseline="-25000">
                                        <a:latin typeface="Cambria Math" panose="02040503050406030204" pitchFamily="18" charset="0"/>
                                      </a:rPr>
                                      <m:t>0</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𝑏</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a:rPr lang="en-US" sz="2000" i="1">
                                        <a:latin typeface="Cambria Math" panose="02040503050406030204" pitchFamily="18" charset="0"/>
                                      </a:rPr>
                                      <m:t>)</m:t>
                                    </m:r>
                                  </m:e>
                                  <m:sup>
                                    <m:r>
                                      <a:rPr lang="en-US" sz="2000" i="1">
                                        <a:latin typeface="Cambria Math" panose="02040503050406030204" pitchFamily="18" charset="0"/>
                                      </a:rPr>
                                      <m:t>2</m:t>
                                    </m:r>
                                  </m:sup>
                                </m:sSup>
                              </m:e>
                            </m:nary>
                          </m:e>
                        </m:d>
                      </m:num>
                      <m:den>
                        <m: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1</m:t>
                        </m:r>
                      </m:den>
                    </m:f>
                  </m:oMath>
                </a14:m>
                <a:r>
                  <a:rPr lang="en-US" sz="2000" dirty="0"/>
                  <a:t> = 0</a:t>
                </a:r>
              </a:p>
              <a:p>
                <a:pPr marL="128016" lvl="1" indent="0">
                  <a:buNone/>
                </a:pPr>
                <a:r>
                  <a:rPr lang="en-US" sz="2000" dirty="0"/>
                  <a:t>	…</a:t>
                </a:r>
              </a:p>
              <a:p>
                <a:pPr marL="128016" lvl="1" indent="0">
                  <a:buNone/>
                </a:pPr>
                <a:r>
                  <a:rPr lang="en-US" sz="2000" dirty="0"/>
                  <a:t>Or, 	 </a:t>
                </a:r>
                <a14:m>
                  <m:oMath xmlns:m="http://schemas.openxmlformats.org/officeDocument/2006/math">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𝑖</m:t>
                        </m:r>
                      </m:sub>
                      <m:sup>
                        <m:r>
                          <a:rPr lang="en-US" sz="2000" b="0" i="1" smtClean="0">
                            <a:latin typeface="Cambria Math" panose="02040503050406030204" pitchFamily="18" charset="0"/>
                          </a:rPr>
                          <m:t>𝑛</m:t>
                        </m:r>
                      </m:sup>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e>
                    </m:nary>
                  </m:oMath>
                </a14:m>
                <a:r>
                  <a:rPr lang="en-US" sz="2000" dirty="0"/>
                  <a:t> =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𝑏</m:t>
                        </m:r>
                      </m:e>
                      <m:sub>
                        <m:r>
                          <a:rPr lang="en-US" sz="2000" i="1">
                            <a:latin typeface="Cambria Math" panose="02040503050406030204" pitchFamily="18" charset="0"/>
                          </a:rPr>
                          <m:t>0</m:t>
                        </m:r>
                      </m:sub>
                    </m:sSub>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sub>
                      <m:sup>
                        <m:r>
                          <a:rPr lang="en-US" sz="2000" i="1">
                            <a:latin typeface="Cambria Math" panose="02040503050406030204" pitchFamily="18" charset="0"/>
                          </a:rPr>
                          <m:t>𝑛</m:t>
                        </m:r>
                      </m:sup>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e>
                    </m:nary>
                  </m:oMath>
                </a14:m>
                <a:r>
                  <a:rPr lang="en-US" sz="2000" dirty="0"/>
                  <a:t> +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𝑏</m:t>
                        </m:r>
                      </m:e>
                      <m:sub>
                        <m:r>
                          <a:rPr lang="en-US" sz="2000" i="1">
                            <a:latin typeface="Cambria Math" panose="02040503050406030204" pitchFamily="18" charset="0"/>
                          </a:rPr>
                          <m:t>1</m:t>
                        </m:r>
                      </m:sub>
                    </m:sSub>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sub>
                      <m:sup>
                        <m:r>
                          <a:rPr lang="en-US" sz="2000" i="1">
                            <a:latin typeface="Cambria Math" panose="02040503050406030204" pitchFamily="18" charset="0"/>
                          </a:rPr>
                          <m:t>𝑛</m:t>
                        </m:r>
                      </m:sup>
                      <m:e>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2</m:t>
                            </m:r>
                          </m:sup>
                        </m:sSubSup>
                      </m:e>
                    </m:nary>
                  </m:oMath>
                </a14:m>
                <a:endParaRPr lang="en-US" sz="2000" dirty="0"/>
              </a:p>
              <a:p>
                <a:pPr marL="128016" lvl="1" indent="0">
                  <a:buNone/>
                </a:pPr>
                <a:endParaRPr lang="en-US" sz="2400" baseline="-25000" dirty="0"/>
              </a:p>
              <a:p>
                <a:pPr marL="128016" lvl="1" indent="0">
                  <a:buNone/>
                </a:pPr>
                <a:endParaRPr lang="en-US" dirty="0"/>
              </a:p>
            </p:txBody>
          </p:sp>
        </mc:Choice>
        <mc:Fallback xmlns="">
          <p:sp>
            <p:nvSpPr>
              <p:cNvPr id="3" name="Content Placeholder 2">
                <a:extLst>
                  <a:ext uri="{FF2B5EF4-FFF2-40B4-BE49-F238E27FC236}">
                    <a16:creationId xmlns:a16="http://schemas.microsoft.com/office/drawing/2014/main" id="{822888DF-EDEB-D5B6-A54A-7A0A9CEB001A}"/>
                  </a:ext>
                </a:extLst>
              </p:cNvPr>
              <p:cNvSpPr>
                <a:spLocks noGrp="1" noRot="1" noChangeAspect="1" noMove="1" noResize="1" noEditPoints="1" noAdjustHandles="1" noChangeArrowheads="1" noChangeShapeType="1" noTextEdit="1"/>
              </p:cNvSpPr>
              <p:nvPr>
                <p:ph idx="1"/>
              </p:nvPr>
            </p:nvSpPr>
            <p:spPr>
              <a:xfrm>
                <a:off x="1024128" y="439271"/>
                <a:ext cx="10746531" cy="6042211"/>
              </a:xfrm>
              <a:blipFill>
                <a:blip r:embed="rId2"/>
                <a:stretch>
                  <a:fillRect l="-170" t="-1009" b="-1816"/>
                </a:stretch>
              </a:blipFill>
            </p:spPr>
            <p:txBody>
              <a:bodyPr/>
              <a:lstStyle/>
              <a:p>
                <a:r>
                  <a:rPr lang="en-US">
                    <a:noFill/>
                  </a:rPr>
                  <a:t> </a:t>
                </a:r>
              </a:p>
            </p:txBody>
          </p:sp>
        </mc:Fallback>
      </mc:AlternateContent>
    </p:spTree>
    <p:extLst>
      <p:ext uri="{BB962C8B-B14F-4D97-AF65-F5344CB8AC3E}">
        <p14:creationId xmlns:p14="http://schemas.microsoft.com/office/powerpoint/2010/main" val="40475308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172</TotalTime>
  <Words>1807</Words>
  <Application>Microsoft Office PowerPoint</Application>
  <PresentationFormat>Widescreen</PresentationFormat>
  <Paragraphs>199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Calibri</vt:lpstr>
      <vt:lpstr>Cambria Math</vt:lpstr>
      <vt:lpstr>Tw Cen MT</vt:lpstr>
      <vt:lpstr>Tw Cen MT Condensed</vt:lpstr>
      <vt:lpstr>Wingdings</vt:lpstr>
      <vt:lpstr>Wingdings 3</vt:lpstr>
      <vt:lpstr>Integral</vt:lpstr>
      <vt:lpstr>Simple linear regression</vt:lpstr>
      <vt:lpstr>Introduction</vt:lpstr>
      <vt:lpstr>Simple Linear Regression Model</vt:lpstr>
      <vt:lpstr>Simple linear regression equation</vt:lpstr>
      <vt:lpstr>Interpretation of sample coefficients</vt:lpstr>
      <vt:lpstr>Assumption of simple linear regression</vt:lpstr>
      <vt:lpstr>Methods for estimating regression coefficients</vt:lpstr>
      <vt:lpstr>Ordinary Least Square Method</vt:lpstr>
      <vt:lpstr>PowerPoint Presentation</vt:lpstr>
      <vt:lpstr>PowerPoint Presentation</vt:lpstr>
      <vt:lpstr>PowerPoint Presentation</vt:lpstr>
      <vt:lpstr>Regression equation of x on y</vt:lpstr>
      <vt:lpstr>PowerPoint Presentation</vt:lpstr>
      <vt:lpstr>PowerPoint Presentation</vt:lpstr>
      <vt:lpstr>PowerPoint Presentation</vt:lpstr>
      <vt:lpstr>Numerical example</vt:lpstr>
      <vt:lpstr>Computing regression coefficients in bivariate frequency distribution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Santosh Chhatkuli</dc:creator>
  <cp:lastModifiedBy>Santosh Chhatkuli</cp:lastModifiedBy>
  <cp:revision>26</cp:revision>
  <dcterms:created xsi:type="dcterms:W3CDTF">2025-01-17T15:36:18Z</dcterms:created>
  <dcterms:modified xsi:type="dcterms:W3CDTF">2025-02-22T15:51:55Z</dcterms:modified>
</cp:coreProperties>
</file>