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257" r:id="rId3"/>
    <p:sldId id="265" r:id="rId4"/>
    <p:sldId id="266" r:id="rId5"/>
    <p:sldId id="258" r:id="rId6"/>
    <p:sldId id="259" r:id="rId7"/>
    <p:sldId id="260" r:id="rId8"/>
    <p:sldId id="261" r:id="rId9"/>
    <p:sldId id="268" r:id="rId10"/>
    <p:sldId id="267" r:id="rId11"/>
    <p:sldId id="263" r:id="rId12"/>
    <p:sldId id="264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2" r:id="rId45"/>
    <p:sldId id="303" r:id="rId46"/>
    <p:sldId id="301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0FC998-0D50-49F6-A0F4-3D1169EDCA3D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13C3C-B3A4-4D7B-823A-26FFD9420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649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513C3C-B3A4-4D7B-823A-26FFD94201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324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579EF-FC85-4749-A6E2-094B0631B54C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58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ED1C5-D696-4A52-8B2E-4F5BFAA30756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0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5AFCB-AE2F-4A43-AEAC-E329B71C93E6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5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24A3A-486D-4206-8F3A-BF820844F833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4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E14DD-BE1B-4C2E-9F7D-4C2466B979E9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4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857E7-7E40-408C-A4BD-EBE046A2386A}" type="datetime1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61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7BA75-40E5-49A5-A3C3-AF4611511F9F}" type="datetime1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364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647C5-8027-42A5-BBA1-CA8881C86229}" type="datetime1">
              <a:rPr lang="en-US" smtClean="0"/>
              <a:t>9/5/2024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52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995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45F06-19AF-43DD-BF0A-CA711B0C1E47}" type="datetime1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81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00C70-5172-4CA2-BC26-B9811A3F3E59}" type="datetime1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2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0CBE8-CCA7-453B-AE72-C3538DFEF011}" type="datetime1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prepared by Jay Narayan Jha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D0421-C239-43E0-84F3-7E207F71E0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65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image" Target="../media/image8.png"/><Relationship Id="rId18" Type="http://schemas.openxmlformats.org/officeDocument/2006/relationships/image" Target="../media/image13.png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tags" Target="../tags/tag6.xml"/><Relationship Id="rId16" Type="http://schemas.openxmlformats.org/officeDocument/2006/relationships/image" Target="../media/image11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image" Target="../media/image6.png"/><Relationship Id="rId5" Type="http://schemas.openxmlformats.org/officeDocument/2006/relationships/tags" Target="../tags/tag9.xml"/><Relationship Id="rId15" Type="http://schemas.openxmlformats.org/officeDocument/2006/relationships/image" Target="../media/image10.png"/><Relationship Id="rId10" Type="http://schemas.openxmlformats.org/officeDocument/2006/relationships/slideLayout" Target="../slideLayouts/slideLayout7.xml"/><Relationship Id="rId19" Type="http://schemas.openxmlformats.org/officeDocument/2006/relationships/image" Target="../media/image14.png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image" Target="../media/image18.png"/><Relationship Id="rId3" Type="http://schemas.openxmlformats.org/officeDocument/2006/relationships/tags" Target="../tags/tag16.xml"/><Relationship Id="rId7" Type="http://schemas.openxmlformats.org/officeDocument/2006/relationships/tags" Target="../tags/tag20.xml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tags" Target="../tags/tag15.xml"/><Relationship Id="rId16" Type="http://schemas.openxmlformats.org/officeDocument/2006/relationships/image" Target="../media/image21.png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image" Target="../media/image16.png"/><Relationship Id="rId5" Type="http://schemas.openxmlformats.org/officeDocument/2006/relationships/tags" Target="../tags/tag18.xml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tags" Target="../tags/tag17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27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tags" Target="../tags/tag35.xml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41.png"/><Relationship Id="rId5" Type="http://schemas.openxmlformats.org/officeDocument/2006/relationships/tags" Target="../tags/tag37.xml"/><Relationship Id="rId10" Type="http://schemas.openxmlformats.org/officeDocument/2006/relationships/image" Target="../media/image40.png"/><Relationship Id="rId4" Type="http://schemas.openxmlformats.org/officeDocument/2006/relationships/tags" Target="../tags/tag36.xml"/><Relationship Id="rId9" Type="http://schemas.openxmlformats.org/officeDocument/2006/relationships/image" Target="../media/image3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tags" Target="../tags/tag40.xml"/><Relationship Id="rId7" Type="http://schemas.openxmlformats.org/officeDocument/2006/relationships/image" Target="../media/image46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image" Target="../media/image49.png"/><Relationship Id="rId4" Type="http://schemas.openxmlformats.org/officeDocument/2006/relationships/image" Target="../media/image50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tags" Target="../tags/tag58.xml"/><Relationship Id="rId7" Type="http://schemas.openxmlformats.org/officeDocument/2006/relationships/image" Target="../media/image55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8"/>
          <p:cNvGrpSpPr>
            <a:grpSpLocks/>
          </p:cNvGrpSpPr>
          <p:nvPr/>
        </p:nvGrpSpPr>
        <p:grpSpPr bwMode="auto">
          <a:xfrm>
            <a:off x="2340422" y="2028428"/>
            <a:ext cx="7511156" cy="1275658"/>
            <a:chOff x="2073499" y="2704061"/>
            <a:chExt cx="7509939" cy="1275511"/>
          </a:xfrm>
        </p:grpSpPr>
        <p:sp>
          <p:nvSpPr>
            <p:cNvPr id="5" name="Rectangle 1"/>
            <p:cNvSpPr>
              <a:spLocks noChangeArrowheads="1"/>
            </p:cNvSpPr>
            <p:nvPr/>
          </p:nvSpPr>
          <p:spPr bwMode="auto">
            <a:xfrm>
              <a:off x="2943941" y="3506758"/>
              <a:ext cx="2228775" cy="4616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sz="2400" dirty="0"/>
                <a:t>Logic and proofs</a:t>
              </a:r>
              <a:endParaRPr lang="en-US" sz="2400" b="1" dirty="0"/>
            </a:p>
          </p:txBody>
        </p:sp>
        <p:sp>
          <p:nvSpPr>
            <p:cNvPr id="6" name="TextBox 4"/>
            <p:cNvSpPr txBox="1">
              <a:spLocks noChangeArrowheads="1"/>
            </p:cNvSpPr>
            <p:nvPr/>
          </p:nvSpPr>
          <p:spPr bwMode="auto">
            <a:xfrm>
              <a:off x="4771812" y="2704061"/>
              <a:ext cx="108876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r>
                <a:rPr lang="en-US" sz="2800" b="1" dirty="0"/>
                <a:t>Unit 1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73499" y="3463694"/>
              <a:ext cx="733306" cy="515878"/>
            </a:xfrm>
            <a:prstGeom prst="rect">
              <a:avLst/>
            </a:prstGeom>
            <a:solidFill>
              <a:schemeClr val="tx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r>
                <a:rPr lang="en-US" sz="3600" b="1" dirty="0"/>
                <a:t>1</a:t>
              </a: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2714745" y="3476571"/>
              <a:ext cx="6868693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/>
          <p:cNvSpPr/>
          <p:nvPr/>
        </p:nvSpPr>
        <p:spPr>
          <a:xfrm>
            <a:off x="3211005" y="717075"/>
            <a:ext cx="564064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Discrete Mathematics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A273D-86C2-4164-AF51-02D59C49A471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2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2561" y="76624"/>
            <a:ext cx="4471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CONVERSE, CONTRAPOSITIVE, AND INVERSE 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445956"/>
            <a:ext cx="111219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can form some new conditional statements starting with a conditional statement p → q. In particular, there are three related conditional statements that occur so often that they have special names. </a:t>
            </a:r>
          </a:p>
        </p:txBody>
      </p:sp>
      <p:sp>
        <p:nvSpPr>
          <p:cNvPr id="7" name="Rectangle 6"/>
          <p:cNvSpPr/>
          <p:nvPr/>
        </p:nvSpPr>
        <p:spPr>
          <a:xfrm>
            <a:off x="569709" y="145023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proposition q → p is called the </a:t>
            </a:r>
            <a:r>
              <a:rPr lang="en-US" b="1" dirty="0"/>
              <a:t>converse</a:t>
            </a:r>
            <a:r>
              <a:rPr lang="en-US" dirty="0"/>
              <a:t> of p → q. </a:t>
            </a:r>
          </a:p>
        </p:txBody>
      </p:sp>
      <p:sp>
        <p:nvSpPr>
          <p:cNvPr id="8" name="Rectangle 7"/>
          <p:cNvSpPr/>
          <p:nvPr/>
        </p:nvSpPr>
        <p:spPr>
          <a:xfrm>
            <a:off x="550970" y="2096494"/>
            <a:ext cx="6031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proposition ¬q → ¬p is called the </a:t>
            </a:r>
            <a:r>
              <a:rPr lang="en-US" b="1" dirty="0"/>
              <a:t>contrapositive</a:t>
            </a:r>
            <a:r>
              <a:rPr lang="en-US" dirty="0"/>
              <a:t> of p → q.</a:t>
            </a:r>
          </a:p>
        </p:txBody>
      </p:sp>
      <p:sp>
        <p:nvSpPr>
          <p:cNvPr id="9" name="Rectangle 8"/>
          <p:cNvSpPr/>
          <p:nvPr/>
        </p:nvSpPr>
        <p:spPr>
          <a:xfrm>
            <a:off x="569709" y="2822283"/>
            <a:ext cx="5362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proposition ¬p → ¬q is called the </a:t>
            </a:r>
            <a:r>
              <a:rPr lang="en-US" b="1" dirty="0"/>
              <a:t>inverse </a:t>
            </a:r>
            <a:r>
              <a:rPr lang="en-US" dirty="0"/>
              <a:t>of p → q.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8964" y="3413079"/>
            <a:ext cx="11306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Example</a:t>
            </a:r>
            <a:r>
              <a:rPr lang="en-US" dirty="0"/>
              <a:t>: Find the converse, inverse, and contrapositive of “It raining is a sufficient condition for my not going to town.”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48964" y="3874673"/>
            <a:ext cx="1096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Solution:</a:t>
            </a:r>
            <a:r>
              <a:rPr lang="en-US" dirty="0"/>
              <a:t>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272162" y="4228594"/>
            <a:ext cx="10938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converse</a:t>
            </a:r>
            <a:r>
              <a:rPr lang="en-US" dirty="0"/>
              <a:t>: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803308" y="4251499"/>
            <a:ext cx="44705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None/>
            </a:pPr>
            <a:r>
              <a:rPr lang="en-US" dirty="0"/>
              <a:t> If I do not go to town, then it is  raining.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72162" y="4768506"/>
            <a:ext cx="984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inverse</a:t>
            </a:r>
            <a:r>
              <a:rPr lang="en-US" dirty="0"/>
              <a:t>: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720593" y="4767181"/>
            <a:ext cx="4553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None/>
            </a:pPr>
            <a:r>
              <a:rPr lang="en-US" dirty="0"/>
              <a:t> If it is not raining, then I will go to town.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1272162" y="5230750"/>
            <a:ext cx="1610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contrapositive</a:t>
            </a:r>
            <a:r>
              <a:rPr lang="en-US" dirty="0"/>
              <a:t>: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524137" y="5230750"/>
            <a:ext cx="40586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None/>
            </a:pPr>
            <a:r>
              <a:rPr lang="en-US" dirty="0"/>
              <a:t>If I go to town, then it is not raining. </a:t>
            </a:r>
          </a:p>
        </p:txBody>
      </p:sp>
    </p:spTree>
    <p:extLst>
      <p:ext uri="{BB962C8B-B14F-4D97-AF65-F5344CB8AC3E}">
        <p14:creationId xmlns:p14="http://schemas.microsoft.com/office/powerpoint/2010/main" val="1616991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0574" y="163047"/>
            <a:ext cx="1838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BICONDITIONALS</a:t>
            </a:r>
          </a:p>
        </p:txBody>
      </p:sp>
      <p:sp>
        <p:nvSpPr>
          <p:cNvPr id="3" name="Rectangle 2"/>
          <p:cNvSpPr/>
          <p:nvPr/>
        </p:nvSpPr>
        <p:spPr>
          <a:xfrm>
            <a:off x="350574" y="532379"/>
            <a:ext cx="99630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DEFINITION</a:t>
            </a:r>
            <a:r>
              <a:rPr lang="en-US" dirty="0"/>
              <a:t>  Let p and q be propositions. The </a:t>
            </a:r>
            <a:r>
              <a:rPr lang="en-US" dirty="0" err="1"/>
              <a:t>biconditional</a:t>
            </a:r>
            <a:r>
              <a:rPr lang="en-US" dirty="0"/>
              <a:t> statement p ↔ q is the proposition “p if</a:t>
            </a:r>
          </a:p>
          <a:p>
            <a:r>
              <a:rPr lang="en-US" dirty="0"/>
              <a:t>and only if q.” The </a:t>
            </a:r>
            <a:r>
              <a:rPr lang="en-US" dirty="0" err="1"/>
              <a:t>biconditional</a:t>
            </a:r>
            <a:r>
              <a:rPr lang="en-US" dirty="0"/>
              <a:t> statement p ↔ q is true when p and q have the same truth</a:t>
            </a:r>
          </a:p>
          <a:p>
            <a:r>
              <a:rPr lang="en-US" dirty="0"/>
              <a:t>values, and is false otherwise. </a:t>
            </a:r>
            <a:r>
              <a:rPr lang="en-US" dirty="0" err="1"/>
              <a:t>Biconditional</a:t>
            </a:r>
            <a:r>
              <a:rPr lang="en-US" dirty="0"/>
              <a:t> statements are also called bi-implications.</a:t>
            </a:r>
          </a:p>
        </p:txBody>
      </p:sp>
      <p:sp>
        <p:nvSpPr>
          <p:cNvPr id="4" name="Rectangle 3"/>
          <p:cNvSpPr/>
          <p:nvPr/>
        </p:nvSpPr>
        <p:spPr>
          <a:xfrm>
            <a:off x="567142" y="1501875"/>
            <a:ext cx="95298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biconditional</a:t>
            </a:r>
            <a:r>
              <a:rPr lang="en-US" dirty="0"/>
              <a:t> statement p ↔ q uses the abbreviation “</a:t>
            </a:r>
            <a:r>
              <a:rPr lang="en-US" dirty="0" err="1"/>
              <a:t>iff</a:t>
            </a:r>
            <a:r>
              <a:rPr lang="en-US" dirty="0"/>
              <a:t>” for</a:t>
            </a:r>
          </a:p>
          <a:p>
            <a:r>
              <a:rPr lang="en-US" dirty="0"/>
              <a:t>“if and only if.” Note that p ↔ q has exactly the same truth value as (p → q) ∧ (q → p).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564428"/>
              </p:ext>
            </p:extLst>
          </p:nvPr>
        </p:nvGraphicFramePr>
        <p:xfrm>
          <a:off x="1730385" y="2340478"/>
          <a:ext cx="5157342" cy="193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19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91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91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Truth Table for the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 err="1"/>
                        <a:t>Biconditional</a:t>
                      </a:r>
                      <a:r>
                        <a:rPr lang="en-US" dirty="0"/>
                        <a:t> p ↔ q.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↔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  <a:p>
                      <a:pPr algn="ctr"/>
                      <a:r>
                        <a:rPr lang="en-US" dirty="0"/>
                        <a:t>T</a:t>
                      </a:r>
                    </a:p>
                    <a:p>
                      <a:pPr algn="ctr"/>
                      <a:r>
                        <a:rPr lang="en-US" dirty="0"/>
                        <a:t>F</a:t>
                      </a:r>
                    </a:p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  <a:p>
                      <a:pPr algn="ctr"/>
                      <a:r>
                        <a:rPr lang="en-US" dirty="0"/>
                        <a:t>F</a:t>
                      </a:r>
                    </a:p>
                    <a:p>
                      <a:pPr algn="ctr"/>
                      <a:r>
                        <a:rPr lang="en-US" dirty="0"/>
                        <a:t>T</a:t>
                      </a:r>
                    </a:p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  <a:p>
                      <a:pPr algn="ctr"/>
                      <a:r>
                        <a:rPr lang="en-US" dirty="0"/>
                        <a:t>F</a:t>
                      </a:r>
                    </a:p>
                    <a:p>
                      <a:pPr algn="ctr"/>
                      <a:r>
                        <a:rPr lang="en-US" dirty="0"/>
                        <a:t>F</a:t>
                      </a:r>
                    </a:p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DBBDC-9A19-4DE0-9041-8957EA76E3AC}" type="datetime1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11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1014" y="4590075"/>
            <a:ext cx="9689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  If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/>
              <a:t>  denotes “I am at home.” and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/>
              <a:t>   denotes “It is raining.” then      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dirty="0">
                <a:latin typeface="Cambria Math"/>
                <a:ea typeface="Cambria Math"/>
              </a:rPr>
              <a:t>↔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/>
              <a:t>   denotes “I am at     </a:t>
            </a:r>
          </a:p>
          <a:p>
            <a:r>
              <a:rPr lang="en-US" dirty="0"/>
              <a:t>                   home if and only if it is raining.”</a:t>
            </a:r>
          </a:p>
        </p:txBody>
      </p:sp>
    </p:spTree>
    <p:extLst>
      <p:ext uri="{BB962C8B-B14F-4D97-AF65-F5344CB8AC3E}">
        <p14:creationId xmlns:p14="http://schemas.microsoft.com/office/powerpoint/2010/main" val="3454551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1129B-EECE-420C-B1EE-DD86FBFD24FB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12</a:t>
            </a:fld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Expressing the </a:t>
            </a:r>
            <a:r>
              <a:rPr lang="en-US" dirty="0" err="1"/>
              <a:t>Biconditional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1847088"/>
            <a:ext cx="8229600" cy="2865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Some alternative ways “</a:t>
            </a:r>
            <a:r>
              <a:rPr lang="en-US" i="1" dirty="0"/>
              <a:t>p</a:t>
            </a:r>
            <a:r>
              <a:rPr lang="en-US" dirty="0"/>
              <a:t> if and only if </a:t>
            </a:r>
            <a:r>
              <a:rPr lang="en-US" i="1" dirty="0"/>
              <a:t>q</a:t>
            </a:r>
            <a:r>
              <a:rPr lang="en-US" dirty="0"/>
              <a:t>” is expressed in English: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pPr lvl="1"/>
            <a:r>
              <a:rPr lang="en-US" dirty="0"/>
              <a:t> 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b="1" dirty="0"/>
              <a:t>is necessary and sufficient for </a:t>
            </a:r>
            <a:r>
              <a:rPr lang="en-US" i="1" dirty="0"/>
              <a:t>q</a:t>
            </a:r>
            <a:endParaRPr lang="en-US" dirty="0"/>
          </a:p>
          <a:p>
            <a:pPr lvl="1"/>
            <a:r>
              <a:rPr lang="en-US" dirty="0"/>
              <a:t> 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b="1" dirty="0"/>
              <a:t>then</a:t>
            </a:r>
            <a:r>
              <a:rPr lang="en-US" dirty="0"/>
              <a:t> </a:t>
            </a:r>
            <a:r>
              <a:rPr lang="en-US" i="1" dirty="0"/>
              <a:t>q</a:t>
            </a:r>
            <a:r>
              <a:rPr lang="en-US" dirty="0"/>
              <a:t> , </a:t>
            </a:r>
            <a:r>
              <a:rPr lang="en-US" b="1" dirty="0"/>
              <a:t>and conversely</a:t>
            </a:r>
          </a:p>
          <a:p>
            <a:pPr lvl="1"/>
            <a:r>
              <a:rPr lang="en-US" dirty="0"/>
              <a:t>  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b="1" dirty="0" err="1"/>
              <a:t>iff</a:t>
            </a:r>
            <a:r>
              <a:rPr lang="en-US" dirty="0"/>
              <a:t> </a:t>
            </a:r>
            <a:r>
              <a:rPr lang="en-US" i="1" dirty="0"/>
              <a:t>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7456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Example Truth Table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81626" y="1477756"/>
            <a:ext cx="35805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Construct a truth table for  </a:t>
            </a:r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249279" y="1590359"/>
            <a:ext cx="1820228" cy="302895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333898"/>
              </p:ext>
            </p:extLst>
          </p:nvPr>
        </p:nvGraphicFramePr>
        <p:xfrm>
          <a:off x="838200" y="2185998"/>
          <a:ext cx="8667480" cy="3923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4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4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4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4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45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45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5975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mbria Math"/>
                          <a:ea typeface="Cambria Math"/>
                          <a:sym typeface="Symbol"/>
                        </a:rPr>
                        <a:t></a:t>
                      </a:r>
                      <a:r>
                        <a:rPr lang="en-US" dirty="0">
                          <a:latin typeface="Cambria Math"/>
                          <a:ea typeface="Cambria Math"/>
                        </a:rPr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ea typeface="+mn-ea"/>
                        </a:rPr>
                        <a:t>p </a:t>
                      </a:r>
                      <a:r>
                        <a:rPr lang="en-US" dirty="0">
                          <a:latin typeface="Cambria Math"/>
                          <a:ea typeface="Cambria Math"/>
                          <a:sym typeface="Symbol"/>
                        </a:rPr>
                        <a:t> </a:t>
                      </a:r>
                      <a:r>
                        <a:rPr lang="en-US" dirty="0">
                          <a:latin typeface="Cambria Math"/>
                          <a:ea typeface="Cambria Math"/>
                        </a:rPr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ea typeface="+mn-ea"/>
                        </a:rPr>
                        <a:t>p </a:t>
                      </a:r>
                      <a:r>
                        <a:rPr lang="en-US" dirty="0">
                          <a:latin typeface="Cambria Math"/>
                          <a:ea typeface="Cambria Math"/>
                          <a:sym typeface="Symbol"/>
                        </a:rPr>
                        <a:t> </a:t>
                      </a:r>
                      <a:r>
                        <a:rPr lang="en-US" dirty="0">
                          <a:latin typeface="Cambria Math"/>
                          <a:ea typeface="Cambria Math"/>
                        </a:rPr>
                        <a:t>q → </a:t>
                      </a:r>
                      <a:r>
                        <a:rPr lang="en-US" dirty="0">
                          <a:latin typeface="Cambria Math"/>
                          <a:ea typeface="Cambria Math"/>
                          <a:sym typeface="Symbol"/>
                        </a:rPr>
                        <a:t></a:t>
                      </a:r>
                      <a:r>
                        <a:rPr lang="en-US" dirty="0">
                          <a:latin typeface="Cambria Math"/>
                          <a:ea typeface="Cambria Math"/>
                        </a:rPr>
                        <a:t>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975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975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975">
                <a:tc>
                  <a:txBody>
                    <a:bodyPr/>
                    <a:lstStyle/>
                    <a:p>
                      <a:r>
                        <a:rPr lang="en-US" dirty="0"/>
                        <a:t>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975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975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975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5975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5975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6186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73553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Equivalent Propositions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675446"/>
              </p:ext>
            </p:extLst>
          </p:nvPr>
        </p:nvGraphicFramePr>
        <p:xfrm>
          <a:off x="2062265" y="2807029"/>
          <a:ext cx="888477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07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0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0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07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807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807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536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 Math"/>
                          <a:ea typeface="Cambria Math"/>
                        </a:rPr>
                        <a:t>¬ </a:t>
                      </a:r>
                      <a:r>
                        <a:rPr lang="en-US" sz="2400" i="1" dirty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 Math"/>
                          <a:ea typeface="Cambria Math"/>
                        </a:rPr>
                        <a:t>¬ </a:t>
                      </a:r>
                      <a:r>
                        <a:rPr lang="en-US" sz="2400" i="1" dirty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dirty="0">
                          <a:latin typeface="Cambria Math" pitchFamily="18" charset="0"/>
                          <a:ea typeface="Cambria Math" pitchFamily="18" charset="0"/>
                        </a:rPr>
                        <a:t>p </a:t>
                      </a:r>
                      <a:r>
                        <a:rPr lang="en-US" sz="2400" dirty="0">
                          <a:latin typeface="Cambria Math"/>
                          <a:ea typeface="Cambria Math"/>
                        </a:rPr>
                        <a:t>→</a:t>
                      </a:r>
                      <a:r>
                        <a:rPr lang="en-US" sz="2400" i="1" dirty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  <a:r>
                        <a:rPr lang="en-US" sz="2400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mbria Math"/>
                          <a:ea typeface="Cambria Math"/>
                        </a:rPr>
                        <a:t>¬</a:t>
                      </a:r>
                      <a:r>
                        <a:rPr lang="en-US" sz="2400" i="1" dirty="0">
                          <a:latin typeface="Cambria Math" pitchFamily="18" charset="0"/>
                          <a:ea typeface="Cambria Math" pitchFamily="18" charset="0"/>
                        </a:rPr>
                        <a:t>q </a:t>
                      </a:r>
                      <a:r>
                        <a:rPr lang="en-US" sz="2400" dirty="0">
                          <a:latin typeface="Cambria Math"/>
                          <a:ea typeface="Cambria Math"/>
                        </a:rPr>
                        <a:t>→ ¬ </a:t>
                      </a:r>
                      <a:r>
                        <a:rPr lang="en-US" sz="2400" i="1" dirty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r>
                        <a:rPr lang="en-US" sz="24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1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1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1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155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Freeform 16"/>
          <p:cNvSpPr/>
          <p:nvPr/>
        </p:nvSpPr>
        <p:spPr>
          <a:xfrm>
            <a:off x="8686801" y="5061397"/>
            <a:ext cx="1590540" cy="244700"/>
          </a:xfrm>
          <a:custGeom>
            <a:avLst/>
            <a:gdLst>
              <a:gd name="connsiteX0" fmla="*/ 0 w 1197735"/>
              <a:gd name="connsiteY0" fmla="*/ 0 h 231820"/>
              <a:gd name="connsiteX1" fmla="*/ 12878 w 1197735"/>
              <a:gd name="connsiteY1" fmla="*/ 231820 h 231820"/>
              <a:gd name="connsiteX2" fmla="*/ 1197735 w 1197735"/>
              <a:gd name="connsiteY2" fmla="*/ 218941 h 231820"/>
              <a:gd name="connsiteX3" fmla="*/ 1197735 w 1197735"/>
              <a:gd name="connsiteY3" fmla="*/ 218941 h 231820"/>
              <a:gd name="connsiteX4" fmla="*/ 1197735 w 1197735"/>
              <a:gd name="connsiteY4" fmla="*/ 0 h 231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7735" h="231820">
                <a:moveTo>
                  <a:pt x="0" y="0"/>
                </a:moveTo>
                <a:lnTo>
                  <a:pt x="12878" y="231820"/>
                </a:lnTo>
                <a:lnTo>
                  <a:pt x="1197735" y="218941"/>
                </a:lnTo>
                <a:lnTo>
                  <a:pt x="1197735" y="218941"/>
                </a:lnTo>
                <a:lnTo>
                  <a:pt x="1197735" y="0"/>
                </a:ln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140039" y="5550795"/>
            <a:ext cx="3579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Thus,  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sz="2400" dirty="0">
                <a:latin typeface="Cambria Math"/>
                <a:ea typeface="Cambria Math"/>
              </a:rPr>
              <a:t>→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sz="2400" dirty="0"/>
              <a:t>  </a:t>
            </a:r>
            <a:r>
              <a:rPr lang="en-US" sz="2400" dirty="0">
                <a:latin typeface="Meiryo" panose="020B0604030504040204" pitchFamily="34" charset="-128"/>
                <a:ea typeface="Meiryo" panose="020B0604030504040204" pitchFamily="34" charset="-128"/>
              </a:rPr>
              <a:t>≡ </a:t>
            </a:r>
            <a:r>
              <a:rPr lang="en-US" sz="2400" dirty="0">
                <a:latin typeface="Cambria Math"/>
                <a:ea typeface="Cambria Math"/>
              </a:rPr>
              <a:t>¬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q </a:t>
            </a:r>
            <a:r>
              <a:rPr lang="en-US" sz="2400" dirty="0">
                <a:latin typeface="Cambria Math"/>
                <a:ea typeface="Cambria Math"/>
              </a:rPr>
              <a:t>→ ¬ 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2400" dirty="0"/>
              <a:t> </a:t>
            </a:r>
            <a:r>
              <a:rPr lang="en-US" sz="2400" dirty="0">
                <a:latin typeface="Meiryo" panose="020B0604030504040204" pitchFamily="34" charset="-128"/>
                <a:ea typeface="Meiryo" panose="020B0604030504040204" pitchFamily="34" charset="-128"/>
              </a:rPr>
              <a:t> </a:t>
            </a:r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548386" y="991465"/>
            <a:ext cx="100509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Two propositions are </a:t>
            </a:r>
            <a:r>
              <a:rPr lang="en-US" sz="2400" b="1" dirty="0"/>
              <a:t>e</a:t>
            </a:r>
            <a:r>
              <a:rPr lang="en-US" sz="2400" i="1" dirty="0"/>
              <a:t>quivalent</a:t>
            </a:r>
            <a:r>
              <a:rPr lang="en-US" sz="2400" b="1" dirty="0"/>
              <a:t> </a:t>
            </a:r>
            <a:r>
              <a:rPr lang="en-US" sz="2400" dirty="0"/>
              <a:t>if they always have the same truth value.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570962" y="1612354"/>
            <a:ext cx="116210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Example</a:t>
            </a:r>
            <a:r>
              <a:rPr lang="en-US" sz="2400" dirty="0"/>
              <a:t>: Show using a truth table that the conditional is equivalent to the contrapositive.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8386" y="2325576"/>
            <a:ext cx="1402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2400" b="1" dirty="0"/>
              <a:t>Solution: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40605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 animBg="1"/>
      <p:bldP spid="18" grpId="0"/>
      <p:bldP spid="8" grpId="0"/>
      <p:bldP spid="9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15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Translating English Sentences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489065"/>
            <a:ext cx="8229600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Steps to convert an English sentence to a statement in propositional logic</a:t>
            </a:r>
          </a:p>
          <a:p>
            <a:pPr lvl="1"/>
            <a:r>
              <a:rPr lang="en-US" dirty="0"/>
              <a:t>Identify atomic propositions and represent using propositional variables.</a:t>
            </a:r>
          </a:p>
          <a:p>
            <a:pPr lvl="1"/>
            <a:r>
              <a:rPr lang="en-US" dirty="0"/>
              <a:t>Determine appropriate logical connectives</a:t>
            </a:r>
          </a:p>
          <a:p>
            <a:r>
              <a:rPr lang="en-US" dirty="0"/>
              <a:t>“If I go to Harry’s or to the country, I will not go shopping.”</a:t>
            </a:r>
          </a:p>
          <a:p>
            <a:pPr lvl="1"/>
            <a:r>
              <a:rPr lang="en-US" i="1" dirty="0"/>
              <a:t>p</a:t>
            </a:r>
            <a:r>
              <a:rPr lang="en-US" dirty="0"/>
              <a:t>: I go to Harry’s</a:t>
            </a:r>
          </a:p>
          <a:p>
            <a:pPr lvl="1"/>
            <a:r>
              <a:rPr lang="en-US" dirty="0"/>
              <a:t>q: I go to the country.</a:t>
            </a:r>
          </a:p>
          <a:p>
            <a:pPr lvl="1"/>
            <a:r>
              <a:rPr lang="en-US" i="1" dirty="0"/>
              <a:t>r</a:t>
            </a:r>
            <a:r>
              <a:rPr lang="en-US" dirty="0"/>
              <a:t>:  I will go shopping.</a:t>
            </a:r>
          </a:p>
          <a:p>
            <a:pPr lvl="1"/>
            <a:endParaRPr lang="en-US" b="1" dirty="0"/>
          </a:p>
          <a:p>
            <a:pPr lvl="1">
              <a:buFont typeface="Arial" panose="020B0604020202020204" pitchFamily="34" charset="0"/>
              <a:buNone/>
            </a:pPr>
            <a:endParaRPr lang="en-US" b="1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5588358" y="5286414"/>
            <a:ext cx="2065973" cy="38290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57988" y="4628535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</a:t>
            </a:r>
            <a:r>
              <a:rPr lang="en-US" sz="2800" i="1" dirty="0"/>
              <a:t>p</a:t>
            </a:r>
            <a:r>
              <a:rPr lang="en-US" sz="2800" dirty="0"/>
              <a:t> or </a:t>
            </a:r>
            <a:r>
              <a:rPr lang="en-US" sz="2800" i="1" dirty="0"/>
              <a:t>q</a:t>
            </a:r>
            <a:r>
              <a:rPr lang="en-US" sz="2800" dirty="0"/>
              <a:t> then not </a:t>
            </a:r>
            <a:r>
              <a:rPr lang="en-US" sz="2800" i="1" dirty="0"/>
              <a:t>r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5493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2908348"/>
            <a:ext cx="718552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Example</a:t>
            </a:r>
            <a:r>
              <a:rPr lang="en-US" sz="2000" dirty="0"/>
              <a:t>: Express in propositional logic:</a:t>
            </a:r>
          </a:p>
          <a:p>
            <a:pPr>
              <a:buNone/>
            </a:pPr>
            <a:r>
              <a:rPr lang="en-US" sz="2000" dirty="0"/>
              <a:t>  “The automated reply cannot be sent when the file system is full”</a:t>
            </a:r>
          </a:p>
          <a:p>
            <a:pPr>
              <a:buNone/>
            </a:pPr>
            <a:r>
              <a:rPr lang="en-US" sz="2000" dirty="0"/>
              <a:t>    </a:t>
            </a:r>
          </a:p>
          <a:p>
            <a:pPr>
              <a:buNone/>
            </a:pPr>
            <a:r>
              <a:rPr lang="en-US" sz="2000" b="1" dirty="0"/>
              <a:t>Solution</a:t>
            </a:r>
            <a:r>
              <a:rPr lang="en-US" sz="2000" dirty="0"/>
              <a:t>: One possible solution: Let </a:t>
            </a:r>
            <a:r>
              <a:rPr lang="en-US" sz="2000" i="1" dirty="0"/>
              <a:t>p</a:t>
            </a:r>
            <a:r>
              <a:rPr lang="en-US" sz="2000" dirty="0"/>
              <a:t> denote “The automated reply  </a:t>
            </a:r>
          </a:p>
          <a:p>
            <a:pPr>
              <a:buNone/>
            </a:pPr>
            <a:r>
              <a:rPr lang="en-US" sz="2000" dirty="0"/>
              <a:t>                 can be sent” and </a:t>
            </a:r>
            <a:r>
              <a:rPr lang="en-US" sz="2000" i="1" dirty="0"/>
              <a:t>q</a:t>
            </a:r>
            <a:r>
              <a:rPr lang="en-US" sz="2000" dirty="0"/>
              <a:t> denote “The file system is full.”</a:t>
            </a:r>
            <a:r>
              <a:rPr lang="en-US" sz="2000" dirty="0">
                <a:latin typeface="Cambria Math"/>
                <a:ea typeface="Cambria Math"/>
              </a:rPr>
              <a:t> </a:t>
            </a:r>
          </a:p>
          <a:p>
            <a:pPr>
              <a:buNone/>
            </a:pPr>
            <a:r>
              <a:rPr lang="en-US" sz="2000" dirty="0">
                <a:latin typeface="Cambria Math"/>
                <a:ea typeface="Cambria Math"/>
              </a:rPr>
              <a:t>                              q→ ¬ </a:t>
            </a:r>
            <a:r>
              <a:rPr lang="en-US" sz="2000" i="1" dirty="0">
                <a:latin typeface="Cambria Math" pitchFamily="18" charset="0"/>
                <a:ea typeface="Cambria Math" pitchFamily="18" charset="0"/>
              </a:rPr>
              <a:t>p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57200" y="140525"/>
            <a:ext cx="108952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Example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546729" y="140525"/>
            <a:ext cx="70638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2000" dirty="0"/>
              <a:t>Translate the following sentence into propositional logic: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46729" y="669260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2000" dirty="0"/>
              <a:t>“You can access the Internet from campus only if you are a computer science major or you are not a freshman.”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57200" y="1506742"/>
            <a:ext cx="851937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2000" b="1" dirty="0"/>
              <a:t>Solution</a:t>
            </a:r>
            <a:r>
              <a:rPr lang="en-US" sz="2000" dirty="0"/>
              <a:t>: Let </a:t>
            </a:r>
            <a:r>
              <a:rPr lang="en-US" sz="2000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2000" dirty="0"/>
              <a:t>, </a:t>
            </a:r>
            <a:r>
              <a:rPr lang="en-US" sz="2000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sz="2000" dirty="0"/>
              <a:t>, and </a:t>
            </a:r>
            <a:r>
              <a:rPr lang="en-US" sz="2000" i="1" dirty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sz="2000" dirty="0"/>
              <a:t> represent respectively “You can access the internet from campus,” “You are a computer science major,” and “You are a freshman.”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000" dirty="0"/>
              <a:t>                  </a:t>
            </a:r>
            <a:r>
              <a:rPr lang="en-US" sz="2000" dirty="0">
                <a:latin typeface="Cambria Math"/>
                <a:ea typeface="Cambria Math"/>
              </a:rPr>
              <a:t>p→ (q ∨ ¬ </a:t>
            </a:r>
            <a:r>
              <a:rPr lang="en-US" sz="2000" i="1" dirty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61201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17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641" y="204920"/>
            <a:ext cx="71230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Tautologies, Contradictions, and Contingencies</a:t>
            </a:r>
          </a:p>
        </p:txBody>
      </p:sp>
      <p:sp>
        <p:nvSpPr>
          <p:cNvPr id="8" name="Rectangle 7"/>
          <p:cNvSpPr/>
          <p:nvPr/>
        </p:nvSpPr>
        <p:spPr>
          <a:xfrm>
            <a:off x="635641" y="759890"/>
            <a:ext cx="657652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 tautology is a proposition which is always true.</a:t>
            </a:r>
          </a:p>
          <a:p>
            <a:pPr lvl="1"/>
            <a:r>
              <a:rPr lang="en-US" sz="2400" dirty="0"/>
              <a:t>Example: 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2400" dirty="0"/>
              <a:t> </a:t>
            </a:r>
            <a:r>
              <a:rPr lang="en-US" sz="2400" dirty="0">
                <a:latin typeface="Cambria Math"/>
                <a:ea typeface="Cambria Math"/>
              </a:rPr>
              <a:t>∨¬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2400" dirty="0"/>
              <a:t> </a:t>
            </a:r>
          </a:p>
        </p:txBody>
      </p:sp>
      <p:sp>
        <p:nvSpPr>
          <p:cNvPr id="9" name="Rectangle 8"/>
          <p:cNvSpPr/>
          <p:nvPr/>
        </p:nvSpPr>
        <p:spPr>
          <a:xfrm>
            <a:off x="635641" y="1832824"/>
            <a:ext cx="687274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 </a:t>
            </a:r>
            <a:r>
              <a:rPr lang="en-US" sz="2400" i="1" dirty="0"/>
              <a:t>contradiction</a:t>
            </a:r>
            <a:r>
              <a:rPr lang="en-US" sz="2400" dirty="0"/>
              <a:t> is a proposition which is always false.</a:t>
            </a:r>
          </a:p>
          <a:p>
            <a:pPr lvl="1"/>
            <a:r>
              <a:rPr lang="en-US" sz="2400" dirty="0"/>
              <a:t>Example: 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2400" dirty="0"/>
              <a:t> </a:t>
            </a:r>
            <a:r>
              <a:rPr lang="en-US" sz="2400" dirty="0">
                <a:latin typeface="Cambria Math"/>
                <a:ea typeface="Cambria Math"/>
              </a:rPr>
              <a:t>∧¬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2400" dirty="0"/>
              <a:t>   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5641" y="2711247"/>
            <a:ext cx="70511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A  </a:t>
            </a:r>
            <a:r>
              <a:rPr lang="en-US" sz="2400" i="1" dirty="0"/>
              <a:t>contingency</a:t>
            </a:r>
            <a:r>
              <a:rPr lang="en-US" sz="2400" dirty="0"/>
              <a:t> is a proposition which is neither a tautology nor a contradiction, such as  </a:t>
            </a:r>
            <a:r>
              <a:rPr lang="en-US" sz="2400" i="1" dirty="0"/>
              <a:t>p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264053"/>
              </p:ext>
            </p:extLst>
          </p:nvPr>
        </p:nvGraphicFramePr>
        <p:xfrm>
          <a:off x="645158" y="3791886"/>
          <a:ext cx="7508242" cy="1710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5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3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70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0028"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endParaRPr lang="en-US" b="0" i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 Math"/>
                          <a:ea typeface="Cambria Math"/>
                        </a:rPr>
                        <a:t>¬</a:t>
                      </a:r>
                      <a:r>
                        <a:rPr lang="en-US" i="1" dirty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i="1" dirty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latin typeface="Cambria Math"/>
                          <a:ea typeface="Cambria Math"/>
                        </a:rPr>
                        <a:t>∨¬</a:t>
                      </a:r>
                      <a:r>
                        <a:rPr lang="en-US" i="1" dirty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1" dirty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latin typeface="Cambria Math"/>
                          <a:ea typeface="Cambria Math"/>
                        </a:rPr>
                        <a:t>∧¬</a:t>
                      </a:r>
                      <a:r>
                        <a:rPr lang="en-US" i="1" dirty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00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028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732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6138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 Morgan’s Laws</a:t>
            </a:r>
          </a:p>
        </p:txBody>
      </p:sp>
      <p:pic>
        <p:nvPicPr>
          <p:cNvPr id="6" name="Content Placeholder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209800" y="1404382"/>
            <a:ext cx="3123248" cy="382905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243070" y="2269584"/>
            <a:ext cx="3123248" cy="382905"/>
          </a:xfrm>
          <a:prstGeom prst="rect">
            <a:avLst/>
          </a:prstGeom>
        </p:spPr>
      </p:pic>
      <p:graphicFrame>
        <p:nvGraphicFramePr>
          <p:cNvPr id="8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5198125"/>
              </p:ext>
            </p:extLst>
          </p:nvPr>
        </p:nvGraphicFramePr>
        <p:xfrm>
          <a:off x="457200" y="3577417"/>
          <a:ext cx="8610601" cy="200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526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1320">
                <a:tc>
                  <a:txBody>
                    <a:bodyPr/>
                    <a:lstStyle/>
                    <a:p>
                      <a:r>
                        <a:rPr lang="en-US" b="0" i="1" dirty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i="1" dirty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>
                          <a:latin typeface="Cambria Math"/>
                          <a:ea typeface="Cambria Math"/>
                        </a:rPr>
                        <a:t>¬</a:t>
                      </a:r>
                      <a:r>
                        <a:rPr lang="en-US" b="0" i="1" dirty="0">
                          <a:latin typeface="Cambria Math" pitchFamily="18" charset="0"/>
                          <a:ea typeface="Cambria Math" pitchFamily="18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>
                          <a:latin typeface="Cambria Math"/>
                          <a:ea typeface="Cambria Math"/>
                        </a:rPr>
                        <a:t>¬</a:t>
                      </a:r>
                      <a:r>
                        <a:rPr lang="en-US" b="0" i="1" dirty="0">
                          <a:latin typeface="Cambria Math" pitchFamily="18" charset="0"/>
                          <a:ea typeface="Cambria Math" pitchFamily="18" charset="0"/>
                        </a:rPr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(</a:t>
                      </a:r>
                      <a:r>
                        <a:rPr lang="en-US" b="0" i="1" dirty="0" err="1">
                          <a:latin typeface="+mn-lt"/>
                          <a:ea typeface="Cambria Math" pitchFamily="18" charset="0"/>
                        </a:rPr>
                        <a:t>p</a:t>
                      </a:r>
                      <a:r>
                        <a:rPr lang="en-US" b="0" i="0" dirty="0" err="1">
                          <a:latin typeface="Cambria Math"/>
                          <a:ea typeface="Cambria Math"/>
                        </a:rPr>
                        <a:t>∨</a:t>
                      </a:r>
                      <a:r>
                        <a:rPr lang="en-US" b="0" i="1" dirty="0" err="1">
                          <a:latin typeface="+mn-lt"/>
                          <a:ea typeface="Cambria Math"/>
                        </a:rPr>
                        <a:t>q</a:t>
                      </a:r>
                      <a:r>
                        <a:rPr lang="en-US" b="0" i="0" dirty="0">
                          <a:latin typeface="Cambria Math"/>
                          <a:ea typeface="Cambria Math"/>
                        </a:rPr>
                        <a:t>)</a:t>
                      </a:r>
                      <a:endParaRPr lang="en-US" b="0" i="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ambria Math"/>
                          <a:ea typeface="Cambria Math"/>
                        </a:rPr>
                        <a:t>¬</a:t>
                      </a:r>
                      <a:r>
                        <a:rPr lang="en-US" dirty="0"/>
                        <a:t>(</a:t>
                      </a:r>
                      <a:r>
                        <a:rPr lang="en-US" b="0" i="1" dirty="0" err="1">
                          <a:latin typeface="+mn-lt"/>
                          <a:ea typeface="Cambria Math" pitchFamily="18" charset="0"/>
                        </a:rPr>
                        <a:t>p</a:t>
                      </a:r>
                      <a:r>
                        <a:rPr lang="en-US" b="0" i="0" dirty="0" err="1">
                          <a:latin typeface="+mn-lt"/>
                          <a:ea typeface="Cambria Math"/>
                        </a:rPr>
                        <a:t>∨</a:t>
                      </a:r>
                      <a:r>
                        <a:rPr lang="en-US" b="0" i="1" dirty="0" err="1">
                          <a:latin typeface="+mn-lt"/>
                          <a:ea typeface="Cambria Math"/>
                        </a:rPr>
                        <a:t>q</a:t>
                      </a:r>
                      <a:r>
                        <a:rPr lang="en-US" b="0" i="0" dirty="0">
                          <a:latin typeface="Cambria Math"/>
                          <a:ea typeface="Cambria Math"/>
                        </a:rPr>
                        <a:t>)</a:t>
                      </a:r>
                      <a:endParaRPr lang="en-US" b="0" i="0" dirty="0"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i="1" dirty="0">
                          <a:latin typeface="Cambria Math"/>
                          <a:ea typeface="Cambria Math"/>
                        </a:rPr>
                        <a:t>¬</a:t>
                      </a:r>
                      <a:r>
                        <a:rPr lang="en-US" b="0" i="1" dirty="0">
                          <a:latin typeface="+mn-lt"/>
                          <a:ea typeface="Cambria Math" pitchFamily="18" charset="0"/>
                        </a:rPr>
                        <a:t>p</a:t>
                      </a:r>
                      <a:r>
                        <a:rPr lang="en-US" b="0" i="0" dirty="0">
                          <a:latin typeface="Cambria Math"/>
                          <a:ea typeface="Cambria Math"/>
                        </a:rPr>
                        <a:t>∧¬</a:t>
                      </a:r>
                      <a:r>
                        <a:rPr lang="en-US" b="0" i="1" dirty="0">
                          <a:latin typeface="+mn-lt"/>
                          <a:ea typeface="Cambria Math" pitchFamily="18" charset="0"/>
                        </a:rPr>
                        <a:t>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57200" y="2930287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truth table shows that De Morgan’s Second Law holds.</a:t>
            </a:r>
          </a:p>
        </p:txBody>
      </p:sp>
    </p:spTree>
    <p:extLst>
      <p:ext uri="{BB962C8B-B14F-4D97-AF65-F5344CB8AC3E}">
        <p14:creationId xmlns:p14="http://schemas.microsoft.com/office/powerpoint/2010/main" val="2104119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19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12743"/>
            <a:ext cx="8229600" cy="4389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Identity Laws:                                  ,</a:t>
            </a:r>
          </a:p>
          <a:p>
            <a:endParaRPr lang="en-US"/>
          </a:p>
          <a:p>
            <a:r>
              <a:rPr lang="en-US"/>
              <a:t>Domination Laws:                           ,</a:t>
            </a:r>
          </a:p>
          <a:p>
            <a:endParaRPr lang="en-US"/>
          </a:p>
          <a:p>
            <a:r>
              <a:rPr lang="en-US"/>
              <a:t>Idempotent laws:                              ,  </a:t>
            </a:r>
          </a:p>
          <a:p>
            <a:pPr>
              <a:buFont typeface="Arial" panose="020B0604020202020204" pitchFamily="34" charset="0"/>
              <a:buNone/>
            </a:pPr>
            <a:endParaRPr lang="en-US"/>
          </a:p>
          <a:p>
            <a:r>
              <a:rPr lang="en-US"/>
              <a:t>Double Negation Law:</a:t>
            </a:r>
          </a:p>
          <a:p>
            <a:pPr>
              <a:buFont typeface="Arial" panose="020B0604020202020204" pitchFamily="34" charset="0"/>
              <a:buNone/>
            </a:pPr>
            <a:endParaRPr lang="en-US"/>
          </a:p>
          <a:p>
            <a:r>
              <a:rPr lang="en-US"/>
              <a:t>Negation Laws:                                   ,</a:t>
            </a:r>
          </a:p>
          <a:p>
            <a:endParaRPr lang="en-US"/>
          </a:p>
          <a:p>
            <a:pPr>
              <a:buFont typeface="Arial" panose="020B0604020202020204" pitchFamily="34" charset="0"/>
              <a:buNone/>
            </a:pPr>
            <a:endParaRPr lang="en-US"/>
          </a:p>
          <a:p>
            <a:endParaRPr lang="en-US"/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3886200" y="434663"/>
            <a:ext cx="1591628" cy="331470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6172200" y="434663"/>
            <a:ext cx="1614488" cy="334328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3810000" y="1426337"/>
            <a:ext cx="1674495" cy="331470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6172200" y="1350137"/>
            <a:ext cx="1714500" cy="334328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3962400" y="2340737"/>
            <a:ext cx="1508760" cy="300038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6248400" y="2340737"/>
            <a:ext cx="1508760" cy="300038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4972526" y="3455993"/>
            <a:ext cx="1665923" cy="382905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/>
          <a:stretch>
            <a:fillRect/>
          </a:stretch>
        </p:blipFill>
        <p:spPr>
          <a:xfrm>
            <a:off x="3962400" y="4370393"/>
            <a:ext cx="1843088" cy="331470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/>
          <a:stretch>
            <a:fillRect/>
          </a:stretch>
        </p:blipFill>
        <p:spPr>
          <a:xfrm>
            <a:off x="6248400" y="4354604"/>
            <a:ext cx="1860233" cy="334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44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55247" y="230677"/>
            <a:ext cx="1379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Propositions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655246" y="592922"/>
            <a:ext cx="1101538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proposition is a declarative sentence (that is, a sentence that declares a fact) that is either true</a:t>
            </a:r>
          </a:p>
          <a:p>
            <a:r>
              <a:rPr lang="en-US" dirty="0"/>
              <a:t>or false, but not both.</a:t>
            </a:r>
          </a:p>
        </p:txBody>
      </p:sp>
      <p:sp>
        <p:nvSpPr>
          <p:cNvPr id="4" name="Rectangle 3"/>
          <p:cNvSpPr/>
          <p:nvPr/>
        </p:nvSpPr>
        <p:spPr>
          <a:xfrm>
            <a:off x="978569" y="1414154"/>
            <a:ext cx="76946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 1 All the following declarative sentences are propositions.</a:t>
            </a:r>
          </a:p>
        </p:txBody>
      </p:sp>
      <p:sp>
        <p:nvSpPr>
          <p:cNvPr id="5" name="Rectangle 4"/>
          <p:cNvSpPr/>
          <p:nvPr/>
        </p:nvSpPr>
        <p:spPr>
          <a:xfrm>
            <a:off x="978569" y="1958388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1. Kathmandu., is the capital of the Nepal.</a:t>
            </a:r>
          </a:p>
          <a:p>
            <a:r>
              <a:rPr lang="en-US" dirty="0"/>
              <a:t>2. Toronto is the capital of Canada.</a:t>
            </a:r>
          </a:p>
          <a:p>
            <a:r>
              <a:rPr lang="en-US" dirty="0"/>
              <a:t>3. 1 + 1 = 2.</a:t>
            </a:r>
          </a:p>
          <a:p>
            <a:r>
              <a:rPr lang="en-US" dirty="0"/>
              <a:t>4. 2 + 2 = 3.</a:t>
            </a:r>
          </a:p>
          <a:p>
            <a:r>
              <a:rPr lang="en-US" dirty="0"/>
              <a:t>Propositions 1 and 3 are true, whereas 2 and 4 are false.</a:t>
            </a:r>
          </a:p>
        </p:txBody>
      </p:sp>
      <p:sp>
        <p:nvSpPr>
          <p:cNvPr id="6" name="Rectangle 5"/>
          <p:cNvSpPr/>
          <p:nvPr/>
        </p:nvSpPr>
        <p:spPr>
          <a:xfrm>
            <a:off x="978569" y="3510029"/>
            <a:ext cx="4157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Some sentences that are not propositions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978569" y="403147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EXAMPLE 2 Consider the following sentences.</a:t>
            </a:r>
          </a:p>
          <a:p>
            <a:r>
              <a:rPr lang="en-US" dirty="0"/>
              <a:t>1. What time is it?</a:t>
            </a:r>
          </a:p>
          <a:p>
            <a:r>
              <a:rPr lang="en-US" dirty="0"/>
              <a:t>2. Read this carefully.</a:t>
            </a:r>
          </a:p>
          <a:p>
            <a:r>
              <a:rPr lang="en-US" dirty="0"/>
              <a:t>3. x + 1 = 2.</a:t>
            </a:r>
          </a:p>
          <a:p>
            <a:r>
              <a:rPr lang="en-US" dirty="0"/>
              <a:t>4. x + y = z.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D1AAA-7913-463A-98D6-16D5B765985A}" type="datetime1">
              <a:rPr lang="en-US" smtClean="0"/>
              <a:t>9/5/2024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2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09863" y="5515863"/>
            <a:ext cx="106439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Sentences 1 and 2 are not propositions because they are not declarative sentences. Sentences 3</a:t>
            </a:r>
          </a:p>
          <a:p>
            <a:r>
              <a:rPr lang="en-US" dirty="0"/>
              <a:t>and 4 are not propositions because they are neither true nor false.</a:t>
            </a:r>
          </a:p>
        </p:txBody>
      </p:sp>
    </p:spTree>
    <p:extLst>
      <p:ext uri="{BB962C8B-B14F-4D97-AF65-F5344CB8AC3E}">
        <p14:creationId xmlns:p14="http://schemas.microsoft.com/office/powerpoint/2010/main" val="3903618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20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312742"/>
            <a:ext cx="8229600" cy="4389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Commutative Laws:                              ,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Associative Laws: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Distributive Laws: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Absorption Laws: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3886200" y="434662"/>
            <a:ext cx="2105978" cy="300038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6477000" y="434662"/>
            <a:ext cx="2105978" cy="300038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3810000" y="1795497"/>
            <a:ext cx="3823335" cy="382905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3810000" y="1272862"/>
            <a:ext cx="3823335" cy="38290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1" y="2415862"/>
            <a:ext cx="5026343" cy="382905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3733800" y="3097561"/>
            <a:ext cx="5026343" cy="382905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/>
          <a:stretch>
            <a:fillRect/>
          </a:stretch>
        </p:blipFill>
        <p:spPr>
          <a:xfrm>
            <a:off x="3734752" y="3902714"/>
            <a:ext cx="2408873" cy="382905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/>
          <a:stretch>
            <a:fillRect/>
          </a:stretch>
        </p:blipFill>
        <p:spPr>
          <a:xfrm>
            <a:off x="6428898" y="3909378"/>
            <a:ext cx="2408873" cy="38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0235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21</a:t>
            </a:fld>
            <a:endParaRPr lang="en-US"/>
          </a:p>
        </p:txBody>
      </p:sp>
      <p:pic>
        <p:nvPicPr>
          <p:cNvPr id="5" name="Content Placeholder 3" descr="table1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4560" y="156693"/>
            <a:ext cx="5564075" cy="5935013"/>
          </a:xfrm>
          <a:prstGeom prst="rect">
            <a:avLst/>
          </a:prstGeom>
        </p:spPr>
      </p:pic>
      <p:pic>
        <p:nvPicPr>
          <p:cNvPr id="6" name="Picture 5" descr="table1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049850" y="156692"/>
            <a:ext cx="5129012" cy="4339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758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22</a:t>
            </a:fld>
            <a:endParaRPr lang="en-US"/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457200" y="402888"/>
            <a:ext cx="8229600" cy="4389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b="1"/>
              <a:t>Example</a:t>
            </a:r>
            <a:r>
              <a:rPr lang="en-US"/>
              <a:t>: Show that                       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/>
              <a:t>            is logically equivalent to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b="1"/>
              <a:t>Solution</a:t>
            </a:r>
            <a:r>
              <a:rPr lang="en-US"/>
              <a:t>: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533401" y="1896408"/>
            <a:ext cx="8338185" cy="2381250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657600" y="448608"/>
            <a:ext cx="2451735" cy="382905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5257800" y="982008"/>
            <a:ext cx="1271588" cy="302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79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23</a:t>
            </a:fld>
            <a:endParaRPr lang="en-US"/>
          </a:p>
        </p:txBody>
      </p:sp>
      <p:sp>
        <p:nvSpPr>
          <p:cNvPr id="5" name="Content Placeholder 7"/>
          <p:cNvSpPr txBox="1">
            <a:spLocks/>
          </p:cNvSpPr>
          <p:nvPr/>
        </p:nvSpPr>
        <p:spPr>
          <a:xfrm>
            <a:off x="457200" y="93802"/>
            <a:ext cx="8229600" cy="4389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b="1"/>
              <a:t>Example</a:t>
            </a:r>
            <a:r>
              <a:rPr lang="en-US"/>
              <a:t>: Show that                       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/>
              <a:t>            is a tautology.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b="1"/>
              <a:t>Solution</a:t>
            </a:r>
            <a:r>
              <a:rPr lang="en-US"/>
              <a:t>: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3" y="1587321"/>
            <a:ext cx="8010525" cy="2066925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657600" y="139522"/>
            <a:ext cx="2700338" cy="38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323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24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Section Summary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Predicates </a:t>
            </a:r>
          </a:p>
          <a:p>
            <a:r>
              <a:rPr lang="en-US"/>
              <a:t>Variables</a:t>
            </a:r>
          </a:p>
          <a:p>
            <a:r>
              <a:rPr lang="en-US"/>
              <a:t>Quantifiers</a:t>
            </a:r>
          </a:p>
          <a:p>
            <a:pPr lvl="1"/>
            <a:r>
              <a:rPr lang="en-US"/>
              <a:t>Universal Quantifier</a:t>
            </a:r>
          </a:p>
          <a:p>
            <a:pPr lvl="1"/>
            <a:r>
              <a:rPr lang="en-US"/>
              <a:t>Existential Quantifier</a:t>
            </a:r>
          </a:p>
          <a:p>
            <a:r>
              <a:rPr lang="en-US"/>
              <a:t>Negating Quantifiers</a:t>
            </a:r>
          </a:p>
          <a:p>
            <a:pPr lvl="1"/>
            <a:r>
              <a:rPr lang="en-US"/>
              <a:t>De Morgan’s Laws for Quantifiers</a:t>
            </a:r>
          </a:p>
          <a:p>
            <a:r>
              <a:rPr lang="en-US"/>
              <a:t>Translating English to Logic</a:t>
            </a:r>
          </a:p>
          <a:p>
            <a:r>
              <a:rPr lang="en-US"/>
              <a:t>Logic Programming (</a:t>
            </a:r>
            <a:r>
              <a:rPr lang="en-US" i="1"/>
              <a:t>optional</a:t>
            </a:r>
            <a:r>
              <a:rPr lang="en-US"/>
              <a:t>)</a:t>
            </a:r>
          </a:p>
          <a:p>
            <a:endParaRPr lang="en-US"/>
          </a:p>
          <a:p>
            <a:pPr lvl="1">
              <a:buFont typeface="Arial" panose="020B0604020202020204" pitchFamily="34" charset="0"/>
              <a:buNone/>
            </a:pP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9441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99047" y="226814"/>
            <a:ext cx="39249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u="sng" dirty="0"/>
              <a:t>Predicate  and Quantifier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4842" y="841828"/>
            <a:ext cx="10741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Propositional logic is not enough to express the meaning of all statements in mathematics and  natural language.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12462" y="1433990"/>
            <a:ext cx="10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75947" y="1433990"/>
            <a:ext cx="2172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x &gt; 1 true or false 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75947" y="1982037"/>
            <a:ext cx="419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  ‘ x ‘  is great tennis player, true or false ?</a:t>
            </a:r>
          </a:p>
        </p:txBody>
      </p:sp>
      <p:sp>
        <p:nvSpPr>
          <p:cNvPr id="10" name="Rectangle 9"/>
          <p:cNvSpPr/>
          <p:nvPr/>
        </p:nvSpPr>
        <p:spPr>
          <a:xfrm>
            <a:off x="612462" y="2585595"/>
            <a:ext cx="22131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a predicate?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4842" y="3090869"/>
            <a:ext cx="1141189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statement, “x is greater than 3″. It has two parts. The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part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variable x, is the subject of the statement. The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part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“is greater than 3”, is the predicate. It refers to a property that the subject of the statement can have.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4842" y="4006196"/>
            <a:ext cx="110461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statement “x is greater than 3″ can be denoted by P(x) where P denotes the predicate “is greater than 3” and x is the variable.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12462" y="4834635"/>
            <a:ext cx="110385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predicate P can be considered as a function. It tells the truth value of the statement P(x) at x. Once a value has been assigned to the variable x, the statement P(x) becomes a proposition and has a truth(T) or false(F) value.</a:t>
            </a:r>
          </a:p>
        </p:txBody>
      </p:sp>
    </p:spTree>
    <p:extLst>
      <p:ext uri="{BB962C8B-B14F-4D97-AF65-F5344CB8AC3E}">
        <p14:creationId xmlns:p14="http://schemas.microsoft.com/office/powerpoint/2010/main" val="390136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0520" y="395404"/>
            <a:ext cx="98221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Let P(x) denote the statement “x &gt; 10″. What are the truth values of P(11) and P(5)?</a:t>
            </a:r>
          </a:p>
        </p:txBody>
      </p:sp>
      <p:sp>
        <p:nvSpPr>
          <p:cNvPr id="6" name="Rectangle 5"/>
          <p:cNvSpPr/>
          <p:nvPr/>
        </p:nvSpPr>
        <p:spPr>
          <a:xfrm>
            <a:off x="510540" y="955655"/>
            <a:ext cx="91363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P(11) is equivalent to the statement 11 &gt; 10, which is True.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P(5) is equivalent to the statement 5 &gt; 10, which is False.</a:t>
            </a:r>
          </a:p>
        </p:txBody>
      </p:sp>
      <p:sp>
        <p:nvSpPr>
          <p:cNvPr id="7" name="Rectangle 6"/>
          <p:cNvSpPr/>
          <p:nvPr/>
        </p:nvSpPr>
        <p:spPr>
          <a:xfrm>
            <a:off x="350520" y="2177046"/>
            <a:ext cx="116814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R(x, y) denote the statement “x = y + 1“.  What is the truth value of the propositions R(1,3) and R(2,1)?</a:t>
            </a:r>
          </a:p>
        </p:txBody>
      </p:sp>
      <p:sp>
        <p:nvSpPr>
          <p:cNvPr id="8" name="Rectangle 7"/>
          <p:cNvSpPr/>
          <p:nvPr/>
        </p:nvSpPr>
        <p:spPr>
          <a:xfrm>
            <a:off x="350520" y="2860641"/>
            <a:ext cx="78028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R(1,3) is the statement 1 = 3 + 1, which is False.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R(2,1) is the statement 2 = 1 + 1, which is True.</a:t>
            </a:r>
          </a:p>
        </p:txBody>
      </p:sp>
      <p:sp>
        <p:nvSpPr>
          <p:cNvPr id="9" name="Rectangle 8"/>
          <p:cNvSpPr/>
          <p:nvPr/>
        </p:nvSpPr>
        <p:spPr>
          <a:xfrm>
            <a:off x="350520" y="4007891"/>
            <a:ext cx="306269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Introducing Predicate Logic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03960" y="4657092"/>
            <a:ext cx="694944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Predicate logic uses the following new features:</a:t>
            </a:r>
          </a:p>
          <a:p>
            <a:pPr lvl="1"/>
            <a:r>
              <a:rPr lang="en-US" dirty="0"/>
              <a:t>Variables:  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</a:p>
          <a:p>
            <a:pPr lvl="1"/>
            <a:r>
              <a:rPr lang="en-US" dirty="0"/>
              <a:t>Predicates:</a:t>
            </a:r>
            <a:r>
              <a:rPr lang="en-US" i="1" dirty="0"/>
              <a:t>  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), </a:t>
            </a:r>
            <a:r>
              <a:rPr lang="en-US" i="1" dirty="0"/>
              <a:t>M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936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9878" y="203954"/>
            <a:ext cx="269022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Propositional Functions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489878" y="759053"/>
            <a:ext cx="113715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Propositional functions become propositions (and have truth values) when their variables are each replaced by a value from the </a:t>
            </a:r>
            <a:r>
              <a:rPr lang="en-US" i="1" dirty="0"/>
              <a:t>domain </a:t>
            </a:r>
            <a:r>
              <a:rPr lang="en-US" dirty="0"/>
              <a:t>(or  </a:t>
            </a:r>
            <a:r>
              <a:rPr lang="en-US" i="1" dirty="0"/>
              <a:t>bound</a:t>
            </a:r>
            <a:r>
              <a:rPr lang="en-US" dirty="0"/>
              <a:t> by a quantifier, as we will see later).</a:t>
            </a:r>
          </a:p>
        </p:txBody>
      </p:sp>
      <p:sp>
        <p:nvSpPr>
          <p:cNvPr id="7" name="Rectangle 6"/>
          <p:cNvSpPr/>
          <p:nvPr/>
        </p:nvSpPr>
        <p:spPr>
          <a:xfrm>
            <a:off x="489878" y="1644178"/>
            <a:ext cx="7984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statement </a:t>
            </a:r>
            <a:r>
              <a:rPr lang="en-US" i="1" dirty="0"/>
              <a:t>P(x) </a:t>
            </a:r>
            <a:r>
              <a:rPr lang="en-US" dirty="0"/>
              <a:t>is said to be the value of the propositional function </a:t>
            </a:r>
            <a:r>
              <a:rPr lang="en-US" i="1" dirty="0"/>
              <a:t>P</a:t>
            </a:r>
            <a:r>
              <a:rPr lang="en-US" dirty="0"/>
              <a:t> at </a:t>
            </a:r>
            <a:r>
              <a:rPr lang="en-US" i="1" dirty="0"/>
              <a:t>x</a:t>
            </a:r>
            <a:r>
              <a:rPr lang="en-US" dirty="0"/>
              <a:t>. </a:t>
            </a:r>
          </a:p>
        </p:txBody>
      </p:sp>
      <p:sp>
        <p:nvSpPr>
          <p:cNvPr id="8" name="Rectangle 7"/>
          <p:cNvSpPr/>
          <p:nvPr/>
        </p:nvSpPr>
        <p:spPr>
          <a:xfrm>
            <a:off x="489878" y="2252304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For example, let</a:t>
            </a:r>
            <a:r>
              <a:rPr lang="en-US" i="1" dirty="0"/>
              <a:t> P(x)</a:t>
            </a:r>
            <a:r>
              <a:rPr lang="en-US" dirty="0"/>
              <a:t> denote  “</a:t>
            </a:r>
            <a:r>
              <a:rPr lang="en-US" i="1" dirty="0"/>
              <a:t>x</a:t>
            </a:r>
            <a:r>
              <a:rPr lang="en-US" dirty="0"/>
              <a:t> &gt;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0”</a:t>
            </a:r>
            <a:r>
              <a:rPr lang="en-US" dirty="0"/>
              <a:t> and the domain be the integers. Then:</a:t>
            </a:r>
          </a:p>
          <a:p>
            <a:pPr marL="850392" lvl="1" indent="-457200">
              <a:buNone/>
            </a:pPr>
            <a:r>
              <a:rPr lang="en-US" dirty="0"/>
              <a:t>P(-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)   is false.</a:t>
            </a:r>
          </a:p>
          <a:p>
            <a:pPr marL="850392" lvl="1" indent="-457200">
              <a:buNone/>
            </a:pPr>
            <a:r>
              <a:rPr lang="en-US" dirty="0"/>
              <a:t>P(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)   is false.</a:t>
            </a:r>
          </a:p>
          <a:p>
            <a:pPr marL="850392" lvl="1" indent="-457200">
              <a:buNone/>
            </a:pPr>
            <a:r>
              <a:rPr lang="en-US" dirty="0"/>
              <a:t>P(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)  is true.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25433" y="3795550"/>
            <a:ext cx="40327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Examples of Propositional Functions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5432" y="4247918"/>
            <a:ext cx="106890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Let “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z” </a:t>
            </a:r>
            <a:r>
              <a:rPr lang="en-US" dirty="0"/>
              <a:t>be denoted by  </a:t>
            </a:r>
            <a:r>
              <a:rPr lang="en-US" i="1" dirty="0"/>
              <a:t>R</a:t>
            </a:r>
            <a:r>
              <a:rPr lang="en-US" dirty="0"/>
              <a:t>(</a:t>
            </a:r>
            <a:r>
              <a:rPr lang="en-US" i="1" dirty="0"/>
              <a:t>x, y, z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i="1" dirty="0"/>
              <a:t>U</a:t>
            </a:r>
            <a:r>
              <a:rPr lang="en-US" dirty="0"/>
              <a:t> (for all three variables) be the integers. Find these truth values:</a:t>
            </a:r>
            <a:r>
              <a:rPr lang="en-US" i="1" dirty="0"/>
              <a:t> </a:t>
            </a:r>
            <a:endParaRPr lang="en-US" dirty="0"/>
          </a:p>
          <a:p>
            <a:pPr lvl="1">
              <a:buFont typeface="Arial" panose="020B0604020202020204" pitchFamily="34" charset="0"/>
              <a:buNone/>
            </a:pPr>
            <a:r>
              <a:rPr lang="en-US" dirty="0"/>
              <a:t>R(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2,-1</a:t>
            </a:r>
            <a:r>
              <a:rPr lang="en-US" dirty="0"/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None/>
            </a:pPr>
            <a:endParaRPr lang="en-US" b="1" dirty="0"/>
          </a:p>
          <a:p>
            <a:pPr lvl="1">
              <a:buFont typeface="Arial" panose="020B0604020202020204" pitchFamily="34" charset="0"/>
              <a:buNone/>
            </a:pPr>
            <a:r>
              <a:rPr lang="en-US" b="1" dirty="0"/>
              <a:t>Solution:  F              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21949" y="461017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</a:pPr>
            <a:r>
              <a:rPr lang="en-US" dirty="0"/>
              <a:t>R(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3,4,7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None/>
            </a:pPr>
            <a:endParaRPr lang="en-US" b="1" dirty="0"/>
          </a:p>
          <a:p>
            <a:pPr lvl="1">
              <a:buFont typeface="Arial" panose="020B0604020202020204" pitchFamily="34" charset="0"/>
              <a:buNone/>
            </a:pPr>
            <a:r>
              <a:rPr lang="en-US" b="1" dirty="0"/>
              <a:t> Solution: T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25431" y="548734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1">
              <a:buFont typeface="Arial" panose="020B0604020202020204" pitchFamily="34" charset="0"/>
              <a:buNone/>
            </a:pPr>
            <a:r>
              <a:rPr lang="en-US" dirty="0"/>
              <a:t>R(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b="1" dirty="0"/>
              <a:t>Solution: Not a Proposition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0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  <p:bldP spid="12" grpId="0"/>
      <p:bldP spid="13" grpId="0"/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28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2073" y="252855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Now let  “</a:t>
            </a:r>
            <a:r>
              <a:rPr lang="en-US" i="1" dirty="0"/>
              <a:t>x</a:t>
            </a:r>
            <a:r>
              <a:rPr lang="en-US" dirty="0"/>
              <a:t> - </a:t>
            </a:r>
            <a:r>
              <a:rPr lang="en-US" i="1" dirty="0"/>
              <a:t>y</a:t>
            </a:r>
            <a:r>
              <a:rPr lang="en-US" dirty="0"/>
              <a:t> = </a:t>
            </a:r>
            <a:r>
              <a:rPr lang="en-US" i="1" dirty="0"/>
              <a:t>z” </a:t>
            </a:r>
            <a:r>
              <a:rPr lang="en-US" dirty="0"/>
              <a:t>be denoted by </a:t>
            </a:r>
            <a:r>
              <a:rPr lang="en-US" i="1" dirty="0"/>
              <a:t>Q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y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), with U as the integers.</a:t>
            </a:r>
            <a:r>
              <a:rPr lang="en-US" i="1" dirty="0"/>
              <a:t> </a:t>
            </a:r>
            <a:r>
              <a:rPr lang="en-US" dirty="0"/>
              <a:t>Find</a:t>
            </a:r>
            <a:r>
              <a:rPr lang="en-US" b="1" dirty="0"/>
              <a:t> </a:t>
            </a:r>
            <a:r>
              <a:rPr lang="en-US" dirty="0"/>
              <a:t>these truth values: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dirty="0"/>
              <a:t>Q(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2,-1,3</a:t>
            </a:r>
            <a:r>
              <a:rPr lang="en-US" dirty="0"/>
              <a:t>)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b="1" dirty="0"/>
              <a:t> Solution:  T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dirty="0"/>
              <a:t>Q(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3,4,7</a:t>
            </a:r>
            <a:r>
              <a:rPr lang="en-US" dirty="0"/>
              <a:t>)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b="1" dirty="0"/>
              <a:t> Solution: F</a:t>
            </a:r>
            <a:endParaRPr lang="en-US" dirty="0"/>
          </a:p>
          <a:p>
            <a:pPr lvl="1">
              <a:buFont typeface="Arial" panose="020B0604020202020204" pitchFamily="34" charset="0"/>
              <a:buNone/>
            </a:pPr>
            <a:r>
              <a:rPr lang="en-US" dirty="0"/>
              <a:t> Q(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, </a:t>
            </a:r>
            <a:r>
              <a:rPr lang="en-US" i="1" dirty="0"/>
              <a:t>z</a:t>
            </a:r>
            <a:r>
              <a:rPr lang="en-US" dirty="0"/>
              <a:t>)</a:t>
            </a:r>
          </a:p>
          <a:p>
            <a:pPr lvl="2">
              <a:buFont typeface="Arial" panose="020B0604020202020204" pitchFamily="34" charset="0"/>
              <a:buNone/>
            </a:pPr>
            <a:r>
              <a:rPr lang="en-US" b="1" dirty="0"/>
              <a:t> Solution:  Not a Proposition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382073" y="2651331"/>
            <a:ext cx="31515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Compound Expressions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" y="3112996"/>
            <a:ext cx="68461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Connectives from propositional logic carry over to predicate logic.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533400" y="3574661"/>
            <a:ext cx="47726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</a:t>
            </a:r>
            <a:r>
              <a:rPr lang="en-US" i="1" dirty="0"/>
              <a:t>P(x)</a:t>
            </a:r>
            <a:r>
              <a:rPr lang="en-US" dirty="0"/>
              <a:t> denotes  “</a:t>
            </a:r>
            <a:r>
              <a:rPr lang="en-US" i="1" dirty="0"/>
              <a:t>x</a:t>
            </a:r>
            <a:r>
              <a:rPr lang="en-US" dirty="0"/>
              <a:t> &gt;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0,”</a:t>
            </a:r>
            <a:r>
              <a:rPr lang="en-US" dirty="0"/>
              <a:t> find these truth values: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dirty="0"/>
              <a:t>P(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) </a:t>
            </a:r>
            <a:r>
              <a:rPr lang="en-US" dirty="0">
                <a:latin typeface="Cambria Math"/>
                <a:ea typeface="Cambria Math"/>
              </a:rPr>
              <a:t>∨ P(-1)      </a:t>
            </a:r>
            <a:r>
              <a:rPr lang="en-US" b="1" dirty="0">
                <a:latin typeface="Cambria Math"/>
                <a:ea typeface="Cambria Math"/>
              </a:rPr>
              <a:t>Solution</a:t>
            </a:r>
            <a:r>
              <a:rPr lang="en-US" dirty="0">
                <a:latin typeface="Cambria Math"/>
                <a:ea typeface="Cambria Math"/>
              </a:rPr>
              <a:t>: T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dirty="0"/>
              <a:t>P(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) </a:t>
            </a:r>
            <a:r>
              <a:rPr lang="en-US" dirty="0">
                <a:latin typeface="Cambria Math"/>
                <a:ea typeface="Cambria Math"/>
              </a:rPr>
              <a:t>∧ P(-1)      </a:t>
            </a:r>
            <a:r>
              <a:rPr lang="en-US" b="1" dirty="0">
                <a:latin typeface="Cambria Math"/>
                <a:ea typeface="Cambria Math"/>
              </a:rPr>
              <a:t>Solution</a:t>
            </a:r>
            <a:r>
              <a:rPr lang="en-US" dirty="0">
                <a:latin typeface="Cambria Math"/>
                <a:ea typeface="Cambria Math"/>
              </a:rPr>
              <a:t>: F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dirty="0"/>
              <a:t>P(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) </a:t>
            </a:r>
            <a:r>
              <a:rPr lang="en-US" dirty="0">
                <a:latin typeface="Cambria Math"/>
                <a:ea typeface="Cambria Math"/>
              </a:rPr>
              <a:t>→ P(-1)     </a:t>
            </a:r>
            <a:r>
              <a:rPr lang="en-US" b="1" dirty="0">
                <a:latin typeface="Cambria Math"/>
                <a:ea typeface="Cambria Math"/>
              </a:rPr>
              <a:t>Solution</a:t>
            </a:r>
            <a:r>
              <a:rPr lang="en-US" dirty="0">
                <a:latin typeface="Cambria Math"/>
                <a:ea typeface="Cambria Math"/>
              </a:rPr>
              <a:t>: F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dirty="0"/>
              <a:t>P(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) </a:t>
            </a:r>
            <a:r>
              <a:rPr lang="en-US" dirty="0">
                <a:latin typeface="Cambria Math"/>
                <a:ea typeface="Cambria Math"/>
              </a:rPr>
              <a:t>→ ¬P(-1)  </a:t>
            </a:r>
            <a:r>
              <a:rPr lang="en-US" b="1" dirty="0">
                <a:latin typeface="Cambria Math"/>
                <a:ea typeface="Cambria Math"/>
              </a:rPr>
              <a:t>Solution</a:t>
            </a:r>
            <a:r>
              <a:rPr lang="en-US" dirty="0">
                <a:latin typeface="Cambria Math"/>
                <a:ea typeface="Cambria Math"/>
              </a:rPr>
              <a:t>: 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33400" y="5051989"/>
            <a:ext cx="987273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Expressions with variables are not propositions and therefore do not have truth values.  </a:t>
            </a:r>
          </a:p>
          <a:p>
            <a:r>
              <a:rPr lang="en-US" dirty="0"/>
              <a:t>For example,    P(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) </a:t>
            </a:r>
            <a:r>
              <a:rPr lang="en-US" dirty="0">
                <a:latin typeface="Cambria Math"/>
                <a:ea typeface="Cambria Math"/>
              </a:rPr>
              <a:t>∧ P(</a:t>
            </a:r>
            <a:r>
              <a:rPr lang="en-US" i="1" dirty="0">
                <a:latin typeface="Cambria Math"/>
                <a:ea typeface="Cambria Math"/>
              </a:rPr>
              <a:t>y</a:t>
            </a:r>
            <a:r>
              <a:rPr lang="en-US" dirty="0">
                <a:latin typeface="Cambria Math"/>
                <a:ea typeface="Cambria Math"/>
              </a:rPr>
              <a:t>)      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dirty="0"/>
              <a:t>                  P(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x</a:t>
            </a:r>
            <a:r>
              <a:rPr lang="en-US" dirty="0"/>
              <a:t>) </a:t>
            </a:r>
            <a:r>
              <a:rPr lang="en-US" dirty="0">
                <a:latin typeface="Cambria Math"/>
                <a:ea typeface="Cambria Math"/>
              </a:rPr>
              <a:t>→ P(</a:t>
            </a:r>
            <a:r>
              <a:rPr lang="en-US" i="1" dirty="0">
                <a:latin typeface="Cambria Math"/>
                <a:ea typeface="Cambria Math"/>
              </a:rPr>
              <a:t>y</a:t>
            </a:r>
            <a:r>
              <a:rPr lang="en-US" dirty="0">
                <a:latin typeface="Cambria Math"/>
                <a:ea typeface="Cambria Math"/>
              </a:rPr>
              <a:t>)     </a:t>
            </a:r>
          </a:p>
        </p:txBody>
      </p:sp>
    </p:spTree>
    <p:extLst>
      <p:ext uri="{BB962C8B-B14F-4D97-AF65-F5344CB8AC3E}">
        <p14:creationId xmlns:p14="http://schemas.microsoft.com/office/powerpoint/2010/main" val="81679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29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93908" y="275432"/>
            <a:ext cx="16158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Quantifiers</a:t>
            </a:r>
          </a:p>
        </p:txBody>
      </p:sp>
      <p:sp>
        <p:nvSpPr>
          <p:cNvPr id="9" name="Rectangle 8"/>
          <p:cNvSpPr/>
          <p:nvPr/>
        </p:nvSpPr>
        <p:spPr>
          <a:xfrm>
            <a:off x="838199" y="737097"/>
            <a:ext cx="826716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We need </a:t>
            </a:r>
            <a:r>
              <a:rPr lang="en-US" i="1" dirty="0"/>
              <a:t>quantifiers</a:t>
            </a:r>
            <a:r>
              <a:rPr lang="en-US" dirty="0"/>
              <a:t> to express the meaning of English words including </a:t>
            </a:r>
            <a:r>
              <a:rPr lang="en-US" i="1" dirty="0"/>
              <a:t>all</a:t>
            </a:r>
            <a:r>
              <a:rPr lang="en-US" dirty="0"/>
              <a:t> and </a:t>
            </a:r>
            <a:r>
              <a:rPr lang="en-US" i="1" dirty="0"/>
              <a:t>some</a:t>
            </a:r>
            <a:r>
              <a:rPr lang="en-US" dirty="0"/>
              <a:t>: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52601" y="1198762"/>
            <a:ext cx="29077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“All men are Mortal.”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52601" y="1660427"/>
            <a:ext cx="35904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“Some cats do not have fur.”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908" y="2214425"/>
            <a:ext cx="44592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The two most important quantifiers are: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8867" y="2577227"/>
            <a:ext cx="491730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/>
              <a:t>Universal Quantifier, </a:t>
            </a:r>
            <a:r>
              <a:rPr lang="en-US" b="1" dirty="0">
                <a:sym typeface="Symbol"/>
              </a:rPr>
              <a:t>“</a:t>
            </a:r>
            <a:r>
              <a:rPr lang="en-US" dirty="0"/>
              <a:t>For all,”   symbol: </a:t>
            </a:r>
            <a:r>
              <a:rPr lang="en-US" sz="2800" b="1" dirty="0">
                <a:sym typeface="Symbol"/>
              </a:rPr>
              <a:t>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58867" y="2972355"/>
            <a:ext cx="54495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Existential Quantifier, “There exists,”  symbol: </a:t>
            </a:r>
            <a:r>
              <a:rPr lang="en-US" sz="2800" b="1" dirty="0">
                <a:sym typeface="Symbol"/>
              </a:rPr>
              <a:t>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93908" y="3706314"/>
            <a:ext cx="396666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We write  as in </a:t>
            </a:r>
            <a:r>
              <a:rPr lang="en-US" sz="2000" b="1" dirty="0">
                <a:sym typeface="Symbol"/>
              </a:rPr>
              <a:t></a:t>
            </a:r>
            <a:r>
              <a:rPr lang="en-US" sz="2000" b="1" i="1" dirty="0">
                <a:sym typeface="Symbol"/>
              </a:rPr>
              <a:t>x P</a:t>
            </a:r>
            <a:r>
              <a:rPr lang="en-US" sz="2000" b="1" dirty="0">
                <a:sym typeface="Symbol"/>
              </a:rPr>
              <a:t>(</a:t>
            </a:r>
            <a:r>
              <a:rPr lang="en-US" sz="2000" b="1" i="1" dirty="0">
                <a:sym typeface="Symbol"/>
              </a:rPr>
              <a:t>x</a:t>
            </a:r>
            <a:r>
              <a:rPr lang="en-US" sz="2000" b="1" dirty="0">
                <a:sym typeface="Symbol"/>
              </a:rPr>
              <a:t>) and  </a:t>
            </a:r>
            <a:r>
              <a:rPr lang="en-US" sz="2000" b="1" i="1" dirty="0">
                <a:sym typeface="Symbol"/>
              </a:rPr>
              <a:t>x P</a:t>
            </a:r>
            <a:r>
              <a:rPr lang="en-US" sz="2000" b="1" dirty="0">
                <a:sym typeface="Symbol"/>
              </a:rPr>
              <a:t>(</a:t>
            </a:r>
            <a:r>
              <a:rPr lang="en-US" sz="2000" b="1" i="1" dirty="0">
                <a:sym typeface="Symbol"/>
              </a:rPr>
              <a:t>x</a:t>
            </a:r>
            <a:r>
              <a:rPr lang="en-US" sz="2000" b="1" dirty="0">
                <a:sym typeface="Symbol"/>
              </a:rPr>
              <a:t>).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3853" y="4244203"/>
            <a:ext cx="53680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Symbol"/>
              </a:rPr>
              <a:t></a:t>
            </a:r>
            <a:r>
              <a:rPr lang="en-US" i="1" dirty="0">
                <a:sym typeface="Symbol"/>
              </a:rPr>
              <a:t>x 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asserts 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is true for </a:t>
            </a:r>
            <a:r>
              <a:rPr lang="en-US" u="sng" dirty="0">
                <a:sym typeface="Symbol"/>
              </a:rPr>
              <a:t>every</a:t>
            </a:r>
            <a:r>
              <a:rPr lang="en-US" dirty="0">
                <a:sym typeface="Symbol"/>
              </a:rPr>
              <a:t> 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in the </a:t>
            </a:r>
            <a:r>
              <a:rPr lang="en-US" i="1" dirty="0">
                <a:sym typeface="Symbol"/>
              </a:rPr>
              <a:t>domain</a:t>
            </a:r>
            <a:r>
              <a:rPr lang="en-US" dirty="0">
                <a:sym typeface="Symbol"/>
              </a:rPr>
              <a:t>.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88096" y="4793165"/>
            <a:ext cx="53238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ym typeface="Symbol"/>
              </a:rPr>
              <a:t></a:t>
            </a:r>
            <a:r>
              <a:rPr lang="en-US" i="1" dirty="0">
                <a:sym typeface="Symbol"/>
              </a:rPr>
              <a:t>x 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asserts </a:t>
            </a:r>
            <a:r>
              <a:rPr lang="en-US" i="1" dirty="0">
                <a:sym typeface="Symbol"/>
              </a:rPr>
              <a:t>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is true for </a:t>
            </a:r>
            <a:r>
              <a:rPr lang="en-US" u="sng" dirty="0">
                <a:sym typeface="Symbol"/>
              </a:rPr>
              <a:t>some</a:t>
            </a:r>
            <a:r>
              <a:rPr lang="en-US" dirty="0">
                <a:sym typeface="Symbol"/>
              </a:rPr>
              <a:t> 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 in the </a:t>
            </a:r>
            <a:r>
              <a:rPr lang="en-US" i="1" dirty="0">
                <a:sym typeface="Symbol"/>
              </a:rPr>
              <a:t>domain</a:t>
            </a:r>
            <a:r>
              <a:rPr lang="en-US" dirty="0">
                <a:sym typeface="Symbol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83975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74908" y="316982"/>
            <a:ext cx="92937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To represent propositions, </a:t>
            </a:r>
            <a:r>
              <a:rPr lang="en-US" sz="2800" b="1" i="1" dirty="0"/>
              <a:t>propositional variables </a:t>
            </a:r>
            <a:r>
              <a:rPr lang="en-US" sz="2800" dirty="0"/>
              <a:t>are used. </a:t>
            </a:r>
          </a:p>
        </p:txBody>
      </p:sp>
      <p:sp>
        <p:nvSpPr>
          <p:cNvPr id="7" name="Rectangle 6"/>
          <p:cNvSpPr/>
          <p:nvPr/>
        </p:nvSpPr>
        <p:spPr>
          <a:xfrm>
            <a:off x="474908" y="1234355"/>
            <a:ext cx="112421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By Convention, these variables are represented by small alphabets such as p, q, r, s . </a:t>
            </a:r>
          </a:p>
        </p:txBody>
      </p:sp>
      <p:sp>
        <p:nvSpPr>
          <p:cNvPr id="8" name="Rectangle 7"/>
          <p:cNvSpPr/>
          <p:nvPr/>
        </p:nvSpPr>
        <p:spPr>
          <a:xfrm>
            <a:off x="474907" y="2450431"/>
            <a:ext cx="112421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The area of logic which deals with propositions is called </a:t>
            </a:r>
            <a:r>
              <a:rPr lang="en-US" sz="2800" b="1" dirty="0"/>
              <a:t>propositional calculus or propositional logic</a:t>
            </a:r>
            <a:r>
              <a:rPr lang="en-US" sz="2800" dirty="0"/>
              <a:t>. 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" y="3798691"/>
            <a:ext cx="110833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Propositions constructed using one or more propositions are called </a:t>
            </a:r>
            <a:r>
              <a:rPr lang="en-US" sz="2800" b="1" dirty="0"/>
              <a:t>compound propositions</a:t>
            </a:r>
            <a:r>
              <a:rPr lang="en-US" sz="2800" dirty="0"/>
              <a:t>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4907" y="5008090"/>
            <a:ext cx="1072649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dirty="0"/>
              <a:t>The propositions are combined together using </a:t>
            </a:r>
            <a:r>
              <a:rPr lang="en-US" sz="2800" b="1" i="1" dirty="0"/>
              <a:t>Logical Connectives or Logical Operators.</a:t>
            </a:r>
          </a:p>
        </p:txBody>
      </p:sp>
    </p:spTree>
    <p:extLst>
      <p:ext uri="{BB962C8B-B14F-4D97-AF65-F5344CB8AC3E}">
        <p14:creationId xmlns:p14="http://schemas.microsoft.com/office/powerpoint/2010/main" val="14638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27354" y="1135064"/>
            <a:ext cx="27607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/>
              <a:t>Universal Quantifier</a:t>
            </a:r>
          </a:p>
        </p:txBody>
      </p:sp>
      <p:sp>
        <p:nvSpPr>
          <p:cNvPr id="7" name="Rectangle 6"/>
          <p:cNvSpPr/>
          <p:nvPr/>
        </p:nvSpPr>
        <p:spPr>
          <a:xfrm>
            <a:off x="227354" y="3351055"/>
            <a:ext cx="2883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Existential Quantifier</a:t>
            </a:r>
          </a:p>
        </p:txBody>
      </p:sp>
      <p:sp>
        <p:nvSpPr>
          <p:cNvPr id="8" name="Rectangle 7"/>
          <p:cNvSpPr/>
          <p:nvPr/>
        </p:nvSpPr>
        <p:spPr>
          <a:xfrm>
            <a:off x="458269" y="1642895"/>
            <a:ext cx="93167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>
                <a:sym typeface="Symbol"/>
              </a:rPr>
              <a:t>               </a:t>
            </a:r>
            <a:r>
              <a:rPr lang="en-US" i="1" dirty="0">
                <a:sym typeface="Symbol"/>
              </a:rPr>
              <a:t>x 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</a:t>
            </a:r>
            <a:r>
              <a:rPr lang="en-US" i="1" dirty="0"/>
              <a:t>  </a:t>
            </a:r>
            <a:r>
              <a:rPr lang="en-US" dirty="0"/>
              <a:t>is read as </a:t>
            </a:r>
            <a:r>
              <a:rPr lang="en-US" i="1" dirty="0"/>
              <a:t>“</a:t>
            </a:r>
            <a:r>
              <a:rPr lang="en-US" dirty="0"/>
              <a:t>For all </a:t>
            </a:r>
            <a:r>
              <a:rPr lang="en-US" i="1" dirty="0"/>
              <a:t>x</a:t>
            </a:r>
            <a:r>
              <a:rPr lang="en-US" dirty="0"/>
              <a:t>, P(</a:t>
            </a:r>
            <a:r>
              <a:rPr lang="en-US" i="1" dirty="0"/>
              <a:t>x</a:t>
            </a:r>
            <a:r>
              <a:rPr lang="en-US" dirty="0"/>
              <a:t>)” or “For every </a:t>
            </a:r>
            <a:r>
              <a:rPr lang="en-US" i="1" dirty="0"/>
              <a:t>x</a:t>
            </a:r>
            <a:r>
              <a:rPr lang="en-US" dirty="0"/>
              <a:t>, P(</a:t>
            </a:r>
            <a:r>
              <a:rPr lang="en-US" i="1" dirty="0"/>
              <a:t>x</a:t>
            </a:r>
            <a:r>
              <a:rPr lang="en-US" dirty="0"/>
              <a:t>)”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dirty="0"/>
              <a:t>Examples:</a:t>
            </a:r>
          </a:p>
          <a:p>
            <a:pPr marL="1124712" lvl="2" indent="-457200">
              <a:buFont typeface="+mj-lt"/>
              <a:buAutoNum type="arabicParenR"/>
            </a:pPr>
            <a:r>
              <a:rPr lang="en-US" i="1" dirty="0"/>
              <a:t> </a:t>
            </a:r>
            <a:r>
              <a:rPr lang="en-US" dirty="0"/>
              <a:t>If</a:t>
            </a:r>
            <a:r>
              <a:rPr lang="en-US" i="1" dirty="0"/>
              <a:t> P(x)</a:t>
            </a:r>
            <a:r>
              <a:rPr lang="en-US" dirty="0"/>
              <a:t> denotes  “</a:t>
            </a:r>
            <a:r>
              <a:rPr lang="en-US" i="1" dirty="0"/>
              <a:t>x</a:t>
            </a:r>
            <a:r>
              <a:rPr lang="en-US" dirty="0"/>
              <a:t> &gt;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0” and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is the integers, then </a:t>
            </a:r>
            <a:r>
              <a:rPr lang="en-US" dirty="0">
                <a:sym typeface="Symbol"/>
              </a:rPr>
              <a:t></a:t>
            </a:r>
            <a:r>
              <a:rPr lang="en-US" i="1" dirty="0">
                <a:sym typeface="Symbol"/>
              </a:rPr>
              <a:t>x 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is false.</a:t>
            </a:r>
          </a:p>
          <a:p>
            <a:pPr marL="1124712" lvl="2" indent="-457200">
              <a:buFont typeface="+mj-lt"/>
              <a:buAutoNum type="arabicParenR"/>
            </a:pPr>
            <a:r>
              <a:rPr lang="en-US" dirty="0"/>
              <a:t>If</a:t>
            </a:r>
            <a:r>
              <a:rPr lang="en-US" i="1" dirty="0"/>
              <a:t> P(x)</a:t>
            </a:r>
            <a:r>
              <a:rPr lang="en-US" dirty="0"/>
              <a:t> denotes  “</a:t>
            </a:r>
            <a:r>
              <a:rPr lang="en-US" i="1" dirty="0"/>
              <a:t>x</a:t>
            </a:r>
            <a:r>
              <a:rPr lang="en-US" dirty="0"/>
              <a:t> &gt;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0” and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is the positive integers, then     </a:t>
            </a:r>
            <a:r>
              <a:rPr lang="en-US" dirty="0">
                <a:sym typeface="Symbol"/>
              </a:rPr>
              <a:t></a:t>
            </a:r>
            <a:r>
              <a:rPr lang="en-US" i="1" dirty="0">
                <a:sym typeface="Symbol"/>
              </a:rPr>
              <a:t>x 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is true.</a:t>
            </a:r>
          </a:p>
          <a:p>
            <a:pPr marL="1124712" lvl="2" indent="-457200">
              <a:buFont typeface="+mj-lt"/>
              <a:buAutoNum type="arabicParenR"/>
            </a:pPr>
            <a:r>
              <a:rPr lang="en-US" dirty="0"/>
              <a:t>If</a:t>
            </a:r>
            <a:r>
              <a:rPr lang="en-US" i="1" dirty="0"/>
              <a:t> P(x)</a:t>
            </a:r>
            <a:r>
              <a:rPr lang="en-US" dirty="0"/>
              <a:t> denotes  “</a:t>
            </a:r>
            <a:r>
              <a:rPr lang="en-US" i="1" dirty="0"/>
              <a:t>x</a:t>
            </a:r>
            <a:r>
              <a:rPr lang="en-US" dirty="0"/>
              <a:t> is even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” and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is the integers,  then </a:t>
            </a:r>
            <a:r>
              <a:rPr lang="en-US" dirty="0">
                <a:sym typeface="Symbol"/>
              </a:rPr>
              <a:t> </a:t>
            </a:r>
            <a:r>
              <a:rPr lang="en-US" i="1" dirty="0">
                <a:sym typeface="Symbol"/>
              </a:rPr>
              <a:t>x 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is false.</a:t>
            </a:r>
          </a:p>
        </p:txBody>
      </p:sp>
      <p:sp>
        <p:nvSpPr>
          <p:cNvPr id="9" name="Rectangle 8"/>
          <p:cNvSpPr/>
          <p:nvPr/>
        </p:nvSpPr>
        <p:spPr>
          <a:xfrm>
            <a:off x="458269" y="3812720"/>
            <a:ext cx="1002727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ym typeface="Symbol"/>
              </a:rPr>
              <a:t>   </a:t>
            </a:r>
            <a:r>
              <a:rPr lang="en-US" i="1" dirty="0">
                <a:sym typeface="Symbol"/>
              </a:rPr>
              <a:t>x 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is read as </a:t>
            </a:r>
            <a:r>
              <a:rPr lang="en-US" i="1" dirty="0"/>
              <a:t>“</a:t>
            </a:r>
            <a:r>
              <a:rPr lang="en-US" dirty="0"/>
              <a:t>For some </a:t>
            </a:r>
            <a:r>
              <a:rPr lang="en-US" i="1" dirty="0"/>
              <a:t>x</a:t>
            </a:r>
            <a:r>
              <a:rPr lang="en-US" dirty="0"/>
              <a:t>, P(</a:t>
            </a:r>
            <a:r>
              <a:rPr lang="en-US" i="1" dirty="0"/>
              <a:t>x</a:t>
            </a:r>
            <a:r>
              <a:rPr lang="en-US" dirty="0"/>
              <a:t>)”,  or as “There is an </a:t>
            </a:r>
            <a:r>
              <a:rPr lang="en-US" i="1" dirty="0"/>
              <a:t>x</a:t>
            </a:r>
            <a:r>
              <a:rPr lang="en-US" dirty="0"/>
              <a:t> such that P(</a:t>
            </a:r>
            <a:r>
              <a:rPr lang="en-US" i="1" dirty="0"/>
              <a:t>x</a:t>
            </a:r>
            <a:r>
              <a:rPr lang="en-US" dirty="0"/>
              <a:t>),”  or “For at least one </a:t>
            </a:r>
            <a:r>
              <a:rPr lang="en-US" i="1" dirty="0"/>
              <a:t>x</a:t>
            </a:r>
            <a:r>
              <a:rPr lang="en-US" dirty="0"/>
              <a:t>, P(</a:t>
            </a:r>
            <a:r>
              <a:rPr lang="en-US" i="1" dirty="0"/>
              <a:t>x</a:t>
            </a:r>
            <a:r>
              <a:rPr lang="en-US" dirty="0"/>
              <a:t>).” </a:t>
            </a:r>
          </a:p>
          <a:p>
            <a:pPr lvl="1">
              <a:buNone/>
            </a:pPr>
            <a:r>
              <a:rPr lang="en-US" b="1" dirty="0"/>
              <a:t>Examples</a:t>
            </a:r>
            <a:r>
              <a:rPr lang="en-US" dirty="0"/>
              <a:t>: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US" i="1" dirty="0"/>
              <a:t> </a:t>
            </a:r>
            <a:r>
              <a:rPr lang="en-US" dirty="0"/>
              <a:t>If</a:t>
            </a:r>
            <a:r>
              <a:rPr lang="en-US" i="1" dirty="0"/>
              <a:t> P(x)</a:t>
            </a:r>
            <a:r>
              <a:rPr lang="en-US" dirty="0"/>
              <a:t> denotes  “</a:t>
            </a:r>
            <a:r>
              <a:rPr lang="en-US" i="1" dirty="0"/>
              <a:t>x</a:t>
            </a:r>
            <a:r>
              <a:rPr lang="en-US" dirty="0"/>
              <a:t> &gt;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0” and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is the integers, then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>
                <a:sym typeface="Symbol"/>
              </a:rPr>
              <a:t>x 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is true. It is also true if U is the positive integers.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US" dirty="0"/>
              <a:t>If</a:t>
            </a:r>
            <a:r>
              <a:rPr lang="en-US" i="1" dirty="0"/>
              <a:t> P(x)</a:t>
            </a:r>
            <a:r>
              <a:rPr lang="en-US" dirty="0"/>
              <a:t> denotes  “</a:t>
            </a:r>
            <a:r>
              <a:rPr lang="en-US" i="1" dirty="0"/>
              <a:t>x</a:t>
            </a:r>
            <a:r>
              <a:rPr lang="en-US" dirty="0"/>
              <a:t> &lt;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0” and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is the positive integers,  then    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>
                <a:sym typeface="Symbol"/>
              </a:rPr>
              <a:t>x 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is false.</a:t>
            </a:r>
          </a:p>
          <a:p>
            <a:pPr marL="1124712" lvl="2" indent="-457200">
              <a:buFont typeface="+mj-lt"/>
              <a:buAutoNum type="arabicPeriod"/>
            </a:pPr>
            <a:r>
              <a:rPr lang="en-US" dirty="0"/>
              <a:t>If</a:t>
            </a:r>
            <a:r>
              <a:rPr lang="en-US" i="1" dirty="0"/>
              <a:t> P(x)</a:t>
            </a:r>
            <a:r>
              <a:rPr lang="en-US" dirty="0"/>
              <a:t> denotes  “</a:t>
            </a:r>
            <a:r>
              <a:rPr lang="en-US" i="1" dirty="0"/>
              <a:t>x</a:t>
            </a:r>
            <a:r>
              <a:rPr lang="en-US" dirty="0"/>
              <a:t> is even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” and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U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 is the integers,  then    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</a:t>
            </a:r>
            <a:r>
              <a:rPr lang="en-US" i="1" dirty="0">
                <a:sym typeface="Symbol"/>
              </a:rPr>
              <a:t>x 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is true.</a:t>
            </a:r>
          </a:p>
        </p:txBody>
      </p:sp>
    </p:spTree>
    <p:extLst>
      <p:ext uri="{BB962C8B-B14F-4D97-AF65-F5344CB8AC3E}">
        <p14:creationId xmlns:p14="http://schemas.microsoft.com/office/powerpoint/2010/main" val="252727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219" y="328657"/>
            <a:ext cx="3329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Uniqueness Quantifier (</a:t>
            </a:r>
            <a:r>
              <a:rPr lang="en-US" b="1" i="1" dirty="0"/>
              <a:t>optional</a:t>
            </a:r>
            <a:r>
              <a:rPr lang="en-US" b="1" dirty="0"/>
              <a:t>)</a:t>
            </a:r>
          </a:p>
        </p:txBody>
      </p:sp>
      <p:sp>
        <p:nvSpPr>
          <p:cNvPr id="6" name="Rectangle 5"/>
          <p:cNvSpPr/>
          <p:nvPr/>
        </p:nvSpPr>
        <p:spPr>
          <a:xfrm>
            <a:off x="663173" y="813770"/>
            <a:ext cx="1027199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ym typeface="Symbol"/>
              </a:rPr>
              <a:t>!</a:t>
            </a:r>
            <a:r>
              <a:rPr lang="en-US" i="1" dirty="0">
                <a:sym typeface="Symbol"/>
              </a:rPr>
              <a:t>x 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means that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>
                <a:latin typeface="Bookman" pitchFamily="18" charset="0"/>
              </a:rPr>
              <a:t>x</a:t>
            </a:r>
            <a:r>
              <a:rPr lang="en-US" dirty="0"/>
              <a:t>) is true for </a:t>
            </a:r>
            <a:r>
              <a:rPr lang="en-US" u="sng" dirty="0"/>
              <a:t>one and only one</a:t>
            </a:r>
            <a:r>
              <a:rPr lang="en-US" dirty="0"/>
              <a:t> </a:t>
            </a:r>
            <a:r>
              <a:rPr lang="en-US" i="1" dirty="0">
                <a:latin typeface="Bookman" pitchFamily="18" charset="0"/>
              </a:rPr>
              <a:t>x </a:t>
            </a:r>
            <a:r>
              <a:rPr lang="en-US" dirty="0"/>
              <a:t>in the universe of discourse.</a:t>
            </a:r>
            <a:endParaRPr lang="en-US" i="1" dirty="0"/>
          </a:p>
          <a:p>
            <a:r>
              <a:rPr lang="en-US" dirty="0"/>
              <a:t>This is commonly expressed in English in the following equivalent ways:</a:t>
            </a:r>
          </a:p>
          <a:p>
            <a:pPr lvl="1"/>
            <a:r>
              <a:rPr lang="en-US" dirty="0"/>
              <a:t>“There is a unique </a:t>
            </a:r>
            <a:r>
              <a:rPr lang="en-US" i="1" dirty="0">
                <a:latin typeface="Bookman" pitchFamily="18" charset="0"/>
              </a:rPr>
              <a:t>x</a:t>
            </a:r>
            <a:r>
              <a:rPr lang="en-US" i="1" dirty="0"/>
              <a:t> </a:t>
            </a:r>
            <a:r>
              <a:rPr lang="en-US" dirty="0"/>
              <a:t>such that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>
                <a:latin typeface="Bookman" pitchFamily="18" charset="0"/>
              </a:rPr>
              <a:t>x</a:t>
            </a:r>
            <a:r>
              <a:rPr lang="en-US" dirty="0"/>
              <a:t>).” </a:t>
            </a:r>
          </a:p>
          <a:p>
            <a:pPr lvl="1"/>
            <a:r>
              <a:rPr lang="en-US" dirty="0"/>
              <a:t>“There is one and only one </a:t>
            </a:r>
            <a:r>
              <a:rPr lang="en-US" i="1" dirty="0">
                <a:latin typeface="Bookman" pitchFamily="18" charset="0"/>
              </a:rPr>
              <a:t>x</a:t>
            </a:r>
            <a:r>
              <a:rPr lang="en-US" dirty="0"/>
              <a:t> such that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>
                <a:latin typeface="Bookman" pitchFamily="18" charset="0"/>
              </a:rPr>
              <a:t>x</a:t>
            </a:r>
            <a:r>
              <a:rPr lang="en-US" dirty="0"/>
              <a:t>)”</a:t>
            </a:r>
          </a:p>
          <a:p>
            <a:r>
              <a:rPr lang="en-US" dirty="0"/>
              <a:t>Examples: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i="1" dirty="0"/>
              <a:t>P(x)</a:t>
            </a:r>
            <a:r>
              <a:rPr lang="en-US" dirty="0"/>
              <a:t> denotes  “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=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0”  and U is the integers, then </a:t>
            </a:r>
            <a:r>
              <a:rPr lang="en-US" dirty="0">
                <a:sym typeface="Symbol"/>
              </a:rPr>
              <a:t>!</a:t>
            </a:r>
            <a:r>
              <a:rPr lang="en-US" i="1" dirty="0">
                <a:sym typeface="Symbol"/>
              </a:rPr>
              <a:t>x 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is true.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>
                <a:sym typeface="Symbol"/>
              </a:rPr>
              <a:t>But if </a:t>
            </a:r>
            <a:r>
              <a:rPr lang="en-US" i="1" dirty="0"/>
              <a:t>P(x)</a:t>
            </a:r>
            <a:r>
              <a:rPr lang="en-US" dirty="0"/>
              <a:t> denotes  “</a:t>
            </a:r>
            <a:r>
              <a:rPr lang="en-US" i="1" dirty="0"/>
              <a:t>x</a:t>
            </a:r>
            <a:r>
              <a:rPr lang="en-US" dirty="0"/>
              <a:t> &gt;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0,”  then </a:t>
            </a:r>
            <a:r>
              <a:rPr lang="en-US" dirty="0">
                <a:sym typeface="Symbol"/>
              </a:rPr>
              <a:t>!</a:t>
            </a:r>
            <a:r>
              <a:rPr lang="en-US" i="1" dirty="0">
                <a:sym typeface="Symbol"/>
              </a:rPr>
              <a:t>x P</a:t>
            </a:r>
            <a:r>
              <a:rPr lang="en-US" dirty="0">
                <a:sym typeface="Symbol"/>
              </a:rPr>
              <a:t>(</a:t>
            </a:r>
            <a:r>
              <a:rPr lang="en-US" i="1" dirty="0">
                <a:sym typeface="Symbol"/>
              </a:rPr>
              <a:t>x</a:t>
            </a:r>
            <a:r>
              <a:rPr lang="en-US" dirty="0">
                <a:sym typeface="Symbol"/>
              </a:rPr>
              <a:t>) is false.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219" y="2861514"/>
            <a:ext cx="2546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Properties of Quantifiers</a:t>
            </a:r>
          </a:p>
        </p:txBody>
      </p:sp>
      <p:sp>
        <p:nvSpPr>
          <p:cNvPr id="8" name="Rectangle 7"/>
          <p:cNvSpPr/>
          <p:nvPr/>
        </p:nvSpPr>
        <p:spPr>
          <a:xfrm>
            <a:off x="663173" y="3530684"/>
            <a:ext cx="1086341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truth value of 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x P(x)</a:t>
            </a:r>
            <a:r>
              <a:rPr lang="en-US" dirty="0"/>
              <a:t>  and 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 x P(x) 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depend on both the propositional function 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P(x)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and on  the domain 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U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. </a:t>
            </a:r>
          </a:p>
          <a:p>
            <a:r>
              <a:rPr lang="en-US" b="1" dirty="0">
                <a:latin typeface="Cambria Math" pitchFamily="18" charset="0"/>
                <a:ea typeface="Cambria Math" pitchFamily="18" charset="0"/>
                <a:sym typeface="Symbol"/>
              </a:rPr>
              <a:t>Examples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i="1" dirty="0"/>
              <a:t>U</a:t>
            </a:r>
            <a:r>
              <a:rPr lang="en-US" dirty="0"/>
              <a:t> is the  positive integers and </a:t>
            </a:r>
            <a:r>
              <a:rPr lang="en-US" i="1" dirty="0"/>
              <a:t>P(x) </a:t>
            </a:r>
            <a:r>
              <a:rPr lang="en-US" dirty="0"/>
              <a:t>is the statement  “</a:t>
            </a:r>
            <a:r>
              <a:rPr lang="en-US" i="1" dirty="0"/>
              <a:t>x</a:t>
            </a:r>
            <a:r>
              <a:rPr lang="en-US" dirty="0"/>
              <a:t> &lt;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”, then 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x P(x)</a:t>
            </a:r>
            <a:r>
              <a:rPr lang="en-US" dirty="0"/>
              <a:t>   is true, but 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 x P(x) 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is false.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i="1" dirty="0"/>
              <a:t>U</a:t>
            </a:r>
            <a:r>
              <a:rPr lang="en-US" dirty="0"/>
              <a:t> is the negative integers and </a:t>
            </a:r>
            <a:r>
              <a:rPr lang="en-US" i="1" dirty="0"/>
              <a:t>P(x) </a:t>
            </a:r>
            <a:r>
              <a:rPr lang="en-US" dirty="0"/>
              <a:t>is the statement  “</a:t>
            </a:r>
            <a:r>
              <a:rPr lang="en-US" i="1" dirty="0"/>
              <a:t>x</a:t>
            </a:r>
            <a:r>
              <a:rPr lang="en-US" dirty="0"/>
              <a:t> &lt;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”, then both 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x P(x)</a:t>
            </a:r>
            <a:r>
              <a:rPr lang="en-US" dirty="0"/>
              <a:t>  and  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 x P(x) 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are true.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i="1" dirty="0"/>
              <a:t>U</a:t>
            </a:r>
            <a:r>
              <a:rPr lang="en-US" dirty="0"/>
              <a:t> consists of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,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/>
              <a:t>,  and </a:t>
            </a:r>
            <a:r>
              <a:rPr lang="en-US" i="1" dirty="0"/>
              <a:t>P(x) </a:t>
            </a:r>
            <a:r>
              <a:rPr lang="en-US" dirty="0"/>
              <a:t>is the statement   “</a:t>
            </a:r>
            <a:r>
              <a:rPr lang="en-US" i="1" dirty="0"/>
              <a:t>x</a:t>
            </a:r>
            <a:r>
              <a:rPr lang="en-US" dirty="0"/>
              <a:t> &gt;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”, then  both 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x P(x)</a:t>
            </a:r>
            <a:r>
              <a:rPr lang="en-US" dirty="0"/>
              <a:t>   and 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 x P(x) 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are true. But if </a:t>
            </a:r>
            <a:r>
              <a:rPr lang="en-US" i="1" dirty="0"/>
              <a:t>P(x) </a:t>
            </a:r>
            <a:r>
              <a:rPr lang="en-US" dirty="0"/>
              <a:t>is the statement “</a:t>
            </a:r>
            <a:r>
              <a:rPr lang="en-US" i="1" dirty="0"/>
              <a:t>x</a:t>
            </a:r>
            <a:r>
              <a:rPr lang="en-US" dirty="0"/>
              <a:t> &lt;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”, then  both 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x P(x)</a:t>
            </a:r>
            <a:r>
              <a:rPr lang="en-US" dirty="0"/>
              <a:t>   and 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 x P(x) 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are false.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321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7255" y="161395"/>
            <a:ext cx="2660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Precedence of Quantifiers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324840" y="530727"/>
            <a:ext cx="1032533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quantifiers </a:t>
            </a:r>
            <a:r>
              <a:rPr lang="en-US" dirty="0">
                <a:sym typeface="Symbol"/>
              </a:rPr>
              <a:t> and   have higher precedence than all the logical operators.</a:t>
            </a:r>
          </a:p>
          <a:p>
            <a:r>
              <a:rPr lang="en-US" dirty="0">
                <a:sym typeface="Symbol"/>
              </a:rPr>
              <a:t>For example, 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x P(x)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∨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 Q(x)  </a:t>
            </a:r>
            <a:r>
              <a:rPr lang="en-US" dirty="0">
                <a:sym typeface="Symbol"/>
              </a:rPr>
              <a:t>means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 (x P(x))</a:t>
            </a:r>
            <a:r>
              <a:rPr lang="en-US" i="1" dirty="0">
                <a:latin typeface="Cambria Math"/>
                <a:ea typeface="Cambria Math"/>
                <a:sym typeface="Symbol"/>
              </a:rPr>
              <a:t>∨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 Q(x)</a:t>
            </a:r>
            <a:r>
              <a:rPr lang="en-US" dirty="0">
                <a:sym typeface="Symbol"/>
              </a:rPr>
              <a:t>  </a:t>
            </a:r>
          </a:p>
          <a:p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x (P(x)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∨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 Q(x))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means something different.</a:t>
            </a:r>
          </a:p>
          <a:p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Unfortunately, often people write 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x P(x)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∨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 Q(x) 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when they mean 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 x (P(x)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∨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 Q(x)).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7255" y="1731056"/>
            <a:ext cx="36075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Translating from English to Logic</a:t>
            </a:r>
          </a:p>
        </p:txBody>
      </p:sp>
      <p:sp>
        <p:nvSpPr>
          <p:cNvPr id="8" name="Rectangle 7"/>
          <p:cNvSpPr/>
          <p:nvPr/>
        </p:nvSpPr>
        <p:spPr>
          <a:xfrm>
            <a:off x="324840" y="2258599"/>
            <a:ext cx="1148508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Example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:  Translate the following sentence into predicate logic: “Every student in this class has taken a course in Java.”</a:t>
            </a:r>
          </a:p>
          <a:p>
            <a:pPr>
              <a:buNone/>
            </a:pPr>
            <a:r>
              <a:rPr lang="en-US" b="1" dirty="0"/>
              <a:t>Solution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 First decide on the domain </a:t>
            </a:r>
            <a:r>
              <a:rPr lang="en-US" i="1" dirty="0"/>
              <a:t>U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b="1" dirty="0"/>
              <a:t>Solution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: If </a:t>
            </a:r>
            <a:r>
              <a:rPr lang="en-US" i="1" dirty="0"/>
              <a:t>U</a:t>
            </a:r>
            <a:r>
              <a:rPr lang="en-US" dirty="0"/>
              <a:t> is all students in this class, define a propositional function J(</a:t>
            </a:r>
            <a:r>
              <a:rPr lang="en-US" i="1" dirty="0"/>
              <a:t>x</a:t>
            </a:r>
            <a:r>
              <a:rPr lang="en-US" dirty="0"/>
              <a:t>) denoting “x has taken a course in Java” and translate as 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x J(x). 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Solution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: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But if </a:t>
            </a:r>
            <a:r>
              <a:rPr lang="en-US" i="1" dirty="0"/>
              <a:t>U</a:t>
            </a:r>
            <a:r>
              <a:rPr lang="en-US" dirty="0"/>
              <a:t> is all people, also define a propositional  function S(x) denoting “x is a student in this class” and translate as     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x (S(x)</a:t>
            </a:r>
            <a:r>
              <a:rPr lang="en-US" i="1" dirty="0">
                <a:latin typeface="Cambria Math"/>
                <a:ea typeface="Cambria Math"/>
                <a:sym typeface="Symbol"/>
              </a:rPr>
              <a:t>→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 J(x))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.</a:t>
            </a:r>
          </a:p>
          <a:p>
            <a:pPr>
              <a:buNone/>
            </a:pPr>
            <a:r>
              <a:rPr lang="en-US" dirty="0"/>
              <a:t>“For every person x, if person x is a student in this class then x has taken java.”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If S(x) represents the statement that person x is in this class, we see that our statement can be expressed as </a:t>
            </a:r>
          </a:p>
          <a:p>
            <a:pPr>
              <a:buNone/>
            </a:pPr>
            <a:r>
              <a:rPr lang="en-US" dirty="0"/>
              <a:t>∀x(S(x) → C(x)).           </a:t>
            </a:r>
            <a:endParaRPr lang="en-US" dirty="0">
              <a:solidFill>
                <a:srgbClr val="00B050"/>
              </a:solidFill>
              <a:latin typeface="Cambria Math" pitchFamily="18" charset="0"/>
              <a:ea typeface="Cambria Math" pitchFamily="18" charset="0"/>
              <a:sym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2416508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6230" y="530416"/>
            <a:ext cx="1155954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Example 2</a:t>
            </a:r>
            <a:r>
              <a:rPr lang="en-US" dirty="0"/>
              <a:t>: Translate the following sentence into predicate logic: “Some student in this class has taken a course in Java.” </a:t>
            </a:r>
          </a:p>
          <a:p>
            <a:pPr>
              <a:buNone/>
            </a:pPr>
            <a:r>
              <a:rPr lang="en-US" b="1" dirty="0"/>
              <a:t>Solution</a:t>
            </a:r>
            <a:r>
              <a:rPr lang="en-US" dirty="0"/>
              <a:t>:</a:t>
            </a:r>
          </a:p>
          <a:p>
            <a:pPr>
              <a:buNone/>
            </a:pPr>
            <a:r>
              <a:rPr lang="en-US" dirty="0"/>
              <a:t>             First decide on the domain </a:t>
            </a:r>
            <a:r>
              <a:rPr lang="en-US" i="1" dirty="0"/>
              <a:t>U</a:t>
            </a:r>
            <a:r>
              <a:rPr lang="en-US" dirty="0"/>
              <a:t>. </a:t>
            </a:r>
          </a:p>
          <a:p>
            <a:pPr>
              <a:buNone/>
            </a:pPr>
            <a:r>
              <a:rPr lang="en-US" b="1" dirty="0"/>
              <a:t>            Solution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: If </a:t>
            </a:r>
            <a:r>
              <a:rPr lang="en-US" i="1" dirty="0"/>
              <a:t>U</a:t>
            </a:r>
            <a:r>
              <a:rPr lang="en-US" dirty="0"/>
              <a:t> is all students in this class, translate as 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 x J(x)</a:t>
            </a:r>
          </a:p>
          <a:p>
            <a:pPr lvl="1">
              <a:buNone/>
            </a:pPr>
            <a:endParaRPr lang="en-US" b="1" dirty="0"/>
          </a:p>
          <a:p>
            <a:pPr lvl="1">
              <a:buNone/>
            </a:pPr>
            <a:r>
              <a:rPr lang="en-US" b="1" dirty="0"/>
              <a:t>Solution </a:t>
            </a:r>
            <a:r>
              <a:rPr lang="en-US" b="1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: But if </a:t>
            </a:r>
            <a:r>
              <a:rPr lang="en-US" i="1" dirty="0"/>
              <a:t>U</a:t>
            </a:r>
            <a:r>
              <a:rPr lang="en-US" dirty="0"/>
              <a:t> is all people, then translate as  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x (S(x) </a:t>
            </a:r>
            <a:r>
              <a:rPr lang="en-US" i="1" dirty="0">
                <a:latin typeface="Cambria Math"/>
                <a:ea typeface="Cambria Math"/>
                <a:sym typeface="Symbol"/>
              </a:rPr>
              <a:t>∧ 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J(x)) 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Our solution becomes ∃x(S(x) ∧ J(x)) because the statement is that there is a person x who is a student in this class and who has taken a Java. </a:t>
            </a:r>
          </a:p>
          <a:p>
            <a:pPr lvl="1">
              <a:buNone/>
            </a:pPr>
            <a:endParaRPr lang="en-US" i="1" dirty="0">
              <a:latin typeface="Cambria Math" pitchFamily="18" charset="0"/>
              <a:ea typeface="Cambria Math" pitchFamily="18" charset="0"/>
              <a:sym typeface="Symbol"/>
            </a:endParaRPr>
          </a:p>
          <a:p>
            <a:pPr lvl="1">
              <a:buNone/>
            </a:pP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x (S(x)</a:t>
            </a:r>
            <a:r>
              <a:rPr lang="en-US" i="1" dirty="0">
                <a:latin typeface="Cambria Math"/>
                <a:ea typeface="Cambria Math"/>
                <a:sym typeface="Symbol"/>
              </a:rPr>
              <a:t>→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 J(x))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 is not correct. What does it mean?</a:t>
            </a:r>
            <a:endParaRPr lang="en-US" dirty="0"/>
          </a:p>
          <a:p>
            <a:pPr lvl="1"/>
            <a:r>
              <a:rPr lang="en-US" dirty="0">
                <a:solidFill>
                  <a:srgbClr val="00B050"/>
                </a:solidFill>
              </a:rPr>
              <a:t>[Caution! Our statement cannot be expressed as ∃x(S(x) → J(x)), which is true when there is someone not in the class because, in that case, for such a person x, S(x) → J(x) becomes either F → T or F → F, both of which are true.]</a:t>
            </a:r>
          </a:p>
        </p:txBody>
      </p:sp>
    </p:spTree>
    <p:extLst>
      <p:ext uri="{BB962C8B-B14F-4D97-AF65-F5344CB8AC3E}">
        <p14:creationId xmlns:p14="http://schemas.microsoft.com/office/powerpoint/2010/main" val="379883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86396" y="234464"/>
            <a:ext cx="3131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Equivalences in Predicate Logic</a:t>
            </a:r>
          </a:p>
        </p:txBody>
      </p:sp>
      <p:sp>
        <p:nvSpPr>
          <p:cNvPr id="6" name="Rectangle 5"/>
          <p:cNvSpPr/>
          <p:nvPr/>
        </p:nvSpPr>
        <p:spPr>
          <a:xfrm>
            <a:off x="486396" y="679393"/>
            <a:ext cx="1117220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Statements involving predicates and quantifiers are </a:t>
            </a:r>
            <a:r>
              <a:rPr lang="en-US" i="1" dirty="0"/>
              <a:t>logically equivalent </a:t>
            </a:r>
            <a:r>
              <a:rPr lang="en-US" dirty="0"/>
              <a:t>if and only if they have the same truth value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for every predicate substituted into these statements and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for every domain of discourse used for the variables in the expressions.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/>
              <a:t>The notation </a:t>
            </a:r>
            <a:r>
              <a:rPr lang="en-US" i="1" dirty="0"/>
              <a:t>S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i="1" dirty="0">
                <a:latin typeface="Cambria Math"/>
                <a:ea typeface="Cambria Math"/>
              </a:rPr>
              <a:t>T</a:t>
            </a:r>
            <a:r>
              <a:rPr lang="en-US" dirty="0">
                <a:latin typeface="Cambria Math"/>
                <a:ea typeface="Cambria Math"/>
              </a:rPr>
              <a:t>  indicates that </a:t>
            </a:r>
            <a:r>
              <a:rPr lang="en-US" i="1" dirty="0">
                <a:latin typeface="Cambria Math"/>
                <a:ea typeface="Cambria Math"/>
              </a:rPr>
              <a:t>S</a:t>
            </a:r>
            <a:r>
              <a:rPr lang="en-US" dirty="0">
                <a:latin typeface="Cambria Math"/>
                <a:ea typeface="Cambria Math"/>
              </a:rPr>
              <a:t> and </a:t>
            </a:r>
            <a:r>
              <a:rPr lang="en-US" i="1" dirty="0">
                <a:latin typeface="Cambria Math"/>
                <a:ea typeface="Cambria Math"/>
              </a:rPr>
              <a:t>T</a:t>
            </a:r>
            <a:r>
              <a:rPr lang="en-US" dirty="0">
                <a:latin typeface="Cambria Math"/>
                <a:ea typeface="Cambria Math"/>
              </a:rPr>
              <a:t>  are logically equivalent. </a:t>
            </a:r>
          </a:p>
          <a:p>
            <a:endParaRPr lang="en-US" b="1" dirty="0">
              <a:latin typeface="Cambria Math"/>
              <a:ea typeface="Cambria Math"/>
            </a:endParaRPr>
          </a:p>
          <a:p>
            <a:r>
              <a:rPr lang="en-US" b="1" dirty="0">
                <a:latin typeface="Cambria Math"/>
                <a:ea typeface="Cambria Math"/>
              </a:rPr>
              <a:t>          Example</a:t>
            </a:r>
            <a:r>
              <a:rPr lang="en-US" dirty="0">
                <a:latin typeface="Cambria Math"/>
                <a:ea typeface="Cambria Math"/>
              </a:rPr>
              <a:t>:  </a:t>
            </a:r>
            <a:r>
              <a:rPr lang="en-US" dirty="0">
                <a:latin typeface="Cambria Math"/>
                <a:ea typeface="Cambria Math"/>
                <a:sym typeface="Symbol"/>
              </a:rPr>
              <a:t></a:t>
            </a:r>
            <a:r>
              <a:rPr lang="en-US" i="1" dirty="0">
                <a:latin typeface="Cambria Math"/>
                <a:ea typeface="Cambria Math"/>
                <a:sym typeface="Symbol"/>
              </a:rPr>
              <a:t>x</a:t>
            </a:r>
            <a:r>
              <a:rPr lang="en-US" dirty="0">
                <a:latin typeface="Cambria Math"/>
                <a:ea typeface="Cambria Math"/>
                <a:sym typeface="Symbol"/>
              </a:rPr>
              <a:t> ¬¬</a:t>
            </a:r>
            <a:r>
              <a:rPr lang="en-US" i="1" dirty="0">
                <a:latin typeface="Cambria Math"/>
                <a:ea typeface="Cambria Math"/>
                <a:sym typeface="Symbol"/>
              </a:rPr>
              <a:t>S(x) </a:t>
            </a:r>
            <a:r>
              <a:rPr lang="en-US" dirty="0">
                <a:latin typeface="Cambria Math"/>
                <a:ea typeface="Cambria Math"/>
              </a:rPr>
              <a:t>≡</a:t>
            </a:r>
            <a:r>
              <a:rPr lang="en-US" dirty="0">
                <a:latin typeface="Cambria Math"/>
                <a:ea typeface="Cambria Math"/>
                <a:sym typeface="Symbol"/>
              </a:rPr>
              <a:t> </a:t>
            </a:r>
            <a:r>
              <a:rPr lang="en-US" i="1" dirty="0">
                <a:latin typeface="Cambria Math"/>
                <a:ea typeface="Cambria Math"/>
                <a:sym typeface="Symbol"/>
              </a:rPr>
              <a:t>x S(x)</a:t>
            </a:r>
            <a:endParaRPr lang="en-US" i="1" dirty="0"/>
          </a:p>
        </p:txBody>
      </p:sp>
      <p:sp>
        <p:nvSpPr>
          <p:cNvPr id="7" name="Rectangle 6"/>
          <p:cNvSpPr/>
          <p:nvPr/>
        </p:nvSpPr>
        <p:spPr>
          <a:xfrm>
            <a:off x="486396" y="2850077"/>
            <a:ext cx="658795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Thinking about Quantifiers as Conjunctions and Disjunctions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6396" y="3465084"/>
            <a:ext cx="997124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ym typeface="Symbol"/>
              </a:rPr>
              <a:t>If the domain is finite, a universally quantified proposition is equivalent to a conjunction of propositions without quantifiers and an existentially quantified proposition is equivalent to  a disjunction of propositions without quantifiers. </a:t>
            </a:r>
          </a:p>
          <a:p>
            <a:r>
              <a:rPr lang="en-US" dirty="0">
                <a:sym typeface="Symbol"/>
              </a:rPr>
              <a:t>If </a:t>
            </a:r>
            <a:r>
              <a:rPr lang="en-US" i="1" dirty="0">
                <a:sym typeface="Symbol"/>
              </a:rPr>
              <a:t>U</a:t>
            </a:r>
            <a:r>
              <a:rPr lang="en-US" dirty="0">
                <a:sym typeface="Symbol"/>
              </a:rPr>
              <a:t> consists of the integers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1</a:t>
            </a:r>
            <a:r>
              <a:rPr lang="en-US" dirty="0">
                <a:sym typeface="Symbol"/>
              </a:rPr>
              <a:t>,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2</a:t>
            </a:r>
            <a:r>
              <a:rPr lang="en-US" dirty="0">
                <a:sym typeface="Symbol"/>
              </a:rPr>
              <a:t>, and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3</a:t>
            </a:r>
            <a:r>
              <a:rPr lang="en-US" dirty="0">
                <a:sym typeface="Symbol"/>
              </a:rPr>
              <a:t>:</a:t>
            </a:r>
          </a:p>
          <a:p>
            <a:endParaRPr lang="en-US" dirty="0">
              <a:sym typeface="Symbol"/>
            </a:endParaRPr>
          </a:p>
          <a:p>
            <a:pPr>
              <a:buFont typeface="Arial" panose="020B0604020202020204" pitchFamily="34" charset="0"/>
              <a:buNone/>
            </a:pPr>
            <a:endParaRPr lang="en-US" dirty="0">
              <a:sym typeface="Symbol"/>
            </a:endParaRPr>
          </a:p>
          <a:p>
            <a:pPr>
              <a:buFont typeface="Arial" panose="020B0604020202020204" pitchFamily="34" charset="0"/>
              <a:buNone/>
            </a:pPr>
            <a:endParaRPr lang="en-US" dirty="0">
              <a:sym typeface="Symbol"/>
            </a:endParaRPr>
          </a:p>
          <a:p>
            <a:pPr>
              <a:buFont typeface="Arial" panose="020B0604020202020204" pitchFamily="34" charset="0"/>
              <a:buNone/>
            </a:pPr>
            <a:endParaRPr lang="en-US" dirty="0">
              <a:sym typeface="Symbol"/>
            </a:endParaRPr>
          </a:p>
          <a:p>
            <a:r>
              <a:rPr lang="en-US" dirty="0">
                <a:sym typeface="Symbol"/>
              </a:rPr>
              <a:t>Even if the domains are infinite, you can still think of the quantifiers in this fashion, but the equivalent expressions without quantifiers will be infinitely long.</a:t>
            </a:r>
          </a:p>
        </p:txBody>
      </p:sp>
      <p:pic>
        <p:nvPicPr>
          <p:cNvPr id="12" name="Picture 11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204481" y="4741697"/>
            <a:ext cx="4253857" cy="319088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046935" y="5281690"/>
            <a:ext cx="4808113" cy="3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275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35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62570" y="295394"/>
            <a:ext cx="35573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Negating Quantified Expressions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2570" y="664726"/>
            <a:ext cx="1033591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Consider </a:t>
            </a:r>
            <a:r>
              <a:rPr lang="en-US" sz="2000" i="1" dirty="0">
                <a:latin typeface="Cambria Math" pitchFamily="18" charset="0"/>
                <a:ea typeface="Cambria Math" pitchFamily="18" charset="0"/>
                <a:sym typeface="Symbol"/>
              </a:rPr>
              <a:t>x J(x)</a:t>
            </a:r>
            <a:endParaRPr lang="en-US" sz="2000" dirty="0"/>
          </a:p>
          <a:p>
            <a:pPr marL="850392" lvl="1" indent="-457200">
              <a:buNone/>
            </a:pPr>
            <a:r>
              <a:rPr lang="en-US" sz="2000" dirty="0"/>
              <a:t>“Every student in your class has taken a course in Java.”</a:t>
            </a:r>
          </a:p>
          <a:p>
            <a:pPr marL="850392" lvl="1" indent="-457200">
              <a:buNone/>
            </a:pPr>
            <a:r>
              <a:rPr lang="en-US" sz="2000" dirty="0"/>
              <a:t> Here </a:t>
            </a:r>
            <a:r>
              <a:rPr lang="en-US" sz="2000" i="1" dirty="0">
                <a:latin typeface="Cambria Math" pitchFamily="18" charset="0"/>
                <a:ea typeface="Cambria Math" pitchFamily="18" charset="0"/>
                <a:sym typeface="Symbol"/>
              </a:rPr>
              <a:t>J(x)</a:t>
            </a:r>
            <a:r>
              <a:rPr lang="en-US" sz="2000" dirty="0"/>
              <a:t>  is “x has taken a course in Java” and </a:t>
            </a:r>
          </a:p>
          <a:p>
            <a:pPr marL="850392" lvl="1" indent="-457200">
              <a:buNone/>
            </a:pPr>
            <a:r>
              <a:rPr lang="en-US" sz="2000" dirty="0"/>
              <a:t> the domain is students in your class. </a:t>
            </a:r>
          </a:p>
          <a:p>
            <a:r>
              <a:rPr lang="en-US" sz="2000" dirty="0"/>
              <a:t>Negating the original statement gives “It is not the case that every student in your class has taken Java.” This implies that “There is a student in your class who has not taken Java.”</a:t>
            </a:r>
          </a:p>
          <a:p>
            <a:pPr>
              <a:buNone/>
            </a:pPr>
            <a:r>
              <a:rPr lang="en-US" sz="2000" i="1" dirty="0">
                <a:latin typeface="Cambria Math"/>
                <a:ea typeface="Cambria Math"/>
                <a:sym typeface="Symbol"/>
              </a:rPr>
              <a:t>     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Symbolically</a:t>
            </a:r>
            <a:r>
              <a:rPr lang="en-US" sz="2000" i="1" dirty="0">
                <a:latin typeface="Cambria Math"/>
                <a:ea typeface="Cambria Math"/>
                <a:sym typeface="Symbol"/>
              </a:rPr>
              <a:t>  ¬</a:t>
            </a:r>
            <a:r>
              <a:rPr lang="en-US" sz="2000" i="1" dirty="0">
                <a:latin typeface="Cambria Math" pitchFamily="18" charset="0"/>
                <a:ea typeface="Cambria Math" pitchFamily="18" charset="0"/>
                <a:sym typeface="Symbol"/>
              </a:rPr>
              <a:t>x J(x)  </a:t>
            </a:r>
            <a:r>
              <a:rPr lang="en-US" sz="2000" dirty="0">
                <a:latin typeface="Cambria Math" pitchFamily="18" charset="0"/>
                <a:ea typeface="Cambria Math" pitchFamily="18" charset="0"/>
                <a:sym typeface="Symbol"/>
              </a:rPr>
              <a:t>and </a:t>
            </a:r>
            <a:r>
              <a:rPr lang="en-US" sz="2000" i="1" dirty="0">
                <a:latin typeface="Cambria Math" pitchFamily="18" charset="0"/>
                <a:ea typeface="Cambria Math" pitchFamily="18" charset="0"/>
                <a:sym typeface="Symbol"/>
              </a:rPr>
              <a:t>x </a:t>
            </a:r>
            <a:r>
              <a:rPr lang="en-US" sz="2000" i="1" dirty="0">
                <a:latin typeface="Cambria Math"/>
                <a:ea typeface="Cambria Math"/>
                <a:sym typeface="Symbol"/>
              </a:rPr>
              <a:t>¬</a:t>
            </a:r>
            <a:r>
              <a:rPr lang="en-US" sz="2000" i="1" dirty="0">
                <a:latin typeface="Cambria Math" pitchFamily="18" charset="0"/>
                <a:ea typeface="Cambria Math" pitchFamily="18" charset="0"/>
                <a:sym typeface="Symbol"/>
              </a:rPr>
              <a:t>J(x) </a:t>
            </a:r>
            <a:r>
              <a:rPr lang="en-US" sz="2000" dirty="0">
                <a:latin typeface="Cambria Math" pitchFamily="18" charset="0"/>
                <a:ea typeface="Cambria Math" pitchFamily="18" charset="0"/>
                <a:sym typeface="Symbol"/>
              </a:rPr>
              <a:t>are equivalent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559158" y="3280827"/>
            <a:ext cx="1064514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Now Consider </a:t>
            </a:r>
            <a:r>
              <a:rPr lang="en-US" sz="2000" i="1" dirty="0">
                <a:latin typeface="Cambria Math" pitchFamily="18" charset="0"/>
                <a:ea typeface="Cambria Math" pitchFamily="18" charset="0"/>
                <a:sym typeface="Symbol"/>
              </a:rPr>
              <a:t> x J(x)</a:t>
            </a:r>
            <a:endParaRPr lang="en-US" sz="2000" dirty="0"/>
          </a:p>
          <a:p>
            <a:pPr lvl="1">
              <a:buNone/>
            </a:pPr>
            <a:r>
              <a:rPr lang="en-US" sz="2000" dirty="0"/>
              <a:t>“There is a student in this class who has taken a course in Java.”</a:t>
            </a:r>
            <a:endParaRPr lang="en-US" sz="2000" i="1" dirty="0">
              <a:latin typeface="Cambria Math" pitchFamily="18" charset="0"/>
              <a:ea typeface="Cambria Math" pitchFamily="18" charset="0"/>
              <a:sym typeface="Symbol"/>
            </a:endParaRPr>
          </a:p>
          <a:p>
            <a:pPr lvl="1">
              <a:buNone/>
            </a:pPr>
            <a:r>
              <a:rPr lang="en-US" sz="2000" dirty="0"/>
              <a:t>Where </a:t>
            </a:r>
            <a:r>
              <a:rPr lang="en-US" sz="2000" i="1" dirty="0">
                <a:latin typeface="Cambria Math" pitchFamily="18" charset="0"/>
                <a:ea typeface="Cambria Math" pitchFamily="18" charset="0"/>
                <a:sym typeface="Symbol"/>
              </a:rPr>
              <a:t>J(x)</a:t>
            </a:r>
            <a:r>
              <a:rPr lang="en-US" sz="2000" dirty="0"/>
              <a:t>  is “x has taken a course in Java.”</a:t>
            </a:r>
          </a:p>
          <a:p>
            <a:r>
              <a:rPr lang="en-US" sz="2000" dirty="0"/>
              <a:t>Negating the original statement gives “It is not the case that there is a student in this class who has taken Java.” This implies that “Every student in this class has not taken Java”</a:t>
            </a:r>
          </a:p>
          <a:p>
            <a:pPr>
              <a:buNone/>
            </a:pPr>
            <a:r>
              <a:rPr lang="en-US" sz="2000" i="1" dirty="0">
                <a:latin typeface="Cambria Math"/>
                <a:ea typeface="Cambria Math"/>
                <a:sym typeface="Symbol"/>
              </a:rPr>
              <a:t>     </a:t>
            </a:r>
            <a:r>
              <a:rPr lang="en-US" sz="2000" dirty="0">
                <a:latin typeface="Cambria Math"/>
                <a:ea typeface="Cambria Math"/>
                <a:sym typeface="Symbol"/>
              </a:rPr>
              <a:t>Symbolically</a:t>
            </a:r>
            <a:r>
              <a:rPr lang="en-US" sz="2000" i="1" dirty="0">
                <a:latin typeface="Cambria Math"/>
                <a:ea typeface="Cambria Math"/>
                <a:sym typeface="Symbol"/>
              </a:rPr>
              <a:t>  ¬</a:t>
            </a:r>
            <a:r>
              <a:rPr lang="en-US" sz="2000" i="1" dirty="0">
                <a:latin typeface="Cambria Math" pitchFamily="18" charset="0"/>
                <a:ea typeface="Cambria Math" pitchFamily="18" charset="0"/>
                <a:sym typeface="Symbol"/>
              </a:rPr>
              <a:t> x J(x)  </a:t>
            </a:r>
            <a:r>
              <a:rPr lang="en-US" sz="2000" dirty="0">
                <a:latin typeface="Cambria Math" pitchFamily="18" charset="0"/>
                <a:ea typeface="Cambria Math" pitchFamily="18" charset="0"/>
                <a:sym typeface="Symbol"/>
              </a:rPr>
              <a:t>and </a:t>
            </a:r>
            <a:r>
              <a:rPr lang="en-US" sz="2000" i="1" dirty="0">
                <a:latin typeface="Cambria Math" pitchFamily="18" charset="0"/>
                <a:ea typeface="Cambria Math" pitchFamily="18" charset="0"/>
                <a:sym typeface="Symbol"/>
              </a:rPr>
              <a:t> x </a:t>
            </a:r>
            <a:r>
              <a:rPr lang="en-US" sz="2000" i="1" dirty="0">
                <a:latin typeface="Cambria Math"/>
                <a:ea typeface="Cambria Math"/>
                <a:sym typeface="Symbol"/>
              </a:rPr>
              <a:t>¬</a:t>
            </a:r>
            <a:r>
              <a:rPr lang="en-US" sz="2000" i="1" dirty="0">
                <a:latin typeface="Cambria Math" pitchFamily="18" charset="0"/>
                <a:ea typeface="Cambria Math" pitchFamily="18" charset="0"/>
                <a:sym typeface="Symbol"/>
              </a:rPr>
              <a:t>J(x) </a:t>
            </a:r>
            <a:r>
              <a:rPr lang="en-US" sz="2000" dirty="0">
                <a:latin typeface="Cambria Math" pitchFamily="18" charset="0"/>
                <a:ea typeface="Cambria Math" pitchFamily="18" charset="0"/>
                <a:sym typeface="Symbol"/>
              </a:rPr>
              <a:t>are equivalent</a:t>
            </a:r>
          </a:p>
        </p:txBody>
      </p:sp>
    </p:spTree>
    <p:extLst>
      <p:ext uri="{BB962C8B-B14F-4D97-AF65-F5344CB8AC3E}">
        <p14:creationId xmlns:p14="http://schemas.microsoft.com/office/powerpoint/2010/main" val="3442178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36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De Morgan’s Laws for Quantifiers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rules for negating quantifiers are: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 reasoning in the table shows that: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These are important. You will use these. </a:t>
            </a:r>
            <a:endParaRPr lang="en-US" dirty="0"/>
          </a:p>
        </p:txBody>
      </p:sp>
      <p:pic>
        <p:nvPicPr>
          <p:cNvPr id="7" name="Picture 6" descr="table20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95399" y="2311097"/>
            <a:ext cx="6001206" cy="1452521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362200" y="4419600"/>
            <a:ext cx="3431858" cy="382905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286000" y="5105400"/>
            <a:ext cx="3431858" cy="382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5881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37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Translation from English to Logic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b="1"/>
              <a:t>Examples</a:t>
            </a:r>
            <a:r>
              <a:rPr lang="en-US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“Some student in this class has visited Mexico.”</a:t>
            </a:r>
          </a:p>
          <a:p>
            <a:pPr marL="850392" lvl="1" indent="-457200">
              <a:buFont typeface="Arial" panose="020B0604020202020204" pitchFamily="34" charset="0"/>
              <a:buNone/>
            </a:pPr>
            <a:r>
              <a:rPr lang="en-US"/>
              <a:t>   </a:t>
            </a:r>
            <a:r>
              <a:rPr lang="en-US" b="1"/>
              <a:t>Solution</a:t>
            </a:r>
            <a:r>
              <a:rPr lang="en-US"/>
              <a:t>: Let </a:t>
            </a:r>
            <a:r>
              <a:rPr lang="en-US" i="1"/>
              <a:t>M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 denote “</a:t>
            </a:r>
            <a:r>
              <a:rPr lang="en-US" i="1"/>
              <a:t>x</a:t>
            </a:r>
            <a:r>
              <a:rPr lang="en-US"/>
              <a:t> has visited Mexico” and </a:t>
            </a:r>
            <a:r>
              <a:rPr lang="en-US" i="1"/>
              <a:t>S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 denote “</a:t>
            </a:r>
            <a:r>
              <a:rPr lang="en-US" i="1"/>
              <a:t>x</a:t>
            </a:r>
            <a:r>
              <a:rPr lang="en-US"/>
              <a:t> is a student in this class,”  and </a:t>
            </a:r>
            <a:r>
              <a:rPr lang="en-US" i="1">
                <a:latin typeface="Cambria Math" pitchFamily="18" charset="0"/>
                <a:ea typeface="Cambria Math" pitchFamily="18" charset="0"/>
                <a:sym typeface="Symbol"/>
              </a:rPr>
              <a:t>U  </a:t>
            </a:r>
            <a:r>
              <a:rPr lang="en-US">
                <a:latin typeface="Cambria Math" pitchFamily="18" charset="0"/>
                <a:ea typeface="Cambria Math" pitchFamily="18" charset="0"/>
                <a:sym typeface="Symbol"/>
              </a:rPr>
              <a:t>be all people.</a:t>
            </a:r>
            <a:endParaRPr lang="en-US"/>
          </a:p>
          <a:p>
            <a:pPr marL="850392" lvl="1" indent="-457200">
              <a:buFont typeface="Arial" panose="020B0604020202020204" pitchFamily="34" charset="0"/>
              <a:buNone/>
            </a:pPr>
            <a:r>
              <a:rPr lang="en-US"/>
              <a:t>                      </a:t>
            </a:r>
            <a:r>
              <a:rPr lang="en-US">
                <a:sym typeface="Symbol"/>
              </a:rPr>
              <a:t></a:t>
            </a:r>
            <a:r>
              <a:rPr lang="en-US" i="1">
                <a:latin typeface="Cambria Math" pitchFamily="18" charset="0"/>
                <a:ea typeface="Cambria Math" pitchFamily="18" charset="0"/>
                <a:sym typeface="Symbol"/>
              </a:rPr>
              <a:t>x  (S(x) </a:t>
            </a:r>
            <a:r>
              <a:rPr lang="en-US">
                <a:latin typeface="Cambria Math"/>
                <a:ea typeface="Cambria Math"/>
                <a:sym typeface="Symbol"/>
              </a:rPr>
              <a:t>∧ </a:t>
            </a:r>
            <a:r>
              <a:rPr lang="en-US" i="1">
                <a:latin typeface="Cambria Math" pitchFamily="18" charset="0"/>
                <a:ea typeface="Cambria Math" pitchFamily="18" charset="0"/>
                <a:sym typeface="Symbol"/>
              </a:rPr>
              <a:t>M(x))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“Every student in this class has visited Canada or Mexico.”</a:t>
            </a:r>
          </a:p>
          <a:p>
            <a:pPr marL="850392" lvl="1" indent="-457200">
              <a:buFont typeface="Arial" panose="020B0604020202020204" pitchFamily="34" charset="0"/>
              <a:buNone/>
            </a:pPr>
            <a:r>
              <a:rPr lang="en-US"/>
              <a:t>  </a:t>
            </a:r>
            <a:r>
              <a:rPr lang="en-US" b="1"/>
              <a:t>Solution</a:t>
            </a:r>
            <a:r>
              <a:rPr lang="en-US"/>
              <a:t>: Add </a:t>
            </a:r>
            <a:r>
              <a:rPr lang="en-US" i="1"/>
              <a:t>C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 denoting “</a:t>
            </a:r>
            <a:r>
              <a:rPr lang="en-US" i="1"/>
              <a:t>x</a:t>
            </a:r>
            <a:r>
              <a:rPr lang="en-US"/>
              <a:t> has visited Canada.”</a:t>
            </a:r>
          </a:p>
          <a:p>
            <a:pPr marL="850392" lvl="1" indent="-457200">
              <a:buFont typeface="Arial" panose="020B0604020202020204" pitchFamily="34" charset="0"/>
              <a:buNone/>
            </a:pPr>
            <a:r>
              <a:rPr lang="en-US" i="1">
                <a:latin typeface="Cambria Math" pitchFamily="18" charset="0"/>
                <a:ea typeface="Cambria Math" pitchFamily="18" charset="0"/>
                <a:sym typeface="Symbol"/>
              </a:rPr>
              <a:t>                    x (S(x)</a:t>
            </a:r>
            <a:r>
              <a:rPr lang="en-US" i="1">
                <a:latin typeface="Cambria Math"/>
                <a:ea typeface="Cambria Math"/>
                <a:sym typeface="Symbol"/>
              </a:rPr>
              <a:t>→ (M(x)∨C(x)))</a:t>
            </a:r>
            <a:endParaRPr lang="en-US" i="1">
              <a:latin typeface="Cambria Math" pitchFamily="18" charset="0"/>
              <a:ea typeface="Cambria Math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00053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38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394996"/>
            <a:ext cx="11108028" cy="1143000"/>
          </a:xfrm>
          <a:prstGeom prst="rect">
            <a:avLst/>
          </a:prstGeom>
        </p:spPr>
        <p:txBody>
          <a:bodyPr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Some Fun with Translating from English into Logical Expressions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752613"/>
            <a:ext cx="9948930" cy="4389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 = {</a:t>
            </a:r>
            <a:r>
              <a:rPr lang="en-US" dirty="0" err="1"/>
              <a:t>fleegles</a:t>
            </a:r>
            <a:r>
              <a:rPr lang="en-US" dirty="0"/>
              <a:t>, </a:t>
            </a:r>
            <a:r>
              <a:rPr lang="en-US" dirty="0" err="1"/>
              <a:t>snurds</a:t>
            </a:r>
            <a:r>
              <a:rPr lang="en-US" dirty="0"/>
              <a:t>, thingamabobs}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i="1" dirty="0"/>
              <a:t>      F(x)</a:t>
            </a:r>
            <a:r>
              <a:rPr lang="en-US" dirty="0"/>
              <a:t>: </a:t>
            </a:r>
            <a:r>
              <a:rPr lang="en-US" i="1" dirty="0"/>
              <a:t>x</a:t>
            </a:r>
            <a:r>
              <a:rPr lang="en-US" dirty="0"/>
              <a:t> is a </a:t>
            </a:r>
            <a:r>
              <a:rPr lang="en-US" dirty="0" err="1"/>
              <a:t>fleegle</a:t>
            </a:r>
            <a:endParaRPr lang="en-US" dirty="0"/>
          </a:p>
          <a:p>
            <a:pPr lvl="1">
              <a:buFont typeface="Arial" panose="020B0604020202020204" pitchFamily="34" charset="0"/>
              <a:buNone/>
            </a:pPr>
            <a:r>
              <a:rPr lang="en-US" i="1" dirty="0"/>
              <a:t>      S(x)</a:t>
            </a:r>
            <a:r>
              <a:rPr lang="en-US" dirty="0"/>
              <a:t>: </a:t>
            </a:r>
            <a:r>
              <a:rPr lang="en-US" i="1" dirty="0"/>
              <a:t>x</a:t>
            </a:r>
            <a:r>
              <a:rPr lang="en-US" dirty="0"/>
              <a:t> is a </a:t>
            </a:r>
            <a:r>
              <a:rPr lang="en-US" dirty="0" err="1"/>
              <a:t>snurd</a:t>
            </a:r>
            <a:endParaRPr lang="en-US" dirty="0"/>
          </a:p>
          <a:p>
            <a:pPr lvl="1">
              <a:buFont typeface="Arial" panose="020B0604020202020204" pitchFamily="34" charset="0"/>
              <a:buNone/>
            </a:pPr>
            <a:r>
              <a:rPr lang="en-US" i="1" dirty="0"/>
              <a:t>      T(x)</a:t>
            </a:r>
            <a:r>
              <a:rPr lang="en-US" dirty="0"/>
              <a:t>: x is a thingamabob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   </a:t>
            </a:r>
            <a:r>
              <a:rPr lang="en-US" dirty="0"/>
              <a:t>Translate “Everything is a </a:t>
            </a:r>
            <a:r>
              <a:rPr lang="en-US" dirty="0" err="1"/>
              <a:t>fleegle</a:t>
            </a:r>
            <a:r>
              <a:rPr lang="en-US" dirty="0"/>
              <a:t>”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    </a:t>
            </a:r>
            <a:r>
              <a:rPr lang="en-US" b="1" dirty="0"/>
              <a:t>Solution</a:t>
            </a:r>
            <a:r>
              <a:rPr lang="en-US" dirty="0"/>
              <a:t>: 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x F(x)</a:t>
            </a:r>
            <a:endParaRPr lang="en-US" i="1" dirty="0">
              <a:latin typeface="Cambria Math" pitchFamily="18" charset="0"/>
              <a:ea typeface="Cambria Math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838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39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34474" y="583198"/>
            <a:ext cx="8229600" cy="4389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 = {</a:t>
            </a:r>
            <a:r>
              <a:rPr lang="en-US" dirty="0" err="1"/>
              <a:t>fleegles</a:t>
            </a:r>
            <a:r>
              <a:rPr lang="en-US" dirty="0"/>
              <a:t>, </a:t>
            </a:r>
            <a:r>
              <a:rPr lang="en-US" dirty="0" err="1"/>
              <a:t>snurds</a:t>
            </a:r>
            <a:r>
              <a:rPr lang="en-US" dirty="0"/>
              <a:t>, thingamabobs}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i="1" dirty="0"/>
              <a:t>F(x)</a:t>
            </a:r>
            <a:r>
              <a:rPr lang="en-US" dirty="0"/>
              <a:t>: </a:t>
            </a:r>
            <a:r>
              <a:rPr lang="en-US" i="1" dirty="0"/>
              <a:t>x</a:t>
            </a:r>
            <a:r>
              <a:rPr lang="en-US" dirty="0"/>
              <a:t> is a </a:t>
            </a:r>
            <a:r>
              <a:rPr lang="en-US" dirty="0" err="1"/>
              <a:t>fleegle</a:t>
            </a:r>
            <a:endParaRPr lang="en-US" dirty="0"/>
          </a:p>
          <a:p>
            <a:pPr lvl="1">
              <a:buFont typeface="Arial" panose="020B0604020202020204" pitchFamily="34" charset="0"/>
              <a:buNone/>
            </a:pPr>
            <a:r>
              <a:rPr lang="en-US" i="1" dirty="0"/>
              <a:t>S(x)</a:t>
            </a:r>
            <a:r>
              <a:rPr lang="en-US" dirty="0"/>
              <a:t>: </a:t>
            </a:r>
            <a:r>
              <a:rPr lang="en-US" i="1" dirty="0"/>
              <a:t>x</a:t>
            </a:r>
            <a:r>
              <a:rPr lang="en-US" dirty="0"/>
              <a:t> is a </a:t>
            </a:r>
            <a:r>
              <a:rPr lang="en-US" dirty="0" err="1"/>
              <a:t>snurd</a:t>
            </a:r>
            <a:endParaRPr lang="en-US" dirty="0"/>
          </a:p>
          <a:p>
            <a:pPr lvl="1">
              <a:buFont typeface="Arial" panose="020B0604020202020204" pitchFamily="34" charset="0"/>
              <a:buNone/>
            </a:pPr>
            <a:r>
              <a:rPr lang="en-US" i="1" dirty="0"/>
              <a:t>T(x)</a:t>
            </a:r>
            <a:r>
              <a:rPr lang="en-US" dirty="0"/>
              <a:t>: </a:t>
            </a:r>
            <a:r>
              <a:rPr lang="en-US" i="1" dirty="0"/>
              <a:t>x</a:t>
            </a:r>
            <a:r>
              <a:rPr lang="en-US" dirty="0"/>
              <a:t> is a thingamabob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   “Nothing is a </a:t>
            </a:r>
            <a:r>
              <a:rPr lang="en-US" dirty="0" err="1"/>
              <a:t>snurd</a:t>
            </a:r>
            <a:r>
              <a:rPr lang="en-US" dirty="0"/>
              <a:t>.”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     Solution</a:t>
            </a:r>
            <a:r>
              <a:rPr lang="en-US" dirty="0"/>
              <a:t>: </a:t>
            </a:r>
            <a:r>
              <a:rPr lang="en-US" dirty="0">
                <a:latin typeface="Cambria Math"/>
                <a:ea typeface="Cambria Math"/>
              </a:rPr>
              <a:t>¬</a:t>
            </a:r>
            <a:r>
              <a:rPr lang="en-US" dirty="0">
                <a:sym typeface="Symbol"/>
              </a:rPr>
              <a:t>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x S(x)   </a:t>
            </a:r>
            <a:r>
              <a:rPr lang="en-US" dirty="0">
                <a:latin typeface="Cambria Math" pitchFamily="18" charset="0"/>
                <a:ea typeface="Cambria Math" pitchFamily="18" charset="0"/>
                <a:sym typeface="Symbol"/>
              </a:rPr>
              <a:t>What is this equivalent to?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     </a:t>
            </a:r>
            <a:r>
              <a:rPr lang="en-US" b="1" dirty="0"/>
              <a:t>Solution</a:t>
            </a:r>
            <a:r>
              <a:rPr lang="en-US" dirty="0"/>
              <a:t>:   </a:t>
            </a:r>
            <a:r>
              <a:rPr lang="en-US" dirty="0">
                <a:sym typeface="Symbol"/>
              </a:rPr>
              <a:t>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x </a:t>
            </a:r>
            <a:r>
              <a:rPr lang="en-US" dirty="0">
                <a:latin typeface="Cambria Math"/>
                <a:ea typeface="Cambria Math"/>
              </a:rPr>
              <a:t>¬ 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S(x)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48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086056" y="185535"/>
            <a:ext cx="39355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Constructing Propositions</a:t>
            </a:r>
          </a:p>
        </p:txBody>
      </p:sp>
      <p:sp>
        <p:nvSpPr>
          <p:cNvPr id="7" name="Rectangle 6"/>
          <p:cNvSpPr/>
          <p:nvPr/>
        </p:nvSpPr>
        <p:spPr>
          <a:xfrm>
            <a:off x="452288" y="729351"/>
            <a:ext cx="52842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Propositional Variables: </a:t>
            </a:r>
            <a:r>
              <a:rPr lang="en-US" sz="2400" i="1" dirty="0"/>
              <a:t>p</a:t>
            </a:r>
            <a:r>
              <a:rPr lang="en-US" sz="2400" dirty="0"/>
              <a:t>, </a:t>
            </a:r>
            <a:r>
              <a:rPr lang="en-US" sz="2400" i="1" dirty="0"/>
              <a:t>q, r</a:t>
            </a:r>
            <a:r>
              <a:rPr lang="en-US" sz="2400" dirty="0"/>
              <a:t>, </a:t>
            </a:r>
            <a:r>
              <a:rPr lang="en-US" sz="2400" i="1" dirty="0"/>
              <a:t>s</a:t>
            </a:r>
            <a:r>
              <a:rPr lang="en-US" sz="2400" dirty="0"/>
              <a:t>, …</a:t>
            </a:r>
          </a:p>
        </p:txBody>
      </p:sp>
      <p:sp>
        <p:nvSpPr>
          <p:cNvPr id="8" name="Rectangle 7"/>
          <p:cNvSpPr/>
          <p:nvPr/>
        </p:nvSpPr>
        <p:spPr>
          <a:xfrm>
            <a:off x="412643" y="1210647"/>
            <a:ext cx="98445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The proposition that is always true is denoted by </a:t>
            </a:r>
            <a:r>
              <a:rPr lang="en-US" sz="2400" b="1" dirty="0"/>
              <a:t>T</a:t>
            </a:r>
            <a:r>
              <a:rPr lang="en-US" sz="2400" dirty="0"/>
              <a:t> and the proposition that is always false is denoted by </a:t>
            </a:r>
            <a:r>
              <a:rPr lang="en-US" sz="2400" b="1" dirty="0"/>
              <a:t>F</a:t>
            </a:r>
            <a:r>
              <a:rPr lang="en-US" sz="2400" dirty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412643" y="2039535"/>
            <a:ext cx="102471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Compound Propositions; constructed from logical connectives and other propositions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05241" y="2848952"/>
            <a:ext cx="28274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Negation </a:t>
            </a:r>
            <a:r>
              <a:rPr lang="en-US" sz="2400" dirty="0">
                <a:latin typeface="Cambria Math"/>
                <a:ea typeface="Cambria Math"/>
              </a:rPr>
              <a:t>¬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2284882" y="3355370"/>
            <a:ext cx="31582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Conjunction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∧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2284882" y="3899340"/>
            <a:ext cx="30508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Disjunction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∨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2284882" y="4522171"/>
            <a:ext cx="31175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/>
              <a:t>Implication </a:t>
            </a:r>
            <a:r>
              <a:rPr lang="en-US" sz="2400" dirty="0">
                <a:latin typeface="Cambria Math"/>
                <a:ea typeface="Cambria Math"/>
              </a:rPr>
              <a:t>→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2305241" y="5066141"/>
            <a:ext cx="33849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Biconditional</a:t>
            </a:r>
            <a:r>
              <a:rPr lang="en-US" sz="2400" dirty="0"/>
              <a:t> </a:t>
            </a:r>
            <a:r>
              <a:rPr lang="en-US" sz="2400" dirty="0">
                <a:latin typeface="Cambria Math"/>
                <a:ea typeface="Cambria Math"/>
              </a:rPr>
              <a:t>↔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953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40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 = {fleegles, snurds, thingamabobs}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i="1"/>
              <a:t>F(x)</a:t>
            </a:r>
            <a:r>
              <a:rPr lang="en-US"/>
              <a:t>: </a:t>
            </a:r>
            <a:r>
              <a:rPr lang="en-US" i="1"/>
              <a:t>x</a:t>
            </a:r>
            <a:r>
              <a:rPr lang="en-US"/>
              <a:t> is a fleegle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i="1"/>
              <a:t>S(x)</a:t>
            </a:r>
            <a:r>
              <a:rPr lang="en-US"/>
              <a:t>: </a:t>
            </a:r>
            <a:r>
              <a:rPr lang="en-US" i="1"/>
              <a:t>x</a:t>
            </a:r>
            <a:r>
              <a:rPr lang="en-US"/>
              <a:t> is a snurd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i="1"/>
              <a:t>T(x)</a:t>
            </a:r>
            <a:r>
              <a:rPr lang="en-US"/>
              <a:t>: </a:t>
            </a:r>
            <a:r>
              <a:rPr lang="en-US" i="1"/>
              <a:t>x</a:t>
            </a:r>
            <a:r>
              <a:rPr lang="en-US"/>
              <a:t> is a thingamabob</a:t>
            </a:r>
          </a:p>
          <a:p>
            <a:pPr>
              <a:buFont typeface="Arial" panose="020B0604020202020204" pitchFamily="34" charset="0"/>
              <a:buNone/>
            </a:pPr>
            <a:r>
              <a:rPr lang="en-US"/>
              <a:t>  “All fleegles are snurds.”</a:t>
            </a:r>
          </a:p>
          <a:p>
            <a:endParaRPr lang="en-US"/>
          </a:p>
          <a:p>
            <a:pPr>
              <a:buFont typeface="Arial" panose="020B0604020202020204" pitchFamily="34" charset="0"/>
              <a:buNone/>
            </a:pPr>
            <a:r>
              <a:rPr lang="en-US" b="1"/>
              <a:t>   Solution</a:t>
            </a:r>
            <a:r>
              <a:rPr lang="en-US"/>
              <a:t>: </a:t>
            </a:r>
            <a:r>
              <a:rPr lang="en-US" i="1">
                <a:latin typeface="Cambria Math" pitchFamily="18" charset="0"/>
                <a:ea typeface="Cambria Math" pitchFamily="18" charset="0"/>
                <a:sym typeface="Symbol"/>
              </a:rPr>
              <a:t>x (F(x)</a:t>
            </a:r>
            <a:r>
              <a:rPr lang="en-US" i="1">
                <a:latin typeface="Cambria Math"/>
                <a:ea typeface="Cambria Math"/>
                <a:sym typeface="Symbol"/>
              </a:rPr>
              <a:t>→ S(x))</a:t>
            </a:r>
            <a:endParaRPr lang="en-US" i="1">
              <a:latin typeface="Cambria Math" pitchFamily="18" charset="0"/>
              <a:ea typeface="Cambria Math" pitchFamily="18" charset="0"/>
            </a:endParaRPr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00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41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 = {fleegles, snurds, thingamabobs}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i="1"/>
              <a:t>F(x)</a:t>
            </a:r>
            <a:r>
              <a:rPr lang="en-US"/>
              <a:t>: </a:t>
            </a:r>
            <a:r>
              <a:rPr lang="en-US" i="1"/>
              <a:t>x</a:t>
            </a:r>
            <a:r>
              <a:rPr lang="en-US"/>
              <a:t> is a fleegle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i="1"/>
              <a:t>S(x)</a:t>
            </a:r>
            <a:r>
              <a:rPr lang="en-US"/>
              <a:t>: </a:t>
            </a:r>
            <a:r>
              <a:rPr lang="en-US" i="1"/>
              <a:t>x</a:t>
            </a:r>
            <a:r>
              <a:rPr lang="en-US"/>
              <a:t> is a snurd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i="1"/>
              <a:t>T(x)</a:t>
            </a:r>
            <a:r>
              <a:rPr lang="en-US"/>
              <a:t>: </a:t>
            </a:r>
            <a:r>
              <a:rPr lang="en-US" i="1"/>
              <a:t>x</a:t>
            </a:r>
            <a:r>
              <a:rPr lang="en-US"/>
              <a:t> is a thingamabob</a:t>
            </a:r>
          </a:p>
          <a:p>
            <a:pPr>
              <a:buFont typeface="Arial" panose="020B0604020202020204" pitchFamily="34" charset="0"/>
              <a:buNone/>
            </a:pPr>
            <a:r>
              <a:rPr lang="en-US"/>
              <a:t>  “Some fleegles are thingamabobs.”</a:t>
            </a:r>
          </a:p>
          <a:p>
            <a:endParaRPr lang="en-US"/>
          </a:p>
          <a:p>
            <a:pPr>
              <a:buFont typeface="Arial" panose="020B0604020202020204" pitchFamily="34" charset="0"/>
              <a:buNone/>
            </a:pPr>
            <a:r>
              <a:rPr lang="en-US" b="1"/>
              <a:t>   Solution</a:t>
            </a:r>
            <a:r>
              <a:rPr lang="en-US"/>
              <a:t>: </a:t>
            </a:r>
            <a:r>
              <a:rPr lang="en-US">
                <a:sym typeface="Symbol"/>
              </a:rPr>
              <a:t></a:t>
            </a:r>
            <a:r>
              <a:rPr lang="en-US" i="1">
                <a:latin typeface="Cambria Math" pitchFamily="18" charset="0"/>
                <a:ea typeface="Cambria Math" pitchFamily="18" charset="0"/>
                <a:sym typeface="Symbol"/>
              </a:rPr>
              <a:t>x (F(x) </a:t>
            </a:r>
            <a:r>
              <a:rPr lang="en-US">
                <a:latin typeface="Cambria Math"/>
                <a:ea typeface="Cambria Math"/>
                <a:sym typeface="Symbol"/>
              </a:rPr>
              <a:t>∧ </a:t>
            </a:r>
            <a:r>
              <a:rPr lang="en-US" i="1">
                <a:latin typeface="Cambria Math" pitchFamily="18" charset="0"/>
                <a:ea typeface="Cambria Math" pitchFamily="18" charset="0"/>
                <a:sym typeface="Symbol"/>
              </a:rPr>
              <a:t>T(x))</a:t>
            </a:r>
            <a:endParaRPr lang="en-US" i="1">
              <a:latin typeface="Cambria Math" pitchFamily="18" charset="0"/>
              <a:ea typeface="Cambria Math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7048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42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 = {fleegles, snurds, thingamabobs}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i="1"/>
              <a:t>F(x)</a:t>
            </a:r>
            <a:r>
              <a:rPr lang="en-US"/>
              <a:t>: </a:t>
            </a:r>
            <a:r>
              <a:rPr lang="en-US" i="1"/>
              <a:t>x</a:t>
            </a:r>
            <a:r>
              <a:rPr lang="en-US"/>
              <a:t> is a fleegle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i="1"/>
              <a:t>S(x)</a:t>
            </a:r>
            <a:r>
              <a:rPr lang="en-US"/>
              <a:t>: </a:t>
            </a:r>
            <a:r>
              <a:rPr lang="en-US" i="1"/>
              <a:t>x </a:t>
            </a:r>
            <a:r>
              <a:rPr lang="en-US"/>
              <a:t>is a snurd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i="1"/>
              <a:t>T(x)</a:t>
            </a:r>
            <a:r>
              <a:rPr lang="en-US"/>
              <a:t>: </a:t>
            </a:r>
            <a:r>
              <a:rPr lang="en-US" i="1"/>
              <a:t>x</a:t>
            </a:r>
            <a:r>
              <a:rPr lang="en-US"/>
              <a:t> is a thingamabob</a:t>
            </a:r>
          </a:p>
          <a:p>
            <a:pPr>
              <a:buFont typeface="Arial" panose="020B0604020202020204" pitchFamily="34" charset="0"/>
              <a:buNone/>
            </a:pPr>
            <a:r>
              <a:rPr lang="en-US"/>
              <a:t>   “No snurd is a thingamabob.”</a:t>
            </a:r>
          </a:p>
          <a:p>
            <a:endParaRPr lang="en-US"/>
          </a:p>
          <a:p>
            <a:pPr>
              <a:buFont typeface="Arial" panose="020B0604020202020204" pitchFamily="34" charset="0"/>
              <a:buNone/>
            </a:pPr>
            <a:r>
              <a:rPr lang="en-US" b="1"/>
              <a:t>     Solution</a:t>
            </a:r>
            <a:r>
              <a:rPr lang="en-US"/>
              <a:t>: </a:t>
            </a:r>
            <a:r>
              <a:rPr lang="en-US">
                <a:latin typeface="Cambria Math"/>
                <a:ea typeface="Cambria Math"/>
              </a:rPr>
              <a:t>¬</a:t>
            </a:r>
            <a:r>
              <a:rPr lang="en-US">
                <a:sym typeface="Symbol"/>
              </a:rPr>
              <a:t></a:t>
            </a:r>
            <a:r>
              <a:rPr lang="en-US" i="1">
                <a:latin typeface="Cambria Math" pitchFamily="18" charset="0"/>
                <a:ea typeface="Cambria Math" pitchFamily="18" charset="0"/>
                <a:sym typeface="Symbol"/>
              </a:rPr>
              <a:t>x (S(x) </a:t>
            </a:r>
            <a:r>
              <a:rPr lang="en-US">
                <a:latin typeface="Cambria Math"/>
                <a:ea typeface="Cambria Math"/>
                <a:sym typeface="Symbol"/>
              </a:rPr>
              <a:t>∧ </a:t>
            </a:r>
            <a:r>
              <a:rPr lang="en-US" i="1">
                <a:latin typeface="Cambria Math" pitchFamily="18" charset="0"/>
                <a:ea typeface="Cambria Math" pitchFamily="18" charset="0"/>
                <a:sym typeface="Symbol"/>
              </a:rPr>
              <a:t>T(x))  </a:t>
            </a:r>
            <a:r>
              <a:rPr lang="en-US">
                <a:latin typeface="Cambria Math" pitchFamily="18" charset="0"/>
                <a:ea typeface="Cambria Math" pitchFamily="18" charset="0"/>
                <a:sym typeface="Symbol"/>
              </a:rPr>
              <a:t>What is this equivalent to?</a:t>
            </a:r>
            <a:endParaRPr lang="en-US">
              <a:latin typeface="Cambria Math" pitchFamily="18" charset="0"/>
              <a:ea typeface="Cambria Math" pitchFamily="18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/>
              <a:t>     </a:t>
            </a:r>
            <a:r>
              <a:rPr lang="en-US" b="1"/>
              <a:t>Solution</a:t>
            </a:r>
            <a:r>
              <a:rPr lang="en-US"/>
              <a:t>: </a:t>
            </a:r>
            <a:r>
              <a:rPr lang="en-US">
                <a:sym typeface="Symbol"/>
              </a:rPr>
              <a:t></a:t>
            </a:r>
            <a:r>
              <a:rPr lang="en-US" i="1">
                <a:latin typeface="Cambria Math" pitchFamily="18" charset="0"/>
                <a:ea typeface="Cambria Math" pitchFamily="18" charset="0"/>
                <a:sym typeface="Symbol"/>
              </a:rPr>
              <a:t>x (</a:t>
            </a:r>
            <a:r>
              <a:rPr lang="en-US">
                <a:latin typeface="Cambria Math"/>
                <a:ea typeface="Cambria Math"/>
              </a:rPr>
              <a:t>¬</a:t>
            </a:r>
            <a:r>
              <a:rPr lang="en-US" i="1">
                <a:latin typeface="Cambria Math" pitchFamily="18" charset="0"/>
                <a:ea typeface="Cambria Math" pitchFamily="18" charset="0"/>
                <a:sym typeface="Symbol"/>
              </a:rPr>
              <a:t>S(x) </a:t>
            </a:r>
            <a:r>
              <a:rPr lang="en-US" i="1">
                <a:latin typeface="Cambria Math"/>
                <a:ea typeface="Cambria Math"/>
                <a:sym typeface="Symbol"/>
              </a:rPr>
              <a:t>∨ </a:t>
            </a:r>
            <a:r>
              <a:rPr lang="en-US">
                <a:latin typeface="Cambria Math"/>
                <a:ea typeface="Cambria Math"/>
              </a:rPr>
              <a:t>¬</a:t>
            </a:r>
            <a:r>
              <a:rPr lang="en-US" i="1">
                <a:latin typeface="Cambria Math" pitchFamily="18" charset="0"/>
                <a:ea typeface="Cambria Math" pitchFamily="18" charset="0"/>
                <a:sym typeface="Symbol"/>
              </a:rPr>
              <a:t>T(x))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63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43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 = {fleegles, snurds, thingamabobs}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i="1"/>
              <a:t>F(x)</a:t>
            </a:r>
            <a:r>
              <a:rPr lang="en-US"/>
              <a:t>: x is a fleegle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i="1"/>
              <a:t>S(x)</a:t>
            </a:r>
            <a:r>
              <a:rPr lang="en-US"/>
              <a:t>: </a:t>
            </a:r>
            <a:r>
              <a:rPr lang="en-US" i="1"/>
              <a:t>x</a:t>
            </a:r>
            <a:r>
              <a:rPr lang="en-US"/>
              <a:t> is a snurd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i="1"/>
              <a:t>T(x)</a:t>
            </a:r>
            <a:r>
              <a:rPr lang="en-US"/>
              <a:t>: </a:t>
            </a:r>
            <a:r>
              <a:rPr lang="en-US" i="1"/>
              <a:t>x</a:t>
            </a:r>
            <a:r>
              <a:rPr lang="en-US"/>
              <a:t> is a thingamabob</a:t>
            </a:r>
          </a:p>
          <a:p>
            <a:pPr>
              <a:buFont typeface="Arial" panose="020B0604020202020204" pitchFamily="34" charset="0"/>
              <a:buNone/>
            </a:pPr>
            <a:r>
              <a:rPr lang="en-US"/>
              <a:t>  “If any fleegle is a snurd then it is also a thingamabob.”</a:t>
            </a:r>
          </a:p>
          <a:p>
            <a:endParaRPr lang="en-US"/>
          </a:p>
          <a:p>
            <a:pPr>
              <a:buFont typeface="Arial" panose="020B0604020202020204" pitchFamily="34" charset="0"/>
              <a:buNone/>
            </a:pPr>
            <a:r>
              <a:rPr lang="en-US" b="1"/>
              <a:t>     Solution</a:t>
            </a:r>
            <a:r>
              <a:rPr lang="en-US"/>
              <a:t>: </a:t>
            </a:r>
            <a:r>
              <a:rPr lang="en-US" i="1">
                <a:latin typeface="Cambria Math" pitchFamily="18" charset="0"/>
                <a:ea typeface="Cambria Math" pitchFamily="18" charset="0"/>
                <a:sym typeface="Symbol"/>
              </a:rPr>
              <a:t>x ((F(x) </a:t>
            </a:r>
            <a:r>
              <a:rPr lang="en-US">
                <a:latin typeface="Cambria Math"/>
                <a:ea typeface="Cambria Math"/>
                <a:sym typeface="Symbol"/>
              </a:rPr>
              <a:t>∧</a:t>
            </a:r>
            <a:r>
              <a:rPr lang="en-US" i="1">
                <a:latin typeface="Cambria Math"/>
                <a:ea typeface="Cambria Math"/>
                <a:sym typeface="Symbol"/>
              </a:rPr>
              <a:t> S(x))→ T(x))</a:t>
            </a:r>
            <a:endParaRPr lang="en-US" i="1">
              <a:latin typeface="Cambria Math" pitchFamily="18" charset="0"/>
              <a:ea typeface="Cambria Math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4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44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828800"/>
            <a:ext cx="8229600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/>
              <a:t>Predicate logic is used for specifying properties that systems must satisfy.</a:t>
            </a:r>
          </a:p>
          <a:p>
            <a:r>
              <a:rPr lang="en-US" sz="2000"/>
              <a:t>For example, translate into predicate logic:</a:t>
            </a:r>
          </a:p>
          <a:p>
            <a:pPr lvl="1"/>
            <a:r>
              <a:rPr lang="en-US" sz="2000"/>
              <a:t>“Every mail message larger than one megabyte will be compressed.”</a:t>
            </a:r>
          </a:p>
          <a:p>
            <a:pPr lvl="1"/>
            <a:r>
              <a:rPr lang="en-US" sz="2000"/>
              <a:t>“If a user is active, at least one network link will be available.”</a:t>
            </a:r>
          </a:p>
          <a:p>
            <a:r>
              <a:rPr lang="en-US" sz="2000"/>
              <a:t>Decide on predicates and domains (left implicit here) for the variables:</a:t>
            </a:r>
          </a:p>
          <a:p>
            <a:pPr lvl="1"/>
            <a:r>
              <a:rPr lang="en-US" sz="1800"/>
              <a:t>Let </a:t>
            </a:r>
            <a:r>
              <a:rPr lang="en-US" sz="1800" i="1"/>
              <a:t>L</a:t>
            </a:r>
            <a:r>
              <a:rPr lang="en-US" sz="1800"/>
              <a:t>(</a:t>
            </a:r>
            <a:r>
              <a:rPr lang="en-US" sz="1800" i="1"/>
              <a:t>m</a:t>
            </a:r>
            <a:r>
              <a:rPr lang="en-US" sz="1800"/>
              <a:t>, </a:t>
            </a:r>
            <a:r>
              <a:rPr lang="en-US" sz="1800" i="1"/>
              <a:t>y</a:t>
            </a:r>
            <a:r>
              <a:rPr lang="en-US" sz="1800"/>
              <a:t>) be “Mail message </a:t>
            </a:r>
            <a:r>
              <a:rPr lang="en-US" sz="1800" i="1"/>
              <a:t>m</a:t>
            </a:r>
            <a:r>
              <a:rPr lang="en-US" sz="1800"/>
              <a:t> is larger than </a:t>
            </a:r>
            <a:r>
              <a:rPr lang="en-US" sz="1800" i="1"/>
              <a:t>y</a:t>
            </a:r>
            <a:r>
              <a:rPr lang="en-US" sz="1800"/>
              <a:t> megabytes.”</a:t>
            </a:r>
          </a:p>
          <a:p>
            <a:pPr lvl="1"/>
            <a:r>
              <a:rPr lang="en-US" sz="1800"/>
              <a:t>Let </a:t>
            </a:r>
            <a:r>
              <a:rPr lang="en-US" sz="1800" i="1"/>
              <a:t>C</a:t>
            </a:r>
            <a:r>
              <a:rPr lang="en-US" sz="1800"/>
              <a:t>(</a:t>
            </a:r>
            <a:r>
              <a:rPr lang="en-US" sz="1800" i="1"/>
              <a:t>m</a:t>
            </a:r>
            <a:r>
              <a:rPr lang="en-US" sz="1800"/>
              <a:t>) denote “Mail message </a:t>
            </a:r>
            <a:r>
              <a:rPr lang="en-US" sz="1800" i="1"/>
              <a:t>m</a:t>
            </a:r>
            <a:r>
              <a:rPr lang="en-US" sz="1800"/>
              <a:t> will be compressed.”</a:t>
            </a:r>
          </a:p>
          <a:p>
            <a:pPr lvl="1"/>
            <a:r>
              <a:rPr lang="en-US" sz="1800"/>
              <a:t>Let </a:t>
            </a:r>
            <a:r>
              <a:rPr lang="en-US" sz="1800" i="1"/>
              <a:t>A</a:t>
            </a:r>
            <a:r>
              <a:rPr lang="en-US" sz="1800"/>
              <a:t>(</a:t>
            </a:r>
            <a:r>
              <a:rPr lang="en-US" sz="1800" i="1"/>
              <a:t>u</a:t>
            </a:r>
            <a:r>
              <a:rPr lang="en-US" sz="1800"/>
              <a:t>) represent “User </a:t>
            </a:r>
            <a:r>
              <a:rPr lang="en-US" sz="1800" i="1"/>
              <a:t>u</a:t>
            </a:r>
            <a:r>
              <a:rPr lang="en-US" sz="1800"/>
              <a:t> is active.”</a:t>
            </a:r>
          </a:p>
          <a:p>
            <a:pPr lvl="1"/>
            <a:r>
              <a:rPr lang="en-US" sz="1800"/>
              <a:t>Let </a:t>
            </a:r>
            <a:r>
              <a:rPr lang="en-US" sz="1800" i="1"/>
              <a:t>S</a:t>
            </a:r>
            <a:r>
              <a:rPr lang="en-US" sz="1800"/>
              <a:t>(</a:t>
            </a:r>
            <a:r>
              <a:rPr lang="en-US" sz="1800" i="1"/>
              <a:t>n, x</a:t>
            </a:r>
            <a:r>
              <a:rPr lang="en-US" sz="1800"/>
              <a:t>) represent “Network link </a:t>
            </a:r>
            <a:r>
              <a:rPr lang="en-US" sz="1800" i="1"/>
              <a:t>n</a:t>
            </a:r>
            <a:r>
              <a:rPr lang="en-US" sz="1800"/>
              <a:t> is state </a:t>
            </a:r>
            <a:r>
              <a:rPr lang="en-US" sz="1800" i="1"/>
              <a:t>x</a:t>
            </a:r>
            <a:r>
              <a:rPr lang="en-US" sz="1800"/>
              <a:t>.</a:t>
            </a:r>
          </a:p>
          <a:p>
            <a:r>
              <a:rPr lang="en-US" sz="2000"/>
              <a:t>Now we have:</a:t>
            </a:r>
          </a:p>
          <a:p>
            <a:endParaRPr lang="en-US" sz="2000"/>
          </a:p>
          <a:p>
            <a:pPr>
              <a:buFont typeface="Arial" panose="020B0604020202020204" pitchFamily="34" charset="0"/>
              <a:buNone/>
            </a:pPr>
            <a:endParaRPr lang="en-US" sz="2000"/>
          </a:p>
          <a:p>
            <a:endParaRPr lang="en-US" sz="2000"/>
          </a:p>
          <a:p>
            <a:endParaRPr lang="en-US" sz="2000"/>
          </a:p>
          <a:p>
            <a:endParaRPr lang="en-US" sz="2000"/>
          </a:p>
          <a:p>
            <a:pPr lvl="1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2743200" y="5410200"/>
            <a:ext cx="2974181" cy="319088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2133600" y="5867400"/>
            <a:ext cx="3988594" cy="319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9599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45</a:t>
            </a:fld>
            <a:endParaRPr lang="en-US"/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381000" y="724865"/>
            <a:ext cx="8229600" cy="438912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first two are called </a:t>
            </a:r>
            <a:r>
              <a:rPr lang="en-US" i="1" dirty="0"/>
              <a:t>premises</a:t>
            </a:r>
            <a:r>
              <a:rPr lang="en-US" dirty="0"/>
              <a:t> and the third is called the </a:t>
            </a:r>
            <a:r>
              <a:rPr lang="en-US" i="1" dirty="0"/>
              <a:t>conclusion</a:t>
            </a:r>
            <a:r>
              <a:rPr lang="en-US" dirty="0"/>
              <a:t>. 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“All lions are fierce.”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“Some lions do not drink coffee.”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/>
              <a:t>“Some fierce creatures do not drink coffee.” </a:t>
            </a:r>
          </a:p>
          <a:p>
            <a:pPr marL="484632" indent="-457200"/>
            <a:r>
              <a:rPr lang="en-US" dirty="0"/>
              <a:t>Here is one way to translate these statements to predicate logic. Let P(x), Q(x), and R(x) be the propositional functions “x is a lion,” “x is fierce,” and “x drinks coffee,” respectively.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x (P(x)</a:t>
            </a:r>
            <a:r>
              <a:rPr lang="en-US" i="1" dirty="0">
                <a:latin typeface="Cambria Math"/>
                <a:ea typeface="Cambria Math"/>
                <a:sym typeface="Symbol"/>
              </a:rPr>
              <a:t>→ Q(x))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>
                <a:sym typeface="Symbol"/>
              </a:rPr>
              <a:t>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x (P(x) </a:t>
            </a:r>
            <a:r>
              <a:rPr lang="en-US" dirty="0">
                <a:latin typeface="Cambria Math"/>
                <a:ea typeface="Cambria Math"/>
                <a:sym typeface="Symbol"/>
              </a:rPr>
              <a:t>∧ ¬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R(x))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>
                <a:sym typeface="Symbol"/>
              </a:rPr>
              <a:t>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x (Q(x) </a:t>
            </a:r>
            <a:r>
              <a:rPr lang="en-US" dirty="0">
                <a:latin typeface="Cambria Math"/>
                <a:ea typeface="Cambria Math"/>
                <a:sym typeface="Symbol"/>
              </a:rPr>
              <a:t>∧ ¬</a:t>
            </a:r>
            <a:r>
              <a:rPr lang="en-US" i="1" dirty="0">
                <a:latin typeface="Cambria Math" pitchFamily="18" charset="0"/>
                <a:ea typeface="Cambria Math" pitchFamily="18" charset="0"/>
                <a:sym typeface="Symbol"/>
              </a:rPr>
              <a:t>R(x))</a:t>
            </a:r>
          </a:p>
          <a:p>
            <a:pPr marL="484632" indent="-457200"/>
            <a:r>
              <a:rPr lang="en-US" dirty="0"/>
              <a:t>Later we will see how to prove that the conclusion follows from the premises.</a:t>
            </a:r>
          </a:p>
          <a:p>
            <a:pPr marL="850392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5310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46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Valid Arguments and Rules of Inference</a:t>
            </a:r>
          </a:p>
          <a:p>
            <a:r>
              <a:rPr lang="en-US"/>
              <a:t>Proof Methods</a:t>
            </a:r>
          </a:p>
          <a:p>
            <a:r>
              <a:rPr lang="en-US"/>
              <a:t>Proof Strategies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283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47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8439" y="320830"/>
            <a:ext cx="36313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/>
              <a:t>Rules of Inference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457200" y="1038942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Section Summary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2115786"/>
            <a:ext cx="8229600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Valid Arguments</a:t>
            </a:r>
          </a:p>
          <a:p>
            <a:r>
              <a:rPr lang="en-US" dirty="0"/>
              <a:t>Inference Rules for Propositional Logic</a:t>
            </a:r>
          </a:p>
          <a:p>
            <a:r>
              <a:rPr lang="en-US" dirty="0"/>
              <a:t>Using Rules of Inference to Build Arguments</a:t>
            </a:r>
          </a:p>
          <a:p>
            <a:r>
              <a:rPr lang="en-US" dirty="0"/>
              <a:t>Rules of Inference for Quantified Statements</a:t>
            </a:r>
          </a:p>
          <a:p>
            <a:r>
              <a:rPr lang="en-US" dirty="0"/>
              <a:t>Building Arguments for Quantified Statements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52212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48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Arguments in Propositional Logic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703660"/>
            <a:ext cx="10657269" cy="438912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</a:t>
            </a:r>
            <a:r>
              <a:rPr lang="en-US" i="1" dirty="0"/>
              <a:t>argument </a:t>
            </a:r>
            <a:r>
              <a:rPr lang="en-US" dirty="0"/>
              <a:t>in propositional logic is a sequence of propositions. All but the final proposition are called </a:t>
            </a:r>
            <a:r>
              <a:rPr lang="en-US" i="1" dirty="0"/>
              <a:t>premises</a:t>
            </a:r>
            <a:r>
              <a:rPr lang="en-US" dirty="0"/>
              <a:t>. The last statement is the </a:t>
            </a:r>
            <a:r>
              <a:rPr lang="en-US" i="1" dirty="0"/>
              <a:t>conclusion</a:t>
            </a:r>
            <a:r>
              <a:rPr lang="en-US" dirty="0"/>
              <a:t>. </a:t>
            </a:r>
          </a:p>
          <a:p>
            <a:r>
              <a:rPr lang="en-US" dirty="0"/>
              <a:t>The argument is valid if the premises imply the conclusion.  An </a:t>
            </a:r>
            <a:r>
              <a:rPr lang="en-US" i="1" dirty="0"/>
              <a:t>argument form</a:t>
            </a:r>
            <a:r>
              <a:rPr lang="en-US" dirty="0"/>
              <a:t>   is  an argument that is valid no matter what propositions are substituted into its propositional variables.    </a:t>
            </a:r>
          </a:p>
          <a:p>
            <a:r>
              <a:rPr lang="en-US" dirty="0"/>
              <a:t>If the premises are  </a:t>
            </a:r>
            <a:r>
              <a:rPr lang="en-US" i="1" dirty="0">
                <a:ea typeface="Cambria Math" pitchFamily="18" charset="0"/>
              </a:rPr>
              <a:t>p</a:t>
            </a:r>
            <a:r>
              <a:rPr lang="en-US" baseline="-25000" dirty="0">
                <a:ea typeface="Cambria Math" pitchFamily="18" charset="0"/>
              </a:rPr>
              <a:t>1 </a:t>
            </a:r>
            <a:r>
              <a:rPr lang="en-US" dirty="0">
                <a:ea typeface="Cambria Math" pitchFamily="18" charset="0"/>
              </a:rPr>
              <a:t>,</a:t>
            </a:r>
            <a:r>
              <a:rPr lang="en-US" i="1" dirty="0">
                <a:ea typeface="Cambria Math" pitchFamily="18" charset="0"/>
              </a:rPr>
              <a:t>p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>
                <a:ea typeface="Cambria Math" pitchFamily="18" charset="0"/>
              </a:rPr>
              <a:t>, …,</a:t>
            </a:r>
            <a:r>
              <a:rPr lang="en-US" i="1" dirty="0" err="1">
                <a:ea typeface="Cambria Math" pitchFamily="18" charset="0"/>
              </a:rPr>
              <a:t>p</a:t>
            </a:r>
            <a:r>
              <a:rPr lang="en-US" i="1" baseline="-25000" dirty="0" err="1">
                <a:ea typeface="Cambria Math" pitchFamily="18" charset="0"/>
              </a:rPr>
              <a:t>n</a:t>
            </a:r>
            <a:r>
              <a:rPr lang="en-US" dirty="0">
                <a:ea typeface="Cambria Math" pitchFamily="18" charset="0"/>
              </a:rPr>
              <a:t>  </a:t>
            </a:r>
            <a:r>
              <a:rPr lang="en-US" dirty="0"/>
              <a:t>and the conclusion is </a:t>
            </a:r>
            <a:r>
              <a:rPr lang="en-US" i="1" dirty="0">
                <a:ea typeface="Cambria Math" pitchFamily="18" charset="0"/>
              </a:rPr>
              <a:t>q</a:t>
            </a:r>
            <a:r>
              <a:rPr lang="en-US" dirty="0"/>
              <a:t>  then       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        (</a:t>
            </a:r>
            <a:r>
              <a:rPr lang="en-US" i="1" dirty="0">
                <a:ea typeface="Cambria Math" pitchFamily="18" charset="0"/>
              </a:rPr>
              <a:t>p</a:t>
            </a:r>
            <a:r>
              <a:rPr lang="en-US" baseline="-25000" dirty="0">
                <a:ea typeface="Cambria Math" pitchFamily="18" charset="0"/>
              </a:rPr>
              <a:t>1 </a:t>
            </a:r>
            <a:r>
              <a:rPr lang="en-US" dirty="0">
                <a:ea typeface="Cambria Math" pitchFamily="18" charset="0"/>
              </a:rPr>
              <a:t> ∧ </a:t>
            </a:r>
            <a:r>
              <a:rPr lang="en-US" i="1" dirty="0">
                <a:ea typeface="Cambria Math" pitchFamily="18" charset="0"/>
              </a:rPr>
              <a:t>p</a:t>
            </a:r>
            <a:r>
              <a:rPr lang="en-US" baseline="-25000" dirty="0">
                <a:ea typeface="Cambria Math" pitchFamily="18" charset="0"/>
              </a:rPr>
              <a:t>2</a:t>
            </a:r>
            <a:r>
              <a:rPr lang="en-US" dirty="0">
                <a:ea typeface="Cambria Math" pitchFamily="18" charset="0"/>
              </a:rPr>
              <a:t> ∧ … ∧ </a:t>
            </a:r>
            <a:r>
              <a:rPr lang="en-US" i="1" dirty="0" err="1">
                <a:ea typeface="Cambria Math" pitchFamily="18" charset="0"/>
              </a:rPr>
              <a:t>p</a:t>
            </a:r>
            <a:r>
              <a:rPr lang="en-US" i="1" baseline="-25000" dirty="0" err="1">
                <a:ea typeface="Cambria Math" pitchFamily="18" charset="0"/>
              </a:rPr>
              <a:t>n</a:t>
            </a:r>
            <a:r>
              <a:rPr lang="en-US" dirty="0"/>
              <a:t> ) </a:t>
            </a:r>
            <a:r>
              <a:rPr lang="en-US" dirty="0">
                <a:ea typeface="Cambria Math"/>
              </a:rPr>
              <a:t>→</a:t>
            </a:r>
            <a:r>
              <a:rPr lang="en-US" i="1" dirty="0">
                <a:ea typeface="Cambria Math" pitchFamily="18" charset="0"/>
              </a:rPr>
              <a:t> q </a:t>
            </a:r>
            <a:r>
              <a:rPr lang="en-US" dirty="0"/>
              <a:t> is a tautology.</a:t>
            </a:r>
            <a:r>
              <a:rPr lang="en-US" i="1" dirty="0">
                <a:ea typeface="Cambria Math" pitchFamily="18" charset="0"/>
              </a:rPr>
              <a:t> </a:t>
            </a:r>
            <a:endParaRPr lang="en-US" dirty="0"/>
          </a:p>
          <a:p>
            <a:r>
              <a:rPr lang="en-US" dirty="0"/>
              <a:t>Inference rules are all argument simple argument forms that will be used to construct more complex argument forms.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7983727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49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038600" y="194617"/>
            <a:ext cx="24808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Rules of Inference</a:t>
            </a:r>
          </a:p>
        </p:txBody>
      </p:sp>
      <p:sp>
        <p:nvSpPr>
          <p:cNvPr id="10" name="Rectangle 9"/>
          <p:cNvSpPr/>
          <p:nvPr/>
        </p:nvSpPr>
        <p:spPr>
          <a:xfrm>
            <a:off x="702542" y="828803"/>
            <a:ext cx="12682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1.  Addition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2542" y="287207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Name</a:t>
            </a:r>
          </a:p>
        </p:txBody>
      </p:sp>
      <p:pic>
        <p:nvPicPr>
          <p:cNvPr id="15" name="Picture 1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454824" y="656282"/>
            <a:ext cx="1147290" cy="714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6272011" y="677093"/>
                <a:ext cx="1184857" cy="6947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011" y="677093"/>
                <a:ext cx="1184857" cy="69474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/>
          <p:cNvSpPr/>
          <p:nvPr/>
        </p:nvSpPr>
        <p:spPr>
          <a:xfrm>
            <a:off x="702542" y="1830582"/>
            <a:ext cx="1684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2. Simplification</a:t>
            </a:r>
          </a:p>
        </p:txBody>
      </p:sp>
      <p:pic>
        <p:nvPicPr>
          <p:cNvPr id="18" name="Picture 1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4255394" y="1642991"/>
            <a:ext cx="1177290" cy="771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6272011" y="1665736"/>
                <a:ext cx="1030311" cy="7260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2011" y="1665736"/>
                <a:ext cx="1030311" cy="72603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/>
          <p:cNvSpPr/>
          <p:nvPr/>
        </p:nvSpPr>
        <p:spPr>
          <a:xfrm>
            <a:off x="702542" y="3091687"/>
            <a:ext cx="1548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3. Conjunction</a:t>
            </a:r>
          </a:p>
        </p:txBody>
      </p:sp>
      <p:pic>
        <p:nvPicPr>
          <p:cNvPr id="21" name="Picture 20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4208859" y="2686850"/>
            <a:ext cx="1223825" cy="932113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702542" y="4352792"/>
            <a:ext cx="1802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4. Modus Ponens</a:t>
            </a:r>
          </a:p>
        </p:txBody>
      </p:sp>
      <p:pic>
        <p:nvPicPr>
          <p:cNvPr id="23" name="Picture 22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4208859" y="4108044"/>
            <a:ext cx="1022797" cy="907705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702542" y="5613897"/>
            <a:ext cx="17639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5. Modus </a:t>
            </a:r>
            <a:r>
              <a:rPr lang="en-US" dirty="0" err="1"/>
              <a:t>Tollens</a:t>
            </a:r>
            <a:endParaRPr lang="en-US" dirty="0"/>
          </a:p>
        </p:txBody>
      </p:sp>
      <p:pic>
        <p:nvPicPr>
          <p:cNvPr id="25" name="Picture 24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3885773" y="5335238"/>
            <a:ext cx="1345883" cy="119443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702542" y="248571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134055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77947" y="233316"/>
                <a:ext cx="10307051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DEFINITION </a:t>
                </a:r>
                <a:r>
                  <a:rPr lang="en-US" dirty="0"/>
                  <a:t> Let p be a proposition. The negation of p, denoted by ¬p (also denoted by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dirty="0"/>
                  <a:t>), is the statement</a:t>
                </a:r>
              </a:p>
              <a:p>
                <a:r>
                  <a:rPr lang="en-US" dirty="0"/>
                  <a:t>                          “It is not the case that p.”</a:t>
                </a:r>
              </a:p>
              <a:p>
                <a:r>
                  <a:rPr lang="en-US" dirty="0"/>
                  <a:t>                           The proposition ¬p is read “not p.” The truth value of the negation of p, ¬p, is the opposite</a:t>
                </a:r>
              </a:p>
              <a:p>
                <a:r>
                  <a:rPr lang="en-US" dirty="0"/>
                  <a:t>                            of the truth value of p.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947" y="233316"/>
                <a:ext cx="10307051" cy="1200329"/>
              </a:xfrm>
              <a:prstGeom prst="rect">
                <a:avLst/>
              </a:prstGeom>
              <a:blipFill rotWithShape="0">
                <a:blip r:embed="rId2"/>
                <a:stretch>
                  <a:fillRect l="-473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77947" y="1380981"/>
            <a:ext cx="46901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EXAMPLE:</a:t>
            </a:r>
            <a:r>
              <a:rPr lang="en-US" dirty="0"/>
              <a:t>  Find the negation of the proposition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391657" y="1750313"/>
            <a:ext cx="5293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Vandana’s</a:t>
            </a:r>
            <a:r>
              <a:rPr lang="en-US" dirty="0"/>
              <a:t> smartphone has at least 32GB of memory”</a:t>
            </a:r>
          </a:p>
        </p:txBody>
      </p:sp>
      <p:sp>
        <p:nvSpPr>
          <p:cNvPr id="6" name="Rectangle 5"/>
          <p:cNvSpPr/>
          <p:nvPr/>
        </p:nvSpPr>
        <p:spPr>
          <a:xfrm>
            <a:off x="677947" y="2140671"/>
            <a:ext cx="970242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Solution: </a:t>
            </a:r>
            <a:r>
              <a:rPr lang="en-US" dirty="0"/>
              <a:t>The negation is “</a:t>
            </a:r>
            <a:r>
              <a:rPr lang="en-US" dirty="0" err="1"/>
              <a:t>Vandana’s</a:t>
            </a:r>
            <a:r>
              <a:rPr lang="en-US" dirty="0"/>
              <a:t> smartphone does not have at least 32GB of memory”</a:t>
            </a:r>
          </a:p>
          <a:p>
            <a:r>
              <a:rPr lang="en-US" dirty="0"/>
              <a:t>                   or even more simply as</a:t>
            </a:r>
          </a:p>
          <a:p>
            <a:r>
              <a:rPr lang="en-US" dirty="0"/>
              <a:t>                 “</a:t>
            </a:r>
            <a:r>
              <a:rPr lang="en-US" dirty="0" err="1"/>
              <a:t>Vandana’s</a:t>
            </a:r>
            <a:r>
              <a:rPr lang="en-US" dirty="0"/>
              <a:t> smartphone has less than 32GB of memory.” 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7D033-9D5B-4502-AD66-FFC480CC297C}" type="datetime1">
              <a:rPr lang="en-US" smtClean="0"/>
              <a:t>9/5/2024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91657" y="3858222"/>
            <a:ext cx="5020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The truth table for the negation of a proposition p.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766842"/>
              </p:ext>
            </p:extLst>
          </p:nvPr>
        </p:nvGraphicFramePr>
        <p:xfrm>
          <a:off x="1078038" y="4442992"/>
          <a:ext cx="5921122" cy="14700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30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4544">
                <a:tc gridSpan="2">
                  <a:txBody>
                    <a:bodyPr/>
                    <a:lstStyle/>
                    <a:p>
                      <a:r>
                        <a:rPr lang="en-US" dirty="0"/>
                        <a:t>TABLE 1 The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Truth Table  for 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the Negation of a</a:t>
                      </a:r>
                      <a:r>
                        <a:rPr lang="en-US" baseline="0" dirty="0"/>
                        <a:t>  </a:t>
                      </a:r>
                      <a:r>
                        <a:rPr lang="en-US" dirty="0"/>
                        <a:t>Proposition.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54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¬p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09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77946" y="3137946"/>
            <a:ext cx="1030705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 If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/>
              <a:t>   denotes “The earth is round.”, then </a:t>
            </a:r>
            <a:r>
              <a:rPr lang="en-US" dirty="0">
                <a:latin typeface="Cambria Math"/>
                <a:ea typeface="Cambria Math"/>
              </a:rPr>
              <a:t>¬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/>
              <a:t>     denotes “It is not the case that the earth is round,” or more simply “The earth is not round.”  </a:t>
            </a:r>
          </a:p>
        </p:txBody>
      </p:sp>
    </p:spTree>
    <p:extLst>
      <p:ext uri="{BB962C8B-B14F-4D97-AF65-F5344CB8AC3E}">
        <p14:creationId xmlns:p14="http://schemas.microsoft.com/office/powerpoint/2010/main" val="354581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10" grpId="0"/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50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38600" y="155981"/>
            <a:ext cx="24808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Rules of Inference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542" y="248571"/>
            <a:ext cx="753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Name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507" y="1170836"/>
            <a:ext cx="25303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6. Hypothetical Syllogism</a:t>
            </a:r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4392930" y="758284"/>
            <a:ext cx="1703070" cy="119443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82507" y="2656662"/>
            <a:ext cx="2364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7. Disjunctive Syllogism</a:t>
            </a:r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4392930" y="2206527"/>
            <a:ext cx="1177290" cy="122586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75144" y="4137174"/>
            <a:ext cx="14085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8. Resolution</a:t>
            </a:r>
          </a:p>
        </p:txBody>
      </p:sp>
      <p:pic>
        <p:nvPicPr>
          <p:cNvPr id="12" name="Picture 11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044315" y="3668504"/>
            <a:ext cx="1525905" cy="122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98074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51</a:t>
            </a:fld>
            <a:endParaRPr lang="en-US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803042" y="3797300"/>
            <a:ext cx="1143000" cy="7143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19199" y="796052"/>
            <a:ext cx="59156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r>
              <a:rPr lang="en-US" dirty="0"/>
              <a:t>Let </a:t>
            </a:r>
            <a:r>
              <a:rPr lang="en-US" i="1" dirty="0"/>
              <a:t>p</a:t>
            </a:r>
            <a:r>
              <a:rPr lang="en-US" dirty="0"/>
              <a:t> be “I will study discrete math.”</a:t>
            </a:r>
          </a:p>
          <a:p>
            <a:r>
              <a:rPr lang="en-US" dirty="0"/>
              <a:t>Let </a:t>
            </a:r>
            <a:r>
              <a:rPr lang="en-US" i="1" dirty="0"/>
              <a:t>q</a:t>
            </a:r>
            <a:r>
              <a:rPr lang="en-US" dirty="0"/>
              <a:t> be “I will visit </a:t>
            </a:r>
            <a:r>
              <a:rPr lang="en-US" dirty="0" err="1"/>
              <a:t>Pokhara</a:t>
            </a:r>
            <a:r>
              <a:rPr lang="en-US" dirty="0"/>
              <a:t>.”</a:t>
            </a:r>
          </a:p>
          <a:p>
            <a:endParaRPr lang="en-US" dirty="0"/>
          </a:p>
          <a:p>
            <a:r>
              <a:rPr lang="en-US" dirty="0"/>
              <a:t>“I will study discrete math.”</a:t>
            </a:r>
          </a:p>
          <a:p>
            <a:endParaRPr lang="en-US" dirty="0"/>
          </a:p>
          <a:p>
            <a:r>
              <a:rPr lang="en-US" dirty="0"/>
              <a:t>“Therefore, I will  study discrete math or I will visit </a:t>
            </a:r>
          </a:p>
          <a:p>
            <a:r>
              <a:rPr lang="en-US" dirty="0" err="1"/>
              <a:t>Pokhara</a:t>
            </a:r>
            <a:r>
              <a:rPr lang="en-US" dirty="0"/>
              <a:t>.”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22442" y="3865344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Corresponding Tautology:</a:t>
            </a:r>
            <a:r>
              <a:rPr lang="en-US" dirty="0"/>
              <a:t> </a:t>
            </a:r>
          </a:p>
          <a:p>
            <a:r>
              <a:rPr lang="en-US" i="1" dirty="0"/>
              <a:t>            p</a:t>
            </a:r>
            <a:r>
              <a:rPr lang="en-US" dirty="0">
                <a:latin typeface="Cambria Math"/>
                <a:ea typeface="Cambria Math"/>
              </a:rPr>
              <a:t> →(</a:t>
            </a:r>
            <a:r>
              <a:rPr lang="en-US" i="1" dirty="0">
                <a:latin typeface="Cambria Math"/>
                <a:ea typeface="Cambria Math"/>
              </a:rPr>
              <a:t>p </a:t>
            </a:r>
            <a:r>
              <a:rPr lang="en-US" dirty="0">
                <a:latin typeface="Cambria Math"/>
                <a:ea typeface="Cambria Math"/>
              </a:rPr>
              <a:t>∨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>
                <a:latin typeface="Cambria Math"/>
                <a:ea typeface="Cambria Math"/>
              </a:rPr>
              <a:t>)</a:t>
            </a:r>
            <a:endParaRPr lang="en-US" i="1" dirty="0"/>
          </a:p>
        </p:txBody>
      </p:sp>
      <p:sp>
        <p:nvSpPr>
          <p:cNvPr id="9" name="Rectangle 8"/>
          <p:cNvSpPr/>
          <p:nvPr/>
        </p:nvSpPr>
        <p:spPr>
          <a:xfrm>
            <a:off x="656626" y="333709"/>
            <a:ext cx="125386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Addition</a:t>
            </a:r>
          </a:p>
        </p:txBody>
      </p:sp>
    </p:spTree>
    <p:extLst>
      <p:ext uri="{BB962C8B-B14F-4D97-AF65-F5344CB8AC3E}">
        <p14:creationId xmlns:p14="http://schemas.microsoft.com/office/powerpoint/2010/main" val="8111811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52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6691" y="961623"/>
            <a:ext cx="5257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r>
              <a:rPr lang="en-US" dirty="0"/>
              <a:t>Let </a:t>
            </a:r>
            <a:r>
              <a:rPr lang="en-US" i="1" dirty="0"/>
              <a:t>p</a:t>
            </a:r>
            <a:r>
              <a:rPr lang="en-US" dirty="0"/>
              <a:t> be “I will study discrete math.”</a:t>
            </a:r>
          </a:p>
          <a:p>
            <a:r>
              <a:rPr lang="en-US" dirty="0"/>
              <a:t>Let </a:t>
            </a:r>
            <a:r>
              <a:rPr lang="en-US" i="1" dirty="0"/>
              <a:t>q</a:t>
            </a:r>
            <a:r>
              <a:rPr lang="en-US" dirty="0"/>
              <a:t> be “I will study English literature.”</a:t>
            </a:r>
          </a:p>
          <a:p>
            <a:endParaRPr lang="en-US" dirty="0"/>
          </a:p>
          <a:p>
            <a:r>
              <a:rPr lang="en-US" dirty="0"/>
              <a:t>“I will study discrete math and English literature”</a:t>
            </a:r>
          </a:p>
          <a:p>
            <a:endParaRPr lang="en-US" dirty="0"/>
          </a:p>
          <a:p>
            <a:r>
              <a:rPr lang="en-US" dirty="0"/>
              <a:t>“Therefore, I will study discrete math.”</a:t>
            </a:r>
          </a:p>
          <a:p>
            <a:endParaRPr lang="en-US" dirty="0"/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036445" y="3508894"/>
            <a:ext cx="1177290" cy="7715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53000" y="3651600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Corresponding Tautology: </a:t>
            </a:r>
          </a:p>
          <a:p>
            <a:r>
              <a:rPr lang="en-US" dirty="0"/>
              <a:t>         ( </a:t>
            </a:r>
            <a:r>
              <a:rPr lang="en-US" i="1" dirty="0"/>
              <a:t>p </a:t>
            </a:r>
            <a:r>
              <a:rPr lang="en-US" dirty="0">
                <a:latin typeface="Cambria Math"/>
                <a:ea typeface="Cambria Math"/>
              </a:rPr>
              <a:t>∧ 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>
                <a:latin typeface="Cambria Math"/>
                <a:ea typeface="Cambria Math"/>
              </a:rPr>
              <a:t>) →</a:t>
            </a:r>
            <a:r>
              <a:rPr lang="en-US" i="1" dirty="0">
                <a:latin typeface="Cambria Math"/>
                <a:ea typeface="Cambria Math"/>
              </a:rPr>
              <a:t>p</a:t>
            </a:r>
            <a:endParaRPr lang="en-US" i="1" dirty="0"/>
          </a:p>
        </p:txBody>
      </p:sp>
      <p:sp>
        <p:nvSpPr>
          <p:cNvPr id="9" name="Rectangle 8"/>
          <p:cNvSpPr/>
          <p:nvPr/>
        </p:nvSpPr>
        <p:spPr>
          <a:xfrm>
            <a:off x="746691" y="346589"/>
            <a:ext cx="18783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Simplification</a:t>
            </a:r>
          </a:p>
        </p:txBody>
      </p:sp>
    </p:spTree>
    <p:extLst>
      <p:ext uri="{BB962C8B-B14F-4D97-AF65-F5344CB8AC3E}">
        <p14:creationId xmlns:p14="http://schemas.microsoft.com/office/powerpoint/2010/main" val="68600066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53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28700" y="978873"/>
            <a:ext cx="6019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r>
              <a:rPr lang="en-US" dirty="0"/>
              <a:t>Let </a:t>
            </a:r>
            <a:r>
              <a:rPr lang="en-US" i="1" dirty="0"/>
              <a:t>p</a:t>
            </a:r>
            <a:r>
              <a:rPr lang="en-US" dirty="0"/>
              <a:t> be “I will study discrete math.”</a:t>
            </a:r>
          </a:p>
          <a:p>
            <a:r>
              <a:rPr lang="en-US" dirty="0"/>
              <a:t>Let </a:t>
            </a:r>
            <a:r>
              <a:rPr lang="en-US" i="1" dirty="0"/>
              <a:t>q</a:t>
            </a:r>
            <a:r>
              <a:rPr lang="en-US" dirty="0"/>
              <a:t> be “I will study English literature.”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“I will study discrete math.”</a:t>
            </a:r>
          </a:p>
          <a:p>
            <a:r>
              <a:rPr lang="en-US" dirty="0"/>
              <a:t>“I will study  English literature.”</a:t>
            </a:r>
          </a:p>
          <a:p>
            <a:endParaRPr lang="en-US" dirty="0"/>
          </a:p>
          <a:p>
            <a:r>
              <a:rPr lang="en-US" dirty="0"/>
              <a:t>“Therefore, I will study discrete math and I will study English literature.”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752783" y="4299452"/>
            <a:ext cx="1534478" cy="116871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434221" y="4560645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Corresponding Tautology:</a:t>
            </a:r>
          </a:p>
          <a:p>
            <a:r>
              <a:rPr lang="en-US" dirty="0"/>
              <a:t> (</a:t>
            </a:r>
            <a:r>
              <a:rPr lang="en-US" dirty="0">
                <a:latin typeface="Cambria Math"/>
                <a:ea typeface="Cambria Math"/>
              </a:rPr>
              <a:t>(</a:t>
            </a:r>
            <a:r>
              <a:rPr lang="en-US" i="1" dirty="0"/>
              <a:t>p</a:t>
            </a:r>
            <a:r>
              <a:rPr lang="en-US" dirty="0"/>
              <a:t>)</a:t>
            </a:r>
            <a:r>
              <a:rPr lang="en-US" i="1" dirty="0"/>
              <a:t> </a:t>
            </a:r>
            <a:r>
              <a:rPr lang="en-US" dirty="0">
                <a:latin typeface="Cambria Math"/>
                <a:ea typeface="Cambria Math"/>
              </a:rPr>
              <a:t>∧ (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>
                <a:latin typeface="Cambria Math"/>
                <a:ea typeface="Cambria Math"/>
              </a:rPr>
              <a:t>)) →(</a:t>
            </a:r>
            <a:r>
              <a:rPr lang="en-US" i="1" dirty="0">
                <a:latin typeface="Cambria Math"/>
                <a:ea typeface="Cambria Math"/>
              </a:rPr>
              <a:t>p </a:t>
            </a:r>
            <a:r>
              <a:rPr lang="en-US" dirty="0">
                <a:latin typeface="Cambria Math"/>
                <a:ea typeface="Cambria Math"/>
              </a:rPr>
              <a:t>∧ 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>
                <a:latin typeface="Cambria Math"/>
                <a:ea typeface="Cambria Math"/>
              </a:rPr>
              <a:t>)</a:t>
            </a:r>
            <a:endParaRPr lang="en-US" i="1" dirty="0"/>
          </a:p>
        </p:txBody>
      </p:sp>
      <p:sp>
        <p:nvSpPr>
          <p:cNvPr id="9" name="Rectangle 8"/>
          <p:cNvSpPr/>
          <p:nvPr/>
        </p:nvSpPr>
        <p:spPr>
          <a:xfrm>
            <a:off x="888604" y="376793"/>
            <a:ext cx="17283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Conjunction</a:t>
            </a:r>
          </a:p>
        </p:txBody>
      </p:sp>
    </p:spTree>
    <p:extLst>
      <p:ext uri="{BB962C8B-B14F-4D97-AF65-F5344CB8AC3E}">
        <p14:creationId xmlns:p14="http://schemas.microsoft.com/office/powerpoint/2010/main" val="920884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54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35138" y="217799"/>
            <a:ext cx="20347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Modus Ponens</a:t>
            </a:r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692242" y="3636288"/>
            <a:ext cx="1345883" cy="11944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0019" y="719775"/>
            <a:ext cx="5257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Example:</a:t>
            </a:r>
          </a:p>
          <a:p>
            <a:r>
              <a:rPr lang="en-US" dirty="0"/>
              <a:t>Let </a:t>
            </a:r>
            <a:r>
              <a:rPr lang="en-US" i="1" dirty="0"/>
              <a:t>p</a:t>
            </a:r>
            <a:r>
              <a:rPr lang="en-US" dirty="0"/>
              <a:t> be “It is snowing.”</a:t>
            </a:r>
          </a:p>
          <a:p>
            <a:r>
              <a:rPr lang="en-US" dirty="0"/>
              <a:t>Let </a:t>
            </a:r>
            <a:r>
              <a:rPr lang="en-US" i="1" dirty="0"/>
              <a:t>q</a:t>
            </a:r>
            <a:r>
              <a:rPr lang="en-US" dirty="0"/>
              <a:t> be “I will study discrete math.”</a:t>
            </a:r>
          </a:p>
          <a:p>
            <a:endParaRPr lang="en-US" dirty="0"/>
          </a:p>
          <a:p>
            <a:r>
              <a:rPr lang="en-US" dirty="0"/>
              <a:t>“If it is snowing,  then I will study discrete math.”</a:t>
            </a:r>
          </a:p>
          <a:p>
            <a:r>
              <a:rPr lang="en-US" dirty="0"/>
              <a:t>“It is snowing.”</a:t>
            </a:r>
          </a:p>
          <a:p>
            <a:endParaRPr lang="en-US" dirty="0"/>
          </a:p>
          <a:p>
            <a:r>
              <a:rPr lang="en-US" dirty="0"/>
              <a:t>“Therefore , I will  study discrete math.”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29041" y="4184392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Corresponding Tautology:</a:t>
            </a:r>
            <a:r>
              <a:rPr lang="en-US" dirty="0"/>
              <a:t> </a:t>
            </a:r>
          </a:p>
          <a:p>
            <a:r>
              <a:rPr lang="en-US" dirty="0"/>
              <a:t>       (</a:t>
            </a:r>
            <a:r>
              <a:rPr lang="en-US" i="1" dirty="0"/>
              <a:t>p </a:t>
            </a:r>
            <a:r>
              <a:rPr lang="en-US" dirty="0">
                <a:latin typeface="Cambria Math"/>
                <a:ea typeface="Cambria Math"/>
              </a:rPr>
              <a:t>∧ (</a:t>
            </a:r>
            <a:r>
              <a:rPr lang="en-US" i="1" dirty="0">
                <a:latin typeface="Cambria Math"/>
                <a:ea typeface="Cambria Math"/>
              </a:rPr>
              <a:t>p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>
                <a:latin typeface="Cambria Math"/>
                <a:ea typeface="Cambria Math"/>
              </a:rPr>
              <a:t>)) → </a:t>
            </a:r>
            <a:r>
              <a:rPr lang="en-US" i="1" dirty="0">
                <a:latin typeface="Cambria Math"/>
                <a:ea typeface="Cambria Math"/>
              </a:rPr>
              <a:t>q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2269957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55</a:t>
            </a:fld>
            <a:endParaRPr lang="en-US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202028" y="3835481"/>
            <a:ext cx="1345883" cy="11944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38200" y="1027470"/>
            <a:ext cx="5943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r>
              <a:rPr lang="en-US" dirty="0"/>
              <a:t>Let </a:t>
            </a:r>
            <a:r>
              <a:rPr lang="en-US" i="1" dirty="0"/>
              <a:t>p</a:t>
            </a:r>
            <a:r>
              <a:rPr lang="en-US" dirty="0"/>
              <a:t> be “it is snowing.”</a:t>
            </a:r>
          </a:p>
          <a:p>
            <a:r>
              <a:rPr lang="en-US" dirty="0"/>
              <a:t>Let </a:t>
            </a:r>
            <a:r>
              <a:rPr lang="en-US" i="1" dirty="0"/>
              <a:t>q</a:t>
            </a:r>
            <a:r>
              <a:rPr lang="en-US" dirty="0"/>
              <a:t> be “I will study discrete math.”</a:t>
            </a:r>
          </a:p>
          <a:p>
            <a:endParaRPr lang="en-US" dirty="0"/>
          </a:p>
          <a:p>
            <a:r>
              <a:rPr lang="en-US" dirty="0"/>
              <a:t>“If it is snowing,  then I will study discrete math.”</a:t>
            </a:r>
          </a:p>
          <a:p>
            <a:r>
              <a:rPr lang="en-US" dirty="0"/>
              <a:t>“I will not study discrete math.”</a:t>
            </a:r>
          </a:p>
          <a:p>
            <a:endParaRPr lang="en-US" dirty="0"/>
          </a:p>
          <a:p>
            <a:r>
              <a:rPr lang="en-US" dirty="0"/>
              <a:t>“Therefore , it is not snowing.”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00600" y="4383585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Corresponding Tautology:</a:t>
            </a:r>
            <a:r>
              <a:rPr lang="en-US" dirty="0"/>
              <a:t> </a:t>
            </a:r>
          </a:p>
          <a:p>
            <a:r>
              <a:rPr lang="en-US" dirty="0"/>
              <a:t>       (</a:t>
            </a:r>
            <a:r>
              <a:rPr lang="en-US" dirty="0">
                <a:latin typeface="Cambria Math"/>
                <a:ea typeface="Cambria Math"/>
              </a:rPr>
              <a:t>¬</a:t>
            </a:r>
            <a:r>
              <a:rPr lang="en-US" i="1" dirty="0"/>
              <a:t>q</a:t>
            </a:r>
            <a:r>
              <a:rPr lang="en-US" dirty="0">
                <a:latin typeface="Cambria Math"/>
                <a:ea typeface="Cambria Math"/>
              </a:rPr>
              <a:t>∧(</a:t>
            </a:r>
            <a:r>
              <a:rPr lang="en-US" i="1" dirty="0">
                <a:latin typeface="Cambria Math"/>
                <a:ea typeface="Cambria Math"/>
              </a:rPr>
              <a:t>p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>
                <a:latin typeface="Cambria Math"/>
                <a:ea typeface="Cambria Math"/>
              </a:rPr>
              <a:t>))→¬</a:t>
            </a:r>
            <a:r>
              <a:rPr lang="en-US" i="1" dirty="0">
                <a:latin typeface="Cambria Math"/>
                <a:ea typeface="Cambria Math"/>
              </a:rPr>
              <a:t>p</a:t>
            </a:r>
            <a:endParaRPr lang="en-US" i="1" dirty="0"/>
          </a:p>
        </p:txBody>
      </p:sp>
      <p:sp>
        <p:nvSpPr>
          <p:cNvPr id="9" name="Rectangle 8"/>
          <p:cNvSpPr/>
          <p:nvPr/>
        </p:nvSpPr>
        <p:spPr>
          <a:xfrm>
            <a:off x="838200" y="346017"/>
            <a:ext cx="22863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Modus </a:t>
            </a:r>
            <a:r>
              <a:rPr lang="en-US" sz="2800" dirty="0" err="1"/>
              <a:t>Tollens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863360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56</a:t>
            </a:fld>
            <a:endParaRPr lang="en-US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358265" y="3901082"/>
            <a:ext cx="1703070" cy="119443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0" y="753182"/>
            <a:ext cx="5638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r>
              <a:rPr lang="en-US" dirty="0"/>
              <a:t>Let </a:t>
            </a:r>
            <a:r>
              <a:rPr lang="en-US" i="1" dirty="0"/>
              <a:t>p</a:t>
            </a:r>
            <a:r>
              <a:rPr lang="en-US" dirty="0"/>
              <a:t> be “it snows.”</a:t>
            </a:r>
          </a:p>
          <a:p>
            <a:r>
              <a:rPr lang="en-US" dirty="0"/>
              <a:t>Let </a:t>
            </a:r>
            <a:r>
              <a:rPr lang="en-US" i="1" dirty="0"/>
              <a:t>q</a:t>
            </a:r>
            <a:r>
              <a:rPr lang="en-US" dirty="0"/>
              <a:t> be “I will study discrete math.”</a:t>
            </a:r>
          </a:p>
          <a:p>
            <a:r>
              <a:rPr lang="en-US" dirty="0"/>
              <a:t>Let </a:t>
            </a:r>
            <a:r>
              <a:rPr lang="en-US" i="1" dirty="0"/>
              <a:t>r </a:t>
            </a:r>
            <a:r>
              <a:rPr lang="en-US" dirty="0"/>
              <a:t>be “I will get an A.”</a:t>
            </a:r>
          </a:p>
          <a:p>
            <a:endParaRPr lang="en-US" dirty="0"/>
          </a:p>
          <a:p>
            <a:r>
              <a:rPr lang="en-US" dirty="0"/>
              <a:t>“If it snows,  then I will study discrete math.”</a:t>
            </a:r>
          </a:p>
          <a:p>
            <a:r>
              <a:rPr lang="en-US" dirty="0"/>
              <a:t>“If I study discrete math, I will get an A.”</a:t>
            </a:r>
          </a:p>
          <a:p>
            <a:endParaRPr lang="en-US" dirty="0"/>
          </a:p>
          <a:p>
            <a:r>
              <a:rPr lang="en-US" dirty="0"/>
              <a:t>“Therefore , If it snows, I will get an A.”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20991" y="4172187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Corresponding Tautology:</a:t>
            </a:r>
            <a:r>
              <a:rPr lang="en-US" dirty="0"/>
              <a:t> </a:t>
            </a:r>
          </a:p>
          <a:p>
            <a:r>
              <a:rPr lang="en-US" dirty="0"/>
              <a:t>(</a:t>
            </a:r>
            <a:r>
              <a:rPr lang="en-US" dirty="0">
                <a:latin typeface="Cambria Math"/>
                <a:ea typeface="Cambria Math"/>
              </a:rPr>
              <a:t>(</a:t>
            </a:r>
            <a:r>
              <a:rPr lang="en-US" i="1" dirty="0">
                <a:latin typeface="Cambria Math"/>
                <a:ea typeface="Cambria Math"/>
              </a:rPr>
              <a:t>p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>
                <a:latin typeface="Cambria Math"/>
                <a:ea typeface="Cambria Math"/>
              </a:rPr>
              <a:t>) ∧</a:t>
            </a:r>
            <a:r>
              <a:rPr lang="en-US" dirty="0"/>
              <a:t> (</a:t>
            </a:r>
            <a:r>
              <a:rPr lang="en-US" dirty="0" err="1">
                <a:latin typeface="Cambria Math"/>
                <a:ea typeface="Cambria Math"/>
              </a:rPr>
              <a:t>q→</a:t>
            </a:r>
            <a:r>
              <a:rPr lang="en-US" i="1" dirty="0" err="1">
                <a:latin typeface="Cambria Math"/>
                <a:ea typeface="Cambria Math"/>
              </a:rPr>
              <a:t>r</a:t>
            </a:r>
            <a:r>
              <a:rPr lang="en-US" dirty="0">
                <a:latin typeface="Cambria Math"/>
                <a:ea typeface="Cambria Math"/>
              </a:rPr>
              <a:t>))→(</a:t>
            </a:r>
            <a:r>
              <a:rPr lang="en-US" i="1" dirty="0">
                <a:latin typeface="Cambria Math"/>
                <a:ea typeface="Cambria Math"/>
              </a:rPr>
              <a:t>p</a:t>
            </a:r>
            <a:r>
              <a:rPr lang="en-US" dirty="0">
                <a:latin typeface="Cambria Math"/>
                <a:ea typeface="Cambria Math"/>
              </a:rPr>
              <a:t>→ </a:t>
            </a:r>
            <a:r>
              <a:rPr lang="en-US" i="1" dirty="0">
                <a:latin typeface="Cambria Math"/>
                <a:ea typeface="Cambria Math"/>
              </a:rPr>
              <a:t>r</a:t>
            </a:r>
            <a:r>
              <a:rPr lang="en-US" dirty="0">
                <a:latin typeface="Cambria Math"/>
                <a:ea typeface="Cambria Math"/>
              </a:rPr>
              <a:t>)</a:t>
            </a:r>
            <a:endParaRPr lang="en-US" i="1" dirty="0"/>
          </a:p>
          <a:p>
            <a:r>
              <a:rPr lang="en-US" dirty="0">
                <a:latin typeface="Cambria Math"/>
                <a:ea typeface="Cambria Math"/>
              </a:rPr>
              <a:t> </a:t>
            </a:r>
            <a:endParaRPr lang="en-US" i="1" dirty="0"/>
          </a:p>
        </p:txBody>
      </p:sp>
      <p:sp>
        <p:nvSpPr>
          <p:cNvPr id="9" name="Rectangle 8"/>
          <p:cNvSpPr/>
          <p:nvPr/>
        </p:nvSpPr>
        <p:spPr>
          <a:xfrm>
            <a:off x="540084" y="230678"/>
            <a:ext cx="30043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Hypothetical Syllogism</a:t>
            </a:r>
          </a:p>
        </p:txBody>
      </p:sp>
    </p:spTree>
    <p:extLst>
      <p:ext uri="{BB962C8B-B14F-4D97-AF65-F5344CB8AC3E}">
        <p14:creationId xmlns:p14="http://schemas.microsoft.com/office/powerpoint/2010/main" val="392687048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57</a:t>
            </a:fld>
            <a:endParaRPr lang="en-US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091725" y="3565363"/>
            <a:ext cx="1177290" cy="122586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3963" y="795374"/>
            <a:ext cx="64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r>
              <a:rPr lang="en-US" dirty="0"/>
              <a:t>Let </a:t>
            </a:r>
            <a:r>
              <a:rPr lang="en-US" i="1" dirty="0"/>
              <a:t>p</a:t>
            </a:r>
            <a:r>
              <a:rPr lang="en-US" dirty="0"/>
              <a:t> be “I will study discrete math.”</a:t>
            </a:r>
          </a:p>
          <a:p>
            <a:r>
              <a:rPr lang="en-US" dirty="0"/>
              <a:t>Let </a:t>
            </a:r>
            <a:r>
              <a:rPr lang="en-US" i="1" dirty="0"/>
              <a:t>q</a:t>
            </a:r>
            <a:r>
              <a:rPr lang="en-US" dirty="0"/>
              <a:t> be “I will study English literature.”</a:t>
            </a:r>
          </a:p>
          <a:p>
            <a:endParaRPr lang="en-US" dirty="0"/>
          </a:p>
          <a:p>
            <a:r>
              <a:rPr lang="en-US" dirty="0"/>
              <a:t>“I will study discrete math or I will study English literature.”</a:t>
            </a:r>
          </a:p>
          <a:p>
            <a:r>
              <a:rPr lang="en-US" dirty="0"/>
              <a:t>“I will not study discrete math.”</a:t>
            </a:r>
          </a:p>
          <a:p>
            <a:endParaRPr lang="en-US" dirty="0"/>
          </a:p>
          <a:p>
            <a:r>
              <a:rPr lang="en-US" dirty="0"/>
              <a:t>“Therefore , I will study English literature.”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81500" y="4083692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Corresponding Tautology:</a:t>
            </a:r>
            <a:r>
              <a:rPr lang="en-US" dirty="0"/>
              <a:t> </a:t>
            </a:r>
          </a:p>
          <a:p>
            <a:r>
              <a:rPr lang="en-US" dirty="0"/>
              <a:t>(</a:t>
            </a:r>
            <a:r>
              <a:rPr lang="en-US" dirty="0">
                <a:latin typeface="Cambria Math"/>
                <a:ea typeface="Cambria Math"/>
              </a:rPr>
              <a:t>¬</a:t>
            </a:r>
            <a:r>
              <a:rPr lang="en-US" i="1" dirty="0"/>
              <a:t>p</a:t>
            </a:r>
            <a:r>
              <a:rPr lang="en-US" dirty="0">
                <a:latin typeface="Cambria Math"/>
                <a:ea typeface="Cambria Math"/>
              </a:rPr>
              <a:t>∧(</a:t>
            </a:r>
            <a:r>
              <a:rPr lang="en-US" i="1" dirty="0">
                <a:latin typeface="Cambria Math"/>
                <a:ea typeface="Cambria Math"/>
              </a:rPr>
              <a:t>p </a:t>
            </a:r>
            <a:r>
              <a:rPr lang="en-US" dirty="0">
                <a:latin typeface="Cambria Math"/>
                <a:ea typeface="Cambria Math"/>
              </a:rPr>
              <a:t>∨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>
                <a:latin typeface="Cambria Math"/>
                <a:ea typeface="Cambria Math"/>
              </a:rPr>
              <a:t>))→</a:t>
            </a:r>
            <a:r>
              <a:rPr lang="en-US" i="1" dirty="0">
                <a:latin typeface="Cambria Math"/>
                <a:ea typeface="Cambria Math"/>
              </a:rPr>
              <a:t>q</a:t>
            </a:r>
            <a:endParaRPr lang="en-US" i="1" dirty="0"/>
          </a:p>
        </p:txBody>
      </p:sp>
      <p:sp>
        <p:nvSpPr>
          <p:cNvPr id="9" name="Rectangle 8"/>
          <p:cNvSpPr/>
          <p:nvPr/>
        </p:nvSpPr>
        <p:spPr>
          <a:xfrm>
            <a:off x="607966" y="333709"/>
            <a:ext cx="278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Disjunctive Syllogism</a:t>
            </a:r>
          </a:p>
        </p:txBody>
      </p:sp>
    </p:spTree>
    <p:extLst>
      <p:ext uri="{BB962C8B-B14F-4D97-AF65-F5344CB8AC3E}">
        <p14:creationId xmlns:p14="http://schemas.microsoft.com/office/powerpoint/2010/main" val="146585429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58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00100" y="888642"/>
            <a:ext cx="6477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</a:t>
            </a:r>
          </a:p>
          <a:p>
            <a:r>
              <a:rPr lang="en-US" dirty="0"/>
              <a:t>Let </a:t>
            </a:r>
            <a:r>
              <a:rPr lang="en-US" i="1" dirty="0"/>
              <a:t>p</a:t>
            </a:r>
            <a:r>
              <a:rPr lang="en-US" dirty="0"/>
              <a:t> be “I will study discrete math.”</a:t>
            </a:r>
          </a:p>
          <a:p>
            <a:r>
              <a:rPr lang="en-US" dirty="0"/>
              <a:t>Let </a:t>
            </a:r>
            <a:r>
              <a:rPr lang="en-US" i="1" dirty="0"/>
              <a:t>r</a:t>
            </a:r>
            <a:r>
              <a:rPr lang="en-US" dirty="0"/>
              <a:t> be “I will study English literature.”</a:t>
            </a:r>
          </a:p>
          <a:p>
            <a:r>
              <a:rPr lang="en-US" dirty="0"/>
              <a:t>Let q be “I will study databases.”</a:t>
            </a:r>
          </a:p>
          <a:p>
            <a:endParaRPr lang="en-US" dirty="0"/>
          </a:p>
          <a:p>
            <a:r>
              <a:rPr lang="en-US" dirty="0"/>
              <a:t>“I will not study discrete math or I will study English literature.”</a:t>
            </a:r>
          </a:p>
          <a:p>
            <a:r>
              <a:rPr lang="en-US" dirty="0"/>
              <a:t>“I will study  discrete math or I will study databases.”</a:t>
            </a:r>
          </a:p>
          <a:p>
            <a:endParaRPr lang="en-US" dirty="0"/>
          </a:p>
          <a:p>
            <a:r>
              <a:rPr lang="en-US" dirty="0"/>
              <a:t>“Therefore, I will study databases or I will study English literature.”</a:t>
            </a:r>
          </a:p>
        </p:txBody>
      </p:sp>
      <p:pic>
        <p:nvPicPr>
          <p:cNvPr id="7" name="Picture 6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007689" y="4061354"/>
            <a:ext cx="1525905" cy="122586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219700" y="4351122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Corresponding Tautology:</a:t>
            </a:r>
            <a:r>
              <a:rPr lang="en-US" dirty="0"/>
              <a:t> </a:t>
            </a:r>
          </a:p>
          <a:p>
            <a:r>
              <a:rPr lang="en-US" dirty="0"/>
              <a:t> ((</a:t>
            </a:r>
            <a:r>
              <a:rPr lang="en-US" dirty="0">
                <a:latin typeface="Cambria Math"/>
                <a:ea typeface="Cambria Math"/>
              </a:rPr>
              <a:t>¬</a:t>
            </a:r>
            <a:r>
              <a:rPr lang="en-US" i="1" dirty="0"/>
              <a:t>p </a:t>
            </a:r>
            <a:r>
              <a:rPr lang="en-US" dirty="0">
                <a:latin typeface="Cambria Math"/>
                <a:ea typeface="Cambria Math"/>
              </a:rPr>
              <a:t>∨ </a:t>
            </a:r>
            <a:r>
              <a:rPr lang="en-US" i="1" dirty="0">
                <a:latin typeface="Cambria Math"/>
                <a:ea typeface="Cambria Math"/>
              </a:rPr>
              <a:t>r</a:t>
            </a:r>
            <a:r>
              <a:rPr lang="en-US" dirty="0">
                <a:latin typeface="Cambria Math"/>
                <a:ea typeface="Cambria Math"/>
              </a:rPr>
              <a:t> )</a:t>
            </a:r>
            <a:r>
              <a:rPr lang="en-US" i="1" dirty="0">
                <a:latin typeface="Cambria Math"/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∧ (</a:t>
            </a:r>
            <a:r>
              <a:rPr lang="en-US" i="1" dirty="0">
                <a:latin typeface="Cambria Math"/>
                <a:ea typeface="Cambria Math"/>
              </a:rPr>
              <a:t>p </a:t>
            </a:r>
            <a:r>
              <a:rPr lang="en-US" dirty="0">
                <a:latin typeface="Cambria Math"/>
                <a:ea typeface="Cambria Math"/>
              </a:rPr>
              <a:t>∨ 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>
                <a:latin typeface="Cambria Math"/>
                <a:ea typeface="Cambria Math"/>
              </a:rPr>
              <a:t>)) →(</a:t>
            </a:r>
            <a:r>
              <a:rPr lang="en-US" i="1" dirty="0">
                <a:latin typeface="Cambria Math"/>
                <a:ea typeface="Cambria Math"/>
              </a:rPr>
              <a:t>q </a:t>
            </a:r>
            <a:r>
              <a:rPr lang="en-US" dirty="0">
                <a:latin typeface="Cambria Math"/>
                <a:ea typeface="Cambria Math"/>
              </a:rPr>
              <a:t>∨ </a:t>
            </a:r>
            <a:r>
              <a:rPr lang="en-US" i="1" dirty="0">
                <a:latin typeface="Cambria Math"/>
                <a:ea typeface="Cambria Math"/>
              </a:rPr>
              <a:t>r</a:t>
            </a:r>
            <a:r>
              <a:rPr lang="en-US" dirty="0">
                <a:latin typeface="Cambria Math"/>
                <a:ea typeface="Cambria Math"/>
              </a:rPr>
              <a:t>)</a:t>
            </a:r>
            <a:endParaRPr lang="en-US" i="1" dirty="0"/>
          </a:p>
        </p:txBody>
      </p:sp>
      <p:sp>
        <p:nvSpPr>
          <p:cNvPr id="9" name="Rectangle 8"/>
          <p:cNvSpPr/>
          <p:nvPr/>
        </p:nvSpPr>
        <p:spPr>
          <a:xfrm>
            <a:off x="800299" y="265827"/>
            <a:ext cx="1733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Resolution</a:t>
            </a:r>
          </a:p>
        </p:txBody>
      </p:sp>
    </p:spTree>
    <p:extLst>
      <p:ext uri="{BB962C8B-B14F-4D97-AF65-F5344CB8AC3E}">
        <p14:creationId xmlns:p14="http://schemas.microsoft.com/office/powerpoint/2010/main" val="26271633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59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73109" y="1343051"/>
            <a:ext cx="10683026" cy="438912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  </a:t>
            </a:r>
            <a:r>
              <a:rPr lang="en-US" i="1" dirty="0"/>
              <a:t>valid argument </a:t>
            </a:r>
            <a:r>
              <a:rPr lang="en-US" dirty="0"/>
              <a:t>is a sequence of statements. Each statement is either a premise or follows from previous statements by  rules of inference. The last statement is called conclusion.</a:t>
            </a:r>
          </a:p>
          <a:p>
            <a:r>
              <a:rPr lang="en-US" dirty="0"/>
              <a:t>A valid argument takes the following form: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              	                 S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 dirty="0"/>
              <a:t>			</a:t>
            </a:r>
            <a:r>
              <a:rPr lang="en-US" dirty="0"/>
              <a:t>   S</a:t>
            </a:r>
            <a:r>
              <a:rPr lang="en-US" sz="2400" baseline="-25000" dirty="0">
                <a:latin typeface="Cambria Math" pitchFamily="18" charset="0"/>
                <a:ea typeface="Cambria Math" pitchFamily="18" charset="0"/>
              </a:rPr>
              <a:t>2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 dirty="0"/>
              <a:t>                                       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 dirty="0"/>
              <a:t>                                       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 dirty="0"/>
              <a:t>                                       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                                  </a:t>
            </a:r>
            <a:r>
              <a:rPr lang="en-US" dirty="0" err="1"/>
              <a:t>S</a:t>
            </a:r>
            <a:r>
              <a:rPr lang="en-US" i="1" baseline="-25000" dirty="0" err="1"/>
              <a:t>n</a:t>
            </a:r>
            <a:endParaRPr lang="en-US" i="1" baseline="-25000" dirty="0"/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                                  C</a:t>
            </a:r>
            <a:r>
              <a:rPr lang="en-US" sz="2400" dirty="0"/>
              <a:t>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400" dirty="0"/>
              <a:t>                        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684912" y="333709"/>
            <a:ext cx="90590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/>
              <a:t>Using the Rules of Inference to Build Valid Arguments</a:t>
            </a:r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398690" y="4945488"/>
            <a:ext cx="231458" cy="20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751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3063" y="246960"/>
            <a:ext cx="106816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DEFINITION</a:t>
            </a:r>
            <a:r>
              <a:rPr lang="en-US" dirty="0"/>
              <a:t>  Let p and q be propositions. The </a:t>
            </a:r>
            <a:r>
              <a:rPr lang="en-US" b="1" dirty="0"/>
              <a:t>conjunction</a:t>
            </a:r>
            <a:r>
              <a:rPr lang="en-US" dirty="0"/>
              <a:t> of p and q, denoted by p ∧ q, is the proposition</a:t>
            </a:r>
          </a:p>
          <a:p>
            <a:r>
              <a:rPr lang="en-US" dirty="0"/>
              <a:t>                       “p and q.” The conjunction p ∧ q is true when both p and q are true and is false otherwise.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596866"/>
              </p:ext>
            </p:extLst>
          </p:nvPr>
        </p:nvGraphicFramePr>
        <p:xfrm>
          <a:off x="2034862" y="1051411"/>
          <a:ext cx="5653827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4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84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512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Truth Table for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the </a:t>
                      </a:r>
                      <a:r>
                        <a:rPr lang="en-US" b="1" dirty="0"/>
                        <a:t>Conjunction</a:t>
                      </a:r>
                      <a:r>
                        <a:rPr lang="en-US" dirty="0"/>
                        <a:t> of Two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Propositions.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1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∧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62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  <a:p>
                      <a:pPr algn="ctr"/>
                      <a:r>
                        <a:rPr lang="en-US" dirty="0"/>
                        <a:t>T</a:t>
                      </a:r>
                    </a:p>
                    <a:p>
                      <a:pPr algn="ctr"/>
                      <a:r>
                        <a:rPr lang="en-US" dirty="0"/>
                        <a:t>F</a:t>
                      </a:r>
                    </a:p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  <a:p>
                      <a:pPr algn="ctr"/>
                      <a:r>
                        <a:rPr lang="en-US" dirty="0"/>
                        <a:t>F</a:t>
                      </a:r>
                    </a:p>
                    <a:p>
                      <a:pPr algn="ctr"/>
                      <a:r>
                        <a:rPr lang="en-US" dirty="0"/>
                        <a:t>T</a:t>
                      </a:r>
                    </a:p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  <a:p>
                      <a:pPr algn="ctr"/>
                      <a:r>
                        <a:rPr lang="en-US" dirty="0"/>
                        <a:t>F</a:t>
                      </a:r>
                    </a:p>
                    <a:p>
                      <a:pPr algn="ctr"/>
                      <a:r>
                        <a:rPr lang="en-US" dirty="0"/>
                        <a:t>F</a:t>
                      </a:r>
                    </a:p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B72B5-4F3E-4957-A870-45D13643859A}" type="datetime1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53063" y="3070822"/>
            <a:ext cx="115198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  If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/>
              <a:t>  denotes “I am at home.” and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/>
              <a:t>  denotes “It is raining.” then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∧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/>
              <a:t>   denotes “I am at home and it is raining.”</a:t>
            </a:r>
          </a:p>
        </p:txBody>
      </p:sp>
      <p:sp>
        <p:nvSpPr>
          <p:cNvPr id="10" name="Rectangle 9"/>
          <p:cNvSpPr/>
          <p:nvPr/>
        </p:nvSpPr>
        <p:spPr>
          <a:xfrm>
            <a:off x="253063" y="3486321"/>
            <a:ext cx="113894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DEFINITION</a:t>
            </a:r>
            <a:r>
              <a:rPr lang="en-US" dirty="0"/>
              <a:t>  Let p and q be propositions. The </a:t>
            </a:r>
            <a:r>
              <a:rPr lang="en-US" b="1" dirty="0"/>
              <a:t>disjunction </a:t>
            </a:r>
            <a:r>
              <a:rPr lang="en-US" dirty="0"/>
              <a:t>of p and q, denoted by p ∨ q, is the proposition “p or q.” </a:t>
            </a:r>
          </a:p>
          <a:p>
            <a:r>
              <a:rPr lang="en-US" dirty="0"/>
              <a:t>                       The disjunction p ∨ q is false when both p and q are false and is true otherwise.  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7399075"/>
              </p:ext>
            </p:extLst>
          </p:nvPr>
        </p:nvGraphicFramePr>
        <p:xfrm>
          <a:off x="2076117" y="4279301"/>
          <a:ext cx="6077283" cy="193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25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57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257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r>
                        <a:rPr lang="en-US" dirty="0"/>
                        <a:t>The Truth Table for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the </a:t>
                      </a:r>
                      <a:r>
                        <a:rPr lang="en-US" b="1" dirty="0"/>
                        <a:t>Disjunction</a:t>
                      </a:r>
                      <a:r>
                        <a:rPr lang="en-US" dirty="0"/>
                        <a:t> of Two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Propositions.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∨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  <a:p>
                      <a:pPr algn="ctr"/>
                      <a:r>
                        <a:rPr lang="en-US" dirty="0"/>
                        <a:t>T</a:t>
                      </a:r>
                    </a:p>
                    <a:p>
                      <a:pPr algn="ctr"/>
                      <a:r>
                        <a:rPr lang="en-US" dirty="0"/>
                        <a:t>F</a:t>
                      </a:r>
                    </a:p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  <a:p>
                      <a:pPr algn="ctr"/>
                      <a:r>
                        <a:rPr lang="en-US" dirty="0"/>
                        <a:t>F</a:t>
                      </a:r>
                    </a:p>
                    <a:p>
                      <a:pPr algn="ctr"/>
                      <a:r>
                        <a:rPr lang="en-US" dirty="0"/>
                        <a:t>T</a:t>
                      </a:r>
                    </a:p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  <a:p>
                      <a:pPr algn="ctr"/>
                      <a:r>
                        <a:rPr lang="en-US" dirty="0"/>
                        <a:t>T</a:t>
                      </a:r>
                    </a:p>
                    <a:p>
                      <a:pPr algn="ctr"/>
                      <a:r>
                        <a:rPr lang="en-US" dirty="0"/>
                        <a:t>T</a:t>
                      </a:r>
                    </a:p>
                    <a:p>
                      <a:pPr algn="ctr"/>
                      <a:r>
                        <a:rPr lang="en-US" dirty="0"/>
                        <a:t>F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048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1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60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Valid Arguments</a:t>
            </a: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57200" y="3962401"/>
            <a:ext cx="8126730" cy="218027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57200" y="1905000"/>
            <a:ext cx="65532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Example </a:t>
            </a:r>
            <a:r>
              <a:rPr lang="en-US" sz="2400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: From the single proposition 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> </a:t>
            </a:r>
            <a:r>
              <a:rPr lang="en-US" sz="2400" dirty="0"/>
              <a:t>Show that </a:t>
            </a:r>
            <a:r>
              <a:rPr lang="en-US" sz="2400" i="1" dirty="0"/>
              <a:t>q</a:t>
            </a:r>
            <a:r>
              <a:rPr lang="en-US" sz="2400" dirty="0"/>
              <a:t> is a conclusion.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327660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Solution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9903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61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8303" y="148017"/>
            <a:ext cx="22883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Valid Arguments</a:t>
            </a:r>
          </a:p>
        </p:txBody>
      </p:sp>
      <p:sp>
        <p:nvSpPr>
          <p:cNvPr id="8" name="Rectangle 7"/>
          <p:cNvSpPr/>
          <p:nvPr/>
        </p:nvSpPr>
        <p:spPr>
          <a:xfrm>
            <a:off x="488303" y="609682"/>
            <a:ext cx="114879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2000" b="1" dirty="0"/>
              <a:t>Example </a:t>
            </a:r>
            <a:r>
              <a:rPr lang="en-US" sz="2000" b="1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</a:p>
          <a:p>
            <a:r>
              <a:rPr lang="en-US" sz="2000" dirty="0"/>
              <a:t>With these hypotheses: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2000" dirty="0"/>
              <a:t>“It is not sunny this afternoon and it is colder than yesterday.” “We will go swimming only if it is sunny.”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2000" dirty="0"/>
              <a:t>“If we do not go swimming, then we will take a canoe trip.”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2000" dirty="0"/>
              <a:t>“If we take a canoe trip, then we will be home by sunset.”</a:t>
            </a:r>
          </a:p>
          <a:p>
            <a:r>
              <a:rPr lang="en-US" sz="2000" dirty="0"/>
              <a:t>Using the inference rules, construct a valid argument for the conclusion: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2000" dirty="0"/>
              <a:t>“We will be home by sunset.”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613892" y="2856451"/>
            <a:ext cx="1033314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2000" b="1" dirty="0"/>
              <a:t>Solution</a:t>
            </a:r>
            <a:r>
              <a:rPr lang="en-US" sz="2000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  Choose propositional variables: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2000" i="1" dirty="0"/>
              <a:t>p</a:t>
            </a:r>
            <a:r>
              <a:rPr lang="en-US" sz="2000" dirty="0"/>
              <a:t> : “It is sunny this afternoon.”      </a:t>
            </a:r>
            <a:r>
              <a:rPr lang="en-US" sz="2000" i="1" dirty="0"/>
              <a:t>r</a:t>
            </a:r>
            <a:r>
              <a:rPr lang="en-US" sz="2000" dirty="0"/>
              <a:t>  : “We will go swimming.”  </a:t>
            </a:r>
            <a:r>
              <a:rPr lang="en-US" sz="2000" i="1" dirty="0"/>
              <a:t>t : </a:t>
            </a:r>
            <a:r>
              <a:rPr lang="en-US" sz="2000" dirty="0"/>
              <a:t>“We will be home by sunset.”</a:t>
            </a:r>
          </a:p>
          <a:p>
            <a:pPr lvl="1">
              <a:buFont typeface="Arial" panose="020B0604020202020204" pitchFamily="34" charset="0"/>
              <a:buNone/>
            </a:pPr>
            <a:r>
              <a:rPr lang="en-US" sz="2000" i="1" dirty="0"/>
              <a:t>q</a:t>
            </a:r>
            <a:r>
              <a:rPr lang="en-US" sz="2000" dirty="0"/>
              <a:t>  : “It is colder than yesterday.”     </a:t>
            </a:r>
            <a:r>
              <a:rPr lang="en-US" sz="2000" i="1" dirty="0"/>
              <a:t>s  : </a:t>
            </a:r>
            <a:r>
              <a:rPr lang="en-US" sz="2000" dirty="0"/>
              <a:t>“We will take a canoe trip.” </a:t>
            </a:r>
            <a:endParaRPr lang="en-US" sz="2000" i="1" dirty="0"/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Translation into propositional logic:</a:t>
            </a:r>
          </a:p>
        </p:txBody>
      </p:sp>
      <p:pic>
        <p:nvPicPr>
          <p:cNvPr id="10" name="Picture 9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1116632" y="4627559"/>
            <a:ext cx="5843935" cy="61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00605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62</a:t>
            </a:fld>
            <a:endParaRPr lang="en-US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721042" y="1164464"/>
            <a:ext cx="7432358" cy="4009073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5328024" y="403288"/>
            <a:ext cx="5843935" cy="614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87248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63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Section Summary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Mathematical Proofs</a:t>
            </a:r>
          </a:p>
          <a:p>
            <a:r>
              <a:rPr lang="en-US"/>
              <a:t>Forms of Theorems</a:t>
            </a:r>
          </a:p>
          <a:p>
            <a:r>
              <a:rPr lang="en-US"/>
              <a:t>Direct Proofs</a:t>
            </a:r>
          </a:p>
          <a:p>
            <a:r>
              <a:rPr lang="en-US"/>
              <a:t>Indirect Proofs</a:t>
            </a:r>
          </a:p>
          <a:p>
            <a:pPr lvl="1"/>
            <a:r>
              <a:rPr lang="en-US"/>
              <a:t>Proof of the Contrapositive</a:t>
            </a:r>
          </a:p>
          <a:p>
            <a:pPr lvl="1"/>
            <a:r>
              <a:rPr lang="en-US"/>
              <a:t>Proof by Contradiction</a:t>
            </a:r>
          </a:p>
          <a:p>
            <a:pPr>
              <a:buFont typeface="Arial" panose="020B0604020202020204" pitchFamily="34" charset="0"/>
              <a:buNone/>
            </a:pPr>
            <a:endParaRPr lang="en-US"/>
          </a:p>
          <a:p>
            <a:pPr lvl="1">
              <a:buFont typeface="Arial" panose="020B0604020202020204" pitchFamily="34" charset="0"/>
              <a:buNone/>
            </a:pPr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06450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64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3400" y="295073"/>
            <a:ext cx="59900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Proving Conditional Statements: </a:t>
            </a:r>
            <a:r>
              <a:rPr lang="en-US" sz="2800" b="1" i="1" dirty="0"/>
              <a:t>p </a:t>
            </a:r>
            <a:r>
              <a:rPr lang="en-US" sz="2800" b="1" dirty="0">
                <a:latin typeface="Cambria Math"/>
                <a:ea typeface="Cambria Math"/>
              </a:rPr>
              <a:t>→ </a:t>
            </a:r>
            <a:r>
              <a:rPr lang="en-US" sz="2800" b="1" i="1" dirty="0">
                <a:latin typeface="Cambria Math"/>
                <a:ea typeface="Cambria Math"/>
              </a:rPr>
              <a:t>q</a:t>
            </a:r>
            <a:r>
              <a:rPr lang="en-US" sz="2800" b="1" dirty="0"/>
              <a:t> </a:t>
            </a:r>
          </a:p>
        </p:txBody>
      </p:sp>
      <p:sp>
        <p:nvSpPr>
          <p:cNvPr id="8" name="Rectangle 7"/>
          <p:cNvSpPr/>
          <p:nvPr/>
        </p:nvSpPr>
        <p:spPr>
          <a:xfrm>
            <a:off x="631063" y="934203"/>
            <a:ext cx="1004552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u="sng" dirty="0"/>
              <a:t>Direct Proof</a:t>
            </a:r>
            <a:r>
              <a:rPr lang="en-US" sz="2000" dirty="0"/>
              <a:t>: Assume that  </a:t>
            </a:r>
            <a:r>
              <a:rPr lang="en-US" sz="2000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2000" dirty="0"/>
              <a:t>  is true. Use rules of inference, axioms, and logical equivalences to show that   </a:t>
            </a:r>
            <a:r>
              <a:rPr lang="en-US" sz="2000" i="1" dirty="0"/>
              <a:t>q</a:t>
            </a:r>
            <a:r>
              <a:rPr lang="en-US" sz="2000" dirty="0"/>
              <a:t>  must also be true.</a:t>
            </a:r>
          </a:p>
        </p:txBody>
      </p:sp>
      <p:sp>
        <p:nvSpPr>
          <p:cNvPr id="9" name="Rectangle 8"/>
          <p:cNvSpPr/>
          <p:nvPr/>
        </p:nvSpPr>
        <p:spPr>
          <a:xfrm>
            <a:off x="631062" y="1853932"/>
            <a:ext cx="907960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2000" b="1" dirty="0"/>
              <a:t>Example</a:t>
            </a:r>
            <a:r>
              <a:rPr lang="en-US" sz="2000" dirty="0"/>
              <a:t>: Give a direct proof of the theorem “If </a:t>
            </a:r>
            <a:r>
              <a:rPr lang="en-US" sz="2000" i="1" dirty="0"/>
              <a:t>n</a:t>
            </a:r>
            <a:r>
              <a:rPr lang="en-US" sz="2000" dirty="0"/>
              <a:t> is an odd integer, then </a:t>
            </a:r>
            <a:r>
              <a:rPr lang="en-US" sz="2000" i="1" dirty="0"/>
              <a:t>n</a:t>
            </a:r>
            <a:r>
              <a:rPr lang="en-US" sz="2000" baseline="30000" dirty="0"/>
              <a:t>2 </a:t>
            </a:r>
            <a:r>
              <a:rPr lang="en-US" sz="2000" dirty="0"/>
              <a:t> is odd.”</a:t>
            </a:r>
          </a:p>
        </p:txBody>
      </p:sp>
      <p:sp>
        <p:nvSpPr>
          <p:cNvPr id="10" name="Rectangle 9"/>
          <p:cNvSpPr/>
          <p:nvPr/>
        </p:nvSpPr>
        <p:spPr>
          <a:xfrm>
            <a:off x="631062" y="2465885"/>
            <a:ext cx="10340662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2000" b="1" dirty="0"/>
              <a:t>Solution</a:t>
            </a:r>
            <a:r>
              <a:rPr lang="en-US" sz="2000" dirty="0"/>
              <a:t>: Assume that </a:t>
            </a:r>
            <a:r>
              <a:rPr lang="en-US" sz="2000" i="1" dirty="0"/>
              <a:t>n</a:t>
            </a:r>
            <a:r>
              <a:rPr lang="en-US" sz="2000" dirty="0"/>
              <a:t> is odd. Then </a:t>
            </a:r>
            <a:r>
              <a:rPr lang="en-US" sz="2000" i="1" dirty="0"/>
              <a:t>n</a:t>
            </a:r>
            <a:r>
              <a:rPr lang="en-US" sz="2000" dirty="0"/>
              <a:t> =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i="1" dirty="0"/>
              <a:t>k</a:t>
            </a:r>
            <a:r>
              <a:rPr lang="en-US" sz="2000" dirty="0"/>
              <a:t> +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/>
              <a:t> for an integer </a:t>
            </a:r>
            <a:r>
              <a:rPr lang="en-US" sz="2000" i="1" dirty="0"/>
              <a:t>k</a:t>
            </a:r>
            <a:r>
              <a:rPr lang="en-US" sz="2000" dirty="0"/>
              <a:t>. Squaring both sides of the equation, we get: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000" dirty="0"/>
              <a:t>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000" i="1" dirty="0"/>
              <a:t>                 n</a:t>
            </a:r>
            <a:r>
              <a:rPr lang="en-US" sz="20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baseline="30000" dirty="0"/>
              <a:t>  </a:t>
            </a:r>
            <a:r>
              <a:rPr lang="en-US" sz="2000" dirty="0"/>
              <a:t> = (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i="1" dirty="0"/>
              <a:t>k</a:t>
            </a:r>
            <a:r>
              <a:rPr lang="en-US" sz="2000" dirty="0"/>
              <a:t> +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1)</a:t>
            </a:r>
            <a:r>
              <a:rPr lang="en-US" sz="2000" baseline="30000" dirty="0">
                <a:latin typeface="Cambria Math" pitchFamily="18" charset="0"/>
                <a:ea typeface="Cambria Math" pitchFamily="18" charset="0"/>
              </a:rPr>
              <a:t>2  </a:t>
            </a:r>
            <a:r>
              <a:rPr lang="en-US" sz="2000" dirty="0"/>
              <a:t> =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000" i="1" dirty="0"/>
              <a:t>k</a:t>
            </a:r>
            <a:r>
              <a:rPr lang="en-US" sz="2000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+ 4</a:t>
            </a:r>
            <a:r>
              <a:rPr lang="en-US" sz="2000" i="1" dirty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+1 = 2(2</a:t>
            </a:r>
            <a:r>
              <a:rPr lang="en-US" sz="2000" i="1" dirty="0"/>
              <a:t>k</a:t>
            </a:r>
            <a:r>
              <a:rPr lang="en-US" sz="2000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+ 2</a:t>
            </a:r>
            <a:r>
              <a:rPr lang="en-US" sz="2000" i="1" dirty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) + 1= 2</a:t>
            </a:r>
            <a:r>
              <a:rPr lang="en-US" sz="2000" i="1" dirty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+ 1, which is odd,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000" dirty="0">
                <a:latin typeface="Cambria Math" pitchFamily="18" charset="0"/>
                <a:ea typeface="Cambria Math" pitchFamily="18" charset="0"/>
              </a:rPr>
              <a:t>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000" dirty="0">
                <a:latin typeface="Cambria Math" pitchFamily="18" charset="0"/>
                <a:ea typeface="Cambria Math" pitchFamily="18" charset="0"/>
              </a:rPr>
              <a:t>                 where </a:t>
            </a:r>
            <a:r>
              <a:rPr lang="en-US" sz="2000" i="1" dirty="0">
                <a:latin typeface="Cambria Math" pitchFamily="18" charset="0"/>
                <a:ea typeface="Cambria Math" pitchFamily="18" charset="0"/>
              </a:rPr>
              <a:t>r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= 2</a:t>
            </a:r>
            <a:r>
              <a:rPr lang="en-US" sz="2000" i="1" dirty="0"/>
              <a:t>k</a:t>
            </a:r>
            <a:r>
              <a:rPr lang="en-US" sz="2000" baseline="30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+ 2</a:t>
            </a:r>
            <a:r>
              <a:rPr lang="en-US" sz="2000" i="1" dirty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, an integer.                          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000" dirty="0">
                <a:latin typeface="Cambria Math" pitchFamily="18" charset="0"/>
                <a:ea typeface="Cambria Math" pitchFamily="18" charset="0"/>
              </a:rPr>
              <a:t>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000" dirty="0">
                <a:latin typeface="Cambria Math" pitchFamily="18" charset="0"/>
                <a:ea typeface="Cambria Math" pitchFamily="18" charset="0"/>
              </a:rPr>
              <a:t>                 </a:t>
            </a:r>
            <a:r>
              <a:rPr lang="en-US" sz="2000" dirty="0"/>
              <a:t>We have proved that if n</a:t>
            </a:r>
            <a:r>
              <a:rPr lang="en-US" sz="2000" i="1" dirty="0"/>
              <a:t> </a:t>
            </a:r>
            <a:r>
              <a:rPr lang="en-US" sz="2000" dirty="0"/>
              <a:t>is an odd integer, then </a:t>
            </a:r>
            <a:r>
              <a:rPr lang="en-US" sz="2000" i="1" dirty="0"/>
              <a:t>n</a:t>
            </a:r>
            <a:r>
              <a:rPr lang="en-US" sz="2000" baseline="30000" dirty="0"/>
              <a:t>2 </a:t>
            </a:r>
            <a:r>
              <a:rPr lang="en-US" sz="2000" dirty="0"/>
              <a:t> is an odd integer. </a:t>
            </a:r>
          </a:p>
        </p:txBody>
      </p:sp>
    </p:spTree>
    <p:extLst>
      <p:ext uri="{BB962C8B-B14F-4D97-AF65-F5344CB8AC3E}">
        <p14:creationId xmlns:p14="http://schemas.microsoft.com/office/powerpoint/2010/main" val="4372764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65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57199" y="311120"/>
            <a:ext cx="876407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2400" u="sng" dirty="0"/>
              <a:t>Example:</a:t>
            </a:r>
            <a:r>
              <a:rPr lang="en-US" sz="2400" dirty="0"/>
              <a:t> Prove that the sum of two rational numbers is rational.</a:t>
            </a:r>
          </a:p>
        </p:txBody>
      </p:sp>
      <p:sp>
        <p:nvSpPr>
          <p:cNvPr id="7" name="Rectangle 6"/>
          <p:cNvSpPr/>
          <p:nvPr/>
        </p:nvSpPr>
        <p:spPr>
          <a:xfrm>
            <a:off x="9478850" y="6410"/>
            <a:ext cx="254143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2400" b="1" u="sng" dirty="0"/>
              <a:t>Definition</a:t>
            </a:r>
            <a:r>
              <a:rPr lang="en-US" sz="2400" b="1" dirty="0"/>
              <a:t>: </a:t>
            </a:r>
            <a:r>
              <a:rPr lang="en-US" sz="2400" dirty="0"/>
              <a:t>The real number </a:t>
            </a:r>
            <a:r>
              <a:rPr lang="en-US" sz="2400" i="1" dirty="0"/>
              <a:t>r </a:t>
            </a:r>
            <a:r>
              <a:rPr lang="en-US" sz="2400" dirty="0"/>
              <a:t>is </a:t>
            </a:r>
            <a:r>
              <a:rPr lang="en-US" sz="2400" i="1" dirty="0"/>
              <a:t>rational </a:t>
            </a:r>
            <a:r>
              <a:rPr lang="en-US" sz="2400" dirty="0"/>
              <a:t>if there exist integers </a:t>
            </a:r>
            <a:r>
              <a:rPr lang="en-US" sz="2400" i="1" dirty="0"/>
              <a:t>p</a:t>
            </a:r>
            <a:r>
              <a:rPr lang="en-US" sz="2400" dirty="0"/>
              <a:t> and </a:t>
            </a:r>
            <a:r>
              <a:rPr lang="en-US" sz="2400" i="1" dirty="0"/>
              <a:t>q</a:t>
            </a:r>
            <a:r>
              <a:rPr lang="en-US" sz="2400" dirty="0"/>
              <a:t> where  </a:t>
            </a:r>
            <a:r>
              <a:rPr lang="en-US" sz="2400" i="1" dirty="0"/>
              <a:t>q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≠0</a:t>
            </a:r>
            <a:r>
              <a:rPr lang="en-US" sz="2400" dirty="0"/>
              <a:t>  such that </a:t>
            </a:r>
            <a:r>
              <a:rPr lang="en-US" sz="2400" i="1" dirty="0"/>
              <a:t>r </a:t>
            </a:r>
            <a:r>
              <a:rPr lang="en-US" sz="2400" dirty="0"/>
              <a:t>= </a:t>
            </a:r>
            <a:r>
              <a:rPr lang="en-US" sz="2400" i="1" dirty="0"/>
              <a:t>p</a:t>
            </a:r>
            <a:r>
              <a:rPr lang="en-US" sz="2400" dirty="0"/>
              <a:t>/</a:t>
            </a:r>
            <a:r>
              <a:rPr lang="en-US" sz="2400" i="1" dirty="0"/>
              <a:t>q</a:t>
            </a:r>
            <a:endParaRPr lang="en-US" sz="2400" b="1" dirty="0"/>
          </a:p>
        </p:txBody>
      </p:sp>
      <p:sp>
        <p:nvSpPr>
          <p:cNvPr id="8" name="Rectangle 7"/>
          <p:cNvSpPr/>
          <p:nvPr/>
        </p:nvSpPr>
        <p:spPr>
          <a:xfrm>
            <a:off x="691166" y="895922"/>
            <a:ext cx="822101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2000" b="1" dirty="0"/>
              <a:t>Solution</a:t>
            </a:r>
            <a:r>
              <a:rPr lang="en-US" sz="2000" i="1" dirty="0"/>
              <a:t>: </a:t>
            </a:r>
            <a:r>
              <a:rPr lang="en-US" sz="2000" dirty="0"/>
              <a:t>Assume </a:t>
            </a:r>
            <a:r>
              <a:rPr lang="en-US" sz="2000" i="1" dirty="0"/>
              <a:t>r </a:t>
            </a:r>
            <a:r>
              <a:rPr lang="en-US" sz="2000" dirty="0"/>
              <a:t>and </a:t>
            </a:r>
            <a:r>
              <a:rPr lang="en-US" sz="2000" i="1" dirty="0"/>
              <a:t>s</a:t>
            </a:r>
            <a:r>
              <a:rPr lang="en-US" sz="2000" dirty="0"/>
              <a:t> are two rational numbers. Then there must be integers </a:t>
            </a:r>
            <a:r>
              <a:rPr lang="en-US" sz="2000" i="1" dirty="0"/>
              <a:t>p, q </a:t>
            </a:r>
            <a:r>
              <a:rPr lang="en-US" sz="2000" dirty="0"/>
              <a:t>and also </a:t>
            </a:r>
            <a:r>
              <a:rPr lang="en-US" sz="2000" i="1" dirty="0"/>
              <a:t>t, u  </a:t>
            </a:r>
            <a:r>
              <a:rPr lang="en-US" sz="2000" dirty="0"/>
              <a:t>such that</a:t>
            </a:r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977279" y="1794669"/>
            <a:ext cx="7176121" cy="520065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977279" y="2792307"/>
            <a:ext cx="6188330" cy="7128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71326" y="2918236"/>
            <a:ext cx="27635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where 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v = </a:t>
            </a:r>
            <a:r>
              <a:rPr lang="en-US" sz="2400" i="1" dirty="0" err="1">
                <a:latin typeface="Cambria Math" pitchFamily="18" charset="0"/>
                <a:ea typeface="Cambria Math" pitchFamily="18" charset="0"/>
              </a:rPr>
              <a:t>pu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+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 qt </a:t>
            </a:r>
          </a:p>
          <a:p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             w </a:t>
            </a:r>
            <a:r>
              <a:rPr lang="en-US" sz="2400" dirty="0"/>
              <a:t>= </a:t>
            </a:r>
            <a:r>
              <a:rPr lang="en-US" sz="2400" dirty="0" err="1">
                <a:latin typeface="Cambria Math" pitchFamily="18" charset="0"/>
                <a:ea typeface="Cambria Math" pitchFamily="18" charset="0"/>
              </a:rPr>
              <a:t>qu</a:t>
            </a:r>
            <a:r>
              <a:rPr lang="en-US" sz="2400" dirty="0"/>
              <a:t> </a:t>
            </a:r>
            <a:r>
              <a:rPr lang="en-US" sz="2400" dirty="0">
                <a:latin typeface="Cambria Math"/>
                <a:ea typeface="Cambria Math"/>
              </a:rPr>
              <a:t>≠ 0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1548786" y="3751880"/>
            <a:ext cx="32981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Thus the sum is rational. </a:t>
            </a:r>
          </a:p>
        </p:txBody>
      </p:sp>
    </p:spTree>
    <p:extLst>
      <p:ext uri="{BB962C8B-B14F-4D97-AF65-F5344CB8AC3E}">
        <p14:creationId xmlns:p14="http://schemas.microsoft.com/office/powerpoint/2010/main" val="8750916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66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79041" y="227633"/>
            <a:ext cx="10912699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sz="2800" b="1" u="sng" dirty="0"/>
              <a:t>Proof by Contraposition</a:t>
            </a:r>
            <a:r>
              <a:rPr lang="en-US" sz="2400" dirty="0"/>
              <a:t>: Assume </a:t>
            </a:r>
            <a:r>
              <a:rPr lang="en-US" sz="2400" dirty="0">
                <a:latin typeface="Cambria Math"/>
                <a:ea typeface="Cambria Math"/>
              </a:rPr>
              <a:t>¬</a:t>
            </a:r>
            <a:r>
              <a:rPr lang="en-US" sz="2400" i="1" dirty="0"/>
              <a:t>q</a:t>
            </a:r>
            <a:r>
              <a:rPr lang="en-US" sz="2400" dirty="0"/>
              <a:t>  and show </a:t>
            </a:r>
            <a:r>
              <a:rPr lang="en-US" sz="2400" dirty="0">
                <a:latin typeface="Cambria Math"/>
                <a:ea typeface="Cambria Math"/>
              </a:rPr>
              <a:t>¬</a:t>
            </a:r>
            <a:r>
              <a:rPr lang="en-US" sz="2400" i="1" dirty="0">
                <a:latin typeface="Cambria Math"/>
                <a:ea typeface="Cambria Math"/>
              </a:rPr>
              <a:t>p</a:t>
            </a:r>
            <a:r>
              <a:rPr lang="en-US" sz="2400" dirty="0"/>
              <a:t>  is true also. This is sometimes called an </a:t>
            </a:r>
            <a:r>
              <a:rPr lang="en-US" sz="2400" i="1" dirty="0"/>
              <a:t>indirect proof </a:t>
            </a:r>
            <a:r>
              <a:rPr lang="en-US" sz="2400" dirty="0"/>
              <a:t>method. If we give a direct proof of </a:t>
            </a:r>
            <a:r>
              <a:rPr 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/>
                <a:ea typeface="Cambria Math"/>
              </a:rPr>
              <a:t>¬</a:t>
            </a:r>
            <a:r>
              <a:rPr lang="en-US" sz="2400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</a:t>
            </a:r>
            <a:r>
              <a:rPr 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/>
                <a:ea typeface="Cambria Math"/>
              </a:rPr>
              <a:t>→ ¬</a:t>
            </a:r>
            <a:r>
              <a:rPr lang="en-US" sz="2400" i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/>
                <a:ea typeface="Cambria Math"/>
              </a:rPr>
              <a:t>p </a:t>
            </a:r>
            <a:r>
              <a:rPr lang="en-US" sz="2400" dirty="0">
                <a:latin typeface="Cambria Math"/>
                <a:ea typeface="Cambria Math"/>
              </a:rPr>
              <a:t>then we have a proof of </a:t>
            </a:r>
            <a:r>
              <a:rPr lang="en-US" sz="2400" i="1" dirty="0"/>
              <a:t>p</a:t>
            </a:r>
            <a:r>
              <a:rPr lang="en-US" sz="2400" dirty="0"/>
              <a:t> </a:t>
            </a:r>
            <a:r>
              <a:rPr lang="en-US" sz="2400" dirty="0">
                <a:latin typeface="Cambria Math"/>
                <a:ea typeface="Cambria Math"/>
              </a:rPr>
              <a:t>→ q</a:t>
            </a:r>
            <a:r>
              <a:rPr lang="en-US" sz="2400" i="1" dirty="0">
                <a:latin typeface="Cambria Math"/>
                <a:ea typeface="Cambria Math"/>
              </a:rPr>
              <a:t>.</a:t>
            </a:r>
          </a:p>
        </p:txBody>
      </p:sp>
      <p:sp>
        <p:nvSpPr>
          <p:cNvPr id="7" name="Rectangle 6"/>
          <p:cNvSpPr/>
          <p:nvPr/>
        </p:nvSpPr>
        <p:spPr>
          <a:xfrm>
            <a:off x="448612" y="1791825"/>
            <a:ext cx="95335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Example</a:t>
            </a:r>
            <a:r>
              <a:rPr lang="en-US" sz="2400" dirty="0"/>
              <a:t>: Prove that if </a:t>
            </a:r>
            <a:r>
              <a:rPr lang="en-US" sz="2400" i="1" dirty="0"/>
              <a:t>n </a:t>
            </a:r>
            <a:r>
              <a:rPr lang="en-US" sz="2400" dirty="0"/>
              <a:t>is an integer and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i="1" dirty="0"/>
              <a:t>n +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/>
              <a:t> </a:t>
            </a:r>
            <a:r>
              <a:rPr lang="en-US" sz="2400" dirty="0"/>
              <a:t>is odd</a:t>
            </a:r>
            <a:r>
              <a:rPr lang="en-US" sz="2400" i="1" dirty="0"/>
              <a:t>, </a:t>
            </a:r>
            <a:r>
              <a:rPr lang="en-US" sz="2400" dirty="0"/>
              <a:t>then</a:t>
            </a:r>
            <a:r>
              <a:rPr lang="en-US" sz="2400" i="1" dirty="0"/>
              <a:t> n </a:t>
            </a:r>
            <a:r>
              <a:rPr lang="en-US" sz="2400" dirty="0"/>
              <a:t>is odd.</a:t>
            </a:r>
          </a:p>
        </p:txBody>
      </p:sp>
      <p:sp>
        <p:nvSpPr>
          <p:cNvPr id="8" name="Rectangle 7"/>
          <p:cNvSpPr/>
          <p:nvPr/>
        </p:nvSpPr>
        <p:spPr>
          <a:xfrm>
            <a:off x="437209" y="2474427"/>
            <a:ext cx="81487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400" b="1" dirty="0"/>
              <a:t>Solution</a:t>
            </a:r>
            <a:r>
              <a:rPr lang="en-US" sz="2400" i="1" dirty="0"/>
              <a:t>: </a:t>
            </a:r>
            <a:r>
              <a:rPr lang="en-US" sz="2400" dirty="0"/>
              <a:t>Assume </a:t>
            </a:r>
            <a:r>
              <a:rPr lang="en-US" sz="2400" i="1" dirty="0"/>
              <a:t>n</a:t>
            </a:r>
            <a:r>
              <a:rPr lang="en-US" sz="2400" dirty="0"/>
              <a:t> is even. So, </a:t>
            </a:r>
            <a:r>
              <a:rPr lang="en-US" sz="2400" i="1" dirty="0"/>
              <a:t>n =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/>
              <a:t>k </a:t>
            </a:r>
            <a:r>
              <a:rPr lang="en-US" sz="2400" dirty="0"/>
              <a:t>for some integer </a:t>
            </a:r>
            <a:r>
              <a:rPr lang="en-US" sz="2400" i="1" dirty="0"/>
              <a:t>k</a:t>
            </a:r>
            <a:r>
              <a:rPr lang="en-US" sz="2400" dirty="0"/>
              <a:t>. Then, </a:t>
            </a:r>
          </a:p>
        </p:txBody>
      </p:sp>
      <p:sp>
        <p:nvSpPr>
          <p:cNvPr id="9" name="Rectangle 8"/>
          <p:cNvSpPr/>
          <p:nvPr/>
        </p:nvSpPr>
        <p:spPr>
          <a:xfrm>
            <a:off x="1620069" y="3108214"/>
            <a:ext cx="64220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None/>
            </a:pPr>
            <a:r>
              <a:rPr lang="en-US" sz="2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i="1" dirty="0"/>
              <a:t>n</a:t>
            </a:r>
            <a:r>
              <a:rPr lang="en-US" sz="2000" dirty="0"/>
              <a:t> +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 = 3(2</a:t>
            </a:r>
            <a:r>
              <a:rPr lang="en-US" sz="2000" i="1" dirty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) + 2 =6</a:t>
            </a:r>
            <a:r>
              <a:rPr lang="en-US" sz="2000" i="1" dirty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+2 = 2(3</a:t>
            </a:r>
            <a:r>
              <a:rPr lang="en-US" sz="2000" i="1" dirty="0">
                <a:latin typeface="Cambria Math" pitchFamily="18" charset="0"/>
                <a:ea typeface="Cambria Math" pitchFamily="18" charset="0"/>
              </a:rPr>
              <a:t>k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+ 1) = 2</a:t>
            </a:r>
            <a:r>
              <a:rPr lang="en-US" sz="2000" i="1" dirty="0">
                <a:latin typeface="Cambria Math" pitchFamily="18" charset="0"/>
                <a:ea typeface="Cambria Math" pitchFamily="18" charset="0"/>
              </a:rPr>
              <a:t>j 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for </a:t>
            </a:r>
            <a:r>
              <a:rPr lang="en-US" sz="2000" i="1" dirty="0"/>
              <a:t>j</a:t>
            </a:r>
            <a:r>
              <a:rPr lang="en-US" sz="2000" dirty="0"/>
              <a:t> =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i="1" dirty="0"/>
              <a:t>k</a:t>
            </a:r>
            <a:r>
              <a:rPr lang="en-US" sz="2000" dirty="0"/>
              <a:t> +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1</a:t>
            </a:r>
            <a:endParaRPr lang="en-US" sz="2000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38200" y="3759940"/>
            <a:ext cx="1110051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/>
              <a:t>Therefore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i="1" dirty="0"/>
              <a:t>n</a:t>
            </a:r>
            <a:r>
              <a:rPr lang="en-US" sz="2400" dirty="0"/>
              <a:t> +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400" dirty="0">
                <a:ea typeface="Cambria Math" pitchFamily="18" charset="0"/>
              </a:rPr>
              <a:t>is even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. Since we have shown ¬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→ ¬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/>
              <a:t>,  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→ </a:t>
            </a:r>
            <a:r>
              <a:rPr lang="en-US" sz="2400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  must hold as well.</a:t>
            </a:r>
          </a:p>
          <a:p>
            <a:pPr>
              <a:buNone/>
            </a:pPr>
            <a:r>
              <a:rPr lang="en-US" sz="24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/>
              <a:t>If </a:t>
            </a:r>
            <a:r>
              <a:rPr lang="en-US" sz="2400" i="1" dirty="0"/>
              <a:t>n </a:t>
            </a:r>
            <a:r>
              <a:rPr lang="en-US" sz="2400" dirty="0"/>
              <a:t>is an integer and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400" i="1" dirty="0"/>
              <a:t>n +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i="1" dirty="0"/>
              <a:t> </a:t>
            </a:r>
            <a:r>
              <a:rPr lang="en-US" sz="2400" dirty="0"/>
              <a:t>is odd (not even) </a:t>
            </a:r>
            <a:r>
              <a:rPr lang="en-US" sz="2400" i="1" dirty="0"/>
              <a:t>, </a:t>
            </a:r>
            <a:r>
              <a:rPr lang="en-US" sz="2400" dirty="0"/>
              <a:t>then</a:t>
            </a:r>
            <a:r>
              <a:rPr lang="en-US" sz="2400" i="1" dirty="0"/>
              <a:t> n </a:t>
            </a:r>
            <a:r>
              <a:rPr lang="en-US" sz="2400" dirty="0"/>
              <a:t>is odd (not even).</a:t>
            </a:r>
            <a:endParaRPr lang="en-US" sz="2400" dirty="0">
              <a:latin typeface="Cambria Math" pitchFamily="18" charset="0"/>
              <a:ea typeface="Cambria Math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7578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67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38199" y="401272"/>
            <a:ext cx="74944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2000" b="1" dirty="0"/>
              <a:t>Example</a:t>
            </a:r>
            <a:r>
              <a:rPr lang="en-US" sz="2000" dirty="0"/>
              <a:t>: </a:t>
            </a:r>
            <a:r>
              <a:rPr lang="en-US" sz="2000" b="1" dirty="0"/>
              <a:t>Prove that for an integer </a:t>
            </a:r>
            <a:r>
              <a:rPr lang="en-US" sz="2000" b="1" i="1" dirty="0"/>
              <a:t>n,</a:t>
            </a:r>
            <a:r>
              <a:rPr lang="en-US" sz="2000" b="1" dirty="0"/>
              <a:t> if </a:t>
            </a:r>
            <a:r>
              <a:rPr lang="en-US" sz="2000" b="1" i="1" dirty="0"/>
              <a:t>n</a:t>
            </a:r>
            <a:r>
              <a:rPr lang="en-US" sz="2000" b="1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b="1" baseline="30000" dirty="0"/>
              <a:t> </a:t>
            </a:r>
            <a:r>
              <a:rPr lang="en-US" sz="2000" b="1" dirty="0"/>
              <a:t> is odd, then </a:t>
            </a:r>
            <a:r>
              <a:rPr lang="en-US" sz="2000" b="1" i="1" dirty="0"/>
              <a:t>n</a:t>
            </a:r>
            <a:r>
              <a:rPr lang="en-US" sz="2000" b="1" dirty="0"/>
              <a:t> is odd. </a:t>
            </a:r>
          </a:p>
        </p:txBody>
      </p:sp>
      <p:sp>
        <p:nvSpPr>
          <p:cNvPr id="7" name="Rectangle 6"/>
          <p:cNvSpPr/>
          <p:nvPr/>
        </p:nvSpPr>
        <p:spPr>
          <a:xfrm>
            <a:off x="987381" y="974071"/>
            <a:ext cx="862025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sz="2000" b="1" dirty="0"/>
              <a:t>Solution</a:t>
            </a:r>
            <a:r>
              <a:rPr lang="en-US" sz="2000" dirty="0"/>
              <a:t>:  Use </a:t>
            </a:r>
            <a:r>
              <a:rPr lang="en-US" sz="2000" dirty="0">
                <a:solidFill>
                  <a:srgbClr val="FF0000"/>
                </a:solidFill>
              </a:rPr>
              <a:t>proof by contraposition</a:t>
            </a:r>
            <a:r>
              <a:rPr lang="en-US" sz="2000" dirty="0"/>
              <a:t>. Assume </a:t>
            </a:r>
            <a:r>
              <a:rPr lang="en-US" sz="2000" i="1" dirty="0"/>
              <a:t>n</a:t>
            </a:r>
            <a:r>
              <a:rPr lang="en-US" sz="2000" dirty="0"/>
              <a:t> is even (i.e., not odd).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000" dirty="0"/>
              <a:t>         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000" dirty="0"/>
              <a:t>                  Therefore, there exists an integer </a:t>
            </a:r>
            <a:r>
              <a:rPr lang="en-US" sz="2000" i="1" dirty="0"/>
              <a:t>k</a:t>
            </a:r>
            <a:r>
              <a:rPr lang="en-US" sz="2000" dirty="0"/>
              <a:t> such that </a:t>
            </a:r>
            <a:r>
              <a:rPr lang="en-US" sz="2000" i="1" dirty="0"/>
              <a:t>n</a:t>
            </a:r>
            <a:r>
              <a:rPr lang="en-US" sz="2000" dirty="0"/>
              <a:t> =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i="1" dirty="0"/>
              <a:t>k</a:t>
            </a:r>
            <a:r>
              <a:rPr lang="en-US" sz="2000" dirty="0"/>
              <a:t>. Hence,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000" dirty="0"/>
              <a:t>     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000" dirty="0"/>
              <a:t>                   </a:t>
            </a:r>
            <a:r>
              <a:rPr lang="en-US" sz="2000" i="1" dirty="0"/>
              <a:t>n</a:t>
            </a:r>
            <a:r>
              <a:rPr lang="en-US" sz="20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baseline="30000" dirty="0"/>
              <a:t>  </a:t>
            </a:r>
            <a:r>
              <a:rPr lang="en-US" sz="2000" dirty="0"/>
              <a:t> = 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000" i="1" dirty="0"/>
              <a:t>k</a:t>
            </a:r>
            <a:r>
              <a:rPr lang="en-US" sz="20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/>
              <a:t> =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sz="2000" dirty="0"/>
              <a:t>(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i="1" dirty="0"/>
              <a:t>k</a:t>
            </a:r>
            <a:r>
              <a:rPr lang="en-US" sz="20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>
                <a:ea typeface="Cambria Math" pitchFamily="18" charset="0"/>
              </a:rPr>
              <a:t>)   and </a:t>
            </a:r>
            <a:r>
              <a:rPr lang="en-US" sz="2000" i="1" dirty="0"/>
              <a:t>n</a:t>
            </a:r>
            <a:r>
              <a:rPr lang="en-US" sz="20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baseline="30000" dirty="0"/>
              <a:t>   </a:t>
            </a:r>
            <a:r>
              <a:rPr lang="en-US" sz="2000" dirty="0"/>
              <a:t>is even(i.e., not odd).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000" dirty="0"/>
              <a:t>         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000" dirty="0"/>
              <a:t>                 We have shown that if </a:t>
            </a:r>
            <a:r>
              <a:rPr lang="en-US" sz="2000" i="1" dirty="0"/>
              <a:t>n </a:t>
            </a:r>
            <a:r>
              <a:rPr lang="en-US" sz="2000" dirty="0"/>
              <a:t>is an even integer, then </a:t>
            </a:r>
            <a:r>
              <a:rPr lang="en-US" sz="2000" i="1" dirty="0"/>
              <a:t>n</a:t>
            </a:r>
            <a:r>
              <a:rPr lang="en-US" sz="20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baseline="30000" dirty="0"/>
              <a:t>  </a:t>
            </a:r>
            <a:r>
              <a:rPr lang="en-US" sz="2000" dirty="0"/>
              <a:t>is even. </a:t>
            </a:r>
          </a:p>
          <a:p>
            <a:pPr>
              <a:buFont typeface="Arial" panose="020B0604020202020204" pitchFamily="34" charset="0"/>
              <a:buNone/>
            </a:pPr>
            <a:endParaRPr lang="en-US" sz="2000" dirty="0"/>
          </a:p>
          <a:p>
            <a:pPr>
              <a:buFont typeface="Arial" panose="020B0604020202020204" pitchFamily="34" charset="0"/>
              <a:buNone/>
            </a:pPr>
            <a:r>
              <a:rPr lang="en-US" sz="2000" dirty="0"/>
              <a:t>                 Therefore by contraposition, for an integer</a:t>
            </a:r>
            <a:r>
              <a:rPr lang="en-US" sz="2000" i="1" dirty="0"/>
              <a:t> n,</a:t>
            </a:r>
            <a:r>
              <a:rPr lang="en-US" sz="2000" dirty="0"/>
              <a:t> if </a:t>
            </a:r>
            <a:r>
              <a:rPr lang="en-US" sz="2000" i="1" dirty="0"/>
              <a:t>n</a:t>
            </a:r>
            <a:r>
              <a:rPr lang="en-US" sz="20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baseline="30000" dirty="0"/>
              <a:t> </a:t>
            </a:r>
            <a:r>
              <a:rPr lang="en-US" sz="2000" dirty="0"/>
              <a:t> is odd, then </a:t>
            </a:r>
            <a:r>
              <a:rPr lang="en-US" sz="2000" i="1" dirty="0"/>
              <a:t>n</a:t>
            </a:r>
            <a:r>
              <a:rPr lang="en-US" sz="2000" dirty="0"/>
              <a:t> is odd. </a:t>
            </a:r>
          </a:p>
        </p:txBody>
      </p:sp>
    </p:spTree>
    <p:extLst>
      <p:ext uri="{BB962C8B-B14F-4D97-AF65-F5344CB8AC3E}">
        <p14:creationId xmlns:p14="http://schemas.microsoft.com/office/powerpoint/2010/main" val="219913425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68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85233" y="364257"/>
            <a:ext cx="8229600" cy="438912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endParaRPr lang="en-US"/>
          </a:p>
          <a:p>
            <a:r>
              <a:rPr lang="en-US" b="1" i="1" u="sng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Trivial Proof</a:t>
            </a:r>
            <a:r>
              <a:rPr lang="en-US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/>
              <a:t>If we know </a:t>
            </a:r>
            <a:r>
              <a:rPr lang="en-US" i="1"/>
              <a:t>q</a:t>
            </a:r>
            <a:r>
              <a:rPr lang="en-US"/>
              <a:t> is true, then</a:t>
            </a:r>
          </a:p>
          <a:p>
            <a:pPr>
              <a:buFont typeface="Arial" panose="020B0604020202020204" pitchFamily="34" charset="0"/>
              <a:buNone/>
            </a:pPr>
            <a:r>
              <a:rPr lang="en-US"/>
              <a:t>          </a:t>
            </a:r>
            <a:r>
              <a:rPr lang="en-US" i="1"/>
              <a:t>p</a:t>
            </a:r>
            <a:r>
              <a:rPr lang="en-US"/>
              <a:t> </a:t>
            </a:r>
            <a:r>
              <a:rPr lang="en-US">
                <a:latin typeface="Cambria Math"/>
                <a:ea typeface="Cambria Math"/>
              </a:rPr>
              <a:t>→ </a:t>
            </a:r>
            <a:r>
              <a:rPr lang="en-US" i="1">
                <a:latin typeface="Cambria Math"/>
                <a:ea typeface="Cambria Math"/>
              </a:rPr>
              <a:t>q</a:t>
            </a:r>
            <a:r>
              <a:rPr lang="en-US"/>
              <a:t>   is true as well.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/>
              <a:t>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/>
              <a:t>“If it is raining  then </a:t>
            </a:r>
            <a:r>
              <a:rPr lang="en-US">
                <a:latin typeface="Cambria Math" pitchFamily="18" charset="0"/>
                <a:ea typeface="Cambria Math" pitchFamily="18" charset="0"/>
              </a:rPr>
              <a:t>1=1</a:t>
            </a:r>
            <a:r>
              <a:rPr lang="en-US"/>
              <a:t>.”</a:t>
            </a:r>
          </a:p>
          <a:p>
            <a:pPr>
              <a:buFont typeface="Arial" panose="020B0604020202020204" pitchFamily="34" charset="0"/>
              <a:buNone/>
            </a:pPr>
            <a:r>
              <a:rPr lang="en-US"/>
              <a:t>       </a:t>
            </a:r>
          </a:p>
          <a:p>
            <a:r>
              <a:rPr lang="en-US"/>
              <a:t> </a:t>
            </a:r>
            <a:r>
              <a:rPr lang="en-US" b="1" i="1" u="sng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Vacuous Proof</a:t>
            </a:r>
            <a:r>
              <a:rPr lang="en-US" b="1" u="sng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US"/>
              <a:t>If we know </a:t>
            </a:r>
            <a:r>
              <a:rPr lang="en-US" i="1"/>
              <a:t>p</a:t>
            </a:r>
            <a:r>
              <a:rPr lang="en-US"/>
              <a:t> is false then</a:t>
            </a:r>
          </a:p>
          <a:p>
            <a:pPr>
              <a:buFont typeface="Arial" panose="020B0604020202020204" pitchFamily="34" charset="0"/>
              <a:buNone/>
            </a:pPr>
            <a:r>
              <a:rPr lang="en-US"/>
              <a:t>           </a:t>
            </a:r>
            <a:r>
              <a:rPr lang="en-US" i="1"/>
              <a:t>p</a:t>
            </a:r>
            <a:r>
              <a:rPr lang="en-US"/>
              <a:t> </a:t>
            </a:r>
            <a:r>
              <a:rPr lang="en-US">
                <a:latin typeface="Cambria Math"/>
                <a:ea typeface="Cambria Math"/>
              </a:rPr>
              <a:t>→ </a:t>
            </a:r>
            <a:r>
              <a:rPr lang="en-US" i="1">
                <a:latin typeface="Cambria Math"/>
                <a:ea typeface="Cambria Math"/>
              </a:rPr>
              <a:t>q</a:t>
            </a:r>
            <a:r>
              <a:rPr lang="en-US"/>
              <a:t>   is true as well.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/>
              <a:t>“If I am both rich and poor then </a:t>
            </a:r>
            <a:r>
              <a:rPr lang="en-US">
                <a:latin typeface="Cambria Math" pitchFamily="18" charset="0"/>
                <a:ea typeface="Cambria Math" pitchFamily="18" charset="0"/>
              </a:rPr>
              <a:t>2 + 2 = 5</a:t>
            </a:r>
            <a:r>
              <a:rPr lang="en-US"/>
              <a:t>.” </a:t>
            </a:r>
          </a:p>
          <a:p>
            <a:pPr>
              <a:buFont typeface="Arial" panose="020B0604020202020204" pitchFamily="34" charset="0"/>
              <a:buNone/>
            </a:pPr>
            <a:endParaRPr lang="en-US"/>
          </a:p>
          <a:p>
            <a:pPr>
              <a:buFont typeface="Arial" panose="020B0604020202020204" pitchFamily="34" charset="0"/>
              <a:buNone/>
            </a:pPr>
            <a:r>
              <a:rPr lang="en-US"/>
              <a:t> [ Even though these examples seem silly, both trivial and vacuous proofs are often used in mathematical induction, as we will see in Chapter 5) 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19734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69</a:t>
            </a:fld>
            <a:endParaRPr lang="en-US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80999" y="930928"/>
            <a:ext cx="11106955" cy="43891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prove a theorem that is a </a:t>
            </a:r>
            <a:r>
              <a:rPr lang="en-US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biconditional</a:t>
            </a:r>
            <a:r>
              <a:rPr 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statement</a:t>
            </a:r>
            <a:r>
              <a:rPr lang="en-US" dirty="0"/>
              <a:t>, that is, a statement of the form </a:t>
            </a:r>
            <a:r>
              <a:rPr lang="en-US" i="1" dirty="0"/>
              <a:t>p </a:t>
            </a:r>
            <a:r>
              <a:rPr lang="en-US" dirty="0">
                <a:latin typeface="Cambria Math"/>
                <a:ea typeface="Cambria Math"/>
              </a:rPr>
              <a:t>↔ 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>
                <a:latin typeface="Cambria Math"/>
                <a:ea typeface="Cambria Math"/>
              </a:rPr>
              <a:t>, we show that     </a:t>
            </a:r>
            <a:r>
              <a:rPr lang="en-US" i="1" dirty="0">
                <a:latin typeface="Cambria Math"/>
                <a:ea typeface="Cambria Math"/>
              </a:rPr>
              <a:t>p </a:t>
            </a:r>
            <a:r>
              <a:rPr lang="en-US" dirty="0">
                <a:latin typeface="Cambria Math"/>
                <a:ea typeface="Cambria Math"/>
              </a:rPr>
              <a:t>→ 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>
                <a:latin typeface="Cambria Math"/>
                <a:ea typeface="Cambria Math"/>
              </a:rPr>
              <a:t> and </a:t>
            </a:r>
            <a:r>
              <a:rPr lang="en-US" i="1" dirty="0">
                <a:latin typeface="Cambria Math"/>
                <a:ea typeface="Cambria Math"/>
              </a:rPr>
              <a:t>q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i="1" dirty="0">
                <a:latin typeface="Cambria Math"/>
                <a:ea typeface="Cambria Math"/>
              </a:rPr>
              <a:t>p</a:t>
            </a:r>
            <a:r>
              <a:rPr lang="en-US" dirty="0">
                <a:latin typeface="Cambria Math"/>
                <a:ea typeface="Cambria Math"/>
              </a:rPr>
              <a:t> are both true.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>
                <a:latin typeface="Cambria Math"/>
                <a:ea typeface="Cambria Math"/>
              </a:rPr>
              <a:t>   </a:t>
            </a:r>
            <a:r>
              <a:rPr lang="en-US" b="1" dirty="0">
                <a:latin typeface="Cambria Math"/>
                <a:ea typeface="Cambria Math"/>
              </a:rPr>
              <a:t>Example</a:t>
            </a:r>
            <a:r>
              <a:rPr lang="en-US" dirty="0">
                <a:latin typeface="Cambria Math"/>
                <a:ea typeface="Cambria Math"/>
              </a:rPr>
              <a:t>: </a:t>
            </a:r>
            <a:r>
              <a:rPr lang="en-US" dirty="0">
                <a:solidFill>
                  <a:srgbClr val="FF0000"/>
                </a:solidFill>
                <a:latin typeface="Cambria Math"/>
                <a:ea typeface="Cambria Math"/>
              </a:rPr>
              <a:t>Prove the theorem: “If </a:t>
            </a:r>
            <a:r>
              <a:rPr lang="en-US" i="1" dirty="0">
                <a:solidFill>
                  <a:srgbClr val="FF0000"/>
                </a:solidFill>
                <a:latin typeface="Cambria Math"/>
                <a:ea typeface="Cambria Math"/>
              </a:rPr>
              <a:t>n</a:t>
            </a:r>
            <a:r>
              <a:rPr lang="en-US" dirty="0">
                <a:solidFill>
                  <a:srgbClr val="FF0000"/>
                </a:solidFill>
                <a:latin typeface="Cambria Math"/>
                <a:ea typeface="Cambria Math"/>
              </a:rPr>
              <a:t> is an integer, then </a:t>
            </a:r>
            <a:r>
              <a:rPr lang="en-US" i="1" dirty="0">
                <a:solidFill>
                  <a:srgbClr val="FF0000"/>
                </a:solidFill>
                <a:latin typeface="Cambria Math"/>
                <a:ea typeface="Cambria Math"/>
              </a:rPr>
              <a:t>n</a:t>
            </a:r>
            <a:r>
              <a:rPr lang="en-US" dirty="0">
                <a:solidFill>
                  <a:srgbClr val="FF0000"/>
                </a:solidFill>
                <a:latin typeface="Cambria Math"/>
                <a:ea typeface="Cambria Math"/>
              </a:rPr>
              <a:t> is odd if and only if </a:t>
            </a:r>
            <a:r>
              <a:rPr lang="en-US" i="1" dirty="0">
                <a:solidFill>
                  <a:srgbClr val="FF0000"/>
                </a:solidFill>
                <a:latin typeface="Cambria Math"/>
                <a:ea typeface="Cambria Math"/>
              </a:rPr>
              <a:t>n</a:t>
            </a:r>
            <a:r>
              <a:rPr lang="en-US" baseline="30000" dirty="0">
                <a:solidFill>
                  <a:srgbClr val="FF0000"/>
                </a:solidFill>
                <a:latin typeface="Cambria Math"/>
                <a:ea typeface="Cambria Math"/>
              </a:rPr>
              <a:t>2 </a:t>
            </a:r>
            <a:r>
              <a:rPr lang="en-US" dirty="0">
                <a:solidFill>
                  <a:srgbClr val="FF0000"/>
                </a:solidFill>
                <a:latin typeface="Cambria Math"/>
                <a:ea typeface="Cambria Math"/>
              </a:rPr>
              <a:t> is odd</a:t>
            </a:r>
            <a:r>
              <a:rPr lang="en-US" dirty="0">
                <a:latin typeface="Cambria Math"/>
                <a:ea typeface="Cambria Math"/>
              </a:rPr>
              <a:t>.”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>
                <a:latin typeface="Cambria Math"/>
                <a:ea typeface="Cambria Math"/>
              </a:rPr>
              <a:t>  </a:t>
            </a:r>
            <a:r>
              <a:rPr lang="en-US" b="1" dirty="0">
                <a:latin typeface="Cambria Math"/>
                <a:ea typeface="Cambria Math"/>
              </a:rPr>
              <a:t> Solution:  </a:t>
            </a:r>
            <a:r>
              <a:rPr lang="en-US" dirty="0">
                <a:latin typeface="Cambria Math"/>
                <a:ea typeface="Cambria Math"/>
              </a:rPr>
              <a:t>We have already shown (previous slides) that both </a:t>
            </a:r>
            <a:r>
              <a:rPr lang="en-US" i="1" dirty="0">
                <a:latin typeface="Cambria Math"/>
                <a:ea typeface="Cambria Math"/>
              </a:rPr>
              <a:t>p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i="1" dirty="0">
                <a:latin typeface="Cambria Math"/>
                <a:ea typeface="Cambria Math"/>
              </a:rPr>
              <a:t>q</a:t>
            </a:r>
            <a:r>
              <a:rPr lang="en-US" dirty="0">
                <a:latin typeface="Cambria Math"/>
                <a:ea typeface="Cambria Math"/>
              </a:rPr>
              <a:t> and </a:t>
            </a:r>
            <a:r>
              <a:rPr lang="en-US" i="1" dirty="0">
                <a:latin typeface="Cambria Math"/>
                <a:ea typeface="Cambria Math"/>
              </a:rPr>
              <a:t>q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i="1" dirty="0">
                <a:latin typeface="Cambria Math"/>
                <a:ea typeface="Cambria Math"/>
              </a:rPr>
              <a:t>p</a:t>
            </a:r>
            <a:r>
              <a:rPr lang="en-US" dirty="0">
                <a:latin typeface="Cambria Math"/>
                <a:ea typeface="Cambria Math"/>
              </a:rPr>
              <a:t>. Therefore we can conclude </a:t>
            </a:r>
            <a:r>
              <a:rPr lang="en-US" i="1" dirty="0"/>
              <a:t>p </a:t>
            </a:r>
            <a:r>
              <a:rPr lang="en-US" dirty="0">
                <a:latin typeface="Cambria Math"/>
                <a:ea typeface="Cambria Math"/>
              </a:rPr>
              <a:t>↔ </a:t>
            </a:r>
            <a:r>
              <a:rPr lang="en-US" i="1" dirty="0">
                <a:latin typeface="Cambria Math"/>
                <a:ea typeface="Cambria Math"/>
              </a:rPr>
              <a:t>q.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>
                <a:latin typeface="Cambria Math"/>
                <a:ea typeface="Cambria Math"/>
              </a:rPr>
              <a:t>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>
                <a:latin typeface="Cambria Math"/>
                <a:ea typeface="Cambria Math"/>
              </a:rPr>
              <a:t>   </a:t>
            </a:r>
            <a:r>
              <a:rPr lang="en-US" sz="2000" dirty="0">
                <a:latin typeface="Cambria Math"/>
                <a:ea typeface="Cambria Math"/>
              </a:rPr>
              <a:t>Sometimes </a:t>
            </a:r>
            <a:r>
              <a:rPr lang="en-US" sz="2000" i="1" dirty="0" err="1">
                <a:latin typeface="Cambria Math"/>
                <a:ea typeface="Cambria Math"/>
              </a:rPr>
              <a:t>iff</a:t>
            </a:r>
            <a:r>
              <a:rPr lang="en-US" sz="2000" i="1" dirty="0">
                <a:latin typeface="Cambria Math"/>
                <a:ea typeface="Cambria Math"/>
              </a:rPr>
              <a:t>   </a:t>
            </a:r>
            <a:r>
              <a:rPr lang="en-US" sz="2000" dirty="0">
                <a:latin typeface="Cambria Math"/>
                <a:ea typeface="Cambria Math"/>
              </a:rPr>
              <a:t>is used as an abbreviation for “if an only if,” as in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sz="2000" dirty="0">
                <a:latin typeface="Cambria Math"/>
                <a:ea typeface="Cambria Math"/>
              </a:rPr>
              <a:t>                  “If </a:t>
            </a:r>
            <a:r>
              <a:rPr lang="en-US" sz="2000" i="1" dirty="0">
                <a:latin typeface="Cambria Math"/>
                <a:ea typeface="Cambria Math"/>
              </a:rPr>
              <a:t>n</a:t>
            </a:r>
            <a:r>
              <a:rPr lang="en-US" sz="2000" dirty="0">
                <a:latin typeface="Cambria Math"/>
                <a:ea typeface="Cambria Math"/>
              </a:rPr>
              <a:t> is an integer, then </a:t>
            </a:r>
            <a:r>
              <a:rPr lang="en-US" sz="2000" i="1" dirty="0">
                <a:latin typeface="Cambria Math"/>
                <a:ea typeface="Cambria Math"/>
              </a:rPr>
              <a:t>n</a:t>
            </a:r>
            <a:r>
              <a:rPr lang="en-US" sz="2000" dirty="0">
                <a:latin typeface="Cambria Math"/>
                <a:ea typeface="Cambria Math"/>
              </a:rPr>
              <a:t> is odd </a:t>
            </a:r>
            <a:r>
              <a:rPr lang="en-US" sz="2000" dirty="0" err="1">
                <a:latin typeface="Cambria Math"/>
                <a:ea typeface="Cambria Math"/>
              </a:rPr>
              <a:t>iif</a:t>
            </a:r>
            <a:r>
              <a:rPr lang="en-US" sz="2000" dirty="0">
                <a:latin typeface="Cambria Math"/>
                <a:ea typeface="Cambria Math"/>
              </a:rPr>
              <a:t> </a:t>
            </a:r>
            <a:r>
              <a:rPr lang="en-US" sz="2000" i="1" dirty="0">
                <a:latin typeface="Cambria Math"/>
                <a:ea typeface="Cambria Math"/>
              </a:rPr>
              <a:t>n</a:t>
            </a:r>
            <a:r>
              <a:rPr lang="en-US" sz="2000" baseline="30000" dirty="0">
                <a:latin typeface="Cambria Math"/>
                <a:ea typeface="Cambria Math"/>
              </a:rPr>
              <a:t>2 </a:t>
            </a:r>
            <a:r>
              <a:rPr lang="en-US" sz="2000" dirty="0">
                <a:latin typeface="Cambria Math"/>
                <a:ea typeface="Cambria Math"/>
              </a:rPr>
              <a:t> is odd.”</a:t>
            </a:r>
            <a:endParaRPr lang="en-US" sz="2000" i="1" dirty="0"/>
          </a:p>
        </p:txBody>
      </p:sp>
      <p:sp>
        <p:nvSpPr>
          <p:cNvPr id="7" name="Rectangle 6"/>
          <p:cNvSpPr/>
          <p:nvPr/>
        </p:nvSpPr>
        <p:spPr>
          <a:xfrm>
            <a:off x="718672" y="282193"/>
            <a:ext cx="58194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Theorems that are </a:t>
            </a:r>
            <a:r>
              <a:rPr lang="en-US" sz="2400" b="1" dirty="0" err="1"/>
              <a:t>Biconditional</a:t>
            </a:r>
            <a:r>
              <a:rPr lang="en-US" sz="2400" b="1" dirty="0"/>
              <a:t> Statements</a:t>
            </a:r>
          </a:p>
        </p:txBody>
      </p:sp>
    </p:spTree>
    <p:extLst>
      <p:ext uri="{BB962C8B-B14F-4D97-AF65-F5344CB8AC3E}">
        <p14:creationId xmlns:p14="http://schemas.microsoft.com/office/powerpoint/2010/main" val="3440779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1047" y="1295350"/>
            <a:ext cx="102684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DEFINITION</a:t>
            </a:r>
            <a:r>
              <a:rPr lang="en-US" dirty="0"/>
              <a:t>  Let p and q be propositions. The </a:t>
            </a:r>
            <a:r>
              <a:rPr lang="en-US" b="1" dirty="0"/>
              <a:t>exclusive or </a:t>
            </a:r>
            <a:r>
              <a:rPr lang="en-US" dirty="0"/>
              <a:t>of p and q, denoted by p ⊕ q, is the proposition</a:t>
            </a:r>
          </a:p>
          <a:p>
            <a:r>
              <a:rPr lang="en-US" dirty="0"/>
              <a:t>                       that is true when exactly one of p and q is true and is false otherwise.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E0488-FFDF-4393-8B2F-949E1E73AD1A}" type="datetime1">
              <a:rPr lang="en-US" smtClean="0"/>
              <a:t>9/5/2024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8448861"/>
              </p:ext>
            </p:extLst>
          </p:nvPr>
        </p:nvGraphicFramePr>
        <p:xfrm>
          <a:off x="1934286" y="2218615"/>
          <a:ext cx="5458188" cy="193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93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93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9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Truth Table for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the </a:t>
                      </a:r>
                      <a:r>
                        <a:rPr lang="en-US" b="1" dirty="0"/>
                        <a:t>Exclusive Or </a:t>
                      </a:r>
                      <a:r>
                        <a:rPr lang="en-US" dirty="0"/>
                        <a:t>of Two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Propositions.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⊕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  <a:p>
                      <a:pPr algn="ctr"/>
                      <a:r>
                        <a:rPr lang="en-US" dirty="0"/>
                        <a:t>T</a:t>
                      </a:r>
                    </a:p>
                    <a:p>
                      <a:pPr algn="ctr"/>
                      <a:r>
                        <a:rPr lang="en-US" dirty="0"/>
                        <a:t>F</a:t>
                      </a:r>
                    </a:p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  <a:p>
                      <a:pPr algn="ctr"/>
                      <a:r>
                        <a:rPr lang="en-US" dirty="0"/>
                        <a:t>F</a:t>
                      </a:r>
                    </a:p>
                    <a:p>
                      <a:pPr algn="ctr"/>
                      <a:r>
                        <a:rPr lang="en-US" dirty="0"/>
                        <a:t>T</a:t>
                      </a:r>
                    </a:p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  <a:p>
                      <a:pPr algn="ctr"/>
                      <a:r>
                        <a:rPr lang="en-US" dirty="0"/>
                        <a:t>T</a:t>
                      </a:r>
                    </a:p>
                    <a:p>
                      <a:pPr algn="ctr"/>
                      <a:r>
                        <a:rPr lang="en-US" dirty="0"/>
                        <a:t>T</a:t>
                      </a:r>
                    </a:p>
                    <a:p>
                      <a:pPr algn="ctr"/>
                      <a:r>
                        <a:rPr lang="en-US" dirty="0"/>
                        <a:t>F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421047" y="349756"/>
            <a:ext cx="113892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  If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/>
              <a:t>  denotes “I am at home.” and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/>
              <a:t>  denotes “It is raining.” then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∨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/>
              <a:t> denotes “I am at home or it is raining.”</a:t>
            </a:r>
          </a:p>
        </p:txBody>
      </p:sp>
    </p:spTree>
    <p:extLst>
      <p:ext uri="{BB962C8B-B14F-4D97-AF65-F5344CB8AC3E}">
        <p14:creationId xmlns:p14="http://schemas.microsoft.com/office/powerpoint/2010/main" val="774361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70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Proof by Cases</a:t>
            </a:r>
            <a:endParaRPr lang="en-US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To prove a conditional statement of the form:</a:t>
            </a:r>
          </a:p>
          <a:p>
            <a:endParaRPr lang="en-US" dirty="0"/>
          </a:p>
          <a:p>
            <a:r>
              <a:rPr lang="en-US" dirty="0"/>
              <a:t>Use the tautology</a:t>
            </a:r>
          </a:p>
          <a:p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r>
              <a:rPr lang="en-US" dirty="0"/>
              <a:t>Each of the implications                   is a </a:t>
            </a:r>
            <a:r>
              <a:rPr lang="en-US" i="1" dirty="0"/>
              <a:t>case</a:t>
            </a:r>
            <a:r>
              <a:rPr lang="en-US" dirty="0"/>
              <a:t>. </a:t>
            </a:r>
          </a:p>
        </p:txBody>
      </p:sp>
      <p:pic>
        <p:nvPicPr>
          <p:cNvPr id="9" name="Picture 8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1041256" y="3595877"/>
            <a:ext cx="7214101" cy="840105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133600" y="2514600"/>
            <a:ext cx="3849053" cy="382905"/>
          </a:xfrm>
          <a:prstGeom prst="rect">
            <a:avLst/>
          </a:prstGeom>
        </p:spPr>
      </p:pic>
      <p:pic>
        <p:nvPicPr>
          <p:cNvPr id="11" name="Picture 10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378817" y="5066347"/>
            <a:ext cx="1094423" cy="26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97665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88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08875" y="188777"/>
            <a:ext cx="2425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Conditional Statements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419338" y="558109"/>
            <a:ext cx="117726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DEFINITION</a:t>
            </a:r>
            <a:r>
              <a:rPr lang="en-US" dirty="0"/>
              <a:t>  Let p and q be propositions. The conditional statement p → q is the proposition “if p, then q.” The conditional   </a:t>
            </a:r>
          </a:p>
          <a:p>
            <a:r>
              <a:rPr lang="en-US" dirty="0"/>
              <a:t>                       statement p → q is false when p is true and q is false, and true otherwise. In the conditional statement p → q, </a:t>
            </a:r>
          </a:p>
          <a:p>
            <a:r>
              <a:rPr lang="en-US" dirty="0"/>
              <a:t>                       p is called the hypothesis (or antecedent or premise) and q is called the conclusion (or consequence).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844901"/>
              </p:ext>
            </p:extLst>
          </p:nvPr>
        </p:nvGraphicFramePr>
        <p:xfrm>
          <a:off x="1975181" y="1597348"/>
          <a:ext cx="5301381" cy="193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71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7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71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The Truth Table for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the Conditional Statement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p → q.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 → q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  <a:p>
                      <a:pPr algn="ctr"/>
                      <a:r>
                        <a:rPr lang="en-US" dirty="0"/>
                        <a:t>T</a:t>
                      </a:r>
                    </a:p>
                    <a:p>
                      <a:pPr algn="ctr"/>
                      <a:r>
                        <a:rPr lang="en-US" dirty="0"/>
                        <a:t>F</a:t>
                      </a:r>
                    </a:p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  <a:p>
                      <a:pPr algn="ctr"/>
                      <a:r>
                        <a:rPr lang="en-US" dirty="0"/>
                        <a:t>F</a:t>
                      </a:r>
                    </a:p>
                    <a:p>
                      <a:pPr algn="ctr"/>
                      <a:r>
                        <a:rPr lang="en-US" dirty="0"/>
                        <a:t>T</a:t>
                      </a:r>
                    </a:p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</a:p>
                    <a:p>
                      <a:pPr algn="ctr"/>
                      <a:r>
                        <a:rPr lang="en-US" dirty="0"/>
                        <a:t>F</a:t>
                      </a:r>
                    </a:p>
                    <a:p>
                      <a:pPr algn="ctr"/>
                      <a:r>
                        <a:rPr lang="en-US" dirty="0"/>
                        <a:t>T</a:t>
                      </a:r>
                    </a:p>
                    <a:p>
                      <a:pPr algn="ctr"/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D2A84-4237-49FE-A1C5-98FCCB2FDB86}" type="datetime1">
              <a:rPr lang="en-US" smtClean="0"/>
              <a:t>9/5/2024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8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638635" y="447289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lang="en-US" dirty="0"/>
              <a:t>“If you get 100% on the final, then you will get an A.”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8875" y="3549562"/>
            <a:ext cx="1059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Example: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38635" y="4021280"/>
            <a:ext cx="436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dirty="0"/>
              <a:t>“If I am elected, then I will lower taxes.”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68396" y="4963009"/>
            <a:ext cx="27590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“If 1 + 1 = 3, then 2 + 3 = 6. </a:t>
            </a:r>
          </a:p>
        </p:txBody>
      </p:sp>
    </p:spTree>
    <p:extLst>
      <p:ext uri="{BB962C8B-B14F-4D97-AF65-F5344CB8AC3E}">
        <p14:creationId xmlns:p14="http://schemas.microsoft.com/office/powerpoint/2010/main" val="72252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" grpId="0"/>
      <p:bldP spid="14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BA4EBF-5F18-45B4-902A-F5B6223FD9BE}" type="datetime1">
              <a:rPr lang="en-US" smtClean="0"/>
              <a:t>9/5/2024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 Jay Narayan Jha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D0421-C239-43E0-84F3-7E207F71E08D}" type="slidenum">
              <a:rPr lang="en-US" smtClean="0"/>
              <a:t>9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Different Ways of Expressing </a:t>
            </a:r>
            <a:r>
              <a:rPr lang="en-US" sz="5400" i="1" dirty="0">
                <a:latin typeface="Cambria Math" pitchFamily="18" charset="0"/>
                <a:ea typeface="Cambria Math" pitchFamily="18" charset="0"/>
              </a:rPr>
              <a:t>p </a:t>
            </a:r>
            <a:r>
              <a:rPr lang="en-US" sz="5400" dirty="0">
                <a:latin typeface="Cambria Math"/>
                <a:ea typeface="Cambria Math"/>
              </a:rPr>
              <a:t>→</a:t>
            </a:r>
            <a:r>
              <a:rPr lang="en-US" sz="5400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/>
              <a:t>  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dirty="0"/>
              <a:t>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b="1" dirty="0"/>
              <a:t>    if</a:t>
            </a:r>
            <a:r>
              <a:rPr lang="en-US" dirty="0"/>
              <a:t>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/>
              <a:t>, </a:t>
            </a:r>
            <a:r>
              <a:rPr lang="en-US" b="1" dirty="0"/>
              <a:t>then</a:t>
            </a:r>
            <a:r>
              <a:rPr lang="en-US" dirty="0"/>
              <a:t>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/>
              <a:t>                    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/>
              <a:t> </a:t>
            </a:r>
            <a:r>
              <a:rPr lang="en-US" b="1" dirty="0"/>
              <a:t>implies</a:t>
            </a:r>
            <a:r>
              <a:rPr lang="en-US" dirty="0"/>
              <a:t>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    </a:t>
            </a:r>
            <a:r>
              <a:rPr lang="en-US" b="1" dirty="0"/>
              <a:t>if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/>
              <a:t>,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/>
              <a:t>                             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/>
              <a:t> </a:t>
            </a:r>
            <a:r>
              <a:rPr lang="en-US" b="1" dirty="0"/>
              <a:t>only if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/>
              <a:t> 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     q</a:t>
            </a:r>
            <a:r>
              <a:rPr lang="en-US" dirty="0"/>
              <a:t> </a:t>
            </a:r>
            <a:r>
              <a:rPr lang="en-US" b="1" dirty="0"/>
              <a:t>unless </a:t>
            </a:r>
            <a:r>
              <a:rPr lang="en-US" dirty="0"/>
              <a:t>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¬p</a:t>
            </a:r>
            <a:r>
              <a:rPr lang="en-US" dirty="0"/>
              <a:t>                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/>
              <a:t> </a:t>
            </a:r>
            <a:r>
              <a:rPr lang="en-US" b="1" dirty="0"/>
              <a:t>when</a:t>
            </a:r>
            <a:r>
              <a:rPr lang="en-US" dirty="0"/>
              <a:t>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p</a:t>
            </a:r>
            <a:endParaRPr lang="en-US" dirty="0"/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   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/>
              <a:t> </a:t>
            </a:r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p                                     </a:t>
            </a:r>
            <a:endParaRPr lang="en-US" dirty="0"/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   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/>
              <a:t> </a:t>
            </a:r>
            <a:r>
              <a:rPr lang="en-US" b="1" dirty="0"/>
              <a:t>whenever</a:t>
            </a:r>
            <a:r>
              <a:rPr lang="en-US" dirty="0"/>
              <a:t>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/>
              <a:t>        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        </a:t>
            </a:r>
            <a:r>
              <a:rPr lang="en-US" i="1" dirty="0" err="1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/>
              <a:t> </a:t>
            </a:r>
            <a:r>
              <a:rPr lang="en-US" b="1" dirty="0"/>
              <a:t>is sufficient for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/>
              <a:t>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   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/>
              <a:t> </a:t>
            </a:r>
            <a:r>
              <a:rPr lang="en-US" b="1" dirty="0"/>
              <a:t>follows from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/>
              <a:t>         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/>
              <a:t> </a:t>
            </a:r>
            <a:r>
              <a:rPr lang="en-US" b="1" dirty="0"/>
              <a:t>is necessary for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p</a:t>
            </a:r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     </a:t>
            </a:r>
            <a:r>
              <a:rPr lang="en-US" b="1" dirty="0"/>
              <a:t>a necessary condition for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p</a:t>
            </a:r>
            <a:r>
              <a:rPr lang="en-US" dirty="0"/>
              <a:t> </a:t>
            </a:r>
            <a:r>
              <a:rPr lang="en-US" b="1" dirty="0"/>
              <a:t>is</a:t>
            </a:r>
            <a:r>
              <a:rPr lang="en-US" dirty="0"/>
              <a:t> </a:t>
            </a:r>
            <a:r>
              <a:rPr lang="en-US" i="1" dirty="0"/>
              <a:t>q</a:t>
            </a:r>
            <a:endParaRPr lang="en-US" dirty="0"/>
          </a:p>
          <a:p>
            <a:pPr>
              <a:buFont typeface="Arial" panose="020B0604020202020204" pitchFamily="34" charset="0"/>
              <a:buNone/>
            </a:pPr>
            <a:r>
              <a:rPr lang="en-US" dirty="0"/>
              <a:t>     </a:t>
            </a:r>
            <a:r>
              <a:rPr lang="en-US" b="1" dirty="0"/>
              <a:t>a sufficient condition for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q</a:t>
            </a:r>
            <a:r>
              <a:rPr lang="en-US" dirty="0"/>
              <a:t> </a:t>
            </a:r>
            <a:r>
              <a:rPr lang="en-US" b="1" dirty="0"/>
              <a:t>is</a:t>
            </a:r>
            <a:r>
              <a:rPr lang="en-US" dirty="0"/>
              <a:t> </a:t>
            </a:r>
            <a:r>
              <a:rPr lang="en-US" i="1" dirty="0">
                <a:latin typeface="Cambria Math" pitchFamily="18" charset="0"/>
                <a:ea typeface="Cambria Math" pitchFamily="18" charset="0"/>
              </a:rPr>
              <a:t>p</a:t>
            </a:r>
            <a:endParaRPr lang="en-US" dirty="0"/>
          </a:p>
          <a:p>
            <a:pPr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627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p \vee q  \rightarrow \neg r$&#10;&#10;\end{document}"/>
  <p:tag name="IGUANATEXSIZE" val="3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wedge p \equiv p$&#10;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neg (\neg p) \equiv p$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vee \neg p  \equiv T$&#10;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wedge \neg p\equiv F$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vee q \equiv q \vee p$&#10;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wedge q \equiv q \wedge p$&#10;&#10;&#10;\end{document}"/>
  <p:tag name="IGUANATEXSIZE" val="3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\vee q) \vee r \equiv p \vee (q \vee r)$&#10;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\wedge q) \wedge r \equiv p \wedge (q \wedge r)$&#10;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\vee (q \wedge r)) \equiv (p \vee q) \wedge (p \vee r)$&#10;&#10;&#10;\end{document}"/>
  <p:tag name="IGUANATEXSIZE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 \wedge (q \vee r)) \equiv (p \wedge q) \vee (p \wedge r)$&#10;&#10;&#10;\end{document}"/>
  <p:tag name="IGUANATEXSIZE" val="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(p \vee q) \rightarrow \neg r$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vee (p \wedge q) \equiv p$&#10;&#10;&#10;\end{document}"/>
  <p:tag name="IGUANATEXSIZE" val="3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wedge (p \vee q) \equiv p$&#10;&#10;&#10;\end{document}"/>
  <p:tag name="IGUANATEXSIZE" val="3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ll}&#10;$\neg(p \vee(\neg p \wedge q))$ &amp; $\equiv$ &amp; $\neg p \wedge \neg(\neg p \wedge q) $ &amp; by the second De Morgan law \\&#10;&amp; $\equiv$ &amp; $\neg p \wedge [\neg(\neg p) \vee \neg q]$ &amp; by the first De Morgan law\\&#10;&amp; $\equiv$ &amp; $\neg p \wedge (p \vee \neg q)$ &amp;  by the double negation law\\&#10;&amp; $\equiv$ &amp; $(\neg p \wedge p) \vee (\neg p \wedge \neg q)$ &amp; by the second distributive law\\&#10;&amp; $\equiv$ &amp; $F \vee (\neg p \wedge \neg q) $ &amp; because $ \neg p \wedge p \equiv F$\\&#10;&amp; $\equiv$ &amp; $(\neg p \wedge \neg q) \vee F$ &amp; by the commutative law\\&#10;&amp;&amp;&amp; for disjunction\\&#10;&amp; $\equiv$ &amp; $(\neg p \wedge \neg q)$ &amp; by the identity law for {\bf F}&#10;\end{tabular}&#10;&#10;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neg(p \vee (\neg p \wedge q))$&#10;&#10;\end{document}"/>
  <p:tag name="IGUANATEXSIZE" val="3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neg p \wedge \neg q$&#10;&#10;\end{document}"/>
  <p:tag name="IGUANATEXSIZE" val="3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ll}&#10;$(p \wedge q) \rightarrow (p \vee q)$ &amp; $\equiv$ &amp; $\neg (p \wedge q) \vee (p \vee q) $ &amp; by truth table for $\rightarrow$ \\&#10;&amp; $\equiv$ &amp; $(\neg p \vee \neg q) \vee (p \vee q)$ &amp; by the first De Morgan law\\&#10;&amp; $\equiv$ &amp; $(\neg p \vee p) \vee (\neg q \vee q)$ &amp; by associative and\\&#10;&amp;&amp;&amp; commutative laws\\&#10;&amp;&amp;&amp; laws for disjunction\\&#10;&amp; $\equiv$ &amp; $T \vee T $ &amp; by truth tables\\&#10;&amp; $\equiv$ &amp; $T$ &amp; by the domination law\\&#10;&#10;\end{tabular}&#10;&#10;&#10;\end{document}"/>
  <p:tag name="IGUANATEXSIZE" val="2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(p \wedge q)\rightarrow (p \vee q)$&#10;&#10;\end{document}"/>
  <p:tag name="IGUANATEXSIZE" val="3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forall x P(x) \equiv  P(1)\wedge P(2) \wedge P(3)$&#10;&#10;&#10;\end{document}"/>
  <p:tag name="IGUANATEXSIZE" val="25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exists x P(x) \equiv P(1)\vee P(2) \vee P(3)$&#10;&#10;&#10;\end{document}"/>
  <p:tag name="IGUANATEXSIZE" val="2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neg \forall x P(x) \equiv \exists x \neg P(x)$&#10;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neg (p \wedge q)  \equiv \neg p \vee \neg q$&#10;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neg \exists x P(x) \equiv \forall  x \neg P(x)$&#10;&#10;&#10;\end{document}"/>
  <p:tag name="IGUANATEXSIZE" val="3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forall m (L(m,1) \rightarrow C(m))$&#10;&#10;&#10;&#10;\end{document}"/>
  <p:tag name="IGUANATEXSIZE" val="2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exists u \,A(u) \rightarrow \exists n\, S(n,available)$&#10;&#10;&#10;&#10;\end{document}"/>
  <p:tag name="IGUANATEXSIZE" val="2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\\ \hline&#10;&#10;\therefore  p \vee q\\&#10;\end{array}$&#10;&#10;&#10;&#10;&#10;&#10;\end{document}"/>
  <p:tag name="IGUANATEXSIZE" val="3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 \wedge q \\ \hline&#10;\therefore  q\\&#10;\end{array}$&#10;&#10;&#10;&#10;&#10;&#10;\end{document}"/>
  <p:tag name="IGUANATEXSIZE" val="3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\\&#10;q\\ \hline&#10;\therefore p \wedge q &#10;\end{array}$&#10;&#10;&#10;&#10;&#10;&#10;\end{document}"/>
  <p:tag name="IGUANATEXSIZE" val="3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rightarrow q\\&#10;\noindent p\\ \hline&#10;&#10;\therefore  q\\&#10;\end{array}$&#10;&#10;&#10;&#10;&#10;&#10;\end{document}"/>
  <p:tag name="IGUANATEXSIZE" val="3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rightarrow q\\&#10;\neg q\\ \hline&#10;&#10;\therefore  \neg p\\&#10;\end{array}$&#10;&#10;&#10;&#10;&#10;&#10;\end{document}"/>
  <p:tag name="IGUANATEXSIZE" val="3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rightarrow q\\&#10;\noindent q \rightarrow r\\ \hline&#10;&#10;\therefore  p \rightarrow r\\&#10;\end{array}$&#10;&#10;&#10;&#10;&#10;&#10;\end{document}"/>
  <p:tag name="IGUANATEXSIZE" val="3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vee q\\&#10;\neg p\\ \hline&#10;&#10;\therefore  q\\&#10;\end{array}$&#10;&#10;&#10;&#10;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\neg (p \vee q)  \equiv \neg p \wedge \neg q$&#10;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eg p \vee r\\&#10;p \vee q \\ \hline&#10;\therefore  q \vee r\\&#10;\end{array}$&#10;&#10;&#10;&#10;&#10;&#10;\end{document}"/>
  <p:tag name="IGUANATEXSIZE" val="3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\\ \hline&#10;&#10;\therefore  p \vee q\\&#10;\end{array}$&#10;&#10;&#10;&#10;&#10;&#10;\end{document}"/>
  <p:tag name="IGUANATEXSIZE" val="3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 \wedge q \\ \hline&#10;\therefore  q\\&#10;\end{array}$&#10;&#10;&#10;&#10;&#10;&#10;\end{document}"/>
  <p:tag name="IGUANATEXSIZE" val="3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p\\&#10;q\\ \hline&#10;\therefore p \wedge q &#10;\end{array}$&#10;&#10;&#10;&#10;&#10;&#10;\end{document}"/>
  <p:tag name="IGUANATEXSIZE" val="3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rightarrow q\\&#10;\noindent p\\ \hline&#10;&#10;\therefore  q\\&#10;\end{array}$&#10;&#10;&#10;&#10;&#10;&#10;\end{document}"/>
  <p:tag name="IGUANATEXSIZE" val="3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rightarrow q\\&#10;\neg q\\ \hline&#10;&#10;\therefore  \neg p\\&#10;\end{array}$&#10;&#10;&#10;&#10;&#10;&#10;\end{document}"/>
  <p:tag name="IGUANATEXSIZE" val="3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rightarrow q\\&#10;\noindent q \rightarrow r\\ \hline&#10;&#10;\therefore  p \rightarrow r\\&#10;\end{array}$&#10;&#10;&#10;&#10;&#10;&#10;\end{document}"/>
  <p:tag name="IGUANATEXSIZE" val="3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oindent p \vee q\\&#10;\neg p\\ \hline&#10;&#10;\therefore  q\\&#10;\end{array}$&#10;&#10;&#10;&#10;&#10;&#10;\end{document}"/>
  <p:tag name="IGUANATEXSIZE" val="3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begin{array}{l}&#10;\neg p \vee r\\&#10;p \vee q \\ \hline&#10;\therefore  q \vee r\\&#10;\end{array}$&#10;&#10;&#10;&#10;&#10;&#10;\end{document}"/>
  <p:tag name="IGUANATEXSIZE" val="3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$\therefore$&#10;&#10;&#10;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wedge T \equiv p$&#10;&#10;&#10;\end{document}"/>
  <p:tag name="IGUANATEXSIZE" val="3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p \wedge (p \rightarrow q)$ &amp; Premise\\&#10;2. $p$ &amp; Simplification  using (1)\\&#10;3. $p \rightarrow q$ &amp;  Simplification using (1)\\&#10;4. $q$ &amp; Modus Ponens using (2) and (3)\\&#10;\end{tabular}&#10;&#10;&#10;\end{document}"/>
  <p:tag name="IGUANATEXSIZE" val="3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noindent&#10;Hypotheses: $\neg p \wedge q$, $ r \rightarrow p$, $\neg r \rightarrow s$, $s \rightarrow t$\\&#10;Conclusion: $t$&#10;\end{document}"/>
  <p:tag name="IGUANATEXSIZE" val="2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begin{tabular}{ll}&#10;{\bf Step} &amp; {\bf Reason}\\&#10;1.  $\neg p \wedge q$ &amp; Premise\\&#10;2. $\neg p$ &amp; Simplification using (1)\\&#10;3. $r \rightarrow p$ &amp;  Premise\\&#10;4. $\neg r$ &amp; Modus tollens using (2) and (3)\\&#10;5. $\neg r \rightarrow s$ &amp; Premise\\&#10;6. $s$ &amp; Modus ponens using (4) and (5)\\&#10;7. $s \rightarrow t$ &amp; Premise\\&#10;8. $t$ &amp; Modus ponens using (6) and (7)&#10;&#10;\end{tabular}&#10;&#10;&#10;\end{document}"/>
  <p:tag name="IGUANATEXSIZE" val="3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 {amssymb}&#10;\pagestyle{empty}&#10;\begin{document}&#10;\noindent&#10;Hypotheses: $\neg p \wedge q$, $ r \rightarrow p$, $\neg r \rightarrow s$, $s \rightarrow t$\\&#10;Conclusion: $t$&#10;\end{document}"/>
  <p:tag name="IGUANATEXSIZE" val="2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r = p/q, \;\; s = t/u, \;\; u\not=0,\; q\not= 0$&#10;&#10;&#10;\end{document}"/>
  <p:tag name="IGUANATEXSIZE" val="3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r + s = \frac{p}{q} + \frac{t}{u} = \frac{pu + qt}{qu} = \frac{v}{w}$&#10;&#10;&#10;\end{document}"/>
  <p:tag name="IGUANATEXSIZE" val="3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[(p_1 \vee p_2 \vee \ldots \vee p_n) \rightarrow q] \leftrightarrow\\&#10;\hspace*{1cm} [(p_1 \rightarrow q) \wedge (p_2 \rightarrow q) \wedge \ldots \wedge(p_n \rightarrow q)]$&#10;\end{document}"/>
  <p:tag name="IGUANATEXSIZE" val="3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(p_1 \vee p_2 \vee \ldots \vee p_n) \rightarrow q$&#10;\end{document}"/>
  <p:tag name="IGUANATEXSIZE" val="3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_i  \rightarrow q$&#10;\end{document}"/>
  <p:tag name="IGUANATEXSIZE" val="3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vee F \equiv p$&#10;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vee T \equiv T$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wedge F \equiv F$&#10;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 \vee p \equiv p$&#10;&#10;&#10;\end{document}"/>
  <p:tag name="IGUANATEXSIZE" val="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4861</TotalTime>
  <Words>7222</Words>
  <Application>Microsoft Office PowerPoint</Application>
  <PresentationFormat>Widescreen</PresentationFormat>
  <Paragraphs>1057</Paragraphs>
  <Slides>71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1" baseType="lpstr">
      <vt:lpstr>Meiryo</vt:lpstr>
      <vt:lpstr>Arial</vt:lpstr>
      <vt:lpstr>Bookman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Narayan Jha</dc:creator>
  <cp:lastModifiedBy>Jay</cp:lastModifiedBy>
  <cp:revision>81</cp:revision>
  <dcterms:created xsi:type="dcterms:W3CDTF">2023-07-31T14:34:17Z</dcterms:created>
  <dcterms:modified xsi:type="dcterms:W3CDTF">2024-09-05T02:21:01Z</dcterms:modified>
</cp:coreProperties>
</file>