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4"/>
  </p:sldMasterIdLst>
  <p:notesMasterIdLst>
    <p:notesMasterId r:id="rId34"/>
  </p:notesMasterIdLst>
  <p:sldIdLst>
    <p:sldId id="298" r:id="rId5"/>
    <p:sldId id="300" r:id="rId6"/>
    <p:sldId id="301" r:id="rId7"/>
    <p:sldId id="302" r:id="rId8"/>
    <p:sldId id="303" r:id="rId9"/>
    <p:sldId id="310" r:id="rId10"/>
    <p:sldId id="304" r:id="rId11"/>
    <p:sldId id="305" r:id="rId12"/>
    <p:sldId id="308" r:id="rId13"/>
    <p:sldId id="306" r:id="rId14"/>
    <p:sldId id="311" r:id="rId15"/>
    <p:sldId id="313" r:id="rId16"/>
    <p:sldId id="314" r:id="rId17"/>
    <p:sldId id="315" r:id="rId18"/>
    <p:sldId id="317" r:id="rId19"/>
    <p:sldId id="318" r:id="rId20"/>
    <p:sldId id="319" r:id="rId21"/>
    <p:sldId id="320" r:id="rId22"/>
    <p:sldId id="321" r:id="rId23"/>
    <p:sldId id="324" r:id="rId24"/>
    <p:sldId id="325" r:id="rId25"/>
    <p:sldId id="329" r:id="rId26"/>
    <p:sldId id="326" r:id="rId27"/>
    <p:sldId id="327" r:id="rId28"/>
    <p:sldId id="328" r:id="rId29"/>
    <p:sldId id="268" r:id="rId30"/>
    <p:sldId id="272" r:id="rId31"/>
    <p:sldId id="270" r:id="rId32"/>
    <p:sldId id="26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32" autoAdjust="0"/>
  </p:normalViewPr>
  <p:slideViewPr>
    <p:cSldViewPr snapToGrid="0">
      <p:cViewPr varScale="1">
        <p:scale>
          <a:sx n="82" d="100"/>
          <a:sy n="82" d="100"/>
        </p:scale>
        <p:origin x="192" y="224"/>
      </p:cViewPr>
      <p:guideLst/>
    </p:cSldViewPr>
  </p:slideViewPr>
  <p:outlineViewPr>
    <p:cViewPr>
      <p:scale>
        <a:sx n="33" d="100"/>
        <a:sy n="33" d="100"/>
      </p:scale>
      <p:origin x="0" y="-44024"/>
    </p:cViewPr>
  </p:outlineViewPr>
  <p:notesTextViewPr>
    <p:cViewPr>
      <p:scale>
        <a:sx n="1" d="1"/>
        <a:sy n="1" d="1"/>
      </p:scale>
      <p:origin x="0" y="0"/>
    </p:cViewPr>
  </p:notesTextViewPr>
  <p:sorterViewPr>
    <p:cViewPr>
      <p:scale>
        <a:sx n="100" d="100"/>
        <a:sy n="100" d="100"/>
      </p:scale>
      <p:origin x="0" y="-111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A4B844-FA37-4DE0-A45C-880744616C1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C2D12DA0-EDBC-47EA-B6AE-586B669FA3AF}">
      <dgm:prSet phldrT="[Text]" custT="1"/>
      <dgm:spPr/>
      <dgm:t>
        <a:bodyPr/>
        <a:lstStyle/>
        <a:p>
          <a:r>
            <a:rPr lang="en-US" sz="1400" dirty="0"/>
            <a:t>Population</a:t>
          </a:r>
        </a:p>
      </dgm:t>
    </dgm:pt>
    <dgm:pt modelId="{EF2537F7-CCA3-4ADD-A5F8-BFE079AAE508}" type="parTrans" cxnId="{55263516-6CAB-4E09-AD70-D5279E9B17D1}">
      <dgm:prSet/>
      <dgm:spPr/>
      <dgm:t>
        <a:bodyPr/>
        <a:lstStyle/>
        <a:p>
          <a:endParaRPr lang="en-US"/>
        </a:p>
      </dgm:t>
    </dgm:pt>
    <dgm:pt modelId="{C107D21E-2AB4-4890-BB8F-ACA93464135A}" type="sibTrans" cxnId="{55263516-6CAB-4E09-AD70-D5279E9B17D1}">
      <dgm:prSet/>
      <dgm:spPr/>
      <dgm:t>
        <a:bodyPr/>
        <a:lstStyle/>
        <a:p>
          <a:endParaRPr lang="en-US"/>
        </a:p>
      </dgm:t>
    </dgm:pt>
    <dgm:pt modelId="{446D7426-EAD7-49A5-BD2D-F5FB5623C9DB}">
      <dgm:prSet phldrT="[Text]" custT="1"/>
      <dgm:spPr/>
      <dgm:t>
        <a:bodyPr/>
        <a:lstStyle/>
        <a:p>
          <a:r>
            <a:rPr lang="en-US" sz="1400" dirty="0"/>
            <a:t>Draw Sample</a:t>
          </a:r>
        </a:p>
      </dgm:t>
    </dgm:pt>
    <dgm:pt modelId="{8C9D277D-59F2-45F7-925D-6639F74EB3E9}" type="parTrans" cxnId="{2C4FD1BE-854C-48E5-AA41-7C0ED9BD5AD3}">
      <dgm:prSet/>
      <dgm:spPr/>
      <dgm:t>
        <a:bodyPr/>
        <a:lstStyle/>
        <a:p>
          <a:endParaRPr lang="en-US"/>
        </a:p>
      </dgm:t>
    </dgm:pt>
    <dgm:pt modelId="{0FFD2BBC-6637-48F4-B7FA-D74BE201090F}" type="sibTrans" cxnId="{2C4FD1BE-854C-48E5-AA41-7C0ED9BD5AD3}">
      <dgm:prSet/>
      <dgm:spPr/>
      <dgm:t>
        <a:bodyPr/>
        <a:lstStyle/>
        <a:p>
          <a:endParaRPr lang="en-US"/>
        </a:p>
      </dgm:t>
    </dgm:pt>
    <dgm:pt modelId="{BE6AACFC-8184-42F6-9B55-C4FCF9F33452}">
      <dgm:prSet phldrT="[Text]" custT="1"/>
      <dgm:spPr/>
      <dgm:t>
        <a:bodyPr/>
        <a:lstStyle/>
        <a:p>
          <a:r>
            <a:rPr lang="en-US" sz="1400" dirty="0"/>
            <a:t>Collect data from sample</a:t>
          </a:r>
        </a:p>
      </dgm:t>
    </dgm:pt>
    <dgm:pt modelId="{7100ABD7-6619-45F3-8839-10C42F48C460}" type="parTrans" cxnId="{91E31EC4-3E87-4AD4-9330-64A7E2CFB532}">
      <dgm:prSet/>
      <dgm:spPr/>
      <dgm:t>
        <a:bodyPr/>
        <a:lstStyle/>
        <a:p>
          <a:endParaRPr lang="en-US"/>
        </a:p>
      </dgm:t>
    </dgm:pt>
    <dgm:pt modelId="{0BB305CA-EC85-4669-B09C-F3F135B75359}" type="sibTrans" cxnId="{91E31EC4-3E87-4AD4-9330-64A7E2CFB532}">
      <dgm:prSet/>
      <dgm:spPr/>
      <dgm:t>
        <a:bodyPr/>
        <a:lstStyle/>
        <a:p>
          <a:endParaRPr lang="en-US"/>
        </a:p>
      </dgm:t>
    </dgm:pt>
    <dgm:pt modelId="{406C5BF4-820A-43A2-8995-035459524533}">
      <dgm:prSet phldrT="[Text]" custT="1"/>
      <dgm:spPr/>
      <dgm:t>
        <a:bodyPr/>
        <a:lstStyle/>
        <a:p>
          <a:r>
            <a:rPr lang="en-US" sz="1400" dirty="0"/>
            <a:t>Organization of data</a:t>
          </a:r>
        </a:p>
        <a:p>
          <a:r>
            <a:rPr lang="en-US" sz="1400" dirty="0"/>
            <a:t>(Data systematization)</a:t>
          </a:r>
        </a:p>
      </dgm:t>
    </dgm:pt>
    <dgm:pt modelId="{68EC2FC3-9854-445C-A78D-A435BD23A5D3}" type="parTrans" cxnId="{CC2EF278-8DD7-404D-87D2-0E9000B12D3B}">
      <dgm:prSet/>
      <dgm:spPr/>
      <dgm:t>
        <a:bodyPr/>
        <a:lstStyle/>
        <a:p>
          <a:endParaRPr lang="en-US"/>
        </a:p>
      </dgm:t>
    </dgm:pt>
    <dgm:pt modelId="{6CCAFF1F-BAA0-487D-8756-232C11ED4638}" type="sibTrans" cxnId="{CC2EF278-8DD7-404D-87D2-0E9000B12D3B}">
      <dgm:prSet/>
      <dgm:spPr/>
      <dgm:t>
        <a:bodyPr/>
        <a:lstStyle/>
        <a:p>
          <a:endParaRPr lang="en-US"/>
        </a:p>
      </dgm:t>
    </dgm:pt>
    <dgm:pt modelId="{ACE0B0BA-F09D-4695-B51A-09091E87BA69}">
      <dgm:prSet phldrT="[Text]" custT="1"/>
      <dgm:spPr/>
      <dgm:t>
        <a:bodyPr/>
        <a:lstStyle/>
        <a:p>
          <a:r>
            <a:rPr lang="en-US" sz="1400" dirty="0"/>
            <a:t>Analyze the organized and cleaned data</a:t>
          </a:r>
        </a:p>
      </dgm:t>
    </dgm:pt>
    <dgm:pt modelId="{83A295CC-62F0-4C25-8B4C-F8D83B1E91FB}" type="parTrans" cxnId="{E694C352-931C-4E0B-A74E-670E8705A7AE}">
      <dgm:prSet/>
      <dgm:spPr/>
      <dgm:t>
        <a:bodyPr/>
        <a:lstStyle/>
        <a:p>
          <a:endParaRPr lang="en-US"/>
        </a:p>
      </dgm:t>
    </dgm:pt>
    <dgm:pt modelId="{9F844E38-C629-4D05-90CE-83327FC459BC}" type="sibTrans" cxnId="{E694C352-931C-4E0B-A74E-670E8705A7AE}">
      <dgm:prSet/>
      <dgm:spPr/>
      <dgm:t>
        <a:bodyPr/>
        <a:lstStyle/>
        <a:p>
          <a:endParaRPr lang="en-US"/>
        </a:p>
      </dgm:t>
    </dgm:pt>
    <dgm:pt modelId="{DD093AC7-9B00-4C27-A63F-91011157A2D9}">
      <dgm:prSet phldrT="[Text]" custT="1"/>
      <dgm:spPr/>
      <dgm:t>
        <a:bodyPr/>
        <a:lstStyle/>
        <a:p>
          <a:r>
            <a:rPr lang="en-US" sz="1400" dirty="0"/>
            <a:t>Draw conclusions and inferences</a:t>
          </a:r>
        </a:p>
      </dgm:t>
    </dgm:pt>
    <dgm:pt modelId="{AD260322-B176-40B9-B2E9-6780F703338F}" type="parTrans" cxnId="{367465EB-7BC8-413A-AB69-2024CD7280FB}">
      <dgm:prSet/>
      <dgm:spPr/>
      <dgm:t>
        <a:bodyPr/>
        <a:lstStyle/>
        <a:p>
          <a:endParaRPr lang="en-US"/>
        </a:p>
      </dgm:t>
    </dgm:pt>
    <dgm:pt modelId="{F310CE83-1FCC-4E71-9B87-E9CA21E54B22}" type="sibTrans" cxnId="{367465EB-7BC8-413A-AB69-2024CD7280FB}">
      <dgm:prSet/>
      <dgm:spPr/>
      <dgm:t>
        <a:bodyPr/>
        <a:lstStyle/>
        <a:p>
          <a:endParaRPr lang="en-US"/>
        </a:p>
      </dgm:t>
    </dgm:pt>
    <dgm:pt modelId="{4325E87B-2D8D-4E35-BAAA-E87C8EB82290}" type="pres">
      <dgm:prSet presAssocID="{35A4B844-FA37-4DE0-A45C-880744616C15}" presName="cycle" presStyleCnt="0">
        <dgm:presLayoutVars>
          <dgm:dir/>
          <dgm:resizeHandles val="exact"/>
        </dgm:presLayoutVars>
      </dgm:prSet>
      <dgm:spPr/>
    </dgm:pt>
    <dgm:pt modelId="{BD1F93D9-5204-49FE-B407-EBC49C1EF641}" type="pres">
      <dgm:prSet presAssocID="{C2D12DA0-EDBC-47EA-B6AE-586B669FA3AF}" presName="node" presStyleLbl="node1" presStyleIdx="0" presStyleCnt="6" custRadScaleRad="88260" custRadScaleInc="0">
        <dgm:presLayoutVars>
          <dgm:bulletEnabled val="1"/>
        </dgm:presLayoutVars>
      </dgm:prSet>
      <dgm:spPr/>
    </dgm:pt>
    <dgm:pt modelId="{4C738B9A-BB89-481B-AFA8-2EDE6074466F}" type="pres">
      <dgm:prSet presAssocID="{C107D21E-2AB4-4890-BB8F-ACA93464135A}" presName="sibTrans" presStyleLbl="sibTrans2D1" presStyleIdx="0" presStyleCnt="6"/>
      <dgm:spPr/>
    </dgm:pt>
    <dgm:pt modelId="{C4B17C21-6F40-495B-A059-5BF9D1E82178}" type="pres">
      <dgm:prSet presAssocID="{C107D21E-2AB4-4890-BB8F-ACA93464135A}" presName="connectorText" presStyleLbl="sibTrans2D1" presStyleIdx="0" presStyleCnt="6"/>
      <dgm:spPr/>
    </dgm:pt>
    <dgm:pt modelId="{CB4267B4-2D19-4F71-8617-05CA422E2EA3}" type="pres">
      <dgm:prSet presAssocID="{446D7426-EAD7-49A5-BD2D-F5FB5623C9DB}" presName="node" presStyleLbl="node1" presStyleIdx="1" presStyleCnt="6" custRadScaleRad="167508" custRadScaleInc="34701">
        <dgm:presLayoutVars>
          <dgm:bulletEnabled val="1"/>
        </dgm:presLayoutVars>
      </dgm:prSet>
      <dgm:spPr/>
    </dgm:pt>
    <dgm:pt modelId="{C842A01B-E9FF-4522-A158-84DC4C48A68D}" type="pres">
      <dgm:prSet presAssocID="{0FFD2BBC-6637-48F4-B7FA-D74BE201090F}" presName="sibTrans" presStyleLbl="sibTrans2D1" presStyleIdx="1" presStyleCnt="6"/>
      <dgm:spPr/>
    </dgm:pt>
    <dgm:pt modelId="{74BBCA31-B048-436F-BF4B-8BEA29BA55F9}" type="pres">
      <dgm:prSet presAssocID="{0FFD2BBC-6637-48F4-B7FA-D74BE201090F}" presName="connectorText" presStyleLbl="sibTrans2D1" presStyleIdx="1" presStyleCnt="6"/>
      <dgm:spPr/>
    </dgm:pt>
    <dgm:pt modelId="{C82D6C27-E65E-4F87-9F49-6A676E9C8C6D}" type="pres">
      <dgm:prSet presAssocID="{BE6AACFC-8184-42F6-9B55-C4FCF9F33452}" presName="node" presStyleLbl="node1" presStyleIdx="2" presStyleCnt="6" custRadScaleRad="169555" custRadScaleInc="-46588">
        <dgm:presLayoutVars>
          <dgm:bulletEnabled val="1"/>
        </dgm:presLayoutVars>
      </dgm:prSet>
      <dgm:spPr/>
    </dgm:pt>
    <dgm:pt modelId="{DAC8E286-AC05-445C-A016-0FCA6F00117D}" type="pres">
      <dgm:prSet presAssocID="{0BB305CA-EC85-4669-B09C-F3F135B75359}" presName="sibTrans" presStyleLbl="sibTrans2D1" presStyleIdx="2" presStyleCnt="6"/>
      <dgm:spPr/>
    </dgm:pt>
    <dgm:pt modelId="{6E512DD0-D77B-4380-9DD3-B1EF85C4FA02}" type="pres">
      <dgm:prSet presAssocID="{0BB305CA-EC85-4669-B09C-F3F135B75359}" presName="connectorText" presStyleLbl="sibTrans2D1" presStyleIdx="2" presStyleCnt="6"/>
      <dgm:spPr/>
    </dgm:pt>
    <dgm:pt modelId="{87E20368-6237-4F97-9DF6-08BC82ABCE4B}" type="pres">
      <dgm:prSet presAssocID="{406C5BF4-820A-43A2-8995-035459524533}" presName="node" presStyleLbl="node1" presStyleIdx="3" presStyleCnt="6" custScaleX="167535" custScaleY="133008" custRadScaleRad="81105" custRadScaleInc="-39503">
        <dgm:presLayoutVars>
          <dgm:bulletEnabled val="1"/>
        </dgm:presLayoutVars>
      </dgm:prSet>
      <dgm:spPr/>
    </dgm:pt>
    <dgm:pt modelId="{0FBA9798-F71A-4B8C-86C9-9900AEFE2A94}" type="pres">
      <dgm:prSet presAssocID="{6CCAFF1F-BAA0-487D-8756-232C11ED4638}" presName="sibTrans" presStyleLbl="sibTrans2D1" presStyleIdx="3" presStyleCnt="6"/>
      <dgm:spPr/>
    </dgm:pt>
    <dgm:pt modelId="{0BF2C195-E7C3-4583-8BEB-25AA093D3603}" type="pres">
      <dgm:prSet presAssocID="{6CCAFF1F-BAA0-487D-8756-232C11ED4638}" presName="connectorText" presStyleLbl="sibTrans2D1" presStyleIdx="3" presStyleCnt="6"/>
      <dgm:spPr/>
    </dgm:pt>
    <dgm:pt modelId="{A9A76225-5351-4906-A4E0-4D942AAD52FC}" type="pres">
      <dgm:prSet presAssocID="{ACE0B0BA-F09D-4695-B51A-09091E87BA69}" presName="node" presStyleLbl="node1" presStyleIdx="4" presStyleCnt="6" custRadScaleRad="137980" custRadScaleInc="38546">
        <dgm:presLayoutVars>
          <dgm:bulletEnabled val="1"/>
        </dgm:presLayoutVars>
      </dgm:prSet>
      <dgm:spPr/>
    </dgm:pt>
    <dgm:pt modelId="{A031690D-F0AD-40D7-993C-7FE3BE17518F}" type="pres">
      <dgm:prSet presAssocID="{9F844E38-C629-4D05-90CE-83327FC459BC}" presName="sibTrans" presStyleLbl="sibTrans2D1" presStyleIdx="4" presStyleCnt="6"/>
      <dgm:spPr/>
    </dgm:pt>
    <dgm:pt modelId="{74250144-3F15-4B95-A70D-A391A5725D48}" type="pres">
      <dgm:prSet presAssocID="{9F844E38-C629-4D05-90CE-83327FC459BC}" presName="connectorText" presStyleLbl="sibTrans2D1" presStyleIdx="4" presStyleCnt="6"/>
      <dgm:spPr/>
    </dgm:pt>
    <dgm:pt modelId="{855BB63B-A9F5-4ADB-97C2-FA645CFD8687}" type="pres">
      <dgm:prSet presAssocID="{DD093AC7-9B00-4C27-A63F-91011157A2D9}" presName="node" presStyleLbl="node1" presStyleIdx="5" presStyleCnt="6" custRadScaleRad="142743" custRadScaleInc="-22691">
        <dgm:presLayoutVars>
          <dgm:bulletEnabled val="1"/>
        </dgm:presLayoutVars>
      </dgm:prSet>
      <dgm:spPr/>
    </dgm:pt>
    <dgm:pt modelId="{162C14FA-864A-4D1C-A6E1-5C1999BD1F90}" type="pres">
      <dgm:prSet presAssocID="{F310CE83-1FCC-4E71-9B87-E9CA21E54B22}" presName="sibTrans" presStyleLbl="sibTrans2D1" presStyleIdx="5" presStyleCnt="6"/>
      <dgm:spPr/>
    </dgm:pt>
    <dgm:pt modelId="{9997EEEF-9115-4C0C-B4AE-A72FC5371320}" type="pres">
      <dgm:prSet presAssocID="{F310CE83-1FCC-4E71-9B87-E9CA21E54B22}" presName="connectorText" presStyleLbl="sibTrans2D1" presStyleIdx="5" presStyleCnt="6"/>
      <dgm:spPr/>
    </dgm:pt>
  </dgm:ptLst>
  <dgm:cxnLst>
    <dgm:cxn modelId="{258CF800-952A-4F72-BEE0-4D19DBE43ED4}" type="presOf" srcId="{0FFD2BBC-6637-48F4-B7FA-D74BE201090F}" destId="{C842A01B-E9FF-4522-A158-84DC4C48A68D}" srcOrd="0" destOrd="0" presId="urn:microsoft.com/office/officeart/2005/8/layout/cycle2"/>
    <dgm:cxn modelId="{55263516-6CAB-4E09-AD70-D5279E9B17D1}" srcId="{35A4B844-FA37-4DE0-A45C-880744616C15}" destId="{C2D12DA0-EDBC-47EA-B6AE-586B669FA3AF}" srcOrd="0" destOrd="0" parTransId="{EF2537F7-CCA3-4ADD-A5F8-BFE079AAE508}" sibTransId="{C107D21E-2AB4-4890-BB8F-ACA93464135A}"/>
    <dgm:cxn modelId="{266BE420-0561-4F26-8382-CC28B3303380}" type="presOf" srcId="{C107D21E-2AB4-4890-BB8F-ACA93464135A}" destId="{C4B17C21-6F40-495B-A059-5BF9D1E82178}" srcOrd="1" destOrd="0" presId="urn:microsoft.com/office/officeart/2005/8/layout/cycle2"/>
    <dgm:cxn modelId="{E1AC712B-9509-45F3-93F9-EA8D4948A678}" type="presOf" srcId="{F310CE83-1FCC-4E71-9B87-E9CA21E54B22}" destId="{162C14FA-864A-4D1C-A6E1-5C1999BD1F90}" srcOrd="0" destOrd="0" presId="urn:microsoft.com/office/officeart/2005/8/layout/cycle2"/>
    <dgm:cxn modelId="{5257E635-4C70-40DB-9915-648B62ABE50A}" type="presOf" srcId="{6CCAFF1F-BAA0-487D-8756-232C11ED4638}" destId="{0FBA9798-F71A-4B8C-86C9-9900AEFE2A94}" srcOrd="0" destOrd="0" presId="urn:microsoft.com/office/officeart/2005/8/layout/cycle2"/>
    <dgm:cxn modelId="{39B45D3F-0A4E-411C-ADDA-CF27F315F9E1}" type="presOf" srcId="{9F844E38-C629-4D05-90CE-83327FC459BC}" destId="{74250144-3F15-4B95-A70D-A391A5725D48}" srcOrd="1" destOrd="0" presId="urn:microsoft.com/office/officeart/2005/8/layout/cycle2"/>
    <dgm:cxn modelId="{E694C352-931C-4E0B-A74E-670E8705A7AE}" srcId="{35A4B844-FA37-4DE0-A45C-880744616C15}" destId="{ACE0B0BA-F09D-4695-B51A-09091E87BA69}" srcOrd="4" destOrd="0" parTransId="{83A295CC-62F0-4C25-8B4C-F8D83B1E91FB}" sibTransId="{9F844E38-C629-4D05-90CE-83327FC459BC}"/>
    <dgm:cxn modelId="{2357F664-9E8D-49AB-94D9-B1E8E1DDEDBD}" type="presOf" srcId="{35A4B844-FA37-4DE0-A45C-880744616C15}" destId="{4325E87B-2D8D-4E35-BAAA-E87C8EB82290}" srcOrd="0" destOrd="0" presId="urn:microsoft.com/office/officeart/2005/8/layout/cycle2"/>
    <dgm:cxn modelId="{052B1867-FF5C-49ED-8439-588F3C780852}" type="presOf" srcId="{0BB305CA-EC85-4669-B09C-F3F135B75359}" destId="{DAC8E286-AC05-445C-A016-0FCA6F00117D}" srcOrd="0" destOrd="0" presId="urn:microsoft.com/office/officeart/2005/8/layout/cycle2"/>
    <dgm:cxn modelId="{B973C072-FB1C-4D9A-9CA3-8C1D4A1FA4BE}" type="presOf" srcId="{406C5BF4-820A-43A2-8995-035459524533}" destId="{87E20368-6237-4F97-9DF6-08BC82ABCE4B}" srcOrd="0" destOrd="0" presId="urn:microsoft.com/office/officeart/2005/8/layout/cycle2"/>
    <dgm:cxn modelId="{32071978-ADE3-4402-A509-1C66755FC1A4}" type="presOf" srcId="{ACE0B0BA-F09D-4695-B51A-09091E87BA69}" destId="{A9A76225-5351-4906-A4E0-4D942AAD52FC}" srcOrd="0" destOrd="0" presId="urn:microsoft.com/office/officeart/2005/8/layout/cycle2"/>
    <dgm:cxn modelId="{CC2EF278-8DD7-404D-87D2-0E9000B12D3B}" srcId="{35A4B844-FA37-4DE0-A45C-880744616C15}" destId="{406C5BF4-820A-43A2-8995-035459524533}" srcOrd="3" destOrd="0" parTransId="{68EC2FC3-9854-445C-A78D-A435BD23A5D3}" sibTransId="{6CCAFF1F-BAA0-487D-8756-232C11ED4638}"/>
    <dgm:cxn modelId="{F81C357E-734A-4944-84FD-01707CB18588}" type="presOf" srcId="{DD093AC7-9B00-4C27-A63F-91011157A2D9}" destId="{855BB63B-A9F5-4ADB-97C2-FA645CFD8687}" srcOrd="0" destOrd="0" presId="urn:microsoft.com/office/officeart/2005/8/layout/cycle2"/>
    <dgm:cxn modelId="{89582581-F302-471C-93E5-69A9C927590D}" type="presOf" srcId="{0BB305CA-EC85-4669-B09C-F3F135B75359}" destId="{6E512DD0-D77B-4380-9DD3-B1EF85C4FA02}" srcOrd="1" destOrd="0" presId="urn:microsoft.com/office/officeart/2005/8/layout/cycle2"/>
    <dgm:cxn modelId="{559555A7-148D-4AE9-97DE-606A20BD0F95}" type="presOf" srcId="{9F844E38-C629-4D05-90CE-83327FC459BC}" destId="{A031690D-F0AD-40D7-993C-7FE3BE17518F}" srcOrd="0" destOrd="0" presId="urn:microsoft.com/office/officeart/2005/8/layout/cycle2"/>
    <dgm:cxn modelId="{24DDDCB2-BA88-46CA-8A58-2BC6A879B2FD}" type="presOf" srcId="{BE6AACFC-8184-42F6-9B55-C4FCF9F33452}" destId="{C82D6C27-E65E-4F87-9F49-6A676E9C8C6D}" srcOrd="0" destOrd="0" presId="urn:microsoft.com/office/officeart/2005/8/layout/cycle2"/>
    <dgm:cxn modelId="{512433BE-C905-4BF4-97EB-4BDA4A933458}" type="presOf" srcId="{6CCAFF1F-BAA0-487D-8756-232C11ED4638}" destId="{0BF2C195-E7C3-4583-8BEB-25AA093D3603}" srcOrd="1" destOrd="0" presId="urn:microsoft.com/office/officeart/2005/8/layout/cycle2"/>
    <dgm:cxn modelId="{2C4FD1BE-854C-48E5-AA41-7C0ED9BD5AD3}" srcId="{35A4B844-FA37-4DE0-A45C-880744616C15}" destId="{446D7426-EAD7-49A5-BD2D-F5FB5623C9DB}" srcOrd="1" destOrd="0" parTransId="{8C9D277D-59F2-45F7-925D-6639F74EB3E9}" sibTransId="{0FFD2BBC-6637-48F4-B7FA-D74BE201090F}"/>
    <dgm:cxn modelId="{2CCB54C0-4246-4B03-B1F3-EC0FF3AA8053}" type="presOf" srcId="{F310CE83-1FCC-4E71-9B87-E9CA21E54B22}" destId="{9997EEEF-9115-4C0C-B4AE-A72FC5371320}" srcOrd="1" destOrd="0" presId="urn:microsoft.com/office/officeart/2005/8/layout/cycle2"/>
    <dgm:cxn modelId="{91E31EC4-3E87-4AD4-9330-64A7E2CFB532}" srcId="{35A4B844-FA37-4DE0-A45C-880744616C15}" destId="{BE6AACFC-8184-42F6-9B55-C4FCF9F33452}" srcOrd="2" destOrd="0" parTransId="{7100ABD7-6619-45F3-8839-10C42F48C460}" sibTransId="{0BB305CA-EC85-4669-B09C-F3F135B75359}"/>
    <dgm:cxn modelId="{B2978ED8-3438-40C0-874C-560F7411E593}" type="presOf" srcId="{C107D21E-2AB4-4890-BB8F-ACA93464135A}" destId="{4C738B9A-BB89-481B-AFA8-2EDE6074466F}" srcOrd="0" destOrd="0" presId="urn:microsoft.com/office/officeart/2005/8/layout/cycle2"/>
    <dgm:cxn modelId="{1B68E6E1-3A10-496C-A04B-4163D98755BE}" type="presOf" srcId="{0FFD2BBC-6637-48F4-B7FA-D74BE201090F}" destId="{74BBCA31-B048-436F-BF4B-8BEA29BA55F9}" srcOrd="1" destOrd="0" presId="urn:microsoft.com/office/officeart/2005/8/layout/cycle2"/>
    <dgm:cxn modelId="{F6D199E6-A54E-46B9-A072-F77CC6B89493}" type="presOf" srcId="{446D7426-EAD7-49A5-BD2D-F5FB5623C9DB}" destId="{CB4267B4-2D19-4F71-8617-05CA422E2EA3}" srcOrd="0" destOrd="0" presId="urn:microsoft.com/office/officeart/2005/8/layout/cycle2"/>
    <dgm:cxn modelId="{367465EB-7BC8-413A-AB69-2024CD7280FB}" srcId="{35A4B844-FA37-4DE0-A45C-880744616C15}" destId="{DD093AC7-9B00-4C27-A63F-91011157A2D9}" srcOrd="5" destOrd="0" parTransId="{AD260322-B176-40B9-B2E9-6780F703338F}" sibTransId="{F310CE83-1FCC-4E71-9B87-E9CA21E54B22}"/>
    <dgm:cxn modelId="{1F450AEE-83E4-490B-BE5C-4F3474068031}" type="presOf" srcId="{C2D12DA0-EDBC-47EA-B6AE-586B669FA3AF}" destId="{BD1F93D9-5204-49FE-B407-EBC49C1EF641}" srcOrd="0" destOrd="0" presId="urn:microsoft.com/office/officeart/2005/8/layout/cycle2"/>
    <dgm:cxn modelId="{EC6B671A-9C2E-443B-9BA3-6C914B8D2436}" type="presParOf" srcId="{4325E87B-2D8D-4E35-BAAA-E87C8EB82290}" destId="{BD1F93D9-5204-49FE-B407-EBC49C1EF641}" srcOrd="0" destOrd="0" presId="urn:microsoft.com/office/officeart/2005/8/layout/cycle2"/>
    <dgm:cxn modelId="{BCFE9FF6-4B34-4DB5-ABAB-D41DD4CA705E}" type="presParOf" srcId="{4325E87B-2D8D-4E35-BAAA-E87C8EB82290}" destId="{4C738B9A-BB89-481B-AFA8-2EDE6074466F}" srcOrd="1" destOrd="0" presId="urn:microsoft.com/office/officeart/2005/8/layout/cycle2"/>
    <dgm:cxn modelId="{7BFB65EE-66DE-424F-8038-1906E7820D80}" type="presParOf" srcId="{4C738B9A-BB89-481B-AFA8-2EDE6074466F}" destId="{C4B17C21-6F40-495B-A059-5BF9D1E82178}" srcOrd="0" destOrd="0" presId="urn:microsoft.com/office/officeart/2005/8/layout/cycle2"/>
    <dgm:cxn modelId="{25E9A0B0-EB4D-4691-A716-D6BC361B4ADD}" type="presParOf" srcId="{4325E87B-2D8D-4E35-BAAA-E87C8EB82290}" destId="{CB4267B4-2D19-4F71-8617-05CA422E2EA3}" srcOrd="2" destOrd="0" presId="urn:microsoft.com/office/officeart/2005/8/layout/cycle2"/>
    <dgm:cxn modelId="{B545EE9F-B04A-4011-BA47-3FBCC64C3AC4}" type="presParOf" srcId="{4325E87B-2D8D-4E35-BAAA-E87C8EB82290}" destId="{C842A01B-E9FF-4522-A158-84DC4C48A68D}" srcOrd="3" destOrd="0" presId="urn:microsoft.com/office/officeart/2005/8/layout/cycle2"/>
    <dgm:cxn modelId="{7A2C494D-B38C-4912-B096-8E4C1DB99BDD}" type="presParOf" srcId="{C842A01B-E9FF-4522-A158-84DC4C48A68D}" destId="{74BBCA31-B048-436F-BF4B-8BEA29BA55F9}" srcOrd="0" destOrd="0" presId="urn:microsoft.com/office/officeart/2005/8/layout/cycle2"/>
    <dgm:cxn modelId="{BE642BF3-8468-48FC-82D2-560C08E07FC5}" type="presParOf" srcId="{4325E87B-2D8D-4E35-BAAA-E87C8EB82290}" destId="{C82D6C27-E65E-4F87-9F49-6A676E9C8C6D}" srcOrd="4" destOrd="0" presId="urn:microsoft.com/office/officeart/2005/8/layout/cycle2"/>
    <dgm:cxn modelId="{4A6956DB-9451-4946-8A04-AA0F0383B872}" type="presParOf" srcId="{4325E87B-2D8D-4E35-BAAA-E87C8EB82290}" destId="{DAC8E286-AC05-445C-A016-0FCA6F00117D}" srcOrd="5" destOrd="0" presId="urn:microsoft.com/office/officeart/2005/8/layout/cycle2"/>
    <dgm:cxn modelId="{D4FB5694-D270-4DE1-A94F-912E8DC78A67}" type="presParOf" srcId="{DAC8E286-AC05-445C-A016-0FCA6F00117D}" destId="{6E512DD0-D77B-4380-9DD3-B1EF85C4FA02}" srcOrd="0" destOrd="0" presId="urn:microsoft.com/office/officeart/2005/8/layout/cycle2"/>
    <dgm:cxn modelId="{ABC85DAE-61ED-415B-A762-493D823F0C39}" type="presParOf" srcId="{4325E87B-2D8D-4E35-BAAA-E87C8EB82290}" destId="{87E20368-6237-4F97-9DF6-08BC82ABCE4B}" srcOrd="6" destOrd="0" presId="urn:microsoft.com/office/officeart/2005/8/layout/cycle2"/>
    <dgm:cxn modelId="{E33C2B34-F96B-4B17-9641-6079B281F989}" type="presParOf" srcId="{4325E87B-2D8D-4E35-BAAA-E87C8EB82290}" destId="{0FBA9798-F71A-4B8C-86C9-9900AEFE2A94}" srcOrd="7" destOrd="0" presId="urn:microsoft.com/office/officeart/2005/8/layout/cycle2"/>
    <dgm:cxn modelId="{1D5D9440-9035-4DD3-BBEB-D19EEAB81056}" type="presParOf" srcId="{0FBA9798-F71A-4B8C-86C9-9900AEFE2A94}" destId="{0BF2C195-E7C3-4583-8BEB-25AA093D3603}" srcOrd="0" destOrd="0" presId="urn:microsoft.com/office/officeart/2005/8/layout/cycle2"/>
    <dgm:cxn modelId="{2A93142B-6A09-4016-A767-598BBB08F2C2}" type="presParOf" srcId="{4325E87B-2D8D-4E35-BAAA-E87C8EB82290}" destId="{A9A76225-5351-4906-A4E0-4D942AAD52FC}" srcOrd="8" destOrd="0" presId="urn:microsoft.com/office/officeart/2005/8/layout/cycle2"/>
    <dgm:cxn modelId="{EDD7EE14-8972-49CE-AD4A-599001385E72}" type="presParOf" srcId="{4325E87B-2D8D-4E35-BAAA-E87C8EB82290}" destId="{A031690D-F0AD-40D7-993C-7FE3BE17518F}" srcOrd="9" destOrd="0" presId="urn:microsoft.com/office/officeart/2005/8/layout/cycle2"/>
    <dgm:cxn modelId="{F4DC8D3C-9A7B-441F-9AA1-F060CFCA335E}" type="presParOf" srcId="{A031690D-F0AD-40D7-993C-7FE3BE17518F}" destId="{74250144-3F15-4B95-A70D-A391A5725D48}" srcOrd="0" destOrd="0" presId="urn:microsoft.com/office/officeart/2005/8/layout/cycle2"/>
    <dgm:cxn modelId="{AFB52460-EC4C-44CE-B40A-4F7BCCFFFD41}" type="presParOf" srcId="{4325E87B-2D8D-4E35-BAAA-E87C8EB82290}" destId="{855BB63B-A9F5-4ADB-97C2-FA645CFD8687}" srcOrd="10" destOrd="0" presId="urn:microsoft.com/office/officeart/2005/8/layout/cycle2"/>
    <dgm:cxn modelId="{C46DA530-3D2C-46B2-BDDB-7A13624FB2C6}" type="presParOf" srcId="{4325E87B-2D8D-4E35-BAAA-E87C8EB82290}" destId="{162C14FA-864A-4D1C-A6E1-5C1999BD1F90}" srcOrd="11" destOrd="0" presId="urn:microsoft.com/office/officeart/2005/8/layout/cycle2"/>
    <dgm:cxn modelId="{669EEE8C-C14A-4F2D-AA38-0368AD17A8D3}" type="presParOf" srcId="{162C14FA-864A-4D1C-A6E1-5C1999BD1F90}" destId="{9997EEEF-9115-4C0C-B4AE-A72FC537132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C18DA6-2CC7-47DA-8E89-36DE6239EC96}" type="doc">
      <dgm:prSet loTypeId="urn:microsoft.com/office/officeart/2005/8/layout/hChevron3" loCatId="process" qsTypeId="urn:microsoft.com/office/officeart/2005/8/quickstyle/simple1" qsCatId="simple" csTypeId="urn:microsoft.com/office/officeart/2005/8/colors/accent1_2" csCatId="accent1" phldr="1"/>
      <dgm:spPr/>
    </dgm:pt>
    <dgm:pt modelId="{37812C76-6072-4992-A283-337344AA69D9}">
      <dgm:prSet phldrT="[Text]"/>
      <dgm:spPr/>
      <dgm:t>
        <a:bodyPr/>
        <a:lstStyle/>
        <a:p>
          <a:r>
            <a:rPr lang="en-US" dirty="0"/>
            <a:t>Data</a:t>
          </a:r>
        </a:p>
      </dgm:t>
    </dgm:pt>
    <dgm:pt modelId="{5F296489-3014-438E-B650-21E4DBCBC60C}" type="parTrans" cxnId="{6F55035B-79AA-4051-8716-4D84E77AE931}">
      <dgm:prSet/>
      <dgm:spPr/>
      <dgm:t>
        <a:bodyPr/>
        <a:lstStyle/>
        <a:p>
          <a:endParaRPr lang="en-US"/>
        </a:p>
      </dgm:t>
    </dgm:pt>
    <dgm:pt modelId="{19BE6B18-B137-4A93-A409-D080D50A5F17}" type="sibTrans" cxnId="{6F55035B-79AA-4051-8716-4D84E77AE931}">
      <dgm:prSet/>
      <dgm:spPr/>
      <dgm:t>
        <a:bodyPr/>
        <a:lstStyle/>
        <a:p>
          <a:endParaRPr lang="en-US"/>
        </a:p>
      </dgm:t>
    </dgm:pt>
    <dgm:pt modelId="{3A947F6D-BBA1-44EC-AE9E-921DAA08579A}">
      <dgm:prSet phldrT="[Text]"/>
      <dgm:spPr/>
      <dgm:t>
        <a:bodyPr/>
        <a:lstStyle/>
        <a:p>
          <a:r>
            <a:rPr lang="en-US" dirty="0"/>
            <a:t>Process</a:t>
          </a:r>
        </a:p>
      </dgm:t>
    </dgm:pt>
    <dgm:pt modelId="{45E8E07B-EE10-4CB0-B8ED-870AAAE758D6}" type="parTrans" cxnId="{2C8B3A59-A0F5-4FF3-9CB0-87BD79593B81}">
      <dgm:prSet/>
      <dgm:spPr/>
      <dgm:t>
        <a:bodyPr/>
        <a:lstStyle/>
        <a:p>
          <a:endParaRPr lang="en-US"/>
        </a:p>
      </dgm:t>
    </dgm:pt>
    <dgm:pt modelId="{103883CD-D8DE-4690-8602-821F9CE6DD3A}" type="sibTrans" cxnId="{2C8B3A59-A0F5-4FF3-9CB0-87BD79593B81}">
      <dgm:prSet/>
      <dgm:spPr/>
      <dgm:t>
        <a:bodyPr/>
        <a:lstStyle/>
        <a:p>
          <a:endParaRPr lang="en-US"/>
        </a:p>
      </dgm:t>
    </dgm:pt>
    <dgm:pt modelId="{42A53692-D64F-406C-A579-C248202AF32C}">
      <dgm:prSet phldrT="[Text]"/>
      <dgm:spPr/>
      <dgm:t>
        <a:bodyPr/>
        <a:lstStyle/>
        <a:p>
          <a:r>
            <a:rPr lang="en-US" dirty="0"/>
            <a:t>Information</a:t>
          </a:r>
        </a:p>
      </dgm:t>
    </dgm:pt>
    <dgm:pt modelId="{537A6939-309C-474F-A880-4B1811C723C6}" type="parTrans" cxnId="{ACA1053C-ABB8-4318-A5B0-B45C65F7B4C2}">
      <dgm:prSet/>
      <dgm:spPr/>
      <dgm:t>
        <a:bodyPr/>
        <a:lstStyle/>
        <a:p>
          <a:endParaRPr lang="en-US"/>
        </a:p>
      </dgm:t>
    </dgm:pt>
    <dgm:pt modelId="{AA7BC6E7-8EEF-4F39-AA1C-399B80234C2B}" type="sibTrans" cxnId="{ACA1053C-ABB8-4318-A5B0-B45C65F7B4C2}">
      <dgm:prSet/>
      <dgm:spPr/>
      <dgm:t>
        <a:bodyPr/>
        <a:lstStyle/>
        <a:p>
          <a:endParaRPr lang="en-US"/>
        </a:p>
      </dgm:t>
    </dgm:pt>
    <dgm:pt modelId="{DAEBA5FC-3D25-4991-A673-2CCA927EC49D}">
      <dgm:prSet phldrT="[Text]"/>
      <dgm:spPr/>
      <dgm:t>
        <a:bodyPr/>
        <a:lstStyle/>
        <a:p>
          <a:r>
            <a:rPr lang="en-US" dirty="0"/>
            <a:t>Knowledge</a:t>
          </a:r>
        </a:p>
      </dgm:t>
    </dgm:pt>
    <dgm:pt modelId="{C15B068D-1375-426A-B253-1E49178F68D2}" type="parTrans" cxnId="{47D432AE-4081-4DC6-B79B-72D7AA5D7BF6}">
      <dgm:prSet/>
      <dgm:spPr/>
      <dgm:t>
        <a:bodyPr/>
        <a:lstStyle/>
        <a:p>
          <a:endParaRPr lang="en-US"/>
        </a:p>
      </dgm:t>
    </dgm:pt>
    <dgm:pt modelId="{BB594F9B-3AD4-421D-BEE4-FF96BA88D838}" type="sibTrans" cxnId="{47D432AE-4081-4DC6-B79B-72D7AA5D7BF6}">
      <dgm:prSet/>
      <dgm:spPr/>
      <dgm:t>
        <a:bodyPr/>
        <a:lstStyle/>
        <a:p>
          <a:endParaRPr lang="en-US"/>
        </a:p>
      </dgm:t>
    </dgm:pt>
    <dgm:pt modelId="{60A0A9C0-7083-42FD-92F2-24D7338CAC3A}" type="pres">
      <dgm:prSet presAssocID="{71C18DA6-2CC7-47DA-8E89-36DE6239EC96}" presName="Name0" presStyleCnt="0">
        <dgm:presLayoutVars>
          <dgm:dir/>
          <dgm:resizeHandles val="exact"/>
        </dgm:presLayoutVars>
      </dgm:prSet>
      <dgm:spPr/>
    </dgm:pt>
    <dgm:pt modelId="{ED9E0895-E360-49D2-93C5-ACACC31F71D4}" type="pres">
      <dgm:prSet presAssocID="{37812C76-6072-4992-A283-337344AA69D9}" presName="parTxOnly" presStyleLbl="node1" presStyleIdx="0" presStyleCnt="4">
        <dgm:presLayoutVars>
          <dgm:bulletEnabled val="1"/>
        </dgm:presLayoutVars>
      </dgm:prSet>
      <dgm:spPr/>
    </dgm:pt>
    <dgm:pt modelId="{68DF21C3-145F-4238-B2C1-DC6FF0B550FF}" type="pres">
      <dgm:prSet presAssocID="{19BE6B18-B137-4A93-A409-D080D50A5F17}" presName="parSpace" presStyleCnt="0"/>
      <dgm:spPr/>
    </dgm:pt>
    <dgm:pt modelId="{633F12F8-E3A7-4F48-83E8-9644A79F5165}" type="pres">
      <dgm:prSet presAssocID="{3A947F6D-BBA1-44EC-AE9E-921DAA08579A}" presName="parTxOnly" presStyleLbl="node1" presStyleIdx="1" presStyleCnt="4">
        <dgm:presLayoutVars>
          <dgm:bulletEnabled val="1"/>
        </dgm:presLayoutVars>
      </dgm:prSet>
      <dgm:spPr/>
    </dgm:pt>
    <dgm:pt modelId="{5A7B02F1-AE0B-4A33-8AE0-B2B410AE801E}" type="pres">
      <dgm:prSet presAssocID="{103883CD-D8DE-4690-8602-821F9CE6DD3A}" presName="parSpace" presStyleCnt="0"/>
      <dgm:spPr/>
    </dgm:pt>
    <dgm:pt modelId="{20405DE8-BBF7-43E3-A229-E48119D23D9F}" type="pres">
      <dgm:prSet presAssocID="{42A53692-D64F-406C-A579-C248202AF32C}" presName="parTxOnly" presStyleLbl="node1" presStyleIdx="2" presStyleCnt="4">
        <dgm:presLayoutVars>
          <dgm:bulletEnabled val="1"/>
        </dgm:presLayoutVars>
      </dgm:prSet>
      <dgm:spPr/>
    </dgm:pt>
    <dgm:pt modelId="{CDCC7C8B-ABE3-4111-A77A-BFC9472B0A6C}" type="pres">
      <dgm:prSet presAssocID="{AA7BC6E7-8EEF-4F39-AA1C-399B80234C2B}" presName="parSpace" presStyleCnt="0"/>
      <dgm:spPr/>
    </dgm:pt>
    <dgm:pt modelId="{5D50C567-B505-46FA-A0D3-4CE704DA998E}" type="pres">
      <dgm:prSet presAssocID="{DAEBA5FC-3D25-4991-A673-2CCA927EC49D}" presName="parTxOnly" presStyleLbl="node1" presStyleIdx="3" presStyleCnt="4" custLinFactNeighborX="-6904" custLinFactNeighborY="-181">
        <dgm:presLayoutVars>
          <dgm:bulletEnabled val="1"/>
        </dgm:presLayoutVars>
      </dgm:prSet>
      <dgm:spPr/>
    </dgm:pt>
  </dgm:ptLst>
  <dgm:cxnLst>
    <dgm:cxn modelId="{E4140130-E8D2-4F7F-A951-2F571BEB5C15}" type="presOf" srcId="{42A53692-D64F-406C-A579-C248202AF32C}" destId="{20405DE8-BBF7-43E3-A229-E48119D23D9F}" srcOrd="0" destOrd="0" presId="urn:microsoft.com/office/officeart/2005/8/layout/hChevron3"/>
    <dgm:cxn modelId="{ACA1053C-ABB8-4318-A5B0-B45C65F7B4C2}" srcId="{71C18DA6-2CC7-47DA-8E89-36DE6239EC96}" destId="{42A53692-D64F-406C-A579-C248202AF32C}" srcOrd="2" destOrd="0" parTransId="{537A6939-309C-474F-A880-4B1811C723C6}" sibTransId="{AA7BC6E7-8EEF-4F39-AA1C-399B80234C2B}"/>
    <dgm:cxn modelId="{2C8B3A59-A0F5-4FF3-9CB0-87BD79593B81}" srcId="{71C18DA6-2CC7-47DA-8E89-36DE6239EC96}" destId="{3A947F6D-BBA1-44EC-AE9E-921DAA08579A}" srcOrd="1" destOrd="0" parTransId="{45E8E07B-EE10-4CB0-B8ED-870AAAE758D6}" sibTransId="{103883CD-D8DE-4690-8602-821F9CE6DD3A}"/>
    <dgm:cxn modelId="{6F55035B-79AA-4051-8716-4D84E77AE931}" srcId="{71C18DA6-2CC7-47DA-8E89-36DE6239EC96}" destId="{37812C76-6072-4992-A283-337344AA69D9}" srcOrd="0" destOrd="0" parTransId="{5F296489-3014-438E-B650-21E4DBCBC60C}" sibTransId="{19BE6B18-B137-4A93-A409-D080D50A5F17}"/>
    <dgm:cxn modelId="{1CF48269-1831-4D00-8FA0-A4C28C54F8F2}" type="presOf" srcId="{DAEBA5FC-3D25-4991-A673-2CCA927EC49D}" destId="{5D50C567-B505-46FA-A0D3-4CE704DA998E}" srcOrd="0" destOrd="0" presId="urn:microsoft.com/office/officeart/2005/8/layout/hChevron3"/>
    <dgm:cxn modelId="{E8CE19A8-B94F-4F75-82A9-C1FC47283DCB}" type="presOf" srcId="{71C18DA6-2CC7-47DA-8E89-36DE6239EC96}" destId="{60A0A9C0-7083-42FD-92F2-24D7338CAC3A}" srcOrd="0" destOrd="0" presId="urn:microsoft.com/office/officeart/2005/8/layout/hChevron3"/>
    <dgm:cxn modelId="{47D432AE-4081-4DC6-B79B-72D7AA5D7BF6}" srcId="{71C18DA6-2CC7-47DA-8E89-36DE6239EC96}" destId="{DAEBA5FC-3D25-4991-A673-2CCA927EC49D}" srcOrd="3" destOrd="0" parTransId="{C15B068D-1375-426A-B253-1E49178F68D2}" sibTransId="{BB594F9B-3AD4-421D-BEE4-FF96BA88D838}"/>
    <dgm:cxn modelId="{C221ECB3-9896-4C6A-93AD-6C9B8A987A51}" type="presOf" srcId="{3A947F6D-BBA1-44EC-AE9E-921DAA08579A}" destId="{633F12F8-E3A7-4F48-83E8-9644A79F5165}" srcOrd="0" destOrd="0" presId="urn:microsoft.com/office/officeart/2005/8/layout/hChevron3"/>
    <dgm:cxn modelId="{3C9CA3FA-1E2D-44CE-A42B-F68F143548DC}" type="presOf" srcId="{37812C76-6072-4992-A283-337344AA69D9}" destId="{ED9E0895-E360-49D2-93C5-ACACC31F71D4}" srcOrd="0" destOrd="0" presId="urn:microsoft.com/office/officeart/2005/8/layout/hChevron3"/>
    <dgm:cxn modelId="{221DE5B4-0013-45CF-9A1A-5139678094F8}" type="presParOf" srcId="{60A0A9C0-7083-42FD-92F2-24D7338CAC3A}" destId="{ED9E0895-E360-49D2-93C5-ACACC31F71D4}" srcOrd="0" destOrd="0" presId="urn:microsoft.com/office/officeart/2005/8/layout/hChevron3"/>
    <dgm:cxn modelId="{B9CE07AF-C89B-460E-812A-B86B24C70B49}" type="presParOf" srcId="{60A0A9C0-7083-42FD-92F2-24D7338CAC3A}" destId="{68DF21C3-145F-4238-B2C1-DC6FF0B550FF}" srcOrd="1" destOrd="0" presId="urn:microsoft.com/office/officeart/2005/8/layout/hChevron3"/>
    <dgm:cxn modelId="{CBB6C506-71DE-4204-8632-7ED3AAF33619}" type="presParOf" srcId="{60A0A9C0-7083-42FD-92F2-24D7338CAC3A}" destId="{633F12F8-E3A7-4F48-83E8-9644A79F5165}" srcOrd="2" destOrd="0" presId="urn:microsoft.com/office/officeart/2005/8/layout/hChevron3"/>
    <dgm:cxn modelId="{732D097A-D96C-49D8-A27D-C9B19E36A9C0}" type="presParOf" srcId="{60A0A9C0-7083-42FD-92F2-24D7338CAC3A}" destId="{5A7B02F1-AE0B-4A33-8AE0-B2B410AE801E}" srcOrd="3" destOrd="0" presId="urn:microsoft.com/office/officeart/2005/8/layout/hChevron3"/>
    <dgm:cxn modelId="{5778ACF4-D051-4A02-837F-BA1F11B62B88}" type="presParOf" srcId="{60A0A9C0-7083-42FD-92F2-24D7338CAC3A}" destId="{20405DE8-BBF7-43E3-A229-E48119D23D9F}" srcOrd="4" destOrd="0" presId="urn:microsoft.com/office/officeart/2005/8/layout/hChevron3"/>
    <dgm:cxn modelId="{DBBE6577-CCFB-4C85-93DB-8B7B42130031}" type="presParOf" srcId="{60A0A9C0-7083-42FD-92F2-24D7338CAC3A}" destId="{CDCC7C8B-ABE3-4111-A77A-BFC9472B0A6C}" srcOrd="5" destOrd="0" presId="urn:microsoft.com/office/officeart/2005/8/layout/hChevron3"/>
    <dgm:cxn modelId="{610A74C9-8468-4CC5-A58E-2E122F402FE7}" type="presParOf" srcId="{60A0A9C0-7083-42FD-92F2-24D7338CAC3A}" destId="{5D50C567-B505-46FA-A0D3-4CE704DA998E}"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F93D9-5204-49FE-B407-EBC49C1EF641}">
      <dsp:nvSpPr>
        <dsp:cNvPr id="0" name=""/>
        <dsp:cNvSpPr/>
      </dsp:nvSpPr>
      <dsp:spPr>
        <a:xfrm>
          <a:off x="4332806" y="144724"/>
          <a:ext cx="1513437" cy="1513437"/>
        </a:xfrm>
        <a:prstGeom prst="ellips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Population</a:t>
          </a:r>
        </a:p>
      </dsp:txBody>
      <dsp:txXfrm>
        <a:off x="4554444" y="366362"/>
        <a:ext cx="1070161" cy="1070161"/>
      </dsp:txXfrm>
    </dsp:sp>
    <dsp:sp modelId="{4C738B9A-BB89-481B-AFA8-2EDE6074466F}">
      <dsp:nvSpPr>
        <dsp:cNvPr id="0" name=""/>
        <dsp:cNvSpPr/>
      </dsp:nvSpPr>
      <dsp:spPr>
        <a:xfrm rot="689797">
          <a:off x="6282821" y="1004556"/>
          <a:ext cx="1138695" cy="510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284358" y="1091442"/>
        <a:ext cx="985460" cy="306471"/>
      </dsp:txXfrm>
    </dsp:sp>
    <dsp:sp modelId="{CB4267B4-2D19-4F71-8617-05CA422E2EA3}">
      <dsp:nvSpPr>
        <dsp:cNvPr id="0" name=""/>
        <dsp:cNvSpPr/>
      </dsp:nvSpPr>
      <dsp:spPr>
        <a:xfrm>
          <a:off x="7921254" y="874581"/>
          <a:ext cx="1513437" cy="1513437"/>
        </a:xfrm>
        <a:prstGeom prst="ellips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Draw Sample</a:t>
          </a:r>
        </a:p>
      </dsp:txBody>
      <dsp:txXfrm>
        <a:off x="8142892" y="1096219"/>
        <a:ext cx="1070161" cy="1070161"/>
      </dsp:txXfrm>
    </dsp:sp>
    <dsp:sp modelId="{C842A01B-E9FF-4522-A158-84DC4C48A68D}">
      <dsp:nvSpPr>
        <dsp:cNvPr id="0" name=""/>
        <dsp:cNvSpPr/>
      </dsp:nvSpPr>
      <dsp:spPr>
        <a:xfrm rot="5228025">
          <a:off x="8515801" y="2534111"/>
          <a:ext cx="440320" cy="510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578546" y="2570303"/>
        <a:ext cx="308224" cy="306471"/>
      </dsp:txXfrm>
    </dsp:sp>
    <dsp:sp modelId="{C82D6C27-E65E-4F87-9F49-6A676E9C8C6D}">
      <dsp:nvSpPr>
        <dsp:cNvPr id="0" name=""/>
        <dsp:cNvSpPr/>
      </dsp:nvSpPr>
      <dsp:spPr>
        <a:xfrm>
          <a:off x="8038477" y="3215880"/>
          <a:ext cx="1513437" cy="1513437"/>
        </a:xfrm>
        <a:prstGeom prst="ellips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Collect data from sample</a:t>
          </a:r>
        </a:p>
      </dsp:txBody>
      <dsp:txXfrm>
        <a:off x="8260115" y="3437518"/>
        <a:ext cx="1070161" cy="1070161"/>
      </dsp:txXfrm>
    </dsp:sp>
    <dsp:sp modelId="{DAC8E286-AC05-445C-A016-0FCA6F00117D}">
      <dsp:nvSpPr>
        <dsp:cNvPr id="0" name=""/>
        <dsp:cNvSpPr/>
      </dsp:nvSpPr>
      <dsp:spPr>
        <a:xfrm rot="10046932">
          <a:off x="7021977" y="4029319"/>
          <a:ext cx="742581" cy="510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7173381" y="4114826"/>
        <a:ext cx="589346" cy="306471"/>
      </dsp:txXfrm>
    </dsp:sp>
    <dsp:sp modelId="{87E20368-6237-4F97-9DF6-08BC82ABCE4B}">
      <dsp:nvSpPr>
        <dsp:cNvPr id="0" name=""/>
        <dsp:cNvSpPr/>
      </dsp:nvSpPr>
      <dsp:spPr>
        <a:xfrm>
          <a:off x="4200496" y="3706781"/>
          <a:ext cx="2535538" cy="2012993"/>
        </a:xfrm>
        <a:prstGeom prst="ellips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Organization of data</a:t>
          </a:r>
        </a:p>
        <a:p>
          <a:pPr marL="0" lvl="0" indent="0" algn="ctr" defTabSz="622300">
            <a:lnSpc>
              <a:spcPct val="90000"/>
            </a:lnSpc>
            <a:spcBef>
              <a:spcPct val="0"/>
            </a:spcBef>
            <a:spcAft>
              <a:spcPct val="35000"/>
            </a:spcAft>
            <a:buNone/>
          </a:pPr>
          <a:r>
            <a:rPr lang="en-US" sz="1400" kern="1200" dirty="0"/>
            <a:t>(Data systematization)</a:t>
          </a:r>
        </a:p>
      </dsp:txBody>
      <dsp:txXfrm>
        <a:off x="4571817" y="4001577"/>
        <a:ext cx="1792896" cy="1423401"/>
      </dsp:txXfrm>
    </dsp:sp>
    <dsp:sp modelId="{0FBA9798-F71A-4B8C-86C9-9900AEFE2A94}">
      <dsp:nvSpPr>
        <dsp:cNvPr id="0" name=""/>
        <dsp:cNvSpPr/>
      </dsp:nvSpPr>
      <dsp:spPr>
        <a:xfrm rot="11616949">
          <a:off x="3189522" y="3998867"/>
          <a:ext cx="767360" cy="510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3340604" y="4119061"/>
        <a:ext cx="614125" cy="306471"/>
      </dsp:txXfrm>
    </dsp:sp>
    <dsp:sp modelId="{A9A76225-5351-4906-A4E0-4D942AAD52FC}">
      <dsp:nvSpPr>
        <dsp:cNvPr id="0" name=""/>
        <dsp:cNvSpPr/>
      </dsp:nvSpPr>
      <dsp:spPr>
        <a:xfrm>
          <a:off x="1356344" y="3143870"/>
          <a:ext cx="1513437" cy="1513437"/>
        </a:xfrm>
        <a:prstGeom prst="ellips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Analyze the organized and cleaned data</a:t>
          </a:r>
        </a:p>
      </dsp:txBody>
      <dsp:txXfrm>
        <a:off x="1577982" y="3365508"/>
        <a:ext cx="1070161" cy="1070161"/>
      </dsp:txXfrm>
    </dsp:sp>
    <dsp:sp modelId="{A031690D-F0AD-40D7-993C-7FE3BE17518F}">
      <dsp:nvSpPr>
        <dsp:cNvPr id="0" name=""/>
        <dsp:cNvSpPr/>
      </dsp:nvSpPr>
      <dsp:spPr>
        <a:xfrm rot="16189364">
          <a:off x="1908962" y="2521302"/>
          <a:ext cx="401248" cy="510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1969335" y="2683646"/>
        <a:ext cx="280874" cy="306471"/>
      </dsp:txXfrm>
    </dsp:sp>
    <dsp:sp modelId="{855BB63B-A9F5-4ADB-97C2-FA645CFD8687}">
      <dsp:nvSpPr>
        <dsp:cNvPr id="0" name=""/>
        <dsp:cNvSpPr/>
      </dsp:nvSpPr>
      <dsp:spPr>
        <a:xfrm>
          <a:off x="1349320" y="873370"/>
          <a:ext cx="1513437" cy="1513437"/>
        </a:xfrm>
        <a:prstGeom prst="ellips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Draw conclusions and inferences</a:t>
          </a:r>
        </a:p>
      </dsp:txBody>
      <dsp:txXfrm>
        <a:off x="1570958" y="1095008"/>
        <a:ext cx="1070161" cy="1070161"/>
      </dsp:txXfrm>
    </dsp:sp>
    <dsp:sp modelId="{162C14FA-864A-4D1C-A6E1-5C1999BD1F90}">
      <dsp:nvSpPr>
        <dsp:cNvPr id="0" name=""/>
        <dsp:cNvSpPr/>
      </dsp:nvSpPr>
      <dsp:spPr>
        <a:xfrm rot="20776532">
          <a:off x="3162282" y="1015917"/>
          <a:ext cx="825600" cy="5107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164470" y="1136252"/>
        <a:ext cx="672365" cy="306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E0895-E360-49D2-93C5-ACACC31F71D4}">
      <dsp:nvSpPr>
        <dsp:cNvPr id="0" name=""/>
        <dsp:cNvSpPr/>
      </dsp:nvSpPr>
      <dsp:spPr>
        <a:xfrm>
          <a:off x="2903" y="0"/>
          <a:ext cx="2913263" cy="731407"/>
        </a:xfrm>
        <a:prstGeom prst="homePlate">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88011" rIns="44006" bIns="88011" numCol="1" spcCol="1270" anchor="ctr" anchorCtr="0">
          <a:noAutofit/>
        </a:bodyPr>
        <a:lstStyle/>
        <a:p>
          <a:pPr marL="0" lvl="0" indent="0" algn="ctr" defTabSz="1466850">
            <a:lnSpc>
              <a:spcPct val="90000"/>
            </a:lnSpc>
            <a:spcBef>
              <a:spcPct val="0"/>
            </a:spcBef>
            <a:spcAft>
              <a:spcPct val="35000"/>
            </a:spcAft>
            <a:buNone/>
          </a:pPr>
          <a:r>
            <a:rPr lang="en-US" sz="3300" kern="1200" dirty="0"/>
            <a:t>Data</a:t>
          </a:r>
        </a:p>
      </dsp:txBody>
      <dsp:txXfrm>
        <a:off x="2903" y="0"/>
        <a:ext cx="2730411" cy="731407"/>
      </dsp:txXfrm>
    </dsp:sp>
    <dsp:sp modelId="{633F12F8-E3A7-4F48-83E8-9644A79F5165}">
      <dsp:nvSpPr>
        <dsp:cNvPr id="0" name=""/>
        <dsp:cNvSpPr/>
      </dsp:nvSpPr>
      <dsp:spPr>
        <a:xfrm>
          <a:off x="2333514" y="0"/>
          <a:ext cx="2913263" cy="731407"/>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lang="en-US" sz="3300" kern="1200" dirty="0"/>
            <a:t>Process</a:t>
          </a:r>
        </a:p>
      </dsp:txBody>
      <dsp:txXfrm>
        <a:off x="2699218" y="0"/>
        <a:ext cx="2181856" cy="731407"/>
      </dsp:txXfrm>
    </dsp:sp>
    <dsp:sp modelId="{20405DE8-BBF7-43E3-A229-E48119D23D9F}">
      <dsp:nvSpPr>
        <dsp:cNvPr id="0" name=""/>
        <dsp:cNvSpPr/>
      </dsp:nvSpPr>
      <dsp:spPr>
        <a:xfrm>
          <a:off x="4664125" y="0"/>
          <a:ext cx="2913263" cy="731407"/>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lang="en-US" sz="3300" kern="1200" dirty="0"/>
            <a:t>Information</a:t>
          </a:r>
        </a:p>
      </dsp:txBody>
      <dsp:txXfrm>
        <a:off x="5029829" y="0"/>
        <a:ext cx="2181856" cy="731407"/>
      </dsp:txXfrm>
    </dsp:sp>
    <dsp:sp modelId="{5D50C567-B505-46FA-A0D3-4CE704DA998E}">
      <dsp:nvSpPr>
        <dsp:cNvPr id="0" name=""/>
        <dsp:cNvSpPr/>
      </dsp:nvSpPr>
      <dsp:spPr>
        <a:xfrm>
          <a:off x="6954509" y="0"/>
          <a:ext cx="2913263" cy="731407"/>
        </a:xfrm>
        <a:prstGeom prst="chevron">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88011" rIns="44006" bIns="88011" numCol="1" spcCol="1270" anchor="ctr" anchorCtr="0">
          <a:noAutofit/>
        </a:bodyPr>
        <a:lstStyle/>
        <a:p>
          <a:pPr marL="0" lvl="0" indent="0" algn="ctr" defTabSz="1466850">
            <a:lnSpc>
              <a:spcPct val="90000"/>
            </a:lnSpc>
            <a:spcBef>
              <a:spcPct val="0"/>
            </a:spcBef>
            <a:spcAft>
              <a:spcPct val="35000"/>
            </a:spcAft>
            <a:buNone/>
          </a:pPr>
          <a:r>
            <a:rPr lang="en-US" sz="3300" kern="1200" dirty="0"/>
            <a:t>Knowledge</a:t>
          </a:r>
        </a:p>
      </dsp:txBody>
      <dsp:txXfrm>
        <a:off x="7320213" y="0"/>
        <a:ext cx="2181856" cy="73140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7545C-421E-49F5-B90A-117FACAB51AC}"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0E3F3-3133-4211-B2CD-E2A031D8CA5A}" type="slidenum">
              <a:rPr lang="en-US" smtClean="0"/>
              <a:t>‹#›</a:t>
            </a:fld>
            <a:endParaRPr lang="en-US"/>
          </a:p>
        </p:txBody>
      </p:sp>
    </p:spTree>
    <p:extLst>
      <p:ext uri="{BB962C8B-B14F-4D97-AF65-F5344CB8AC3E}">
        <p14:creationId xmlns:p14="http://schemas.microsoft.com/office/powerpoint/2010/main" val="124027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D02308-52F3-4DDB-BEAB-EACB3BAE2AA6}" type="datetime1">
              <a:rPr lang="en-US" smtClean="0"/>
              <a:t>12/9/24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Copy Right: Santosh Chhatkuli</a:t>
            </a:r>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A98EE3D-8CD1-4C3F-BD1C-C98C9596463C}"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359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07982-02DB-414E-9A0C-D7606DA9FB91}" type="datetime1">
              <a:rPr lang="en-US" smtClean="0"/>
              <a:t>12/9/24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992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4AC2C2-6B2D-4CCF-AB79-23BA069207E8}" type="datetime1">
              <a:rPr lang="en-US" smtClean="0"/>
              <a:t>12/9/24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233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077FA-485E-47D9-82A8-6CDC022E8FDE}" type="datetime1">
              <a:rPr lang="en-US" smtClean="0"/>
              <a:t>12/9/24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72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7BE97FA-B321-481F-B393-CE0254A291CA}" type="datetime1">
              <a:rPr lang="en-US" smtClean="0"/>
              <a:t>12/9/24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Copy Right: Santosh Chhatkuli</a:t>
            </a:r>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A98EE3D-8CD1-4C3F-BD1C-C98C9596463C}"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831657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D32B53-0351-4701-B001-567AE760DF7B}" type="datetime1">
              <a:rPr lang="en-US" smtClean="0"/>
              <a:t>12/9/24</a:t>
            </a:fld>
            <a:endParaRPr lang="en-US" dirty="0"/>
          </a:p>
        </p:txBody>
      </p:sp>
      <p:sp>
        <p:nvSpPr>
          <p:cNvPr id="6" name="Footer Placeholder 5"/>
          <p:cNvSpPr>
            <a:spLocks noGrp="1"/>
          </p:cNvSpPr>
          <p:nvPr>
            <p:ph type="ftr" sz="quarter" idx="11"/>
          </p:nvPr>
        </p:nvSpPr>
        <p:spPr/>
        <p:txBody>
          <a:bodyPr/>
          <a:lstStyle/>
          <a:p>
            <a:r>
              <a:rPr lang="en-US"/>
              <a:t>Copy 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64404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5CC19-AEC8-457E-969C-C12F1F9E4207}" type="datetime1">
              <a:rPr lang="en-US" smtClean="0"/>
              <a:t>12/9/24</a:t>
            </a:fld>
            <a:endParaRPr lang="en-US" dirty="0"/>
          </a:p>
        </p:txBody>
      </p:sp>
      <p:sp>
        <p:nvSpPr>
          <p:cNvPr id="8" name="Footer Placeholder 7"/>
          <p:cNvSpPr>
            <a:spLocks noGrp="1"/>
          </p:cNvSpPr>
          <p:nvPr>
            <p:ph type="ftr" sz="quarter" idx="11"/>
          </p:nvPr>
        </p:nvSpPr>
        <p:spPr/>
        <p:txBody>
          <a:bodyPr/>
          <a:lstStyle/>
          <a:p>
            <a:r>
              <a:rPr lang="en-US"/>
              <a:t>Copy Right: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71293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579B8-3493-4562-800D-4830C0F2F7BA}" type="datetime1">
              <a:rPr lang="en-US" smtClean="0"/>
              <a:t>12/9/24</a:t>
            </a:fld>
            <a:endParaRPr lang="en-US" dirty="0"/>
          </a:p>
        </p:txBody>
      </p:sp>
      <p:sp>
        <p:nvSpPr>
          <p:cNvPr id="4" name="Footer Placeholder 3"/>
          <p:cNvSpPr>
            <a:spLocks noGrp="1"/>
          </p:cNvSpPr>
          <p:nvPr>
            <p:ph type="ftr" sz="quarter" idx="11"/>
          </p:nvPr>
        </p:nvSpPr>
        <p:spPr/>
        <p:txBody>
          <a:bodyPr/>
          <a:lstStyle/>
          <a:p>
            <a:r>
              <a:rPr lang="en-US"/>
              <a:t>Copy Right: Santosh Chhatkuli</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298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1FF6-DEE5-4ED8-8B65-4B0566F1D62C}" type="datetime1">
              <a:rPr lang="en-US" smtClean="0"/>
              <a:t>12/9/24</a:t>
            </a:fld>
            <a:endParaRPr lang="en-US" dirty="0"/>
          </a:p>
        </p:txBody>
      </p:sp>
      <p:sp>
        <p:nvSpPr>
          <p:cNvPr id="3" name="Footer Placeholder 2"/>
          <p:cNvSpPr>
            <a:spLocks noGrp="1"/>
          </p:cNvSpPr>
          <p:nvPr>
            <p:ph type="ftr" sz="quarter" idx="11"/>
          </p:nvPr>
        </p:nvSpPr>
        <p:spPr/>
        <p:txBody>
          <a:bodyPr/>
          <a:lstStyle/>
          <a:p>
            <a:r>
              <a:rPr lang="en-US"/>
              <a:t>Copy Right: Santosh Chhatkuli</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328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E7E9E03-57DB-4763-9D8E-55BC77EAFF85}" type="datetime1">
              <a:rPr lang="en-US" smtClean="0"/>
              <a:t>12/9/24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a:t>Copy Right: Santosh Chhatkuli</a:t>
            </a:r>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3A98EE3D-8CD1-4C3F-BD1C-C98C9596463C}"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88088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1F374EA-BE05-470C-A1F2-1A16B116DCA0}" type="datetime1">
              <a:rPr lang="en-US" smtClean="0"/>
              <a:t>12/9/24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pPr algn="l"/>
            <a:r>
              <a:rPr lang="en-US"/>
              <a:t>Copy Right: Santosh Chhatkuli</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E761A5F-EABB-45A2-BE25-8AE727C9C041}" type="datetime1">
              <a:rPr lang="en-US" smtClean="0"/>
              <a:t>12/9/24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Copy Right: Santosh Chhatkuli</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A98EE3D-8CD1-4C3F-BD1C-C98C9596463C}"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185565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sldNum="0"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553627" y="1682493"/>
            <a:ext cx="4353885" cy="1244565"/>
          </a:xfrm>
        </p:spPr>
        <p:txBody>
          <a:bodyPr anchor="b">
            <a:normAutofit/>
          </a:bodyPr>
          <a:lstStyle/>
          <a:p>
            <a:r>
              <a:rPr lang="en-US" sz="3600" dirty="0">
                <a:solidFill>
                  <a:schemeClr val="tx1"/>
                </a:solidFill>
              </a:rPr>
              <a:t>Statistics Introduction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dirty="0">
                <a:solidFill>
                  <a:srgbClr val="FF0000"/>
                </a:solidFill>
              </a:rPr>
              <a:t>Santosh chhatkuli</a:t>
            </a:r>
          </a:p>
        </p:txBody>
      </p:sp>
      <p:sp>
        <p:nvSpPr>
          <p:cNvPr id="5" name="Footer Placeholder 4">
            <a:extLst>
              <a:ext uri="{FF2B5EF4-FFF2-40B4-BE49-F238E27FC236}">
                <a16:creationId xmlns:a16="http://schemas.microsoft.com/office/drawing/2014/main" id="{5A8AEFAC-A201-ECCB-6AEE-C76F17D53109}"/>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B9CA0-1C5D-4AAF-B6C4-CA67D1CBC3A5}"/>
              </a:ext>
            </a:extLst>
          </p:cNvPr>
          <p:cNvSpPr>
            <a:spLocks noGrp="1"/>
          </p:cNvSpPr>
          <p:nvPr>
            <p:ph idx="1"/>
          </p:nvPr>
        </p:nvSpPr>
        <p:spPr>
          <a:xfrm>
            <a:off x="1251678" y="534838"/>
            <a:ext cx="10178322" cy="5650302"/>
          </a:xfrm>
        </p:spPr>
        <p:txBody>
          <a:bodyPr>
            <a:noAutofit/>
          </a:bodyPr>
          <a:lstStyle/>
          <a:p>
            <a:pPr marL="0" indent="0">
              <a:buNone/>
            </a:pPr>
            <a:r>
              <a:rPr lang="en-US" sz="2200" b="1" dirty="0"/>
              <a:t>Advantages of secondary data</a:t>
            </a:r>
          </a:p>
          <a:p>
            <a:r>
              <a:rPr lang="en-US" sz="2200" dirty="0"/>
              <a:t>It is economical because someone else has already collected the data</a:t>
            </a:r>
          </a:p>
          <a:p>
            <a:r>
              <a:rPr lang="en-US" sz="2200" dirty="0"/>
              <a:t>Various data regarding the topic can be found easily</a:t>
            </a:r>
          </a:p>
          <a:p>
            <a:r>
              <a:rPr lang="en-US" sz="2200" dirty="0"/>
              <a:t>Data can be collected in short period of time</a:t>
            </a:r>
          </a:p>
          <a:p>
            <a:pPr marL="0" indent="0">
              <a:buNone/>
            </a:pPr>
            <a:endParaRPr lang="en-US" sz="2200" dirty="0"/>
          </a:p>
          <a:p>
            <a:pPr marL="0" indent="0">
              <a:buNone/>
            </a:pPr>
            <a:r>
              <a:rPr lang="en-US" sz="2200" b="1" dirty="0"/>
              <a:t>Disadvantages of secondary data</a:t>
            </a:r>
          </a:p>
          <a:p>
            <a:r>
              <a:rPr lang="en-US" sz="2200" dirty="0"/>
              <a:t>Data may be obsolete, unreliable and not authentic</a:t>
            </a:r>
          </a:p>
          <a:p>
            <a:r>
              <a:rPr lang="en-US" sz="2200" dirty="0"/>
              <a:t>The information which are needed by researcher might be found or in the form he/she needed</a:t>
            </a:r>
          </a:p>
          <a:p>
            <a:r>
              <a:rPr lang="en-US" sz="2200" dirty="0"/>
              <a:t>The researcher/analyst didn't participated in the data collection process, he/she doesn’t know exactly how it was done.</a:t>
            </a:r>
          </a:p>
          <a:p>
            <a:r>
              <a:rPr lang="en-US" sz="2200" b="0" i="0" dirty="0">
                <a:effectLst/>
                <a:latin typeface="Quicksand"/>
              </a:rPr>
              <a:t>Researchers may have to deal with irrelevant data before finally finding the required data</a:t>
            </a:r>
            <a:endParaRPr lang="en-US" sz="2200" dirty="0"/>
          </a:p>
        </p:txBody>
      </p:sp>
      <p:sp>
        <p:nvSpPr>
          <p:cNvPr id="2" name="Footer Placeholder 1">
            <a:extLst>
              <a:ext uri="{FF2B5EF4-FFF2-40B4-BE49-F238E27FC236}">
                <a16:creationId xmlns:a16="http://schemas.microsoft.com/office/drawing/2014/main" id="{FEEEEB6C-E813-6591-8009-2E1F04C5C2FD}"/>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15785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EDC0-F5FA-4A7B-BC19-86C3E623512A}"/>
              </a:ext>
            </a:extLst>
          </p:cNvPr>
          <p:cNvSpPr>
            <a:spLocks noGrp="1"/>
          </p:cNvSpPr>
          <p:nvPr>
            <p:ph type="title"/>
          </p:nvPr>
        </p:nvSpPr>
        <p:spPr>
          <a:xfrm>
            <a:off x="1252728" y="381001"/>
            <a:ext cx="10172700" cy="571500"/>
          </a:xfrm>
        </p:spPr>
        <p:txBody>
          <a:bodyPr>
            <a:normAutofit/>
          </a:bodyPr>
          <a:lstStyle/>
          <a:p>
            <a:r>
              <a:rPr lang="en-US" sz="3200" dirty="0"/>
              <a:t>Branches of statistics</a:t>
            </a:r>
          </a:p>
        </p:txBody>
      </p:sp>
      <p:sp>
        <p:nvSpPr>
          <p:cNvPr id="3" name="Text Placeholder 2">
            <a:extLst>
              <a:ext uri="{FF2B5EF4-FFF2-40B4-BE49-F238E27FC236}">
                <a16:creationId xmlns:a16="http://schemas.microsoft.com/office/drawing/2014/main" id="{FF649585-7FAB-4180-B375-F72D05816761}"/>
              </a:ext>
            </a:extLst>
          </p:cNvPr>
          <p:cNvSpPr>
            <a:spLocks noGrp="1"/>
          </p:cNvSpPr>
          <p:nvPr>
            <p:ph type="body" idx="1"/>
          </p:nvPr>
        </p:nvSpPr>
        <p:spPr>
          <a:xfrm>
            <a:off x="1252728" y="1129957"/>
            <a:ext cx="4800600" cy="371039"/>
          </a:xfrm>
        </p:spPr>
        <p:txBody>
          <a:bodyPr/>
          <a:lstStyle/>
          <a:p>
            <a:r>
              <a:rPr lang="en-US" dirty="0"/>
              <a:t>Descriptive Statistics</a:t>
            </a:r>
          </a:p>
        </p:txBody>
      </p:sp>
      <p:sp>
        <p:nvSpPr>
          <p:cNvPr id="4" name="Content Placeholder 3">
            <a:extLst>
              <a:ext uri="{FF2B5EF4-FFF2-40B4-BE49-F238E27FC236}">
                <a16:creationId xmlns:a16="http://schemas.microsoft.com/office/drawing/2014/main" id="{24D951ED-07F2-4F34-A76A-062A45C9ADAA}"/>
              </a:ext>
            </a:extLst>
          </p:cNvPr>
          <p:cNvSpPr>
            <a:spLocks noGrp="1"/>
          </p:cNvSpPr>
          <p:nvPr>
            <p:ph sz="half" idx="2"/>
          </p:nvPr>
        </p:nvSpPr>
        <p:spPr>
          <a:xfrm>
            <a:off x="1257300" y="1678452"/>
            <a:ext cx="4595623" cy="4679216"/>
          </a:xfrm>
        </p:spPr>
        <p:txBody>
          <a:bodyPr/>
          <a:lstStyle/>
          <a:p>
            <a:pPr marL="0" marR="0" lvl="0" indent="0" algn="just">
              <a:lnSpc>
                <a:spcPct val="107000"/>
              </a:lnSpc>
              <a:spcBef>
                <a:spcPts val="0"/>
              </a:spcBef>
              <a:spcAft>
                <a:spcPts val="800"/>
              </a:spcAft>
              <a:buNone/>
            </a:pPr>
            <a:r>
              <a:rPr lang="en-GB" dirty="0">
                <a:effectLst/>
                <a:latin typeface="Calibri" panose="020F0502020204030204" pitchFamily="34" charset="0"/>
                <a:ea typeface="Calibri" panose="020F0502020204030204" pitchFamily="34" charset="0"/>
                <a:cs typeface="Calibri" panose="020F0502020204030204" pitchFamily="34" charset="0"/>
              </a:rPr>
              <a:t>Descriptive Statistics can be defined as those methods involving the collection, presentation and characterization of a set of data in order to describe the various features of that set of data properly. These methods can either be </a:t>
            </a:r>
            <a:r>
              <a:rPr lang="en-GB" u="sng" dirty="0">
                <a:effectLst/>
                <a:latin typeface="Calibri" panose="020F0502020204030204" pitchFamily="34" charset="0"/>
                <a:ea typeface="Calibri" panose="020F0502020204030204" pitchFamily="34" charset="0"/>
                <a:cs typeface="Calibri" panose="020F0502020204030204" pitchFamily="34" charset="0"/>
              </a:rPr>
              <a:t>graphical</a:t>
            </a:r>
            <a:r>
              <a:rPr lang="en-GB" dirty="0">
                <a:effectLst/>
                <a:latin typeface="Calibri" panose="020F0502020204030204" pitchFamily="34" charset="0"/>
                <a:ea typeface="Calibri" panose="020F0502020204030204" pitchFamily="34" charset="0"/>
                <a:cs typeface="Calibri" panose="020F0502020204030204" pitchFamily="34" charset="0"/>
              </a:rPr>
              <a:t> or </a:t>
            </a:r>
            <a:r>
              <a:rPr lang="en-GB" u="sng" dirty="0">
                <a:effectLst/>
                <a:latin typeface="Calibri" panose="020F0502020204030204" pitchFamily="34" charset="0"/>
                <a:ea typeface="Calibri" panose="020F0502020204030204" pitchFamily="34" charset="0"/>
                <a:cs typeface="Calibri" panose="020F0502020204030204" pitchFamily="34" charset="0"/>
              </a:rPr>
              <a:t>computational</a:t>
            </a:r>
            <a:r>
              <a:rPr lang="en-GB" dirty="0">
                <a:effectLst/>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buNone/>
            </a:pPr>
            <a:r>
              <a:rPr lang="en-GB" dirty="0">
                <a:effectLst/>
                <a:latin typeface="Calibri" panose="020F0502020204030204" pitchFamily="34" charset="0"/>
                <a:ea typeface="Calibri" panose="020F0502020204030204" pitchFamily="34" charset="0"/>
                <a:cs typeface="Calibri" panose="020F0502020204030204" pitchFamily="34" charset="0"/>
              </a:rPr>
              <a:t>Commonly used descriptive statistics include graphs and charts, frequency tables, range, mean, mode, median, standard deviation etc.</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Text Placeholder 4">
            <a:extLst>
              <a:ext uri="{FF2B5EF4-FFF2-40B4-BE49-F238E27FC236}">
                <a16:creationId xmlns:a16="http://schemas.microsoft.com/office/drawing/2014/main" id="{303FC6AD-1879-48BA-B52D-51C5911575E5}"/>
              </a:ext>
            </a:extLst>
          </p:cNvPr>
          <p:cNvSpPr>
            <a:spLocks noGrp="1"/>
          </p:cNvSpPr>
          <p:nvPr>
            <p:ph type="body" sz="quarter" idx="3"/>
          </p:nvPr>
        </p:nvSpPr>
        <p:spPr>
          <a:xfrm>
            <a:off x="6339078" y="936645"/>
            <a:ext cx="4800600" cy="632529"/>
          </a:xfrm>
        </p:spPr>
        <p:txBody>
          <a:bodyPr/>
          <a:lstStyle/>
          <a:p>
            <a:r>
              <a:rPr lang="en-US" dirty="0"/>
              <a:t>Inferential statistics</a:t>
            </a:r>
            <a:r>
              <a:rPr lang="en-GB" sz="2000" dirty="0">
                <a:effectLst/>
                <a:latin typeface="Calibri" panose="020F0502020204030204" pitchFamily="34" charset="0"/>
                <a:ea typeface="Calibri" panose="020F0502020204030204" pitchFamily="34" charset="0"/>
                <a:cs typeface="Calibri" panose="020F0502020204030204" pitchFamily="34" charset="0"/>
              </a:rPr>
              <a:t> (</a:t>
            </a:r>
            <a:r>
              <a:rPr lang="en-GB" sz="2000" b="1" dirty="0">
                <a:effectLst/>
                <a:latin typeface="Calibri" panose="020F0502020204030204" pitchFamily="34" charset="0"/>
                <a:ea typeface="Calibri" panose="020F0502020204030204" pitchFamily="34" charset="0"/>
                <a:cs typeface="Calibri" panose="020F0502020204030204" pitchFamily="34" charset="0"/>
              </a:rPr>
              <a:t>Modern Statistics</a:t>
            </a:r>
            <a:r>
              <a:rPr lang="en-US" sz="2000" b="1" dirty="0">
                <a:effectLst/>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4B9668B-071B-4F52-8366-1247BC51CCB9}"/>
              </a:ext>
            </a:extLst>
          </p:cNvPr>
          <p:cNvSpPr>
            <a:spLocks noGrp="1"/>
          </p:cNvSpPr>
          <p:nvPr>
            <p:ph sz="quarter" idx="4"/>
          </p:nvPr>
        </p:nvSpPr>
        <p:spPr>
          <a:xfrm>
            <a:off x="6339078" y="1678451"/>
            <a:ext cx="5306582" cy="4679215"/>
          </a:xfrm>
        </p:spPr>
        <p:txBody>
          <a:bodyPr/>
          <a:lstStyle/>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Inferential Statistics can be defined as those methods that make possible the </a:t>
            </a:r>
            <a:r>
              <a:rPr lang="en-GB" sz="1800" u="sng" dirty="0">
                <a:effectLst/>
                <a:latin typeface="Calibri" panose="020F0502020204030204" pitchFamily="34" charset="0"/>
                <a:ea typeface="Calibri" panose="020F0502020204030204" pitchFamily="34" charset="0"/>
                <a:cs typeface="Calibri" panose="020F0502020204030204" pitchFamily="34" charset="0"/>
              </a:rPr>
              <a:t>estimation of a characteristic of a population</a:t>
            </a:r>
            <a:r>
              <a:rPr lang="en-GB" sz="1800" dirty="0">
                <a:effectLst/>
                <a:latin typeface="Calibri" panose="020F0502020204030204" pitchFamily="34" charset="0"/>
                <a:ea typeface="Calibri" panose="020F0502020204030204" pitchFamily="34" charset="0"/>
                <a:cs typeface="Calibri" panose="020F0502020204030204" pitchFamily="34" charset="0"/>
              </a:rPr>
              <a:t> or the </a:t>
            </a:r>
            <a:r>
              <a:rPr lang="en-GB" sz="1800" u="sng" dirty="0">
                <a:effectLst/>
                <a:latin typeface="Calibri" panose="020F0502020204030204" pitchFamily="34" charset="0"/>
                <a:ea typeface="Calibri" panose="020F0502020204030204" pitchFamily="34" charset="0"/>
                <a:cs typeface="Calibri" panose="020F0502020204030204" pitchFamily="34" charset="0"/>
              </a:rPr>
              <a:t>making of decision concerning a population</a:t>
            </a:r>
            <a:r>
              <a:rPr lang="en-GB" sz="1800" dirty="0">
                <a:effectLst/>
                <a:latin typeface="Calibri" panose="020F0502020204030204" pitchFamily="34" charset="0"/>
                <a:ea typeface="Calibri" panose="020F0502020204030204" pitchFamily="34" charset="0"/>
                <a:cs typeface="Calibri" panose="020F0502020204030204" pitchFamily="34" charset="0"/>
              </a:rPr>
              <a:t> based only on sample results. </a:t>
            </a:r>
          </a:p>
          <a:p>
            <a:pPr marL="0" marR="0" indent="0">
              <a:lnSpc>
                <a:spcPct val="107000"/>
              </a:lnSpc>
              <a:spcBef>
                <a:spcPts val="0"/>
              </a:spcBef>
              <a:spcAft>
                <a:spcPts val="800"/>
              </a:spcAft>
              <a:buNone/>
            </a:pPr>
            <a:r>
              <a:rPr lang="en-GB" sz="1800" dirty="0">
                <a:latin typeface="Calibri" panose="020F0502020204030204" pitchFamily="34" charset="0"/>
                <a:ea typeface="Calibri" panose="020F0502020204030204" pitchFamily="34" charset="0"/>
                <a:cs typeface="Calibri" panose="020F0502020204030204" pitchFamily="34" charset="0"/>
              </a:rPr>
              <a:t>Make inferences and predictions about population based on sample of data taken from the population in question. Since our decision from sample is not always true we have to use language of probability to tell how likely our results are true and can be generalized.</a:t>
            </a: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Statistical </a:t>
            </a:r>
            <a:r>
              <a:rPr lang="en-GB" sz="1800" b="1" dirty="0">
                <a:effectLst/>
                <a:latin typeface="Calibri" panose="020F0502020204030204" pitchFamily="34" charset="0"/>
                <a:ea typeface="Calibri" panose="020F0502020204030204" pitchFamily="34" charset="0"/>
              </a:rPr>
              <a:t>concepts required:</a:t>
            </a:r>
            <a:r>
              <a:rPr lang="en-GB" sz="1800" dirty="0">
                <a:effectLst/>
                <a:latin typeface="Calibri" panose="020F0502020204030204" pitchFamily="34" charset="0"/>
                <a:ea typeface="Calibri" panose="020F0502020204030204" pitchFamily="34" charset="0"/>
              </a:rPr>
              <a:t> Defining population, Drawing random sample, use of appropriate sampling technique,  probability distribution, sampling distribution etc.</a:t>
            </a:r>
          </a:p>
          <a:p>
            <a:pPr marL="0" marR="0" indent="0">
              <a:lnSpc>
                <a:spcPct val="107000"/>
              </a:lnSpc>
              <a:spcBef>
                <a:spcPts val="0"/>
              </a:spcBef>
              <a:spcAft>
                <a:spcPts val="800"/>
              </a:spcAft>
              <a:buNone/>
            </a:pPr>
            <a:endParaRPr lang="en-US" dirty="0"/>
          </a:p>
        </p:txBody>
      </p:sp>
      <p:sp>
        <p:nvSpPr>
          <p:cNvPr id="7" name="Footer Placeholder 6">
            <a:extLst>
              <a:ext uri="{FF2B5EF4-FFF2-40B4-BE49-F238E27FC236}">
                <a16:creationId xmlns:a16="http://schemas.microsoft.com/office/drawing/2014/main" id="{1ADD56B6-D4C2-1D63-79B7-21C89BC7669E}"/>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09755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82CEC-254E-4324-A820-0E59FE9AD0E4}"/>
              </a:ext>
            </a:extLst>
          </p:cNvPr>
          <p:cNvSpPr>
            <a:spLocks noGrp="1"/>
          </p:cNvSpPr>
          <p:nvPr>
            <p:ph idx="1"/>
          </p:nvPr>
        </p:nvSpPr>
        <p:spPr>
          <a:xfrm>
            <a:off x="1251678" y="319177"/>
            <a:ext cx="10178322" cy="5995359"/>
          </a:xfrm>
        </p:spPr>
        <p:txBody>
          <a:bodyPr>
            <a:normAutofit fontScale="92500" lnSpcReduction="10000"/>
          </a:bodyPr>
          <a:lstStyle/>
          <a:p>
            <a:pPr marL="0" marR="0" indent="0">
              <a:lnSpc>
                <a:spcPct val="107000"/>
              </a:lnSpc>
              <a:spcBef>
                <a:spcPts val="0"/>
              </a:spcBef>
              <a:spcAft>
                <a:spcPts val="800"/>
              </a:spcAft>
              <a:buNone/>
            </a:pPr>
            <a:r>
              <a:rPr lang="en-GB" sz="1800" b="1" dirty="0">
                <a:effectLst/>
                <a:latin typeface="Calibri" panose="020F0502020204030204" pitchFamily="34" charset="0"/>
                <a:ea typeface="Calibri" panose="020F0502020204030204" pitchFamily="34" charset="0"/>
                <a:cs typeface="Calibri" panose="020F0502020204030204" pitchFamily="34" charset="0"/>
              </a:rPr>
              <a:t>Population</a:t>
            </a: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rPr>
              <a:t>A population may be defined as any identifiable and well-specified group of individuals or objects that interests us theoretically. It is a collection of all subjects (human or otherwise) we are studying and about which are trying to draw conclusions.</a:t>
            </a:r>
          </a:p>
          <a:p>
            <a:pPr marL="0" marR="0" indent="0">
              <a:lnSpc>
                <a:spcPct val="107000"/>
              </a:lnSpc>
              <a:spcBef>
                <a:spcPts val="0"/>
              </a:spcBef>
              <a:spcAft>
                <a:spcPts val="800"/>
              </a:spcAft>
              <a:buNone/>
            </a:pPr>
            <a:r>
              <a:rPr lang="en-GB" sz="1800" b="1" dirty="0">
                <a:latin typeface="Calibri" panose="020F0502020204030204" pitchFamily="34" charset="0"/>
              </a:rPr>
              <a:t>Types:</a:t>
            </a:r>
          </a:p>
          <a:p>
            <a:pPr>
              <a:lnSpc>
                <a:spcPct val="107000"/>
              </a:lnSpc>
              <a:spcBef>
                <a:spcPts val="0"/>
              </a:spcBef>
              <a:spcAft>
                <a:spcPts val="800"/>
              </a:spcAft>
            </a:pPr>
            <a:r>
              <a:rPr lang="en-GB" sz="1800" dirty="0">
                <a:latin typeface="Calibri" panose="020F0502020204030204" pitchFamily="34" charset="0"/>
              </a:rPr>
              <a:t>Finite vs Infinite population</a:t>
            </a:r>
          </a:p>
          <a:p>
            <a:pPr>
              <a:lnSpc>
                <a:spcPct val="107000"/>
              </a:lnSpc>
              <a:spcBef>
                <a:spcPts val="0"/>
              </a:spcBef>
              <a:spcAft>
                <a:spcPts val="800"/>
              </a:spcAft>
            </a:pPr>
            <a:r>
              <a:rPr lang="en-GB" sz="1800" dirty="0">
                <a:latin typeface="Calibri" panose="020F0502020204030204" pitchFamily="34" charset="0"/>
              </a:rPr>
              <a:t>Homogeneous vs Heterogeneous population</a:t>
            </a:r>
          </a:p>
          <a:p>
            <a:pPr>
              <a:lnSpc>
                <a:spcPct val="107000"/>
              </a:lnSpc>
              <a:spcBef>
                <a:spcPts val="0"/>
              </a:spcBef>
              <a:spcAft>
                <a:spcPts val="800"/>
              </a:spcAft>
            </a:pPr>
            <a:r>
              <a:rPr lang="en-GB" sz="1800" dirty="0">
                <a:latin typeface="Calibri" panose="020F0502020204030204" pitchFamily="34" charset="0"/>
              </a:rPr>
              <a:t>Target population vs Accessible population</a:t>
            </a:r>
          </a:p>
          <a:p>
            <a:pPr marL="0" indent="0">
              <a:lnSpc>
                <a:spcPct val="107000"/>
              </a:lnSpc>
              <a:spcBef>
                <a:spcPts val="0"/>
              </a:spcBef>
              <a:spcAft>
                <a:spcPts val="800"/>
              </a:spcAft>
              <a:buNone/>
            </a:pPr>
            <a:endParaRPr lang="en-GB" sz="1800" b="1" dirty="0">
              <a:latin typeface="Calibri" panose="020F0502020204030204" pitchFamily="34" charset="0"/>
            </a:endParaRPr>
          </a:p>
          <a:p>
            <a:pPr marL="0" indent="0">
              <a:lnSpc>
                <a:spcPct val="107000"/>
              </a:lnSpc>
              <a:spcBef>
                <a:spcPts val="0"/>
              </a:spcBef>
              <a:spcAft>
                <a:spcPts val="800"/>
              </a:spcAft>
              <a:buNone/>
            </a:pPr>
            <a:r>
              <a:rPr lang="en-GB" sz="1800" b="1" dirty="0">
                <a:latin typeface="Calibri" panose="020F0502020204030204" pitchFamily="34" charset="0"/>
              </a:rPr>
              <a:t>Examples</a:t>
            </a:r>
          </a:p>
          <a:p>
            <a:pPr marL="457200" indent="-457200">
              <a:lnSpc>
                <a:spcPct val="107000"/>
              </a:lnSpc>
              <a:spcBef>
                <a:spcPts val="0"/>
              </a:spcBef>
              <a:spcAft>
                <a:spcPts val="800"/>
              </a:spcAft>
              <a:buFont typeface="+mj-lt"/>
              <a:buAutoNum type="arabicPeriod"/>
            </a:pPr>
            <a:r>
              <a:rPr lang="en-GB" sz="1800" dirty="0">
                <a:latin typeface="Calibri" panose="020F0502020204030204" pitchFamily="34" charset="0"/>
              </a:rPr>
              <a:t>Citizens of Nepal</a:t>
            </a:r>
          </a:p>
          <a:p>
            <a:pPr marL="457200" indent="-457200">
              <a:lnSpc>
                <a:spcPct val="107000"/>
              </a:lnSpc>
              <a:spcBef>
                <a:spcPts val="0"/>
              </a:spcBef>
              <a:spcAft>
                <a:spcPts val="800"/>
              </a:spcAft>
              <a:buFont typeface="+mj-lt"/>
              <a:buAutoNum type="arabicPeriod"/>
            </a:pPr>
            <a:r>
              <a:rPr lang="en-GB" sz="1800" dirty="0">
                <a:latin typeface="Calibri" panose="020F0502020204030204" pitchFamily="34" charset="0"/>
              </a:rPr>
              <a:t>Parts from a production line</a:t>
            </a:r>
          </a:p>
          <a:p>
            <a:pPr marL="457200" indent="-457200">
              <a:lnSpc>
                <a:spcPct val="107000"/>
              </a:lnSpc>
              <a:spcBef>
                <a:spcPts val="0"/>
              </a:spcBef>
              <a:spcAft>
                <a:spcPts val="800"/>
              </a:spcAft>
              <a:buFont typeface="+mj-lt"/>
              <a:buAutoNum type="arabicPeriod"/>
            </a:pPr>
            <a:r>
              <a:rPr lang="en-GB" sz="1800" dirty="0">
                <a:latin typeface="Calibri" panose="020F0502020204030204" pitchFamily="34" charset="0"/>
              </a:rPr>
              <a:t>Subscribers of the Nepal Telecom mobile service</a:t>
            </a:r>
          </a:p>
          <a:p>
            <a:pPr marL="457200" indent="-457200">
              <a:lnSpc>
                <a:spcPct val="107000"/>
              </a:lnSpc>
              <a:spcBef>
                <a:spcPts val="0"/>
              </a:spcBef>
              <a:spcAft>
                <a:spcPts val="800"/>
              </a:spcAft>
              <a:buFont typeface="+mj-lt"/>
              <a:buAutoNum type="arabicPeriod"/>
            </a:pPr>
            <a:r>
              <a:rPr lang="en-GB" sz="1800" dirty="0">
                <a:latin typeface="Calibri" panose="020F0502020204030204" pitchFamily="34" charset="0"/>
              </a:rPr>
              <a:t>Subscribers of World Link communication for internet service</a:t>
            </a:r>
          </a:p>
          <a:p>
            <a:pPr marL="457200" indent="-457200">
              <a:lnSpc>
                <a:spcPct val="107000"/>
              </a:lnSpc>
              <a:spcBef>
                <a:spcPts val="0"/>
              </a:spcBef>
              <a:spcAft>
                <a:spcPts val="800"/>
              </a:spcAft>
              <a:buFont typeface="+mj-lt"/>
              <a:buAutoNum type="arabicPeriod"/>
            </a:pPr>
            <a:r>
              <a:rPr lang="en-GB" sz="1800" dirty="0">
                <a:latin typeface="Calibri" panose="020F0502020204030204" pitchFamily="34" charset="0"/>
              </a:rPr>
              <a:t>Account holders of Himalayan Bank</a:t>
            </a:r>
          </a:p>
          <a:p>
            <a:pPr marL="457200" indent="-457200">
              <a:lnSpc>
                <a:spcPct val="107000"/>
              </a:lnSpc>
              <a:spcBef>
                <a:spcPts val="0"/>
              </a:spcBef>
              <a:spcAft>
                <a:spcPts val="800"/>
              </a:spcAft>
              <a:buFont typeface="+mj-lt"/>
              <a:buAutoNum type="arabicPeriod"/>
            </a:pPr>
            <a:r>
              <a:rPr lang="en-GB" sz="1800" dirty="0">
                <a:latin typeface="Calibri" panose="020F0502020204030204" pitchFamily="34" charset="0"/>
              </a:rPr>
              <a:t>Students studying </a:t>
            </a:r>
            <a:r>
              <a:rPr lang="en-GB" sz="1800" dirty="0" err="1">
                <a:latin typeface="Calibri" panose="020F0502020204030204" pitchFamily="34" charset="0"/>
              </a:rPr>
              <a:t>BScCSIT</a:t>
            </a:r>
            <a:r>
              <a:rPr lang="en-GB" sz="1800" dirty="0">
                <a:latin typeface="Calibri" panose="020F0502020204030204" pitchFamily="34" charset="0"/>
              </a:rPr>
              <a:t> course of Tribhuvan University</a:t>
            </a:r>
          </a:p>
          <a:p>
            <a:pPr marL="457200" indent="-457200">
              <a:lnSpc>
                <a:spcPct val="107000"/>
              </a:lnSpc>
              <a:spcBef>
                <a:spcPts val="0"/>
              </a:spcBef>
              <a:spcAft>
                <a:spcPts val="800"/>
              </a:spcAft>
              <a:buFont typeface="+mj-lt"/>
              <a:buAutoNum type="arabicPeriod"/>
            </a:pPr>
            <a:r>
              <a:rPr lang="en-GB" sz="1800" dirty="0">
                <a:latin typeface="Calibri" panose="020F0502020204030204" pitchFamily="34" charset="0"/>
              </a:rPr>
              <a:t>Customers of the DARAZ ecommerce company</a:t>
            </a:r>
          </a:p>
          <a:p>
            <a:pPr marL="457200" indent="-457200">
              <a:lnSpc>
                <a:spcPct val="107000"/>
              </a:lnSpc>
              <a:spcBef>
                <a:spcPts val="0"/>
              </a:spcBef>
              <a:spcAft>
                <a:spcPts val="800"/>
              </a:spcAft>
              <a:buFont typeface="+mj-lt"/>
              <a:buAutoNum type="arabicPeriod"/>
            </a:pPr>
            <a:r>
              <a:rPr lang="en-GB" sz="1800" dirty="0">
                <a:latin typeface="Calibri" panose="020F0502020204030204" pitchFamily="34" charset="0"/>
              </a:rPr>
              <a:t>Members of the club</a:t>
            </a:r>
          </a:p>
          <a:p>
            <a:pPr marL="457200" indent="-457200">
              <a:lnSpc>
                <a:spcPct val="107000"/>
              </a:lnSpc>
              <a:spcBef>
                <a:spcPts val="0"/>
              </a:spcBef>
              <a:spcAft>
                <a:spcPts val="800"/>
              </a:spcAft>
              <a:buFont typeface="+mj-lt"/>
              <a:buAutoNum type="arabicPeriod"/>
            </a:pPr>
            <a:endParaRPr lang="en-US" dirty="0"/>
          </a:p>
        </p:txBody>
      </p:sp>
      <p:sp>
        <p:nvSpPr>
          <p:cNvPr id="2" name="Footer Placeholder 1">
            <a:extLst>
              <a:ext uri="{FF2B5EF4-FFF2-40B4-BE49-F238E27FC236}">
                <a16:creationId xmlns:a16="http://schemas.microsoft.com/office/drawing/2014/main" id="{82E088BA-1AE0-0188-2D86-75257625085B}"/>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18415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002AB-CA36-494D-9DAD-B06D770F0D76}"/>
              </a:ext>
            </a:extLst>
          </p:cNvPr>
          <p:cNvSpPr>
            <a:spLocks noGrp="1"/>
          </p:cNvSpPr>
          <p:nvPr>
            <p:ph idx="1"/>
          </p:nvPr>
        </p:nvSpPr>
        <p:spPr>
          <a:xfrm>
            <a:off x="1251678" y="396815"/>
            <a:ext cx="10178322" cy="5779698"/>
          </a:xfrm>
        </p:spPr>
        <p:txBody>
          <a:bodyPr/>
          <a:lstStyle/>
          <a:p>
            <a:pPr marL="0" indent="0">
              <a:buNone/>
            </a:pPr>
            <a:r>
              <a:rPr lang="en-GB" sz="2400" b="1" dirty="0">
                <a:effectLst/>
                <a:latin typeface="Calibri" panose="020F0502020204030204" pitchFamily="34" charset="0"/>
                <a:ea typeface="Calibri" panose="020F0502020204030204" pitchFamily="34" charset="0"/>
                <a:cs typeface="Calibri" panose="020F0502020204030204" pitchFamily="34" charset="0"/>
              </a:rPr>
              <a:t>Sample</a:t>
            </a:r>
            <a:r>
              <a:rPr lang="en-GB" sz="2400" dirty="0">
                <a:effectLst/>
                <a:latin typeface="Calibri" panose="020F0502020204030204" pitchFamily="34" charset="0"/>
                <a:ea typeface="Calibri" panose="020F0502020204030204" pitchFamily="34" charset="0"/>
                <a:cs typeface="Calibri" panose="020F0502020204030204" pitchFamily="34" charset="0"/>
              </a:rPr>
              <a:t> : A sample is a group of subjects selected from population for analysis. It is a finite part of a statistical population whose properties are studied to get the information about the whole. We study the properties of the sample and get information about the population.</a:t>
            </a:r>
          </a:p>
          <a:p>
            <a:pPr marL="0" indent="0">
              <a:buNone/>
            </a:pPr>
            <a:r>
              <a:rPr lang="en-GB" sz="2400" b="1" dirty="0">
                <a:latin typeface="Calibri" panose="020F0502020204030204" pitchFamily="34" charset="0"/>
                <a:ea typeface="Calibri" panose="020F0502020204030204" pitchFamily="34" charset="0"/>
                <a:cs typeface="Calibri" panose="020F0502020204030204" pitchFamily="34" charset="0"/>
              </a:rPr>
              <a:t>Sampling</a:t>
            </a:r>
            <a:r>
              <a:rPr lang="en-GB" sz="2400" dirty="0">
                <a:latin typeface="Calibri" panose="020F0502020204030204" pitchFamily="34" charset="0"/>
                <a:ea typeface="Calibri" panose="020F0502020204030204" pitchFamily="34" charset="0"/>
                <a:cs typeface="Calibri" panose="020F0502020204030204" pitchFamily="34" charset="0"/>
              </a:rPr>
              <a:t>: The process of drawing sample from the population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2" name="Footer Placeholder 1">
            <a:extLst>
              <a:ext uri="{FF2B5EF4-FFF2-40B4-BE49-F238E27FC236}">
                <a16:creationId xmlns:a16="http://schemas.microsoft.com/office/drawing/2014/main" id="{0044DED4-9613-C944-0564-F4EEC6DCC561}"/>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9873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34AE5-8000-4BFF-ABAD-DFDB01D4159B}"/>
              </a:ext>
            </a:extLst>
          </p:cNvPr>
          <p:cNvSpPr>
            <a:spLocks noGrp="1"/>
          </p:cNvSpPr>
          <p:nvPr>
            <p:ph idx="1"/>
          </p:nvPr>
        </p:nvSpPr>
        <p:spPr>
          <a:xfrm>
            <a:off x="1251678" y="396815"/>
            <a:ext cx="10178322" cy="6003985"/>
          </a:xfrm>
        </p:spPr>
        <p:txBody>
          <a:bodyPr/>
          <a:lstStyle/>
          <a:p>
            <a:pPr marL="0" marR="0" indent="0">
              <a:lnSpc>
                <a:spcPct val="107000"/>
              </a:lnSpc>
              <a:spcBef>
                <a:spcPts val="0"/>
              </a:spcBef>
              <a:spcAft>
                <a:spcPts val="800"/>
              </a:spcAft>
              <a:buNone/>
            </a:pPr>
            <a:r>
              <a:rPr lang="en-US" b="1" dirty="0"/>
              <a:t>Parameter</a:t>
            </a:r>
            <a:r>
              <a:rPr lang="en-US" dirty="0"/>
              <a:t>:  </a:t>
            </a:r>
            <a:r>
              <a:rPr lang="en-GB" sz="1800" b="1" dirty="0">
                <a:effectLst/>
                <a:latin typeface="Calibri" panose="020F0502020204030204" pitchFamily="34" charset="0"/>
                <a:ea typeface="Calibri" panose="020F0502020204030204" pitchFamily="34" charset="0"/>
                <a:cs typeface="Calibri" panose="020F0502020204030204" pitchFamily="34" charset="0"/>
              </a:rPr>
              <a:t>P</a:t>
            </a:r>
            <a:r>
              <a:rPr lang="en-GB" sz="1800" dirty="0">
                <a:effectLst/>
                <a:latin typeface="Calibri" panose="020F0502020204030204" pitchFamily="34" charset="0"/>
                <a:ea typeface="Calibri" panose="020F0502020204030204" pitchFamily="34" charset="0"/>
                <a:cs typeface="Calibri" panose="020F0502020204030204" pitchFamily="34" charset="0"/>
              </a:rPr>
              <a:t>opulation is described by </a:t>
            </a:r>
            <a:r>
              <a:rPr lang="en-GB" sz="1800" b="1" dirty="0">
                <a:effectLst/>
                <a:latin typeface="Calibri" panose="020F0502020204030204" pitchFamily="34" charset="0"/>
                <a:ea typeface="Calibri" panose="020F0502020204030204" pitchFamily="34" charset="0"/>
                <a:cs typeface="Calibri" panose="020F0502020204030204" pitchFamily="34" charset="0"/>
              </a:rPr>
              <a:t>P</a:t>
            </a:r>
            <a:r>
              <a:rPr lang="en-GB" sz="1800" dirty="0">
                <a:effectLst/>
                <a:latin typeface="Calibri" panose="020F0502020204030204" pitchFamily="34" charset="0"/>
                <a:ea typeface="Calibri" panose="020F0502020204030204" pitchFamily="34" charset="0"/>
                <a:cs typeface="Calibri" panose="020F0502020204030204" pitchFamily="34" charset="0"/>
              </a:rPr>
              <a:t>arameter. A parameter is a summary measure that describes characteristics of an entire population. It is a numerical characteristic of the population. Usually, we don’t know the real value of a parameter and it is estimated from sample. </a:t>
            </a:r>
            <a:endParaRPr lang="en-GB" sz="1800" dirty="0">
              <a:latin typeface="Calibri" panose="020F0502020204030204" pitchFamily="34" charset="0"/>
              <a:ea typeface="Calibri" panose="020F0502020204030204" pitchFamily="34" charset="0"/>
              <a:cs typeface="Calibri" panose="020F0502020204030204" pitchFamily="34" charset="0"/>
            </a:endParaRPr>
          </a:p>
          <a:p>
            <a:pPr marL="342900" marR="0" indent="-342900">
              <a:lnSpc>
                <a:spcPct val="107000"/>
              </a:lnSpc>
              <a:spcBef>
                <a:spcPts val="0"/>
              </a:spcBef>
              <a:spcAft>
                <a:spcPts val="800"/>
              </a:spcAft>
              <a:buAutoNum type="arabicPeriod"/>
            </a:pPr>
            <a:r>
              <a:rPr lang="en-GB" sz="1800" dirty="0">
                <a:effectLst/>
                <a:latin typeface="Calibri" panose="020F0502020204030204" pitchFamily="34" charset="0"/>
                <a:ea typeface="Calibri" panose="020F0502020204030204" pitchFamily="34" charset="0"/>
                <a:cs typeface="Calibri" panose="020F0502020204030204" pitchFamily="34" charset="0"/>
              </a:rPr>
              <a:t>What </a:t>
            </a:r>
            <a:r>
              <a:rPr lang="en-GB" sz="1800" dirty="0">
                <a:latin typeface="Calibri" panose="020F0502020204030204" pitchFamily="34" charset="0"/>
                <a:ea typeface="Calibri" panose="020F0502020204030204" pitchFamily="34" charset="0"/>
                <a:cs typeface="Calibri" panose="020F0502020204030204" pitchFamily="34" charset="0"/>
              </a:rPr>
              <a:t>proportion</a:t>
            </a:r>
            <a:r>
              <a:rPr lang="en-GB" sz="1800" dirty="0">
                <a:effectLst/>
                <a:latin typeface="Calibri" panose="020F0502020204030204" pitchFamily="34" charset="0"/>
                <a:ea typeface="Calibri" panose="020F0502020204030204" pitchFamily="34" charset="0"/>
                <a:cs typeface="Calibri" panose="020F0502020204030204" pitchFamily="34" charset="0"/>
              </a:rPr>
              <a:t> of subscribers of NTC who use android phone?</a:t>
            </a:r>
          </a:p>
          <a:p>
            <a:pPr marL="342900" marR="0" indent="-342900">
              <a:lnSpc>
                <a:spcPct val="107000"/>
              </a:lnSpc>
              <a:spcBef>
                <a:spcPts val="0"/>
              </a:spcBef>
              <a:spcAft>
                <a:spcPts val="800"/>
              </a:spcAf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What is the average height of female in the age group 20-25 in Nepal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Note: Greek letters are used to symbolize population information.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b="1" dirty="0">
                <a:effectLst/>
                <a:latin typeface="Calibri" panose="020F0502020204030204" pitchFamily="34" charset="0"/>
                <a:ea typeface="Calibri" panose="020F0502020204030204" pitchFamily="34" charset="0"/>
                <a:cs typeface="Calibri" panose="020F0502020204030204" pitchFamily="34" charset="0"/>
              </a:rPr>
              <a:t>Statistic: S</a:t>
            </a:r>
            <a:r>
              <a:rPr lang="en-GB" sz="1800" dirty="0">
                <a:effectLst/>
                <a:latin typeface="Calibri" panose="020F0502020204030204" pitchFamily="34" charset="0"/>
                <a:ea typeface="Calibri" panose="020F0502020204030204" pitchFamily="34" charset="0"/>
                <a:cs typeface="Calibri" panose="020F0502020204030204" pitchFamily="34" charset="0"/>
              </a:rPr>
              <a:t>ample is described by </a:t>
            </a:r>
            <a:r>
              <a:rPr lang="en-GB" sz="1800" b="1" dirty="0">
                <a:effectLst/>
                <a:latin typeface="Calibri" panose="020F0502020204030204" pitchFamily="34" charset="0"/>
                <a:ea typeface="Calibri" panose="020F0502020204030204" pitchFamily="34" charset="0"/>
                <a:cs typeface="Calibri" panose="020F0502020204030204" pitchFamily="34" charset="0"/>
              </a:rPr>
              <a:t>S</a:t>
            </a:r>
            <a:r>
              <a:rPr lang="en-GB" sz="1800" dirty="0">
                <a:effectLst/>
                <a:latin typeface="Calibri" panose="020F0502020204030204" pitchFamily="34" charset="0"/>
                <a:ea typeface="Calibri" panose="020F0502020204030204" pitchFamily="34" charset="0"/>
                <a:cs typeface="Calibri" panose="020F0502020204030204" pitchFamily="34" charset="0"/>
              </a:rPr>
              <a:t>tatistic. A statistic is a summary measure that is computed to describe a characteristic from only a sample of the population. It is a numerical characteristic of the sample.</a:t>
            </a:r>
          </a:p>
          <a:p>
            <a:pPr marL="0" indent="0">
              <a:buNone/>
            </a:pPr>
            <a:r>
              <a:rPr lang="en-GB" sz="1800" dirty="0">
                <a:latin typeface="Calibri" panose="020F0502020204030204" pitchFamily="34" charset="0"/>
                <a:ea typeface="Calibri" panose="020F0502020204030204" pitchFamily="34" charset="0"/>
                <a:cs typeface="Calibri" panose="020F0502020204030204" pitchFamily="34" charset="0"/>
              </a:rPr>
              <a:t>The value of statistic is different from sample to sample and it depends upon type of sampling used, size of the sample used etc. </a:t>
            </a:r>
          </a:p>
          <a:p>
            <a:pPr marL="0" indent="0">
              <a:buNone/>
            </a:pPr>
            <a:endParaRPr lang="en-GB"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9FB082F6-E7A6-4F05-B458-8347F7E61724}"/>
                  </a:ext>
                </a:extLst>
              </p:cNvPr>
              <p:cNvGraphicFramePr>
                <a:graphicFrameLocks noGrp="1"/>
              </p:cNvGraphicFramePr>
              <p:nvPr>
                <p:extLst>
                  <p:ext uri="{D42A27DB-BD31-4B8C-83A1-F6EECF244321}">
                    <p14:modId xmlns:p14="http://schemas.microsoft.com/office/powerpoint/2010/main" val="1783115584"/>
                  </p:ext>
                </p:extLst>
              </p:nvPr>
            </p:nvGraphicFramePr>
            <p:xfrm>
              <a:off x="1401386" y="4278138"/>
              <a:ext cx="8303053" cy="1695195"/>
            </p:xfrm>
            <a:graphic>
              <a:graphicData uri="http://schemas.openxmlformats.org/drawingml/2006/table">
                <a:tbl>
                  <a:tblPr firstRow="1" firstCol="1" bandRow="1">
                    <a:tableStyleId>{BC89EF96-8CEA-46FF-86C4-4CE0E7609802}</a:tableStyleId>
                  </a:tblPr>
                  <a:tblGrid>
                    <a:gridCol w="4172989">
                      <a:extLst>
                        <a:ext uri="{9D8B030D-6E8A-4147-A177-3AD203B41FA5}">
                          <a16:colId xmlns:a16="http://schemas.microsoft.com/office/drawing/2014/main" val="788587261"/>
                        </a:ext>
                      </a:extLst>
                    </a:gridCol>
                    <a:gridCol w="4130064">
                      <a:extLst>
                        <a:ext uri="{9D8B030D-6E8A-4147-A177-3AD203B41FA5}">
                          <a16:colId xmlns:a16="http://schemas.microsoft.com/office/drawing/2014/main" val="1447583075"/>
                        </a:ext>
                      </a:extLst>
                    </a:gridCol>
                  </a:tblGrid>
                  <a:tr h="339039">
                    <a:tc>
                      <a:txBody>
                        <a:bodyPr/>
                        <a:lstStyle/>
                        <a:p>
                          <a:pPr marL="0" marR="0">
                            <a:lnSpc>
                              <a:spcPct val="107000"/>
                            </a:lnSpc>
                            <a:spcBef>
                              <a:spcPts val="0"/>
                            </a:spcBef>
                            <a:spcAft>
                              <a:spcPts val="800"/>
                            </a:spcAft>
                          </a:pPr>
                          <a:r>
                            <a:rPr lang="en-GB" sz="2000" dirty="0">
                              <a:effectLst/>
                            </a:rPr>
                            <a:t>Parameter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2000" dirty="0">
                              <a:effectLst/>
                            </a:rPr>
                            <a:t>Statistics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176187"/>
                      </a:ext>
                    </a:extLst>
                  </a:tr>
                  <a:tr h="339039">
                    <a:tc>
                      <a:txBody>
                        <a:bodyPr/>
                        <a:lstStyle/>
                        <a:p>
                          <a:pPr marL="0" marR="0">
                            <a:lnSpc>
                              <a:spcPct val="107000"/>
                            </a:lnSpc>
                            <a:spcBef>
                              <a:spcPts val="0"/>
                            </a:spcBef>
                            <a:spcAft>
                              <a:spcPts val="800"/>
                            </a:spcAft>
                          </a:pPr>
                          <a:r>
                            <a:rPr lang="en-GB" sz="2000" b="0" dirty="0">
                              <a:effectLst/>
                            </a:rPr>
                            <a:t>Population mean (µ)</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2000" dirty="0">
                              <a:effectLst/>
                            </a:rPr>
                            <a:t>Sample  mean ( </a:t>
                          </a:r>
                          <a14:m>
                            <m:oMath xmlns:m="http://schemas.openxmlformats.org/officeDocument/2006/math">
                              <m:acc>
                                <m:accPr>
                                  <m:chr m:val="̅"/>
                                  <m:ctrlPr>
                                    <a:rPr lang="en-GB" sz="2000" i="1" smtClean="0">
                                      <a:effectLst/>
                                      <a:latin typeface="Cambria Math" panose="02040503050406030204" pitchFamily="18" charset="0"/>
                                    </a:rPr>
                                  </m:ctrlPr>
                                </m:accPr>
                                <m:e>
                                  <m:r>
                                    <a:rPr lang="en-US" sz="2000" b="0" i="1" smtClean="0">
                                      <a:effectLst/>
                                      <a:latin typeface="Cambria Math" panose="02040503050406030204" pitchFamily="18" charset="0"/>
                                    </a:rPr>
                                    <m:t>𝑥</m:t>
                                  </m:r>
                                </m:e>
                              </m:acc>
                            </m:oMath>
                          </a14:m>
                          <a:r>
                            <a:rPr lang="en-GB"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805178"/>
                      </a:ext>
                    </a:extLst>
                  </a:tr>
                  <a:tr h="339039">
                    <a:tc>
                      <a:txBody>
                        <a:bodyPr/>
                        <a:lstStyle/>
                        <a:p>
                          <a:pPr marL="0" marR="0">
                            <a:lnSpc>
                              <a:spcPct val="107000"/>
                            </a:lnSpc>
                            <a:spcBef>
                              <a:spcPts val="0"/>
                            </a:spcBef>
                            <a:spcAft>
                              <a:spcPts val="800"/>
                            </a:spcAft>
                          </a:pPr>
                          <a:r>
                            <a:rPr lang="en-GB" sz="2000" b="0" dirty="0">
                              <a:effectLst/>
                            </a:rPr>
                            <a:t>Population proportion (π)</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2000" dirty="0">
                              <a:effectLst/>
                            </a:rPr>
                            <a:t>Sample proportion (p)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5114469"/>
                      </a:ext>
                    </a:extLst>
                  </a:tr>
                  <a:tr h="339039">
                    <a:tc>
                      <a:txBody>
                        <a:bodyPr/>
                        <a:lstStyle/>
                        <a:p>
                          <a:pPr marL="0" marR="0">
                            <a:lnSpc>
                              <a:spcPct val="107000"/>
                            </a:lnSpc>
                            <a:spcBef>
                              <a:spcPts val="0"/>
                            </a:spcBef>
                            <a:spcAft>
                              <a:spcPts val="800"/>
                            </a:spcAft>
                          </a:pPr>
                          <a:r>
                            <a:rPr lang="en-GB" sz="2000" b="0" dirty="0">
                              <a:effectLst/>
                            </a:rPr>
                            <a:t>Population standard deviation (σ)</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2000" dirty="0">
                              <a:effectLst/>
                            </a:rPr>
                            <a:t>Sample standard deviation (s)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84619"/>
                      </a:ext>
                    </a:extLst>
                  </a:tr>
                  <a:tr h="339039">
                    <a:tc>
                      <a:txBody>
                        <a:bodyPr/>
                        <a:lstStyle/>
                        <a:p>
                          <a:pPr marL="0" marR="0">
                            <a:lnSpc>
                              <a:spcPct val="107000"/>
                            </a:lnSpc>
                            <a:spcBef>
                              <a:spcPts val="0"/>
                            </a:spcBef>
                            <a:spcAft>
                              <a:spcPts val="800"/>
                            </a:spcAft>
                          </a:pPr>
                          <a:r>
                            <a:rPr lang="en-GB" sz="2000" b="0" dirty="0">
                              <a:effectLst/>
                            </a:rPr>
                            <a:t>Population correlation coefficient ( ρ)</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2000" dirty="0">
                              <a:effectLst/>
                            </a:rPr>
                            <a:t>Sample correlation coefficient (r)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6572146"/>
                      </a:ext>
                    </a:extLst>
                  </a:tr>
                </a:tbl>
              </a:graphicData>
            </a:graphic>
          </p:graphicFrame>
        </mc:Choice>
        <mc:Fallback xmlns="">
          <p:graphicFrame>
            <p:nvGraphicFramePr>
              <p:cNvPr id="23" name="Table 22">
                <a:extLst>
                  <a:ext uri="{FF2B5EF4-FFF2-40B4-BE49-F238E27FC236}">
                    <a16:creationId xmlns:a16="http://schemas.microsoft.com/office/drawing/2014/main" id="{9FB082F6-E7A6-4F05-B458-8347F7E61724}"/>
                  </a:ext>
                </a:extLst>
              </p:cNvPr>
              <p:cNvGraphicFramePr>
                <a:graphicFrameLocks noGrp="1"/>
              </p:cNvGraphicFramePr>
              <p:nvPr>
                <p:extLst>
                  <p:ext uri="{D42A27DB-BD31-4B8C-83A1-F6EECF244321}">
                    <p14:modId xmlns:p14="http://schemas.microsoft.com/office/powerpoint/2010/main" val="1783115584"/>
                  </p:ext>
                </p:extLst>
              </p:nvPr>
            </p:nvGraphicFramePr>
            <p:xfrm>
              <a:off x="1401386" y="4278138"/>
              <a:ext cx="8303053" cy="1695195"/>
            </p:xfrm>
            <a:graphic>
              <a:graphicData uri="http://schemas.openxmlformats.org/drawingml/2006/table">
                <a:tbl>
                  <a:tblPr firstRow="1" firstCol="1" bandRow="1">
                    <a:tableStyleId>{BC89EF96-8CEA-46FF-86C4-4CE0E7609802}</a:tableStyleId>
                  </a:tblPr>
                  <a:tblGrid>
                    <a:gridCol w="4172989">
                      <a:extLst>
                        <a:ext uri="{9D8B030D-6E8A-4147-A177-3AD203B41FA5}">
                          <a16:colId xmlns:a16="http://schemas.microsoft.com/office/drawing/2014/main" val="788587261"/>
                        </a:ext>
                      </a:extLst>
                    </a:gridCol>
                    <a:gridCol w="4130064">
                      <a:extLst>
                        <a:ext uri="{9D8B030D-6E8A-4147-A177-3AD203B41FA5}">
                          <a16:colId xmlns:a16="http://schemas.microsoft.com/office/drawing/2014/main" val="1447583075"/>
                        </a:ext>
                      </a:extLst>
                    </a:gridCol>
                  </a:tblGrid>
                  <a:tr h="339039">
                    <a:tc>
                      <a:txBody>
                        <a:bodyPr/>
                        <a:lstStyle/>
                        <a:p>
                          <a:pPr marL="0" marR="0">
                            <a:lnSpc>
                              <a:spcPct val="107000"/>
                            </a:lnSpc>
                            <a:spcBef>
                              <a:spcPts val="0"/>
                            </a:spcBef>
                            <a:spcAft>
                              <a:spcPts val="800"/>
                            </a:spcAft>
                          </a:pPr>
                          <a:r>
                            <a:rPr lang="en-GB" sz="2000" dirty="0">
                              <a:effectLst/>
                            </a:rPr>
                            <a:t>Parameter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2000" dirty="0">
                              <a:effectLst/>
                            </a:rPr>
                            <a:t>Statistics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3176187"/>
                      </a:ext>
                    </a:extLst>
                  </a:tr>
                  <a:tr h="339039">
                    <a:tc>
                      <a:txBody>
                        <a:bodyPr/>
                        <a:lstStyle/>
                        <a:p>
                          <a:pPr marL="0" marR="0">
                            <a:lnSpc>
                              <a:spcPct val="107000"/>
                            </a:lnSpc>
                            <a:spcBef>
                              <a:spcPts val="0"/>
                            </a:spcBef>
                            <a:spcAft>
                              <a:spcPts val="800"/>
                            </a:spcAft>
                          </a:pPr>
                          <a:r>
                            <a:rPr lang="en-GB" sz="2000" b="0" dirty="0">
                              <a:effectLst/>
                            </a:rPr>
                            <a:t>Population mean (µ)</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2"/>
                          <a:stretch>
                            <a:fillRect l="-101180" t="-121429" r="-590" b="-335714"/>
                          </a:stretch>
                        </a:blipFill>
                      </a:tcPr>
                    </a:tc>
                    <a:extLst>
                      <a:ext uri="{0D108BD9-81ED-4DB2-BD59-A6C34878D82A}">
                        <a16:rowId xmlns:a16="http://schemas.microsoft.com/office/drawing/2014/main" val="110805178"/>
                      </a:ext>
                    </a:extLst>
                  </a:tr>
                  <a:tr h="339039">
                    <a:tc>
                      <a:txBody>
                        <a:bodyPr/>
                        <a:lstStyle/>
                        <a:p>
                          <a:pPr marL="0" marR="0">
                            <a:lnSpc>
                              <a:spcPct val="107000"/>
                            </a:lnSpc>
                            <a:spcBef>
                              <a:spcPts val="0"/>
                            </a:spcBef>
                            <a:spcAft>
                              <a:spcPts val="800"/>
                            </a:spcAft>
                          </a:pPr>
                          <a:r>
                            <a:rPr lang="en-GB" sz="2000" b="0" dirty="0">
                              <a:effectLst/>
                            </a:rPr>
                            <a:t>Population proportion (π)</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2000" dirty="0">
                              <a:effectLst/>
                            </a:rPr>
                            <a:t>Sample proportion (p)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5114469"/>
                      </a:ext>
                    </a:extLst>
                  </a:tr>
                  <a:tr h="339039">
                    <a:tc>
                      <a:txBody>
                        <a:bodyPr/>
                        <a:lstStyle/>
                        <a:p>
                          <a:pPr marL="0" marR="0">
                            <a:lnSpc>
                              <a:spcPct val="107000"/>
                            </a:lnSpc>
                            <a:spcBef>
                              <a:spcPts val="0"/>
                            </a:spcBef>
                            <a:spcAft>
                              <a:spcPts val="800"/>
                            </a:spcAft>
                          </a:pPr>
                          <a:r>
                            <a:rPr lang="en-GB" sz="2000" b="0" dirty="0">
                              <a:effectLst/>
                            </a:rPr>
                            <a:t>Population standard deviation (σ)</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2000" dirty="0">
                              <a:effectLst/>
                            </a:rPr>
                            <a:t>Sample standard deviation (s)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184619"/>
                      </a:ext>
                    </a:extLst>
                  </a:tr>
                  <a:tr h="339039">
                    <a:tc>
                      <a:txBody>
                        <a:bodyPr/>
                        <a:lstStyle/>
                        <a:p>
                          <a:pPr marL="0" marR="0">
                            <a:lnSpc>
                              <a:spcPct val="107000"/>
                            </a:lnSpc>
                            <a:spcBef>
                              <a:spcPts val="0"/>
                            </a:spcBef>
                            <a:spcAft>
                              <a:spcPts val="800"/>
                            </a:spcAft>
                          </a:pPr>
                          <a:r>
                            <a:rPr lang="en-GB" sz="2000" b="0" dirty="0">
                              <a:effectLst/>
                            </a:rPr>
                            <a:t>Population correlation coefficient ( ρ)</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GB" sz="2000" dirty="0">
                              <a:effectLst/>
                            </a:rPr>
                            <a:t>Sample correlation coefficient (r)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6572146"/>
                      </a:ext>
                    </a:extLst>
                  </a:tr>
                </a:tbl>
              </a:graphicData>
            </a:graphic>
          </p:graphicFrame>
        </mc:Fallback>
      </mc:AlternateContent>
      <p:sp>
        <p:nvSpPr>
          <p:cNvPr id="2" name="Footer Placeholder 1">
            <a:extLst>
              <a:ext uri="{FF2B5EF4-FFF2-40B4-BE49-F238E27FC236}">
                <a16:creationId xmlns:a16="http://schemas.microsoft.com/office/drawing/2014/main" id="{5BB78359-A49B-9D00-2469-28663596D7AF}"/>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04299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0D1-2C29-4B9C-994D-BADF641842D2}"/>
              </a:ext>
            </a:extLst>
          </p:cNvPr>
          <p:cNvSpPr>
            <a:spLocks noGrp="1"/>
          </p:cNvSpPr>
          <p:nvPr>
            <p:ph type="title"/>
          </p:nvPr>
        </p:nvSpPr>
        <p:spPr>
          <a:xfrm>
            <a:off x="1251678" y="382385"/>
            <a:ext cx="10178322" cy="730423"/>
          </a:xfrm>
        </p:spPr>
        <p:txBody>
          <a:bodyPr>
            <a:normAutofit fontScale="90000"/>
          </a:bodyPr>
          <a:lstStyle/>
          <a:p>
            <a:r>
              <a:rPr lang="en-US" dirty="0"/>
              <a:t>variables</a:t>
            </a:r>
          </a:p>
        </p:txBody>
      </p:sp>
      <p:sp>
        <p:nvSpPr>
          <p:cNvPr id="3" name="Content Placeholder 2">
            <a:extLst>
              <a:ext uri="{FF2B5EF4-FFF2-40B4-BE49-F238E27FC236}">
                <a16:creationId xmlns:a16="http://schemas.microsoft.com/office/drawing/2014/main" id="{2A0665CE-B370-4910-9ABB-B487C97BD221}"/>
              </a:ext>
            </a:extLst>
          </p:cNvPr>
          <p:cNvSpPr>
            <a:spLocks noGrp="1"/>
          </p:cNvSpPr>
          <p:nvPr>
            <p:ph sz="half" idx="1"/>
          </p:nvPr>
        </p:nvSpPr>
        <p:spPr>
          <a:xfrm>
            <a:off x="1257300" y="1500996"/>
            <a:ext cx="4800600" cy="4813540"/>
          </a:xfrm>
        </p:spPr>
        <p:txBody>
          <a:bodyPr/>
          <a:lstStyle/>
          <a:p>
            <a:pPr marL="0" indent="0">
              <a:buNone/>
            </a:pPr>
            <a:r>
              <a:rPr lang="en-GB" sz="2000" dirty="0">
                <a:solidFill>
                  <a:srgbClr val="000000"/>
                </a:solidFill>
                <a:effectLst/>
                <a:latin typeface="Calibri" panose="020F0502020204030204" pitchFamily="34" charset="0"/>
                <a:ea typeface="Calibri" panose="020F0502020204030204" pitchFamily="34" charset="0"/>
              </a:rPr>
              <a:t>A variable is a characteristic that varies from one person or thing to another. </a:t>
            </a:r>
            <a:r>
              <a:rPr lang="en-GB"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Variable whose values are determined by chance are called random variables. Data are values of variable.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GB" sz="2000" b="1"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GB" sz="2000" b="1" dirty="0">
                <a:effectLst/>
                <a:latin typeface="Calibri" panose="020F0502020204030204" pitchFamily="34" charset="0"/>
                <a:ea typeface="Calibri" panose="020F0502020204030204" pitchFamily="34" charset="0"/>
                <a:cs typeface="Calibri" panose="020F0502020204030204" pitchFamily="34" charset="0"/>
              </a:rPr>
              <a:t>Types of Variable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GB" sz="2000" dirty="0">
                <a:effectLst/>
                <a:latin typeface="Calibri" panose="020F0502020204030204" pitchFamily="34" charset="0"/>
                <a:ea typeface="Calibri" panose="020F0502020204030204" pitchFamily="34" charset="0"/>
                <a:cs typeface="Calibri" panose="020F0502020204030204" pitchFamily="34" charset="0"/>
              </a:rPr>
              <a:t>There are two types of variable.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GB" sz="2000" dirty="0">
                <a:effectLst/>
                <a:latin typeface="Calibri" panose="020F0502020204030204" pitchFamily="34" charset="0"/>
                <a:ea typeface="Calibri" panose="020F0502020204030204" pitchFamily="34" charset="0"/>
                <a:cs typeface="Calibri" panose="020F0502020204030204" pitchFamily="34" charset="0"/>
              </a:rPr>
              <a:t>Categorical </a:t>
            </a:r>
            <a:r>
              <a:rPr lang="en-GB" dirty="0">
                <a:latin typeface="Calibri" panose="020F0502020204030204" pitchFamily="34" charset="0"/>
                <a:ea typeface="Calibri" panose="020F0502020204030204" pitchFamily="34" charset="0"/>
                <a:cs typeface="Calibri" panose="020F0502020204030204" pitchFamily="34" charset="0"/>
              </a:rPr>
              <a:t>variable (Non-Numerical variable) (Qualitative Variable)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GB" sz="2000" dirty="0">
                <a:effectLst/>
                <a:latin typeface="Calibri" panose="020F0502020204030204" pitchFamily="34" charset="0"/>
                <a:ea typeface="Calibri" panose="020F0502020204030204" pitchFamily="34" charset="0"/>
                <a:cs typeface="Calibri" panose="020F0502020204030204" pitchFamily="34" charset="0"/>
              </a:rPr>
              <a:t>Numerical variable (Quantitative Variable)</a:t>
            </a:r>
          </a:p>
          <a:p>
            <a:pPr marL="0" indent="0">
              <a:buNone/>
            </a:pPr>
            <a:endParaRPr lang="en-US" dirty="0"/>
          </a:p>
        </p:txBody>
      </p:sp>
      <p:pic>
        <p:nvPicPr>
          <p:cNvPr id="3076" name="Picture 4" descr="Variable">
            <a:extLst>
              <a:ext uri="{FF2B5EF4-FFF2-40B4-BE49-F238E27FC236}">
                <a16:creationId xmlns:a16="http://schemas.microsoft.com/office/drawing/2014/main" id="{A826BF4E-F3D7-442C-88F2-9F40B5E3011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9400" y="1656272"/>
            <a:ext cx="4800600" cy="394227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5E07520-E023-5B06-C562-006010415286}"/>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68209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7B7E0D-76E9-4254-BDAD-78EE146D8C3B}"/>
              </a:ext>
            </a:extLst>
          </p:cNvPr>
          <p:cNvSpPr>
            <a:spLocks noGrp="1"/>
          </p:cNvSpPr>
          <p:nvPr>
            <p:ph sz="half" idx="1"/>
          </p:nvPr>
        </p:nvSpPr>
        <p:spPr>
          <a:xfrm>
            <a:off x="1257300" y="664233"/>
            <a:ext cx="4800600" cy="5667555"/>
          </a:xfrm>
        </p:spPr>
        <p:txBody>
          <a:bodyPr>
            <a:normAutofit fontScale="92500"/>
          </a:bodyPr>
          <a:lstStyle/>
          <a:p>
            <a:pPr marL="0" indent="0">
              <a:buNone/>
            </a:pPr>
            <a:r>
              <a:rPr lang="en-US" b="1" dirty="0"/>
              <a:t>Numerical Variable Example</a:t>
            </a:r>
          </a:p>
          <a:p>
            <a:pPr marL="457200" indent="-457200">
              <a:buAutoNum type="arabicPeriod"/>
            </a:pPr>
            <a:r>
              <a:rPr lang="en-US" dirty="0"/>
              <a:t>Height of students</a:t>
            </a:r>
          </a:p>
          <a:p>
            <a:pPr marL="457200" indent="-457200">
              <a:buAutoNum type="arabicPeriod"/>
            </a:pPr>
            <a:r>
              <a:rPr lang="en-US" dirty="0"/>
              <a:t>Age of account holders</a:t>
            </a:r>
          </a:p>
          <a:p>
            <a:pPr marL="457200" indent="-457200">
              <a:buAutoNum type="arabicPeriod"/>
            </a:pPr>
            <a:r>
              <a:rPr lang="en-US" dirty="0"/>
              <a:t>No. of devices linked to an email address</a:t>
            </a:r>
          </a:p>
          <a:p>
            <a:pPr marL="457200" indent="-457200">
              <a:buAutoNum type="arabicPeriod"/>
            </a:pPr>
            <a:r>
              <a:rPr lang="en-US" dirty="0"/>
              <a:t>Internet usage in GB</a:t>
            </a:r>
          </a:p>
          <a:p>
            <a:pPr marL="457200" indent="-457200">
              <a:buAutoNum type="arabicPeriod"/>
            </a:pPr>
            <a:r>
              <a:rPr lang="en-US" dirty="0"/>
              <a:t>No. of people in each households</a:t>
            </a:r>
          </a:p>
          <a:p>
            <a:pPr marL="457200" indent="-457200">
              <a:buAutoNum type="arabicPeriod"/>
            </a:pPr>
            <a:r>
              <a:rPr lang="en-US" dirty="0"/>
              <a:t>No. of goals in a football match</a:t>
            </a:r>
          </a:p>
          <a:p>
            <a:pPr marL="457200" indent="-457200">
              <a:buAutoNum type="arabicPeriod"/>
            </a:pPr>
            <a:r>
              <a:rPr lang="en-US" dirty="0"/>
              <a:t>Blood glucose level of a person</a:t>
            </a:r>
          </a:p>
          <a:p>
            <a:pPr marL="457200" indent="-457200">
              <a:buAutoNum type="arabicPeriod"/>
            </a:pPr>
            <a:r>
              <a:rPr lang="en-US" dirty="0"/>
              <a:t>Scores in exam</a:t>
            </a:r>
          </a:p>
          <a:p>
            <a:pPr marL="457200" indent="-457200">
              <a:buAutoNum type="arabicPeriod"/>
            </a:pPr>
            <a:r>
              <a:rPr lang="en-US" dirty="0"/>
              <a:t>No. of Facebook visits per day by a person</a:t>
            </a:r>
          </a:p>
          <a:p>
            <a:pPr marL="457200" indent="-457200">
              <a:buAutoNum type="arabicPeriod"/>
            </a:pPr>
            <a:r>
              <a:rPr lang="en-US" dirty="0"/>
              <a:t>Maximum temperature over the month</a:t>
            </a:r>
          </a:p>
          <a:p>
            <a:pPr marL="457200" indent="-457200">
              <a:buAutoNum type="arabicPeriod"/>
            </a:pPr>
            <a:r>
              <a:rPr lang="en-US" dirty="0"/>
              <a:t>IQ score</a:t>
            </a:r>
          </a:p>
          <a:p>
            <a:pPr marL="457200" indent="-457200">
              <a:buAutoNum type="arabicPeriod"/>
            </a:pPr>
            <a:r>
              <a:rPr lang="en-US" dirty="0"/>
              <a:t>Temperature</a:t>
            </a:r>
          </a:p>
        </p:txBody>
      </p:sp>
      <p:sp>
        <p:nvSpPr>
          <p:cNvPr id="4" name="Content Placeholder 3">
            <a:extLst>
              <a:ext uri="{FF2B5EF4-FFF2-40B4-BE49-F238E27FC236}">
                <a16:creationId xmlns:a16="http://schemas.microsoft.com/office/drawing/2014/main" id="{5A1AE33C-95D7-4C78-9F3F-C757E8F24B5F}"/>
              </a:ext>
            </a:extLst>
          </p:cNvPr>
          <p:cNvSpPr>
            <a:spLocks noGrp="1"/>
          </p:cNvSpPr>
          <p:nvPr>
            <p:ph sz="half" idx="2"/>
          </p:nvPr>
        </p:nvSpPr>
        <p:spPr>
          <a:xfrm>
            <a:off x="6647796" y="664233"/>
            <a:ext cx="4800600" cy="5241267"/>
          </a:xfrm>
        </p:spPr>
        <p:txBody>
          <a:bodyPr>
            <a:normAutofit fontScale="92500"/>
          </a:bodyPr>
          <a:lstStyle/>
          <a:p>
            <a:pPr marL="0" indent="0">
              <a:buNone/>
            </a:pPr>
            <a:r>
              <a:rPr lang="en-US" b="1" dirty="0"/>
              <a:t>Categorical Variable Example</a:t>
            </a:r>
          </a:p>
          <a:p>
            <a:pPr marL="457200" indent="-457200">
              <a:buAutoNum type="arabicPeriod"/>
            </a:pPr>
            <a:r>
              <a:rPr lang="en-US" dirty="0"/>
              <a:t>Gender of the person</a:t>
            </a:r>
          </a:p>
          <a:p>
            <a:pPr marL="457200" indent="-457200">
              <a:buAutoNum type="arabicPeriod"/>
            </a:pPr>
            <a:r>
              <a:rPr lang="en-US" dirty="0"/>
              <a:t>Blood group type</a:t>
            </a:r>
          </a:p>
          <a:p>
            <a:pPr marL="457200" indent="-457200">
              <a:buAutoNum type="arabicPeriod"/>
            </a:pPr>
            <a:r>
              <a:rPr lang="en-US" dirty="0"/>
              <a:t>Type of mobile operating system</a:t>
            </a:r>
          </a:p>
          <a:p>
            <a:pPr marL="457200" indent="-457200">
              <a:buAutoNum type="arabicPeriod"/>
            </a:pPr>
            <a:r>
              <a:rPr lang="en-US" dirty="0"/>
              <a:t>Computer literacy </a:t>
            </a:r>
          </a:p>
          <a:p>
            <a:pPr marL="457200" indent="-457200">
              <a:buAutoNum type="arabicPeriod"/>
            </a:pPr>
            <a:r>
              <a:rPr lang="en-US" dirty="0"/>
              <a:t>Religious Belief</a:t>
            </a:r>
          </a:p>
          <a:p>
            <a:pPr marL="457200" indent="-457200">
              <a:buAutoNum type="arabicPeriod"/>
            </a:pPr>
            <a:r>
              <a:rPr lang="en-US" dirty="0"/>
              <a:t>Type of Bank Account</a:t>
            </a:r>
          </a:p>
          <a:p>
            <a:pPr marL="457200" indent="-457200">
              <a:buAutoNum type="arabicPeriod"/>
            </a:pPr>
            <a:r>
              <a:rPr lang="en-US" dirty="0"/>
              <a:t>IQ category</a:t>
            </a:r>
          </a:p>
          <a:p>
            <a:pPr marL="457200" indent="-457200">
              <a:buAutoNum type="arabicPeriod"/>
            </a:pPr>
            <a:r>
              <a:rPr lang="en-US" dirty="0"/>
              <a:t>Economic status</a:t>
            </a:r>
          </a:p>
          <a:p>
            <a:pPr marL="457200" indent="-457200">
              <a:buAutoNum type="arabicPeriod"/>
            </a:pPr>
            <a:r>
              <a:rPr lang="en-US" dirty="0"/>
              <a:t>Weight category</a:t>
            </a:r>
          </a:p>
          <a:p>
            <a:pPr marL="457200" indent="-457200">
              <a:buAutoNum type="arabicPeriod"/>
            </a:pPr>
            <a:r>
              <a:rPr lang="en-US" dirty="0"/>
              <a:t>Type of school</a:t>
            </a:r>
          </a:p>
          <a:p>
            <a:pPr marL="457200" indent="-457200">
              <a:buAutoNum type="arabicPeriod"/>
            </a:pPr>
            <a:r>
              <a:rPr lang="en-US" dirty="0"/>
              <a:t>Marital status</a:t>
            </a:r>
          </a:p>
        </p:txBody>
      </p:sp>
      <p:sp>
        <p:nvSpPr>
          <p:cNvPr id="2" name="Footer Placeholder 1">
            <a:extLst>
              <a:ext uri="{FF2B5EF4-FFF2-40B4-BE49-F238E27FC236}">
                <a16:creationId xmlns:a16="http://schemas.microsoft.com/office/drawing/2014/main" id="{A6EAB5C2-6E0D-96D2-3B03-5D9A11312B1D}"/>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79962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CAC4-3D81-4FAC-A582-35D85078C5D1}"/>
              </a:ext>
            </a:extLst>
          </p:cNvPr>
          <p:cNvSpPr>
            <a:spLocks noGrp="1"/>
          </p:cNvSpPr>
          <p:nvPr>
            <p:ph type="title"/>
          </p:nvPr>
        </p:nvSpPr>
        <p:spPr>
          <a:xfrm>
            <a:off x="1251678" y="382385"/>
            <a:ext cx="10178322" cy="730423"/>
          </a:xfrm>
        </p:spPr>
        <p:txBody>
          <a:bodyPr>
            <a:normAutofit fontScale="90000"/>
          </a:bodyPr>
          <a:lstStyle/>
          <a:p>
            <a:r>
              <a:rPr lang="en-US" dirty="0"/>
              <a:t>Level of measurement</a:t>
            </a:r>
          </a:p>
        </p:txBody>
      </p:sp>
      <p:sp>
        <p:nvSpPr>
          <p:cNvPr id="3" name="Content Placeholder 2">
            <a:extLst>
              <a:ext uri="{FF2B5EF4-FFF2-40B4-BE49-F238E27FC236}">
                <a16:creationId xmlns:a16="http://schemas.microsoft.com/office/drawing/2014/main" id="{90F916D9-F9BB-4CB2-81C4-311FB8BEE3AB}"/>
              </a:ext>
            </a:extLst>
          </p:cNvPr>
          <p:cNvSpPr>
            <a:spLocks noGrp="1"/>
          </p:cNvSpPr>
          <p:nvPr>
            <p:ph sz="half" idx="1"/>
          </p:nvPr>
        </p:nvSpPr>
        <p:spPr>
          <a:xfrm>
            <a:off x="1257300" y="1337094"/>
            <a:ext cx="10172700" cy="5063705"/>
          </a:xfrm>
        </p:spPr>
        <p:txBody>
          <a:bodyPr>
            <a:normAutofit/>
          </a:bodyPr>
          <a:lstStyle/>
          <a:p>
            <a:pPr marL="0" marR="0" indent="0">
              <a:lnSpc>
                <a:spcPct val="107000"/>
              </a:lnSpc>
              <a:spcBef>
                <a:spcPts val="0"/>
              </a:spcBef>
              <a:spcAft>
                <a:spcPts val="800"/>
              </a:spcAft>
              <a:buNone/>
            </a:pPr>
            <a:r>
              <a:rPr lang="en-GB" sz="1600" dirty="0">
                <a:effectLst/>
                <a:latin typeface="Calibri" panose="020F0502020204030204" pitchFamily="34" charset="0"/>
                <a:ea typeface="Calibri" panose="020F0502020204030204" pitchFamily="34" charset="0"/>
                <a:cs typeface="Calibri" panose="020F0502020204030204" pitchFamily="34" charset="0"/>
              </a:rPr>
              <a:t>Variables are measured in one of the following measurement scale.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Nominal scale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Ordinal scale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Interval scale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GB" sz="1600" dirty="0">
                <a:effectLst/>
                <a:latin typeface="Calibri" panose="020F0502020204030204" pitchFamily="34" charset="0"/>
                <a:ea typeface="Calibri" panose="020F0502020204030204" pitchFamily="34" charset="0"/>
                <a:cs typeface="Calibri" panose="020F0502020204030204" pitchFamily="34" charset="0"/>
              </a:rPr>
              <a:t>Ratio scale</a:t>
            </a:r>
          </a:p>
          <a:p>
            <a:pPr marL="0" indent="0">
              <a:lnSpc>
                <a:spcPct val="107000"/>
              </a:lnSpc>
              <a:spcBef>
                <a:spcPts val="0"/>
              </a:spcBef>
              <a:spcAft>
                <a:spcPts val="800"/>
              </a:spcAft>
              <a:buNone/>
            </a:pPr>
            <a:r>
              <a:rPr lang="en-GB" sz="1600" b="1" dirty="0">
                <a:latin typeface="Calibri" panose="020F0502020204030204" pitchFamily="34" charset="0"/>
                <a:ea typeface="Calibri" panose="020F0502020204030204" pitchFamily="34" charset="0"/>
                <a:cs typeface="Calibri" panose="020F0502020204030204" pitchFamily="34" charset="0"/>
              </a:rPr>
              <a:t>Nominal Scale</a:t>
            </a:r>
            <a:r>
              <a:rPr lang="en-GB" sz="1600" dirty="0">
                <a:latin typeface="Calibri" panose="020F0502020204030204" pitchFamily="34" charset="0"/>
                <a:ea typeface="Calibri" panose="020F0502020204030204" pitchFamily="34" charset="0"/>
                <a:cs typeface="Calibri" panose="020F0502020204030204" pitchFamily="34" charset="0"/>
              </a:rPr>
              <a:t>: </a:t>
            </a:r>
            <a:r>
              <a:rPr lang="en-GB" sz="1600" dirty="0">
                <a:effectLst/>
                <a:latin typeface="Calibri" panose="020F0502020204030204" pitchFamily="34" charset="0"/>
                <a:ea typeface="Calibri" panose="020F0502020204030204" pitchFamily="34" charset="0"/>
              </a:rPr>
              <a:t>The lowest measurement scale is the nominal scale</a:t>
            </a:r>
            <a:r>
              <a:rPr lang="en-GB" sz="1600" dirty="0">
                <a:effectLst/>
                <a:latin typeface="Calibri" panose="020F0502020204030204" pitchFamily="34" charset="0"/>
                <a:ea typeface="Calibri" panose="020F0502020204030204" pitchFamily="34" charset="0"/>
                <a:cs typeface="Calibri" panose="020F0502020204030204" pitchFamily="34" charset="0"/>
              </a:rPr>
              <a:t>. </a:t>
            </a:r>
            <a:r>
              <a:rPr lang="en-US" sz="1600" b="0" i="0" dirty="0">
                <a:solidFill>
                  <a:srgbClr val="4C4F53"/>
                </a:solidFill>
                <a:effectLst/>
                <a:latin typeface="Lora"/>
              </a:rPr>
              <a:t>Nominal scales are used for labeling variables, without any quantitative value. </a:t>
            </a:r>
            <a:r>
              <a:rPr lang="en-GB" sz="1600" b="1" dirty="0">
                <a:latin typeface="Calibri" panose="020F0502020204030204" pitchFamily="34" charset="0"/>
                <a:ea typeface="Calibri" panose="020F0502020204030204" pitchFamily="34" charset="0"/>
                <a:cs typeface="Calibri" panose="020F0502020204030204" pitchFamily="34" charset="0"/>
              </a:rPr>
              <a:t>Gender of the person </a:t>
            </a:r>
            <a:r>
              <a:rPr lang="en-GB" sz="1600" dirty="0">
                <a:latin typeface="Calibri" panose="020F0502020204030204" pitchFamily="34" charset="0"/>
                <a:ea typeface="Calibri" panose="020F0502020204030204" pitchFamily="34" charset="0"/>
                <a:cs typeface="Calibri" panose="020F0502020204030204" pitchFamily="34" charset="0"/>
              </a:rPr>
              <a:t>: Male (1) or Female (2) </a:t>
            </a:r>
          </a:p>
          <a:p>
            <a:pPr marL="0" indent="0">
              <a:lnSpc>
                <a:spcPct val="107000"/>
              </a:lnSpc>
              <a:spcBef>
                <a:spcPts val="0"/>
              </a:spcBef>
              <a:spcAft>
                <a:spcPts val="800"/>
              </a:spcAft>
              <a:buNone/>
            </a:pPr>
            <a:r>
              <a:rPr lang="en-GB" sz="1600" b="1" dirty="0">
                <a:effectLst/>
                <a:latin typeface="Calibri" panose="020F0502020204030204" pitchFamily="34" charset="0"/>
                <a:ea typeface="Calibri" panose="020F0502020204030204" pitchFamily="34" charset="0"/>
                <a:cs typeface="Calibri" panose="020F0502020204030204" pitchFamily="34" charset="0"/>
              </a:rPr>
              <a:t>Ordinal Scale</a:t>
            </a:r>
            <a:r>
              <a:rPr lang="en-GB" sz="1600" dirty="0">
                <a:effectLst/>
                <a:latin typeface="Calibri" panose="020F0502020204030204" pitchFamily="34" charset="0"/>
                <a:ea typeface="Calibri" panose="020F0502020204030204" pitchFamily="34" charset="0"/>
                <a:cs typeface="Calibri" panose="020F0502020204030204" pitchFamily="34" charset="0"/>
              </a:rPr>
              <a:t>: </a:t>
            </a:r>
            <a:r>
              <a:rPr lang="en-US" sz="1600" b="0" i="0" dirty="0">
                <a:solidFill>
                  <a:srgbClr val="4C4F53"/>
                </a:solidFill>
                <a:effectLst/>
                <a:latin typeface="Lora"/>
              </a:rPr>
              <a:t>With ordinal scales, the </a:t>
            </a:r>
            <a:r>
              <a:rPr lang="en-US" sz="1600" b="0" i="1" dirty="0">
                <a:solidFill>
                  <a:srgbClr val="4C4F53"/>
                </a:solidFill>
                <a:effectLst/>
                <a:latin typeface="Lora"/>
              </a:rPr>
              <a:t>order</a:t>
            </a:r>
            <a:r>
              <a:rPr lang="en-US" sz="1600" b="0" i="0" dirty="0">
                <a:solidFill>
                  <a:srgbClr val="4C4F53"/>
                </a:solidFill>
                <a:effectLst/>
                <a:latin typeface="Lora"/>
              </a:rPr>
              <a:t> of the values is what’s important and significant, but the differences between each one is not really known. </a:t>
            </a:r>
            <a:r>
              <a:rPr lang="en-GB" sz="1600" b="0" i="0" dirty="0">
                <a:solidFill>
                  <a:srgbClr val="4C4F53"/>
                </a:solidFill>
                <a:effectLst/>
                <a:latin typeface="Calibri" panose="020F0502020204030204" pitchFamily="34" charset="0"/>
                <a:cs typeface="Calibri" panose="020F0502020204030204" pitchFamily="34" charset="0"/>
              </a:rPr>
              <a:t> </a:t>
            </a:r>
            <a:r>
              <a:rPr lang="en-GB" sz="1600" b="1" i="0" dirty="0">
                <a:solidFill>
                  <a:srgbClr val="4C4F53"/>
                </a:solidFill>
                <a:effectLst/>
                <a:latin typeface="Calibri" panose="020F0502020204030204" pitchFamily="34" charset="0"/>
                <a:cs typeface="Calibri" panose="020F0502020204030204" pitchFamily="34" charset="0"/>
              </a:rPr>
              <a:t>How do you feel today</a:t>
            </a:r>
            <a:r>
              <a:rPr lang="en-GB" sz="1600" b="0" i="0" dirty="0">
                <a:solidFill>
                  <a:srgbClr val="4C4F53"/>
                </a:solidFill>
                <a:effectLst/>
                <a:latin typeface="Calibri" panose="020F0502020204030204" pitchFamily="34" charset="0"/>
                <a:cs typeface="Calibri" panose="020F0502020204030204" pitchFamily="34" charset="0"/>
              </a:rPr>
              <a:t>: Very unhappy (1</a:t>
            </a:r>
            <a:r>
              <a:rPr lang="en-GB" sz="1600" dirty="0">
                <a:solidFill>
                  <a:srgbClr val="4C4F53"/>
                </a:solidFill>
                <a:latin typeface="Calibri" panose="020F0502020204030204" pitchFamily="34" charset="0"/>
                <a:cs typeface="Calibri" panose="020F0502020204030204" pitchFamily="34" charset="0"/>
              </a:rPr>
              <a:t>), Unhappy (2), OK (3), Happy (4), Very happy (5)</a:t>
            </a:r>
          </a:p>
          <a:p>
            <a:pPr marL="0" indent="0">
              <a:lnSpc>
                <a:spcPct val="107000"/>
              </a:lnSpc>
              <a:spcBef>
                <a:spcPts val="0"/>
              </a:spcBef>
              <a:spcAft>
                <a:spcPts val="800"/>
              </a:spcAft>
              <a:buNone/>
            </a:pPr>
            <a:r>
              <a:rPr lang="en-GB" sz="1600" b="1" dirty="0">
                <a:solidFill>
                  <a:srgbClr val="4C4F53"/>
                </a:solidFill>
                <a:effectLst/>
                <a:latin typeface="Calibri" panose="020F0502020204030204" pitchFamily="34" charset="0"/>
                <a:ea typeface="Calibri" panose="020F0502020204030204" pitchFamily="34" charset="0"/>
                <a:cs typeface="Calibri" panose="020F0502020204030204" pitchFamily="34" charset="0"/>
              </a:rPr>
              <a:t>Interval Scale</a:t>
            </a:r>
            <a:r>
              <a:rPr lang="en-GB" sz="1600" dirty="0">
                <a:solidFill>
                  <a:srgbClr val="4C4F53"/>
                </a:solidFill>
                <a:effectLst/>
                <a:latin typeface="Calibri" panose="020F0502020204030204" pitchFamily="34" charset="0"/>
                <a:ea typeface="Calibri" panose="020F0502020204030204" pitchFamily="34" charset="0"/>
                <a:cs typeface="Calibri" panose="020F0502020204030204" pitchFamily="34" charset="0"/>
              </a:rPr>
              <a:t>: </a:t>
            </a:r>
            <a:r>
              <a:rPr lang="en-US" sz="1600" b="0" i="0" dirty="0">
                <a:solidFill>
                  <a:srgbClr val="4C4F53"/>
                </a:solidFill>
                <a:effectLst/>
                <a:latin typeface="Lora"/>
              </a:rPr>
              <a:t>Interval scales are numeric scales in which we know both the order and the exact differences between the values. Example: </a:t>
            </a:r>
            <a:r>
              <a:rPr lang="en-US" sz="1600" b="1" i="0" dirty="0">
                <a:solidFill>
                  <a:srgbClr val="4C4F53"/>
                </a:solidFill>
                <a:effectLst/>
                <a:latin typeface="Lora"/>
              </a:rPr>
              <a:t>Temperature, SAT score, GRE score, Marks of students </a:t>
            </a:r>
            <a:r>
              <a:rPr lang="en-US" sz="1600" b="0" i="0" dirty="0" err="1">
                <a:solidFill>
                  <a:srgbClr val="4C4F53"/>
                </a:solidFill>
                <a:effectLst/>
                <a:latin typeface="Lora"/>
              </a:rPr>
              <a:t>etc</a:t>
            </a:r>
            <a:endParaRPr lang="en-US" sz="1600" b="0" i="0" dirty="0">
              <a:solidFill>
                <a:srgbClr val="4C4F53"/>
              </a:solidFill>
              <a:effectLst/>
              <a:latin typeface="Lora"/>
            </a:endParaRPr>
          </a:p>
          <a:p>
            <a:pPr marL="0" indent="0">
              <a:lnSpc>
                <a:spcPct val="107000"/>
              </a:lnSpc>
              <a:spcBef>
                <a:spcPts val="0"/>
              </a:spcBef>
              <a:spcAft>
                <a:spcPts val="800"/>
              </a:spcAft>
              <a:buNone/>
            </a:pPr>
            <a:r>
              <a:rPr lang="en-US" sz="1600" b="1" dirty="0">
                <a:solidFill>
                  <a:srgbClr val="4C4F53"/>
                </a:solidFill>
                <a:latin typeface="Lora"/>
                <a:ea typeface="Calibri" panose="020F0502020204030204" pitchFamily="34" charset="0"/>
                <a:cs typeface="Times New Roman" panose="02020603050405020304" pitchFamily="18" charset="0"/>
              </a:rPr>
              <a:t>Ratio Scale</a:t>
            </a:r>
            <a:r>
              <a:rPr lang="en-US" sz="1600" dirty="0">
                <a:solidFill>
                  <a:srgbClr val="4C4F53"/>
                </a:solidFill>
                <a:latin typeface="Lora"/>
                <a:ea typeface="Calibri" panose="020F0502020204030204" pitchFamily="34" charset="0"/>
                <a:cs typeface="Times New Roman" panose="02020603050405020304" pitchFamily="18" charset="0"/>
              </a:rPr>
              <a:t>: The highest measurement scales is the Ratio Scale. </a:t>
            </a:r>
            <a:r>
              <a:rPr lang="en-GB" sz="1600" dirty="0">
                <a:effectLst/>
                <a:latin typeface="Calibri" panose="020F0502020204030204" pitchFamily="34" charset="0"/>
                <a:ea typeface="Calibri" panose="020F0502020204030204" pitchFamily="34" charset="0"/>
              </a:rPr>
              <a:t>This scale is characterized by the fact that equality of ratios as well as equality of intervals may be determined. The main feature of the ratio scale is that the scale has an absolute or true zero of measurement. Example: Weight, Height, CPU Usage etc.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E0C6A2CD-C598-5D9C-739F-9AEDB374D223}"/>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23610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mmary of data types and scale measures">
            <a:extLst>
              <a:ext uri="{FF2B5EF4-FFF2-40B4-BE49-F238E27FC236}">
                <a16:creationId xmlns:a16="http://schemas.microsoft.com/office/drawing/2014/main" id="{0371B2EC-1F6B-4401-9F7D-912D512EF6C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57299" y="724618"/>
            <a:ext cx="9413575" cy="550365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02F0778-10D5-ED12-CE31-47FEAAB2A861}"/>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23674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B8D2-22D3-4C6F-9892-5861C2B7377F}"/>
              </a:ext>
            </a:extLst>
          </p:cNvPr>
          <p:cNvSpPr>
            <a:spLocks noGrp="1"/>
          </p:cNvSpPr>
          <p:nvPr>
            <p:ph type="title"/>
          </p:nvPr>
        </p:nvSpPr>
        <p:spPr>
          <a:xfrm>
            <a:off x="1251678" y="382385"/>
            <a:ext cx="10178322" cy="583773"/>
          </a:xfrm>
        </p:spPr>
        <p:txBody>
          <a:bodyPr>
            <a:normAutofit fontScale="90000"/>
          </a:bodyPr>
          <a:lstStyle/>
          <a:p>
            <a:r>
              <a:rPr lang="en-US" dirty="0"/>
              <a:t>Data preparation</a:t>
            </a:r>
          </a:p>
        </p:txBody>
      </p:sp>
      <p:sp>
        <p:nvSpPr>
          <p:cNvPr id="3" name="Content Placeholder 2">
            <a:extLst>
              <a:ext uri="{FF2B5EF4-FFF2-40B4-BE49-F238E27FC236}">
                <a16:creationId xmlns:a16="http://schemas.microsoft.com/office/drawing/2014/main" id="{15E03235-2F68-4E0D-B470-7D3892D50C64}"/>
              </a:ext>
            </a:extLst>
          </p:cNvPr>
          <p:cNvSpPr>
            <a:spLocks noGrp="1"/>
          </p:cNvSpPr>
          <p:nvPr>
            <p:ph sz="half" idx="1"/>
          </p:nvPr>
        </p:nvSpPr>
        <p:spPr>
          <a:xfrm>
            <a:off x="1257300" y="1276709"/>
            <a:ext cx="10172700" cy="5132717"/>
          </a:xfrm>
        </p:spPr>
        <p:txBody>
          <a:bodyPr>
            <a:normAutofit fontScale="92500" lnSpcReduction="10000"/>
          </a:bodyPr>
          <a:lstStyle/>
          <a:p>
            <a:pPr marL="0" indent="0">
              <a:buNone/>
            </a:pPr>
            <a:r>
              <a:rPr lang="en-US" dirty="0"/>
              <a:t>Data preparation is a crucial step in statistical analysis and involves several stages to ensure that the data is clean, consistent, and ready for analysis. </a:t>
            </a:r>
          </a:p>
          <a:p>
            <a:pPr marL="0" indent="0">
              <a:buNone/>
            </a:pPr>
            <a:r>
              <a:rPr lang="en-US" dirty="0"/>
              <a:t>Data preparation includes: </a:t>
            </a:r>
          </a:p>
          <a:p>
            <a:pPr marL="457200" marR="0" lvl="0" indent="-457200" algn="l" defTabSz="914400" rtl="0" eaLnBrk="1" fontAlgn="auto" latinLnBrk="0" hangingPunct="1">
              <a:lnSpc>
                <a:spcPct val="110000"/>
              </a:lnSpc>
              <a:spcBef>
                <a:spcPts val="700"/>
              </a:spcBef>
              <a:spcAft>
                <a:spcPts val="0"/>
              </a:spcAft>
              <a:buClr>
                <a:srgbClr val="0B082E"/>
              </a:buClr>
              <a:buSzTx/>
              <a:buFont typeface="Arial" panose="020B0604020202020204" pitchFamily="34" charset="0"/>
              <a:buAutoNum type="arabicPeriod"/>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Data Collection: </a:t>
            </a:r>
            <a:r>
              <a:rPr kumimoji="0" lang="en-US" sz="18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This involves gathering data from various sources relevant to your analysis. Data can come from databases, surveys, experiments, or other sources such as </a:t>
            </a:r>
            <a:r>
              <a:rPr kumimoji="0" lang="en-US" sz="1800" b="0" i="0" u="none" strike="noStrike" kern="1200" cap="none" spc="0" normalizeH="0" baseline="0" noProof="0" dirty="0">
                <a:ln>
                  <a:noFill/>
                </a:ln>
                <a:solidFill>
                  <a:srgbClr val="111111"/>
                </a:solidFill>
                <a:effectLst/>
                <a:highlight>
                  <a:srgbClr val="F7F7F7"/>
                </a:highlight>
                <a:uLnTx/>
                <a:uFillTx/>
                <a:latin typeface="-apple-system"/>
                <a:ea typeface="+mn-ea"/>
                <a:cs typeface="+mn-cs"/>
              </a:rPr>
              <a:t>databases, APIs, or files etc.</a:t>
            </a:r>
          </a:p>
          <a:p>
            <a:pPr marL="457200" marR="0" lvl="0" indent="-457200" algn="l" defTabSz="914400" rtl="0" eaLnBrk="1" fontAlgn="auto" latinLnBrk="0" hangingPunct="1">
              <a:lnSpc>
                <a:spcPct val="110000"/>
              </a:lnSpc>
              <a:spcBef>
                <a:spcPts val="700"/>
              </a:spcBef>
              <a:spcAft>
                <a:spcPts val="0"/>
              </a:spcAft>
              <a:buClr>
                <a:srgbClr val="0B082E"/>
              </a:buClr>
              <a:buSzTx/>
              <a:buFont typeface="Arial" panose="020B0604020202020204" pitchFamily="34" charset="0"/>
              <a:buAutoNum type="arabicPeriod"/>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Data Integration: </a:t>
            </a:r>
            <a:r>
              <a:rPr kumimoji="0" lang="en-US" sz="18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 This involves merging of data from multiple sources into a single dataset, ensuring consistency in format and structure. It also involves addressing any discrepancies or conflicts between datasets, such as different units or naming conventions.</a:t>
            </a:r>
          </a:p>
          <a:p>
            <a:pPr marL="457200" marR="0" lvl="0" indent="-457200" algn="l" defTabSz="914400" rtl="0" eaLnBrk="1" fontAlgn="auto" latinLnBrk="0" hangingPunct="1">
              <a:lnSpc>
                <a:spcPct val="110000"/>
              </a:lnSpc>
              <a:spcBef>
                <a:spcPts val="700"/>
              </a:spcBef>
              <a:spcAft>
                <a:spcPts val="0"/>
              </a:spcAft>
              <a:buClr>
                <a:srgbClr val="0B082E"/>
              </a:buClr>
              <a:buSzTx/>
              <a:buFont typeface="Arial" panose="020B0604020202020204" pitchFamily="34" charset="0"/>
              <a:buAutoNum type="arabicPeriod"/>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Data Cleaning: </a:t>
            </a:r>
            <a:r>
              <a:rPr kumimoji="0" lang="en-US" sz="18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Data cleaning involves identifying and handling missing values, outliers, and inconsistencies.</a:t>
            </a:r>
          </a:p>
          <a:p>
            <a:pPr marL="855662" marR="0" lvl="0" indent="-342900" algn="l" defTabSz="914400" rtl="0" eaLnBrk="1" fontAlgn="auto" latinLnBrk="0" hangingPunct="1">
              <a:lnSpc>
                <a:spcPct val="110000"/>
              </a:lnSpc>
              <a:spcBef>
                <a:spcPts val="700"/>
              </a:spcBef>
              <a:spcAft>
                <a:spcPts val="0"/>
              </a:spcAft>
              <a:buClr>
                <a:srgbClr val="0B082E"/>
              </a:buClr>
              <a:buSzTx/>
              <a:buFont typeface="Wingdings" panose="05000000000000000000" pitchFamily="2" charset="2"/>
              <a:buChar char="ü"/>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Handle Missing Values</a:t>
            </a:r>
            <a:r>
              <a:rPr kumimoji="0" lang="en-US" sz="18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 Identify missing data and decide on a strategy to handle it (e.g., deleting or imputing or estimating missing values).</a:t>
            </a:r>
          </a:p>
          <a:p>
            <a:pPr marL="855662" marR="0" lvl="0" indent="-342900" algn="l" defTabSz="914400" rtl="0" eaLnBrk="1" fontAlgn="auto" latinLnBrk="0" hangingPunct="1">
              <a:lnSpc>
                <a:spcPct val="110000"/>
              </a:lnSpc>
              <a:spcBef>
                <a:spcPts val="700"/>
              </a:spcBef>
              <a:spcAft>
                <a:spcPts val="0"/>
              </a:spcAft>
              <a:buClr>
                <a:srgbClr val="0B082E"/>
              </a:buClr>
              <a:buSzTx/>
              <a:buFont typeface="Wingdings" panose="05000000000000000000" pitchFamily="2" charset="2"/>
              <a:buChar char="ü"/>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Detect and Correct Errors</a:t>
            </a:r>
            <a:r>
              <a:rPr kumimoji="0" lang="en-US" sz="18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 Identify and correct inaccuracies or inconsistencies (e.g., typos, incorrect entries).</a:t>
            </a:r>
          </a:p>
          <a:p>
            <a:pPr marL="855662" marR="0" lvl="0" indent="-342900" algn="l" defTabSz="914400" rtl="0" eaLnBrk="1" fontAlgn="auto" latinLnBrk="0" hangingPunct="1">
              <a:lnSpc>
                <a:spcPct val="110000"/>
              </a:lnSpc>
              <a:spcBef>
                <a:spcPts val="700"/>
              </a:spcBef>
              <a:spcAft>
                <a:spcPts val="0"/>
              </a:spcAft>
              <a:buClr>
                <a:srgbClr val="0B082E"/>
              </a:buClr>
              <a:buSzTx/>
              <a:buFont typeface="Wingdings" panose="05000000000000000000" pitchFamily="2" charset="2"/>
              <a:buChar char="ü"/>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Remove Duplicates</a:t>
            </a:r>
            <a:r>
              <a:rPr kumimoji="0" lang="en-US" sz="18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 Identify and remove duplicate records to avoid redundancy.</a:t>
            </a:r>
          </a:p>
          <a:p>
            <a:pPr marL="855662" marR="0" lvl="0" indent="-342900" algn="l" defTabSz="914400" rtl="0" eaLnBrk="1" fontAlgn="auto" latinLnBrk="0" hangingPunct="1">
              <a:lnSpc>
                <a:spcPct val="110000"/>
              </a:lnSpc>
              <a:spcBef>
                <a:spcPts val="700"/>
              </a:spcBef>
              <a:spcAft>
                <a:spcPts val="0"/>
              </a:spcAft>
              <a:buClr>
                <a:srgbClr val="0B082E"/>
              </a:buClr>
              <a:buSzTx/>
              <a:buFont typeface="Wingdings" panose="05000000000000000000" pitchFamily="2" charset="2"/>
              <a:buChar char="ü"/>
              <a:tabLst/>
              <a:defRPr/>
            </a:pPr>
            <a:r>
              <a:rPr kumimoji="0" lang="en-US" sz="1800" b="1"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Formatting and Standardizing</a:t>
            </a:r>
            <a:r>
              <a:rPr kumimoji="0" lang="en-US" sz="1800" b="0" i="0" u="none" strike="noStrike" kern="1200" cap="none" spc="0" normalizeH="0" baseline="0" noProof="0" dirty="0">
                <a:ln>
                  <a:noFill/>
                </a:ln>
                <a:solidFill>
                  <a:prstClr val="black">
                    <a:lumMod val="65000"/>
                    <a:lumOff val="35000"/>
                  </a:prstClr>
                </a:solidFill>
                <a:effectLst/>
                <a:uLnTx/>
                <a:uFillTx/>
                <a:latin typeface="Gill Sans MT" panose="020B0502020104020203"/>
                <a:ea typeface="+mn-ea"/>
                <a:cs typeface="+mn-cs"/>
              </a:rPr>
              <a:t>: Ensure consistency in data formats (e.g., date format, units) throughout the dataset.</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FB7D31C5-5943-A9D9-7335-90CCAF221CBF}"/>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25610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757F-9A9B-44E1-BA70-4FFFC08A3AA8}"/>
              </a:ext>
            </a:extLst>
          </p:cNvPr>
          <p:cNvSpPr>
            <a:spLocks noGrp="1"/>
          </p:cNvSpPr>
          <p:nvPr>
            <p:ph type="title"/>
          </p:nvPr>
        </p:nvSpPr>
        <p:spPr>
          <a:xfrm>
            <a:off x="1172781" y="614680"/>
            <a:ext cx="10058400" cy="748453"/>
          </a:xfrm>
        </p:spPr>
        <p:txBody>
          <a:bodyPr>
            <a:normAutofit fontScale="90000"/>
          </a:bodyPr>
          <a:lstStyle/>
          <a:p>
            <a:r>
              <a:rPr lang="en-US" dirty="0"/>
              <a:t>What is Statistics?</a:t>
            </a:r>
          </a:p>
        </p:txBody>
      </p:sp>
      <p:sp>
        <p:nvSpPr>
          <p:cNvPr id="3" name="Content Placeholder 2">
            <a:extLst>
              <a:ext uri="{FF2B5EF4-FFF2-40B4-BE49-F238E27FC236}">
                <a16:creationId xmlns:a16="http://schemas.microsoft.com/office/drawing/2014/main" id="{D18E0152-21CF-4C29-96CD-E94061EE3291}"/>
              </a:ext>
            </a:extLst>
          </p:cNvPr>
          <p:cNvSpPr>
            <a:spLocks noGrp="1"/>
          </p:cNvSpPr>
          <p:nvPr>
            <p:ph sz="half" idx="1"/>
          </p:nvPr>
        </p:nvSpPr>
        <p:spPr>
          <a:xfrm>
            <a:off x="1097280" y="2120900"/>
            <a:ext cx="7694382" cy="3748193"/>
          </a:xfrm>
        </p:spPr>
        <p:txBody>
          <a:bodyPr>
            <a:normAutofit fontScale="92500" lnSpcReduction="10000"/>
          </a:bodyPr>
          <a:lstStyle/>
          <a:p>
            <a:r>
              <a:rPr lang="en-US" dirty="0"/>
              <a:t>Statistics is a science which is concerned with proper collection of data, organization of these data into manageable and presentable form, analysis and interpretation of data into meaningful conclusions. </a:t>
            </a:r>
          </a:p>
          <a:p>
            <a:pPr marL="0" indent="0">
              <a:buNone/>
            </a:pPr>
            <a:r>
              <a:rPr lang="en-US" dirty="0"/>
              <a:t>Thus statistical investigation has following steps:</a:t>
            </a:r>
          </a:p>
          <a:p>
            <a:pPr marL="457200" indent="-223838"/>
            <a:r>
              <a:rPr lang="en-US" dirty="0"/>
              <a:t>Step 1: Collection of data</a:t>
            </a:r>
          </a:p>
          <a:p>
            <a:pPr marL="457200" indent="-223838"/>
            <a:r>
              <a:rPr lang="en-US" dirty="0"/>
              <a:t>Step 2: Organization of data</a:t>
            </a:r>
          </a:p>
          <a:p>
            <a:pPr marL="457200" indent="-223838"/>
            <a:r>
              <a:rPr lang="en-US" dirty="0"/>
              <a:t>Step 3: Presentation of data</a:t>
            </a:r>
          </a:p>
          <a:p>
            <a:pPr marL="457200" indent="-223838"/>
            <a:r>
              <a:rPr lang="en-US" dirty="0"/>
              <a:t>Step 4: Summarization of data numerically</a:t>
            </a:r>
          </a:p>
          <a:p>
            <a:pPr marL="457200" indent="-223838"/>
            <a:r>
              <a:rPr lang="en-US" dirty="0"/>
              <a:t>Step 5: Analysis of data</a:t>
            </a:r>
          </a:p>
          <a:p>
            <a:pPr marL="457200" indent="-223838"/>
            <a:r>
              <a:rPr lang="en-US" dirty="0"/>
              <a:t>Step 6: Drawing conclusion and making inferences</a:t>
            </a:r>
          </a:p>
        </p:txBody>
      </p:sp>
      <p:pic>
        <p:nvPicPr>
          <p:cNvPr id="2050" name="Picture 2" descr="What is Statistics?">
            <a:extLst>
              <a:ext uri="{FF2B5EF4-FFF2-40B4-BE49-F238E27FC236}">
                <a16:creationId xmlns:a16="http://schemas.microsoft.com/office/drawing/2014/main" id="{E86B0019-21FE-4AB1-8E6A-7C4A708D1D8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088056" y="1929854"/>
            <a:ext cx="2143125"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FC2DA2-E95C-DFE6-FDB2-DF1B5407B46F}"/>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4095302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D0AF7-EFDF-4C08-A8B1-AB5440A7DB36}"/>
              </a:ext>
            </a:extLst>
          </p:cNvPr>
          <p:cNvSpPr>
            <a:spLocks noGrp="1"/>
          </p:cNvSpPr>
          <p:nvPr>
            <p:ph idx="1"/>
          </p:nvPr>
        </p:nvSpPr>
        <p:spPr>
          <a:xfrm>
            <a:off x="1251678" y="316195"/>
            <a:ext cx="10178322" cy="5563398"/>
          </a:xfrm>
        </p:spPr>
        <p:txBody>
          <a:bodyPr>
            <a:normAutofit fontScale="92500" lnSpcReduction="20000"/>
          </a:bodyPr>
          <a:lstStyle/>
          <a:p>
            <a:pPr marL="461963" indent="-461963">
              <a:buAutoNum type="arabicPeriod" startAt="4"/>
            </a:pPr>
            <a:r>
              <a:rPr lang="en-US" b="1" dirty="0"/>
              <a:t>Data Transformation</a:t>
            </a:r>
            <a:r>
              <a:rPr lang="en-US" dirty="0"/>
              <a:t>: This step involves manipulating the data to prepare it for analysis. Common transformations include:</a:t>
            </a:r>
          </a:p>
          <a:p>
            <a:pPr marL="914400" indent="-452438">
              <a:buFont typeface="Wingdings" panose="05000000000000000000" pitchFamily="2" charset="2"/>
              <a:buChar char="ü"/>
            </a:pPr>
            <a:r>
              <a:rPr lang="en-US" b="1" dirty="0"/>
              <a:t>Deriving new variables:</a:t>
            </a:r>
            <a:r>
              <a:rPr lang="en-US" dirty="0"/>
              <a:t> Create new variables based on existing ones (e.g., calculating ratios or percentages)</a:t>
            </a:r>
          </a:p>
          <a:p>
            <a:pPr marL="914400" indent="-452438">
              <a:buFont typeface="Wingdings" panose="05000000000000000000" pitchFamily="2" charset="2"/>
              <a:buChar char="ü"/>
            </a:pPr>
            <a:r>
              <a:rPr lang="en-US" b="1" dirty="0"/>
              <a:t>Binning</a:t>
            </a:r>
            <a:r>
              <a:rPr lang="en-US" dirty="0"/>
              <a:t>: Grouping continuous data into categories.</a:t>
            </a:r>
          </a:p>
          <a:p>
            <a:pPr marL="914400" indent="-452438">
              <a:buFont typeface="Wingdings" panose="05000000000000000000" pitchFamily="2" charset="2"/>
              <a:buChar char="ü"/>
            </a:pPr>
            <a:r>
              <a:rPr lang="en-US" b="1" dirty="0"/>
              <a:t>Encoding categorical variables</a:t>
            </a:r>
            <a:r>
              <a:rPr lang="en-US" dirty="0"/>
              <a:t>: Transforming categorical data into numerical formats for statistical modeling. (</a:t>
            </a:r>
            <a:r>
              <a:rPr lang="en-US" dirty="0" err="1"/>
              <a:t>eg</a:t>
            </a:r>
            <a:r>
              <a:rPr lang="en-US" dirty="0"/>
              <a:t> level encoding, one-hot encoding etc.)</a:t>
            </a:r>
          </a:p>
          <a:p>
            <a:pPr marL="914400" indent="-452438">
              <a:buFont typeface="Wingdings" panose="05000000000000000000" pitchFamily="2" charset="2"/>
              <a:buChar char="ü"/>
            </a:pPr>
            <a:r>
              <a:rPr lang="en-US" b="1" dirty="0"/>
              <a:t>Normalize/Standardize Data</a:t>
            </a:r>
            <a:r>
              <a:rPr lang="en-US" dirty="0"/>
              <a:t>: Adjust data to a common scale without distorting differences in the ranges of values	</a:t>
            </a:r>
          </a:p>
          <a:p>
            <a:pPr marL="460375" indent="-460375">
              <a:buAutoNum type="arabicPeriod" startAt="5"/>
            </a:pPr>
            <a:r>
              <a:rPr lang="en-US" b="1" dirty="0"/>
              <a:t>Data Validation</a:t>
            </a:r>
            <a:r>
              <a:rPr lang="en-US" dirty="0"/>
              <a:t>:  After cleaning and transforming,  it's crucial to check if the data meets your analysis requirements.  This may involve running statistical tests or visualizing the data to identify any remaining issues.</a:t>
            </a:r>
          </a:p>
          <a:p>
            <a:pPr marL="460375" indent="-460375">
              <a:buAutoNum type="arabicPeriod" startAt="5"/>
            </a:pPr>
            <a:r>
              <a:rPr lang="en-US" b="1" dirty="0"/>
              <a:t>Data Documentation:</a:t>
            </a:r>
          </a:p>
          <a:p>
            <a:pPr marL="914400" indent="-452438">
              <a:buFont typeface="Wingdings" panose="05000000000000000000" pitchFamily="2" charset="2"/>
              <a:buChar char="ü"/>
            </a:pPr>
            <a:r>
              <a:rPr lang="en-US" dirty="0"/>
              <a:t>Document Procedures: Keep detailed records of all data preparation steps, including transformations, cleaning and decisions made.</a:t>
            </a:r>
          </a:p>
          <a:p>
            <a:pPr marL="914400" indent="-452438">
              <a:buFont typeface="Wingdings" panose="05000000000000000000" pitchFamily="2" charset="2"/>
              <a:buChar char="ü"/>
            </a:pPr>
            <a:r>
              <a:rPr lang="en-US" dirty="0"/>
              <a:t>Ensure Reproducibility: Make the data preparation process transparent and reproducible for future analysis. It help in understand how the data was prepared for analysis.</a:t>
            </a:r>
          </a:p>
        </p:txBody>
      </p:sp>
      <p:sp>
        <p:nvSpPr>
          <p:cNvPr id="4" name="Footer Placeholder 3">
            <a:extLst>
              <a:ext uri="{FF2B5EF4-FFF2-40B4-BE49-F238E27FC236}">
                <a16:creationId xmlns:a16="http://schemas.microsoft.com/office/drawing/2014/main" id="{3F0F1F8B-D65E-2D57-BBF1-3FF21F4A4D73}"/>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4156411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06C1-DF1C-2252-0212-42A86A4EB3B9}"/>
              </a:ext>
            </a:extLst>
          </p:cNvPr>
          <p:cNvSpPr>
            <a:spLocks noGrp="1"/>
          </p:cNvSpPr>
          <p:nvPr>
            <p:ph type="title"/>
          </p:nvPr>
        </p:nvSpPr>
        <p:spPr>
          <a:xfrm>
            <a:off x="1160238" y="136525"/>
            <a:ext cx="10178322" cy="460895"/>
          </a:xfrm>
        </p:spPr>
        <p:txBody>
          <a:bodyPr>
            <a:normAutofit/>
          </a:bodyPr>
          <a:lstStyle/>
          <a:p>
            <a:r>
              <a:rPr lang="en-US" sz="2400" dirty="0"/>
              <a:t>Importance of statistics in Business</a:t>
            </a:r>
          </a:p>
        </p:txBody>
      </p:sp>
      <p:sp>
        <p:nvSpPr>
          <p:cNvPr id="3" name="Content Placeholder 2">
            <a:extLst>
              <a:ext uri="{FF2B5EF4-FFF2-40B4-BE49-F238E27FC236}">
                <a16:creationId xmlns:a16="http://schemas.microsoft.com/office/drawing/2014/main" id="{4AF15275-D5A7-F1C9-3ED9-886BFC8E3EC8}"/>
              </a:ext>
            </a:extLst>
          </p:cNvPr>
          <p:cNvSpPr>
            <a:spLocks noGrp="1"/>
          </p:cNvSpPr>
          <p:nvPr>
            <p:ph idx="1"/>
          </p:nvPr>
        </p:nvSpPr>
        <p:spPr>
          <a:xfrm>
            <a:off x="1251678" y="914401"/>
            <a:ext cx="10401842" cy="5461278"/>
          </a:xfrm>
        </p:spPr>
        <p:txBody>
          <a:bodyPr/>
          <a:lstStyle/>
          <a:p>
            <a:pPr marL="0" indent="0">
              <a:buNone/>
            </a:pPr>
            <a:r>
              <a:rPr lang="en-US" dirty="0"/>
              <a:t>Statistics plays a crucial role in business by enabling data-driven decision-making and improving overall efficiency. </a:t>
            </a:r>
          </a:p>
          <a:p>
            <a:pPr marL="0" indent="0">
              <a:buNone/>
            </a:pPr>
            <a:r>
              <a:rPr lang="en-US" dirty="0"/>
              <a:t>Areas of business:</a:t>
            </a:r>
          </a:p>
          <a:p>
            <a:pPr marL="457200" indent="-457200">
              <a:buAutoNum type="arabicPeriod"/>
            </a:pPr>
            <a:r>
              <a:rPr lang="en-US" dirty="0"/>
              <a:t>Marketing</a:t>
            </a:r>
          </a:p>
          <a:p>
            <a:pPr marL="457200" indent="-457200">
              <a:buAutoNum type="arabicPeriod"/>
            </a:pPr>
            <a:r>
              <a:rPr lang="en-US" dirty="0"/>
              <a:t>Finance</a:t>
            </a:r>
          </a:p>
          <a:p>
            <a:pPr marL="457200" indent="-457200">
              <a:buAutoNum type="arabicPeriod"/>
            </a:pPr>
            <a:r>
              <a:rPr lang="en-US" dirty="0"/>
              <a:t>Management</a:t>
            </a:r>
          </a:p>
          <a:p>
            <a:pPr marL="457200" indent="-457200">
              <a:buAutoNum type="arabicPeriod"/>
            </a:pPr>
            <a:r>
              <a:rPr lang="en-US" dirty="0"/>
              <a:t>Accounting</a:t>
            </a:r>
          </a:p>
          <a:p>
            <a:pPr marL="457200" indent="-457200">
              <a:buAutoNum type="arabicPeriod"/>
            </a:pPr>
            <a:endParaRPr lang="en-US" dirty="0"/>
          </a:p>
          <a:p>
            <a:pPr marL="457200" indent="-457200">
              <a:buAutoNum type="arabicPeriod"/>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CFFB6F6A-6452-9654-B2BF-E69C6C40CF23}"/>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655911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D07029-12CE-CDDC-C525-085FBA4C2EC7}"/>
              </a:ext>
            </a:extLst>
          </p:cNvPr>
          <p:cNvSpPr>
            <a:spLocks noGrp="1"/>
          </p:cNvSpPr>
          <p:nvPr>
            <p:ph idx="1"/>
          </p:nvPr>
        </p:nvSpPr>
        <p:spPr>
          <a:xfrm>
            <a:off x="1251678" y="447041"/>
            <a:ext cx="10178322" cy="5432552"/>
          </a:xfrm>
        </p:spPr>
        <p:txBody>
          <a:bodyPr/>
          <a:lstStyle/>
          <a:p>
            <a:pPr marL="0" indent="0">
              <a:buNone/>
            </a:pPr>
            <a:r>
              <a:rPr lang="en-US" b="1" dirty="0"/>
              <a:t>Role of Statistics in Marketing</a:t>
            </a:r>
          </a:p>
          <a:p>
            <a:pPr marL="0" indent="0">
              <a:buNone/>
            </a:pPr>
            <a:endParaRPr lang="en-US" b="1" dirty="0"/>
          </a:p>
          <a:p>
            <a:pPr>
              <a:buFont typeface="Arial" panose="020B0604020202020204" pitchFamily="34" charset="0"/>
              <a:buChar char="•"/>
            </a:pPr>
            <a:r>
              <a:rPr lang="en-US" b="1" dirty="0"/>
              <a:t>Market Research</a:t>
            </a:r>
            <a:r>
              <a:rPr lang="en-US" dirty="0"/>
              <a:t>: Helps businesses identify customer preferences and market trends through surveys, focus groups, and data analysis.</a:t>
            </a:r>
          </a:p>
          <a:p>
            <a:pPr>
              <a:buFont typeface="Arial" panose="020B0604020202020204" pitchFamily="34" charset="0"/>
              <a:buChar char="•"/>
            </a:pPr>
            <a:r>
              <a:rPr lang="en-US" b="1" dirty="0"/>
              <a:t>Customer Segmentation</a:t>
            </a:r>
            <a:r>
              <a:rPr lang="en-US" dirty="0"/>
              <a:t>: Divides customers into groups based on age, income, behavior, etc., for targeted campaigns.</a:t>
            </a:r>
          </a:p>
          <a:p>
            <a:pPr>
              <a:buFont typeface="Arial" panose="020B0604020202020204" pitchFamily="34" charset="0"/>
              <a:buChar char="•"/>
            </a:pPr>
            <a:r>
              <a:rPr lang="en-US" b="1" dirty="0"/>
              <a:t>Advertising Effectiveness</a:t>
            </a:r>
            <a:r>
              <a:rPr lang="en-US" dirty="0"/>
              <a:t>: Measures how well an ad campaign performs, ensuring efficient spending.</a:t>
            </a:r>
          </a:p>
          <a:p>
            <a:pPr>
              <a:buFont typeface="Arial" panose="020B0604020202020204" pitchFamily="34" charset="0"/>
              <a:buChar char="•"/>
            </a:pPr>
            <a:r>
              <a:rPr lang="en-US" b="1" dirty="0"/>
              <a:t>Sales Forecasting</a:t>
            </a:r>
            <a:r>
              <a:rPr lang="en-US" dirty="0"/>
              <a:t>: Predicts future sales trends to set realistic targets and plan inventory.</a:t>
            </a:r>
          </a:p>
          <a:p>
            <a:pPr>
              <a:buFont typeface="Arial" panose="020B0604020202020204" pitchFamily="34" charset="0"/>
              <a:buChar char="•"/>
            </a:pPr>
            <a:r>
              <a:rPr lang="en-US" b="1" dirty="0"/>
              <a:t>Competitor Analysis</a:t>
            </a:r>
            <a:r>
              <a:rPr lang="en-US" dirty="0"/>
              <a:t>: Assists in understanding competitors' strategies and market share.</a:t>
            </a:r>
          </a:p>
          <a:p>
            <a:pPr marL="0" indent="0">
              <a:buNone/>
            </a:pPr>
            <a:endParaRPr lang="en-US" dirty="0"/>
          </a:p>
        </p:txBody>
      </p:sp>
      <p:sp>
        <p:nvSpPr>
          <p:cNvPr id="4" name="Footer Placeholder 3">
            <a:extLst>
              <a:ext uri="{FF2B5EF4-FFF2-40B4-BE49-F238E27FC236}">
                <a16:creationId xmlns:a16="http://schemas.microsoft.com/office/drawing/2014/main" id="{2D3C5894-19D2-57A2-3727-37D9C5996648}"/>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00576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7AB4F5-425D-2E06-6B95-AF54418EC535}"/>
              </a:ext>
            </a:extLst>
          </p:cNvPr>
          <p:cNvSpPr>
            <a:spLocks noGrp="1"/>
          </p:cNvSpPr>
          <p:nvPr>
            <p:ph idx="1"/>
          </p:nvPr>
        </p:nvSpPr>
        <p:spPr>
          <a:xfrm>
            <a:off x="1251678" y="223521"/>
            <a:ext cx="10178322" cy="5656072"/>
          </a:xfrm>
        </p:spPr>
        <p:txBody>
          <a:bodyPr/>
          <a:lstStyle/>
          <a:p>
            <a:pPr marL="0" indent="0">
              <a:buNone/>
            </a:pPr>
            <a:r>
              <a:rPr lang="en-US" b="1" dirty="0"/>
              <a:t>Role of Statistics in Finance</a:t>
            </a:r>
          </a:p>
          <a:p>
            <a:pPr marL="0" indent="0">
              <a:buNone/>
            </a:pPr>
            <a:endParaRPr lang="en-US" b="1" dirty="0"/>
          </a:p>
          <a:p>
            <a:pPr>
              <a:buFont typeface="Arial" panose="020B0604020202020204" pitchFamily="34" charset="0"/>
              <a:buChar char="•"/>
            </a:pPr>
            <a:r>
              <a:rPr lang="en-US" b="1" dirty="0"/>
              <a:t>Investment Analysis</a:t>
            </a:r>
            <a:r>
              <a:rPr lang="en-US" dirty="0"/>
              <a:t>: Assesses the risk and return of investments using statistical models like regression and probability.</a:t>
            </a:r>
          </a:p>
          <a:p>
            <a:pPr>
              <a:buFont typeface="Arial" panose="020B0604020202020204" pitchFamily="34" charset="0"/>
              <a:buChar char="•"/>
            </a:pPr>
            <a:r>
              <a:rPr lang="en-US" b="1" dirty="0"/>
              <a:t>Risk Management</a:t>
            </a:r>
            <a:r>
              <a:rPr lang="en-US" dirty="0"/>
              <a:t>: Evaluates financial risks (e.g., credit risk, market risk) and helps mitigate them.</a:t>
            </a:r>
          </a:p>
          <a:p>
            <a:pPr>
              <a:buFont typeface="Arial" panose="020B0604020202020204" pitchFamily="34" charset="0"/>
              <a:buChar char="•"/>
            </a:pPr>
            <a:r>
              <a:rPr lang="en-US" b="1" dirty="0"/>
              <a:t>Portfolio Optimization</a:t>
            </a:r>
            <a:r>
              <a:rPr lang="en-US" dirty="0"/>
              <a:t>: Helps in diversifying investments to maximize returns and minimize risks.</a:t>
            </a:r>
          </a:p>
          <a:p>
            <a:pPr>
              <a:buFont typeface="Arial" panose="020B0604020202020204" pitchFamily="34" charset="0"/>
              <a:buChar char="•"/>
            </a:pPr>
            <a:r>
              <a:rPr lang="en-US" b="1" dirty="0"/>
              <a:t>Budgeting and Forecasting</a:t>
            </a:r>
            <a:r>
              <a:rPr lang="en-US" dirty="0"/>
              <a:t>: Uses historical data to predict future cash flows and set financial goals.</a:t>
            </a:r>
          </a:p>
          <a:p>
            <a:pPr>
              <a:buFont typeface="Arial" panose="020B0604020202020204" pitchFamily="34" charset="0"/>
              <a:buChar char="•"/>
            </a:pPr>
            <a:r>
              <a:rPr lang="en-US" b="1" dirty="0"/>
              <a:t>Stock Market Analysis</a:t>
            </a:r>
            <a:r>
              <a:rPr lang="en-US" dirty="0"/>
              <a:t>: Tracks trends and predicts market behavior based on statistical patterns.</a:t>
            </a:r>
          </a:p>
          <a:p>
            <a:pPr marL="0" indent="0">
              <a:buNone/>
            </a:pPr>
            <a:endParaRPr lang="en-US" dirty="0"/>
          </a:p>
        </p:txBody>
      </p:sp>
      <p:sp>
        <p:nvSpPr>
          <p:cNvPr id="4" name="Footer Placeholder 3">
            <a:extLst>
              <a:ext uri="{FF2B5EF4-FFF2-40B4-BE49-F238E27FC236}">
                <a16:creationId xmlns:a16="http://schemas.microsoft.com/office/drawing/2014/main" id="{CC15B9CF-9DC0-399E-384B-CB7CE8B5EC4D}"/>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434355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57369-2FA2-63AF-46C9-5B256D6FC67F}"/>
              </a:ext>
            </a:extLst>
          </p:cNvPr>
          <p:cNvSpPr>
            <a:spLocks noGrp="1"/>
          </p:cNvSpPr>
          <p:nvPr>
            <p:ph idx="1"/>
          </p:nvPr>
        </p:nvSpPr>
        <p:spPr>
          <a:xfrm>
            <a:off x="1251678" y="325120"/>
            <a:ext cx="10178322" cy="5923279"/>
          </a:xfrm>
        </p:spPr>
        <p:txBody>
          <a:bodyPr>
            <a:normAutofit fontScale="77500" lnSpcReduction="20000"/>
          </a:bodyPr>
          <a:lstStyle/>
          <a:p>
            <a:pPr marL="0" indent="0">
              <a:buNone/>
            </a:pPr>
            <a:r>
              <a:rPr lang="en-US" b="1" dirty="0"/>
              <a:t>Areas:</a:t>
            </a:r>
          </a:p>
          <a:p>
            <a:pPr marL="457200" indent="-457200">
              <a:buAutoNum type="arabicPeriod"/>
            </a:pPr>
            <a:r>
              <a:rPr lang="en-US" b="1" dirty="0"/>
              <a:t>Strategic management</a:t>
            </a:r>
          </a:p>
          <a:p>
            <a:pPr marL="457200" indent="-457200">
              <a:buAutoNum type="arabicPeriod"/>
            </a:pPr>
            <a:r>
              <a:rPr lang="en-US" b="1" dirty="0"/>
              <a:t>Operations management</a:t>
            </a:r>
          </a:p>
          <a:p>
            <a:pPr marL="457200" indent="-457200">
              <a:buAutoNum type="arabicPeriod"/>
            </a:pPr>
            <a:r>
              <a:rPr lang="en-US" b="1" dirty="0"/>
              <a:t>Financial management</a:t>
            </a:r>
          </a:p>
          <a:p>
            <a:pPr marL="457200" indent="-457200">
              <a:buAutoNum type="arabicPeriod"/>
            </a:pPr>
            <a:r>
              <a:rPr lang="en-US" b="1" dirty="0"/>
              <a:t>Human resource management</a:t>
            </a:r>
          </a:p>
          <a:p>
            <a:pPr marL="457200" indent="-457200">
              <a:buAutoNum type="arabicPeriod"/>
            </a:pPr>
            <a:r>
              <a:rPr lang="en-US" b="1" dirty="0"/>
              <a:t>Marketing management </a:t>
            </a:r>
          </a:p>
          <a:p>
            <a:pPr marL="457200" indent="-457200">
              <a:buAutoNum type="arabicPeriod"/>
            </a:pPr>
            <a:r>
              <a:rPr lang="en-US" b="1" dirty="0"/>
              <a:t>Supply chain and logistics management</a:t>
            </a:r>
          </a:p>
          <a:p>
            <a:pPr marL="457200" indent="-457200">
              <a:buAutoNum type="arabicPeriod"/>
            </a:pPr>
            <a:r>
              <a:rPr lang="en-US" b="1" dirty="0"/>
              <a:t>IT management</a:t>
            </a:r>
          </a:p>
          <a:p>
            <a:pPr marL="457200" indent="-457200">
              <a:buAutoNum type="arabicPeriod"/>
            </a:pPr>
            <a:r>
              <a:rPr lang="en-US" b="1" dirty="0"/>
              <a:t>Project management</a:t>
            </a:r>
          </a:p>
          <a:p>
            <a:pPr marL="457200" indent="-457200">
              <a:buAutoNum type="arabicPeriod"/>
            </a:pPr>
            <a:r>
              <a:rPr lang="en-US" b="1" dirty="0"/>
              <a:t>Risk management</a:t>
            </a:r>
          </a:p>
          <a:p>
            <a:pPr marL="457200" indent="-457200">
              <a:buAutoNum type="arabicPeriod"/>
            </a:pPr>
            <a:r>
              <a:rPr lang="en-US" b="1" dirty="0"/>
              <a:t>Innovation and change management</a:t>
            </a:r>
          </a:p>
          <a:p>
            <a:pPr marL="0" indent="0">
              <a:buNone/>
            </a:pPr>
            <a:endParaRPr lang="en-US" b="1" dirty="0"/>
          </a:p>
          <a:p>
            <a:pPr marL="0" indent="0">
              <a:buNone/>
            </a:pPr>
            <a:r>
              <a:rPr lang="en-US" b="1"/>
              <a:t>Role </a:t>
            </a:r>
            <a:r>
              <a:rPr lang="en-US" b="1" dirty="0"/>
              <a:t>of Statistics in Management</a:t>
            </a:r>
          </a:p>
          <a:p>
            <a:pPr>
              <a:buFont typeface="Arial" panose="020B0604020202020204" pitchFamily="34" charset="0"/>
              <a:buChar char="•"/>
            </a:pPr>
            <a:r>
              <a:rPr lang="en-US" b="1"/>
              <a:t>Performance </a:t>
            </a:r>
            <a:r>
              <a:rPr lang="en-US" b="1" dirty="0"/>
              <a:t>Evaluation</a:t>
            </a:r>
            <a:r>
              <a:rPr lang="en-US" dirty="0"/>
              <a:t>: Tracks employee productivity and organizational performance using KPIs (Key Performance Indicators).</a:t>
            </a:r>
          </a:p>
          <a:p>
            <a:pPr>
              <a:buFont typeface="Arial" panose="020B0604020202020204" pitchFamily="34" charset="0"/>
              <a:buChar char="•"/>
            </a:pPr>
            <a:r>
              <a:rPr lang="en-US" b="1" dirty="0"/>
              <a:t>Decision Making</a:t>
            </a:r>
            <a:r>
              <a:rPr lang="en-US" dirty="0"/>
              <a:t>: Provides data-driven insights to solve business problems and improve operations.</a:t>
            </a:r>
          </a:p>
          <a:p>
            <a:pPr>
              <a:buFont typeface="Arial" panose="020B0604020202020204" pitchFamily="34" charset="0"/>
              <a:buChar char="•"/>
            </a:pPr>
            <a:r>
              <a:rPr lang="en-US" b="1" dirty="0"/>
              <a:t>Resource Allocation</a:t>
            </a:r>
            <a:r>
              <a:rPr lang="en-US" dirty="0"/>
              <a:t>: Optimizes the use of resources like manpower, materials, and funds.</a:t>
            </a:r>
          </a:p>
          <a:p>
            <a:pPr>
              <a:buFont typeface="Arial" panose="020B0604020202020204" pitchFamily="34" charset="0"/>
              <a:buChar char="•"/>
            </a:pPr>
            <a:r>
              <a:rPr lang="en-US" b="1" dirty="0"/>
              <a:t>Project Management</a:t>
            </a:r>
            <a:r>
              <a:rPr lang="en-US" dirty="0"/>
              <a:t>: Predicts project timelines and resource needs using statistical tools.</a:t>
            </a:r>
          </a:p>
          <a:p>
            <a:pPr>
              <a:buFont typeface="Arial" panose="020B0604020202020204" pitchFamily="34" charset="0"/>
              <a:buChar char="•"/>
            </a:pPr>
            <a:r>
              <a:rPr lang="en-US" b="1" dirty="0"/>
              <a:t>Change Management</a:t>
            </a:r>
            <a:r>
              <a:rPr lang="en-US" dirty="0"/>
              <a:t>: Analyzes the impact of organizational changes on employees and processes.</a:t>
            </a:r>
          </a:p>
          <a:p>
            <a:pPr marL="0" indent="0">
              <a:buNone/>
            </a:pPr>
            <a:endParaRPr lang="en-US" dirty="0"/>
          </a:p>
        </p:txBody>
      </p:sp>
      <p:sp>
        <p:nvSpPr>
          <p:cNvPr id="4" name="Footer Placeholder 3">
            <a:extLst>
              <a:ext uri="{FF2B5EF4-FFF2-40B4-BE49-F238E27FC236}">
                <a16:creationId xmlns:a16="http://schemas.microsoft.com/office/drawing/2014/main" id="{92BF8400-5FD2-D549-1499-970CB1E6AF1C}"/>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539723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10AC4-D424-4590-0F5B-8E5A6209FCBE}"/>
              </a:ext>
            </a:extLst>
          </p:cNvPr>
          <p:cNvSpPr>
            <a:spLocks noGrp="1"/>
          </p:cNvSpPr>
          <p:nvPr>
            <p:ph idx="1"/>
          </p:nvPr>
        </p:nvSpPr>
        <p:spPr>
          <a:xfrm>
            <a:off x="1251678" y="365761"/>
            <a:ext cx="10178322" cy="5513832"/>
          </a:xfrm>
        </p:spPr>
        <p:txBody>
          <a:bodyPr/>
          <a:lstStyle/>
          <a:p>
            <a:pPr marL="0" indent="0">
              <a:buNone/>
            </a:pPr>
            <a:r>
              <a:rPr lang="en-US" b="1" dirty="0"/>
              <a:t>Role of Statistics in Accounting</a:t>
            </a:r>
          </a:p>
          <a:p>
            <a:pPr marL="0" indent="0">
              <a:buNone/>
            </a:pPr>
            <a:endParaRPr lang="en-US" b="1" dirty="0"/>
          </a:p>
          <a:p>
            <a:pPr>
              <a:buFont typeface="Arial" panose="020B0604020202020204" pitchFamily="34" charset="0"/>
              <a:buChar char="•"/>
            </a:pPr>
            <a:r>
              <a:rPr lang="en-US" b="1" dirty="0"/>
              <a:t>Fraud Detection</a:t>
            </a:r>
            <a:r>
              <a:rPr lang="en-US" dirty="0"/>
              <a:t>: Identifies anomalies in financial transactions and detects fraudulent activities.</a:t>
            </a:r>
          </a:p>
          <a:p>
            <a:pPr>
              <a:buFont typeface="Arial" panose="020B0604020202020204" pitchFamily="34" charset="0"/>
              <a:buChar char="•"/>
            </a:pPr>
            <a:r>
              <a:rPr lang="en-US" b="1" dirty="0"/>
              <a:t>Auditing</a:t>
            </a:r>
            <a:r>
              <a:rPr lang="en-US" dirty="0"/>
              <a:t>: Uses statistical sampling to verify financial accuracy and compliance.</a:t>
            </a:r>
          </a:p>
          <a:p>
            <a:pPr>
              <a:buFont typeface="Arial" panose="020B0604020202020204" pitchFamily="34" charset="0"/>
              <a:buChar char="•"/>
            </a:pPr>
            <a:r>
              <a:rPr lang="en-US" b="1" dirty="0"/>
              <a:t>Cost Analysis</a:t>
            </a:r>
            <a:r>
              <a:rPr lang="en-US" dirty="0"/>
              <a:t>: Tracks costs and identifies areas to cut expenses while maintaining efficiency.</a:t>
            </a:r>
          </a:p>
          <a:p>
            <a:pPr>
              <a:buFont typeface="Arial" panose="020B0604020202020204" pitchFamily="34" charset="0"/>
              <a:buChar char="•"/>
            </a:pPr>
            <a:r>
              <a:rPr lang="en-US" b="1" dirty="0"/>
              <a:t>Financial Reporting</a:t>
            </a:r>
            <a:r>
              <a:rPr lang="en-US" dirty="0"/>
              <a:t>: Helps prepare accurate reports using data summaries and analysis.</a:t>
            </a:r>
          </a:p>
          <a:p>
            <a:pPr>
              <a:buFont typeface="Arial" panose="020B0604020202020204" pitchFamily="34" charset="0"/>
              <a:buChar char="•"/>
            </a:pPr>
            <a:r>
              <a:rPr lang="en-US" b="1" dirty="0"/>
              <a:t>Trend Analysis</a:t>
            </a:r>
            <a:r>
              <a:rPr lang="en-US" dirty="0"/>
              <a:t>: Evaluates financial trends over time to make predictions and assess financial health.</a:t>
            </a:r>
          </a:p>
          <a:p>
            <a:pPr marL="0" indent="0">
              <a:buNone/>
            </a:pPr>
            <a:endParaRPr lang="en-US" dirty="0"/>
          </a:p>
        </p:txBody>
      </p:sp>
      <p:sp>
        <p:nvSpPr>
          <p:cNvPr id="4" name="Footer Placeholder 3">
            <a:extLst>
              <a:ext uri="{FF2B5EF4-FFF2-40B4-BE49-F238E27FC236}">
                <a16:creationId xmlns:a16="http://schemas.microsoft.com/office/drawing/2014/main" id="{79556D22-B75C-70C7-70F1-5E737CF23DA0}"/>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659567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C16B-3C1F-4C5A-ABF5-8884B9AF9040}"/>
              </a:ext>
            </a:extLst>
          </p:cNvPr>
          <p:cNvSpPr>
            <a:spLocks noGrp="1"/>
          </p:cNvSpPr>
          <p:nvPr>
            <p:ph type="title"/>
          </p:nvPr>
        </p:nvSpPr>
        <p:spPr>
          <a:xfrm>
            <a:off x="1270659" y="185016"/>
            <a:ext cx="8229600" cy="402771"/>
          </a:xfrm>
        </p:spPr>
        <p:txBody>
          <a:bodyPr>
            <a:normAutofit fontScale="90000"/>
          </a:bodyPr>
          <a:lstStyle/>
          <a:p>
            <a:r>
              <a:rPr lang="en-US" sz="2700" b="1" dirty="0">
                <a:solidFill>
                  <a:srgbClr val="212121"/>
                </a:solidFill>
                <a:latin typeface="Roboto"/>
              </a:rPr>
              <a:t>Application areas of statistics in IT</a:t>
            </a:r>
            <a:br>
              <a:rPr lang="en-US" sz="2800" dirty="0">
                <a:solidFill>
                  <a:srgbClr val="212121"/>
                </a:solidFill>
                <a:latin typeface="Roboto"/>
              </a:rPr>
            </a:br>
            <a:endParaRPr lang="en-US" sz="2800" dirty="0"/>
          </a:p>
        </p:txBody>
      </p:sp>
      <p:sp>
        <p:nvSpPr>
          <p:cNvPr id="3" name="Content Placeholder 2">
            <a:extLst>
              <a:ext uri="{FF2B5EF4-FFF2-40B4-BE49-F238E27FC236}">
                <a16:creationId xmlns:a16="http://schemas.microsoft.com/office/drawing/2014/main" id="{9F3C91E3-2199-444B-ACFE-E3E5DE3C3E97}"/>
              </a:ext>
            </a:extLst>
          </p:cNvPr>
          <p:cNvSpPr>
            <a:spLocks noGrp="1"/>
          </p:cNvSpPr>
          <p:nvPr>
            <p:ph idx="1"/>
          </p:nvPr>
        </p:nvSpPr>
        <p:spPr>
          <a:xfrm>
            <a:off x="1270659" y="866899"/>
            <a:ext cx="10355283" cy="5610101"/>
          </a:xfrm>
        </p:spPr>
        <p:txBody>
          <a:bodyPr>
            <a:normAutofit fontScale="92500" lnSpcReduction="10000"/>
          </a:bodyPr>
          <a:lstStyle/>
          <a:p>
            <a:pPr algn="l">
              <a:buFont typeface="Arial" panose="020B0604020202020204" pitchFamily="34" charset="0"/>
              <a:buChar char="•"/>
            </a:pPr>
            <a:r>
              <a:rPr lang="en-US" sz="1900" b="1" dirty="0">
                <a:solidFill>
                  <a:srgbClr val="212121"/>
                </a:solidFill>
              </a:rPr>
              <a:t>Simulation and modelling: </a:t>
            </a:r>
            <a:r>
              <a:rPr lang="en-US" sz="1900" b="1" dirty="0">
                <a:solidFill>
                  <a:srgbClr val="222222"/>
                </a:solidFill>
              </a:rPr>
              <a:t>Computer simulation</a:t>
            </a:r>
            <a:r>
              <a:rPr lang="en-US" sz="1900" dirty="0">
                <a:solidFill>
                  <a:srgbClr val="222222"/>
                </a:solidFill>
              </a:rPr>
              <a:t>, the use of  a </a:t>
            </a:r>
            <a:r>
              <a:rPr lang="en-US" sz="1900" b="1" dirty="0">
                <a:solidFill>
                  <a:srgbClr val="222222"/>
                </a:solidFill>
              </a:rPr>
              <a:t>computer</a:t>
            </a:r>
            <a:r>
              <a:rPr lang="en-US" sz="1900" dirty="0">
                <a:solidFill>
                  <a:srgbClr val="222222"/>
                </a:solidFill>
              </a:rPr>
              <a:t> to represent the dynamic responses of one system by the behavior of another system modeled after it. A </a:t>
            </a:r>
            <a:r>
              <a:rPr lang="en-US" sz="1900" b="1" dirty="0">
                <a:solidFill>
                  <a:srgbClr val="222222"/>
                </a:solidFill>
              </a:rPr>
              <a:t>simulation</a:t>
            </a:r>
            <a:r>
              <a:rPr lang="en-US" sz="1900" dirty="0">
                <a:solidFill>
                  <a:srgbClr val="222222"/>
                </a:solidFill>
              </a:rPr>
              <a:t> uses a mathematical description, or </a:t>
            </a:r>
            <a:r>
              <a:rPr lang="en-US" sz="1900" b="1" dirty="0">
                <a:solidFill>
                  <a:srgbClr val="222222"/>
                </a:solidFill>
              </a:rPr>
              <a:t>model</a:t>
            </a:r>
            <a:r>
              <a:rPr lang="en-US" sz="1900" dirty="0">
                <a:solidFill>
                  <a:srgbClr val="222222"/>
                </a:solidFill>
              </a:rPr>
              <a:t>, of a real system in the form of a </a:t>
            </a:r>
            <a:r>
              <a:rPr lang="en-US" sz="1900" b="1" dirty="0">
                <a:solidFill>
                  <a:srgbClr val="222222"/>
                </a:solidFill>
              </a:rPr>
              <a:t>computer</a:t>
            </a:r>
            <a:r>
              <a:rPr lang="en-US" sz="1900" dirty="0">
                <a:solidFill>
                  <a:srgbClr val="222222"/>
                </a:solidFill>
              </a:rPr>
              <a:t> program.</a:t>
            </a:r>
            <a:endParaRPr lang="en-US" sz="1900" b="1" dirty="0">
              <a:solidFill>
                <a:srgbClr val="212121"/>
              </a:solidFill>
            </a:endParaRPr>
          </a:p>
          <a:p>
            <a:pPr algn="l">
              <a:buFont typeface="Arial" panose="020B0604020202020204" pitchFamily="34" charset="0"/>
              <a:buChar char="•"/>
            </a:pPr>
            <a:r>
              <a:rPr lang="en-US" sz="1900" b="1" dirty="0">
                <a:solidFill>
                  <a:srgbClr val="212121"/>
                </a:solidFill>
              </a:rPr>
              <a:t>Artificial Intelligence:</a:t>
            </a:r>
            <a:r>
              <a:rPr lang="en-US" sz="1900" dirty="0">
                <a:solidFill>
                  <a:srgbClr val="212121"/>
                </a:solidFill>
              </a:rPr>
              <a:t> T</a:t>
            </a:r>
            <a:r>
              <a:rPr lang="en-US" sz="1900" dirty="0">
                <a:solidFill>
                  <a:srgbClr val="222222"/>
                </a:solidFill>
              </a:rPr>
              <a:t>he theory and development of computer systems able to perform tasks normally requiring human intelligence, such as visual perception, speech recognition, decision-making, and translation between languages.</a:t>
            </a:r>
            <a:endParaRPr lang="en-US" sz="1900" b="1" dirty="0">
              <a:solidFill>
                <a:srgbClr val="212121"/>
              </a:solidFill>
            </a:endParaRPr>
          </a:p>
          <a:p>
            <a:pPr algn="l">
              <a:buFont typeface="Arial" panose="020B0604020202020204" pitchFamily="34" charset="0"/>
              <a:buChar char="•"/>
            </a:pPr>
            <a:r>
              <a:rPr lang="en-US" sz="1900" b="1" dirty="0">
                <a:solidFill>
                  <a:srgbClr val="212121"/>
                </a:solidFill>
              </a:rPr>
              <a:t>Statistics and machine learning : </a:t>
            </a:r>
            <a:r>
              <a:rPr lang="en-US" sz="1900" dirty="0">
                <a:solidFill>
                  <a:srgbClr val="333333"/>
                </a:solidFill>
              </a:rPr>
              <a:t>Machine Learning is a sub-area of artificial intelligence, whereby the term refers to the ability of IT systems to independently find solutions to problems by </a:t>
            </a:r>
            <a:r>
              <a:rPr lang="en-US" sz="1900" u="sng" dirty="0">
                <a:solidFill>
                  <a:srgbClr val="333333"/>
                </a:solidFill>
              </a:rPr>
              <a:t>recognizing patterns in databases</a:t>
            </a:r>
            <a:r>
              <a:rPr lang="en-US" sz="1900" dirty="0">
                <a:solidFill>
                  <a:srgbClr val="333333"/>
                </a:solidFill>
              </a:rPr>
              <a:t>. In other words: Machine Learning enables IT systems to recognize patterns on the basis of existing algorithms and data sets and to develop adequate solution concepts. Therefore, in Machine Learning, artificial knowledge is generated on the basis of experience.</a:t>
            </a:r>
          </a:p>
          <a:p>
            <a:pPr marL="457200">
              <a:buNone/>
            </a:pPr>
            <a:r>
              <a:rPr lang="en-US" dirty="0">
                <a:solidFill>
                  <a:srgbClr val="333333"/>
                </a:solidFill>
                <a:latin typeface="Merriweather"/>
              </a:rPr>
              <a:t>	T</a:t>
            </a:r>
            <a:r>
              <a:rPr lang="en-US" b="0" i="0" dirty="0">
                <a:solidFill>
                  <a:srgbClr val="333333"/>
                </a:solidFill>
                <a:effectLst/>
                <a:latin typeface="Merriweather"/>
              </a:rPr>
              <a:t>asks by Machine Learning:</a:t>
            </a:r>
          </a:p>
          <a:p>
            <a:pPr marL="571500" indent="-342900">
              <a:buAutoNum type="arabicPeriod"/>
            </a:pPr>
            <a:r>
              <a:rPr lang="en-US" b="0" i="0" dirty="0">
                <a:solidFill>
                  <a:srgbClr val="333333"/>
                </a:solidFill>
                <a:effectLst/>
                <a:latin typeface="Merriweather"/>
              </a:rPr>
              <a:t>Finding, extracting and summarizing relevant data</a:t>
            </a:r>
          </a:p>
          <a:p>
            <a:pPr marL="571500" indent="-342900">
              <a:buAutoNum type="arabicPeriod"/>
            </a:pPr>
            <a:r>
              <a:rPr lang="en-US" b="0" i="0" dirty="0">
                <a:solidFill>
                  <a:srgbClr val="333333"/>
                </a:solidFill>
                <a:effectLst/>
                <a:latin typeface="Merriweather"/>
              </a:rPr>
              <a:t>Making predictions based on the analysis of data</a:t>
            </a:r>
          </a:p>
          <a:p>
            <a:pPr marL="571500" indent="-342900">
              <a:buAutoNum type="arabicPeriod"/>
            </a:pPr>
            <a:r>
              <a:rPr lang="en-US" b="0" i="0" dirty="0">
                <a:solidFill>
                  <a:srgbClr val="333333"/>
                </a:solidFill>
                <a:effectLst/>
                <a:latin typeface="Merriweather"/>
              </a:rPr>
              <a:t>Calculating probabilities for specific results</a:t>
            </a:r>
          </a:p>
          <a:p>
            <a:pPr marL="571500" indent="-342900">
              <a:buAutoNum type="arabicPeriod"/>
            </a:pPr>
            <a:r>
              <a:rPr lang="en-US" b="0" i="0" dirty="0">
                <a:solidFill>
                  <a:srgbClr val="333333"/>
                </a:solidFill>
                <a:effectLst/>
                <a:latin typeface="Merriweather"/>
              </a:rPr>
              <a:t>Adapting to certain developments autonomously</a:t>
            </a:r>
          </a:p>
          <a:p>
            <a:pPr marL="571500" indent="-342900">
              <a:buAutoNum type="arabicPeriod"/>
            </a:pPr>
            <a:r>
              <a:rPr lang="en-US" b="0" i="0" dirty="0">
                <a:solidFill>
                  <a:srgbClr val="333333"/>
                </a:solidFill>
                <a:effectLst/>
                <a:latin typeface="Merriweather"/>
              </a:rPr>
              <a:t>Optimizing processes based on recognized patterns</a:t>
            </a:r>
            <a:endParaRPr lang="en-US" sz="1800" b="1" dirty="0">
              <a:solidFill>
                <a:srgbClr val="212121"/>
              </a:solidFill>
              <a:latin typeface="Roboto"/>
            </a:endParaRPr>
          </a:p>
          <a:p>
            <a:endParaRPr lang="en-US" dirty="0"/>
          </a:p>
        </p:txBody>
      </p:sp>
      <p:sp>
        <p:nvSpPr>
          <p:cNvPr id="4" name="Slide Number Placeholder 3">
            <a:extLst>
              <a:ext uri="{FF2B5EF4-FFF2-40B4-BE49-F238E27FC236}">
                <a16:creationId xmlns:a16="http://schemas.microsoft.com/office/drawing/2014/main" id="{79D9F47E-EC21-49CF-AEE3-4CAC6E4C3506}"/>
              </a:ext>
            </a:extLst>
          </p:cNvPr>
          <p:cNvSpPr>
            <a:spLocks noGrp="1"/>
          </p:cNvSpPr>
          <p:nvPr>
            <p:ph type="sldNum" sz="quarter" idx="12"/>
          </p:nvPr>
        </p:nvSpPr>
        <p:spPr/>
        <p:txBody>
          <a:bodyPr/>
          <a:lstStyle/>
          <a:p>
            <a:fld id="{D58C462D-6DF3-4641-93DF-AC4EA5041486}" type="slidenum">
              <a:rPr lang="en-US" smtClean="0"/>
              <a:t>26</a:t>
            </a:fld>
            <a:endParaRPr lang="en-US"/>
          </a:p>
        </p:txBody>
      </p:sp>
    </p:spTree>
    <p:extLst>
      <p:ext uri="{BB962C8B-B14F-4D97-AF65-F5344CB8AC3E}">
        <p14:creationId xmlns:p14="http://schemas.microsoft.com/office/powerpoint/2010/main" val="267225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8BA8-F57E-4A42-9351-785500F28E81}"/>
              </a:ext>
            </a:extLst>
          </p:cNvPr>
          <p:cNvSpPr>
            <a:spLocks noGrp="1"/>
          </p:cNvSpPr>
          <p:nvPr>
            <p:ph idx="1"/>
          </p:nvPr>
        </p:nvSpPr>
        <p:spPr>
          <a:xfrm>
            <a:off x="1246909" y="457202"/>
            <a:ext cx="10307782" cy="5562599"/>
          </a:xfrm>
        </p:spPr>
        <p:txBody>
          <a:bodyPr>
            <a:normAutofit/>
          </a:bodyPr>
          <a:lstStyle/>
          <a:p>
            <a:pPr algn="l">
              <a:buFont typeface="Arial" panose="020B0604020202020204" pitchFamily="34" charset="0"/>
              <a:buChar char="•"/>
            </a:pPr>
            <a:r>
              <a:rPr lang="en-US" sz="2200" b="1" dirty="0">
                <a:solidFill>
                  <a:srgbClr val="212121"/>
                </a:solidFill>
                <a:latin typeface="Roboto"/>
              </a:rPr>
              <a:t>Computational Statistics: </a:t>
            </a:r>
            <a:r>
              <a:rPr lang="en-US" sz="2200" dirty="0">
                <a:solidFill>
                  <a:srgbClr val="4D5156"/>
                </a:solidFill>
                <a:latin typeface="arial" panose="020B0604020202020204" pitchFamily="34" charset="0"/>
              </a:rPr>
              <a:t>Computational statistics, or statistical computing, is the interface between statistics and computer science. It is the area of computational science specific to the mathematical science of statistics.</a:t>
            </a:r>
            <a:endParaRPr lang="en-US" sz="2200" b="1" dirty="0">
              <a:solidFill>
                <a:srgbClr val="212121"/>
              </a:solidFill>
              <a:latin typeface="Roboto"/>
            </a:endParaRPr>
          </a:p>
          <a:p>
            <a:pPr algn="l">
              <a:buFont typeface="Arial" panose="020B0604020202020204" pitchFamily="34" charset="0"/>
              <a:buChar char="•"/>
            </a:pPr>
            <a:r>
              <a:rPr lang="en-US" sz="2200" b="1" dirty="0">
                <a:solidFill>
                  <a:srgbClr val="212121"/>
                </a:solidFill>
                <a:latin typeface="Roboto"/>
              </a:rPr>
              <a:t>Data Mining: </a:t>
            </a:r>
            <a:r>
              <a:rPr lang="en-US" sz="2200" dirty="0">
                <a:solidFill>
                  <a:srgbClr val="4D5156"/>
                </a:solidFill>
                <a:latin typeface="arial" panose="020B0604020202020204" pitchFamily="34" charset="0"/>
              </a:rPr>
              <a:t>Data mining is a process of discovering patterns in large data sets involving methods at the intersection of machine learning, statistics, and database systems</a:t>
            </a:r>
            <a:endParaRPr lang="en-US" sz="2200" b="1" dirty="0">
              <a:solidFill>
                <a:srgbClr val="212121"/>
              </a:solidFill>
              <a:latin typeface="Roboto"/>
            </a:endParaRPr>
          </a:p>
          <a:p>
            <a:pPr algn="l">
              <a:buFont typeface="Arial" panose="020B0604020202020204" pitchFamily="34" charset="0"/>
              <a:buChar char="•"/>
            </a:pPr>
            <a:r>
              <a:rPr lang="en-US" sz="2200" b="1" dirty="0">
                <a:solidFill>
                  <a:srgbClr val="212121"/>
                </a:solidFill>
                <a:latin typeface="Roboto"/>
              </a:rPr>
              <a:t>Data Warehousing: </a:t>
            </a:r>
            <a:r>
              <a:rPr lang="en-US" sz="2200" dirty="0">
                <a:solidFill>
                  <a:srgbClr val="222222"/>
                </a:solidFill>
                <a:latin typeface="Source Sans Pro" panose="020B0604020202020204" pitchFamily="34" charset="0"/>
              </a:rPr>
              <a:t>A </a:t>
            </a:r>
            <a:r>
              <a:rPr lang="en-US" sz="2200" b="1" dirty="0">
                <a:solidFill>
                  <a:srgbClr val="222222"/>
                </a:solidFill>
                <a:latin typeface="Source Sans Pro" panose="020B0604020202020204" pitchFamily="34" charset="0"/>
              </a:rPr>
              <a:t>Data Warehousing</a:t>
            </a:r>
            <a:r>
              <a:rPr lang="en-US" sz="2200" dirty="0">
                <a:solidFill>
                  <a:srgbClr val="222222"/>
                </a:solidFill>
                <a:latin typeface="Source Sans Pro" panose="020B0604020202020204" pitchFamily="34" charset="0"/>
              </a:rPr>
              <a:t> (DW) is process for collecting and managing data from varied sources to provide meaningful business insights. A Data warehouse is typically used to connect and analyze business data from heterogeneous sources. The data warehouse is the core of the BI system which is built for data analysis and reporting.</a:t>
            </a:r>
          </a:p>
          <a:p>
            <a:r>
              <a:rPr lang="en-US" sz="2200" b="1" dirty="0">
                <a:solidFill>
                  <a:srgbClr val="212121"/>
                </a:solidFill>
                <a:latin typeface="Roboto"/>
              </a:rPr>
              <a:t>Neural Network:  </a:t>
            </a:r>
            <a:r>
              <a:rPr lang="en-US" sz="2200" b="1" dirty="0">
                <a:solidFill>
                  <a:srgbClr val="222222"/>
                </a:solidFill>
                <a:latin typeface="arial" panose="020B0604020202020204" pitchFamily="34" charset="0"/>
              </a:rPr>
              <a:t>Neural networks</a:t>
            </a:r>
            <a:r>
              <a:rPr lang="en-US" sz="2200" dirty="0">
                <a:solidFill>
                  <a:srgbClr val="222222"/>
                </a:solidFill>
                <a:latin typeface="arial" panose="020B0604020202020204" pitchFamily="34" charset="0"/>
              </a:rPr>
              <a:t> are being used in areas of prediction and classification, the areas where </a:t>
            </a:r>
            <a:r>
              <a:rPr lang="en-US" sz="2200" b="1" dirty="0">
                <a:solidFill>
                  <a:srgbClr val="222222"/>
                </a:solidFill>
                <a:latin typeface="arial" panose="020B0604020202020204" pitchFamily="34" charset="0"/>
              </a:rPr>
              <a:t>statistical</a:t>
            </a:r>
            <a:r>
              <a:rPr lang="en-US" sz="2200" dirty="0">
                <a:solidFill>
                  <a:srgbClr val="222222"/>
                </a:solidFill>
                <a:latin typeface="arial" panose="020B0604020202020204" pitchFamily="34" charset="0"/>
              </a:rPr>
              <a:t> methods have traditionally been used.</a:t>
            </a:r>
            <a:endParaRPr lang="en-US" sz="2200" b="1" dirty="0">
              <a:solidFill>
                <a:srgbClr val="212121"/>
              </a:solidFill>
              <a:latin typeface="Roboto"/>
            </a:endParaRPr>
          </a:p>
          <a:p>
            <a:pPr marL="0" indent="0">
              <a:buNone/>
            </a:pPr>
            <a:endParaRPr lang="en-US" sz="1800" b="1" dirty="0">
              <a:solidFill>
                <a:srgbClr val="212121"/>
              </a:solidFill>
              <a:latin typeface="Roboto"/>
            </a:endParaRPr>
          </a:p>
          <a:p>
            <a:pPr marL="0" indent="0">
              <a:buNone/>
            </a:pPr>
            <a:endParaRPr lang="en-US" dirty="0"/>
          </a:p>
        </p:txBody>
      </p:sp>
      <p:sp>
        <p:nvSpPr>
          <p:cNvPr id="2" name="Slide Number Placeholder 1">
            <a:extLst>
              <a:ext uri="{FF2B5EF4-FFF2-40B4-BE49-F238E27FC236}">
                <a16:creationId xmlns:a16="http://schemas.microsoft.com/office/drawing/2014/main" id="{25D9C8D5-D5C2-4D0C-ABFE-894EA483CAE5}"/>
              </a:ext>
            </a:extLst>
          </p:cNvPr>
          <p:cNvSpPr>
            <a:spLocks noGrp="1"/>
          </p:cNvSpPr>
          <p:nvPr>
            <p:ph type="sldNum" sz="quarter" idx="12"/>
          </p:nvPr>
        </p:nvSpPr>
        <p:spPr/>
        <p:txBody>
          <a:bodyPr/>
          <a:lstStyle/>
          <a:p>
            <a:fld id="{D58C462D-6DF3-4641-93DF-AC4EA5041486}" type="slidenum">
              <a:rPr lang="en-US" smtClean="0"/>
              <a:t>27</a:t>
            </a:fld>
            <a:endParaRPr lang="en-US"/>
          </a:p>
        </p:txBody>
      </p:sp>
    </p:spTree>
    <p:extLst>
      <p:ext uri="{BB962C8B-B14F-4D97-AF65-F5344CB8AC3E}">
        <p14:creationId xmlns:p14="http://schemas.microsoft.com/office/powerpoint/2010/main" val="105584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49E14-779A-4038-AE45-364E66A63101}"/>
              </a:ext>
            </a:extLst>
          </p:cNvPr>
          <p:cNvSpPr>
            <a:spLocks noGrp="1"/>
          </p:cNvSpPr>
          <p:nvPr>
            <p:ph idx="1"/>
          </p:nvPr>
        </p:nvSpPr>
        <p:spPr>
          <a:xfrm>
            <a:off x="1436914" y="381001"/>
            <a:ext cx="10272156" cy="5791201"/>
          </a:xfrm>
        </p:spPr>
        <p:txBody>
          <a:bodyPr>
            <a:normAutofit fontScale="85000" lnSpcReduction="20000"/>
          </a:bodyPr>
          <a:lstStyle/>
          <a:p>
            <a:pPr algn="l">
              <a:buFont typeface="Arial" panose="020B0604020202020204" pitchFamily="34" charset="0"/>
              <a:buChar char="•"/>
            </a:pPr>
            <a:r>
              <a:rPr lang="en-US" sz="2200" b="1" dirty="0">
                <a:solidFill>
                  <a:srgbClr val="212121"/>
                </a:solidFill>
                <a:latin typeface="Roboto"/>
              </a:rPr>
              <a:t>Web Analytic: </a:t>
            </a:r>
            <a:r>
              <a:rPr lang="en-US" sz="2200" dirty="0">
                <a:solidFill>
                  <a:srgbClr val="4D5156"/>
                </a:solidFill>
                <a:latin typeface="arial" panose="020B0604020202020204" pitchFamily="34" charset="0"/>
              </a:rPr>
              <a:t>Web analytics is the measurement, collection, analysis and reporting of web data for purposes of understanding and optimizing web usage</a:t>
            </a:r>
          </a:p>
          <a:p>
            <a:pPr algn="l">
              <a:buFont typeface="Arial" panose="020B0604020202020204" pitchFamily="34" charset="0"/>
              <a:buChar char="•"/>
            </a:pPr>
            <a:r>
              <a:rPr lang="en-US" sz="2200" b="1" dirty="0">
                <a:solidFill>
                  <a:srgbClr val="212121"/>
                </a:solidFill>
                <a:latin typeface="Roboto"/>
              </a:rPr>
              <a:t>Visual Analytics: </a:t>
            </a:r>
            <a:r>
              <a:rPr lang="en-US" sz="2200" b="1" dirty="0">
                <a:solidFill>
                  <a:srgbClr val="444444"/>
                </a:solidFill>
                <a:latin typeface="Arial" panose="020B0604020202020204" pitchFamily="34" charset="0"/>
              </a:rPr>
              <a:t>Visual Analytics</a:t>
            </a:r>
            <a:r>
              <a:rPr lang="en-US" sz="2200" dirty="0">
                <a:solidFill>
                  <a:srgbClr val="444444"/>
                </a:solidFill>
                <a:latin typeface="Arial" panose="020B0604020202020204" pitchFamily="34" charset="0"/>
              </a:rPr>
              <a:t> is the science of analytical reasoning supported by interactive visual interfaces. </a:t>
            </a:r>
            <a:endParaRPr lang="en-US" sz="2200" b="1" dirty="0">
              <a:solidFill>
                <a:srgbClr val="212121"/>
              </a:solidFill>
              <a:latin typeface="Roboto"/>
            </a:endParaRPr>
          </a:p>
          <a:p>
            <a:pPr algn="l">
              <a:buFont typeface="Arial" panose="020B0604020202020204" pitchFamily="34" charset="0"/>
              <a:buChar char="•"/>
            </a:pPr>
            <a:r>
              <a:rPr lang="en-US" sz="2200" b="1" dirty="0">
                <a:solidFill>
                  <a:srgbClr val="212121"/>
                </a:solidFill>
                <a:latin typeface="Roboto"/>
              </a:rPr>
              <a:t>Test Analytics: </a:t>
            </a:r>
            <a:r>
              <a:rPr lang="en-US" sz="2200" dirty="0">
                <a:solidFill>
                  <a:srgbClr val="212121"/>
                </a:solidFill>
                <a:latin typeface="Roboto"/>
              </a:rPr>
              <a:t>T</a:t>
            </a:r>
            <a:r>
              <a:rPr lang="en-US" sz="2200" dirty="0">
                <a:solidFill>
                  <a:srgbClr val="222222"/>
                </a:solidFill>
                <a:latin typeface="arial" panose="020B0604020202020204" pitchFamily="34" charset="0"/>
              </a:rPr>
              <a:t>ext analytics is the automated process of translating large volumes of unstructured text into quantitative data to uncover insights, trends, and patterns. Combined with data visualization tools, this technique enables companies to understand the story behind the numbers and make better decisions.</a:t>
            </a:r>
            <a:endParaRPr lang="en-US" sz="2200" b="1" dirty="0">
              <a:solidFill>
                <a:srgbClr val="212121"/>
              </a:solidFill>
              <a:latin typeface="Roboto"/>
            </a:endParaRPr>
          </a:p>
          <a:p>
            <a:pPr algn="l">
              <a:buFont typeface="Arial" panose="020B0604020202020204" pitchFamily="34" charset="0"/>
              <a:buChar char="•"/>
            </a:pPr>
            <a:r>
              <a:rPr lang="en-US" sz="2200" b="1" dirty="0">
                <a:solidFill>
                  <a:srgbClr val="212121"/>
                </a:solidFill>
                <a:latin typeface="Roboto"/>
              </a:rPr>
              <a:t>Business Analytics: </a:t>
            </a:r>
            <a:r>
              <a:rPr lang="en-US" sz="2200" dirty="0">
                <a:solidFill>
                  <a:srgbClr val="333333"/>
                </a:solidFill>
                <a:latin typeface="Lucida Grande"/>
              </a:rPr>
              <a:t>Business analytics is the process of collating, sorting, processing, and studying business data, and using statistical models and iterative methodologies to transform data into business insights. The goal of business analytics is to determine which datasets are useful and how they can be leveraged to solve problems and increase efficiency, productivity, and revenue.</a:t>
            </a:r>
            <a:endParaRPr lang="en-US" sz="2200" b="1" dirty="0">
              <a:solidFill>
                <a:srgbClr val="212121"/>
              </a:solidFill>
              <a:latin typeface="Roboto"/>
            </a:endParaRPr>
          </a:p>
          <a:p>
            <a:pPr algn="l">
              <a:buFont typeface="Arial" panose="020B0604020202020204" pitchFamily="34" charset="0"/>
              <a:buChar char="•"/>
            </a:pPr>
            <a:r>
              <a:rPr lang="en-US" sz="2200" b="1" dirty="0">
                <a:solidFill>
                  <a:srgbClr val="212121"/>
                </a:solidFill>
                <a:latin typeface="Roboto"/>
              </a:rPr>
              <a:t>Design and analysis of algorithm: </a:t>
            </a:r>
            <a:r>
              <a:rPr lang="en-US" sz="2200" dirty="0">
                <a:solidFill>
                  <a:srgbClr val="222222"/>
                </a:solidFill>
                <a:latin typeface="arial" panose="020B0604020202020204" pitchFamily="34" charset="0"/>
              </a:rPr>
              <a:t>Design and Analysis of Algorithm is very important for </a:t>
            </a:r>
            <a:r>
              <a:rPr lang="en-US" sz="2200" b="1" dirty="0">
                <a:solidFill>
                  <a:srgbClr val="222222"/>
                </a:solidFill>
                <a:latin typeface="arial" panose="020B0604020202020204" pitchFamily="34" charset="0"/>
              </a:rPr>
              <a:t>designing algorithm</a:t>
            </a:r>
            <a:r>
              <a:rPr lang="en-US" sz="2200" dirty="0">
                <a:solidFill>
                  <a:srgbClr val="222222"/>
                </a:solidFill>
                <a:latin typeface="arial" panose="020B0604020202020204" pitchFamily="34" charset="0"/>
              </a:rPr>
              <a:t> to solve different types of problems in the branch of computer science and information technology.</a:t>
            </a:r>
            <a:endParaRPr lang="en-US" sz="2200" b="1" dirty="0">
              <a:solidFill>
                <a:srgbClr val="212121"/>
              </a:solidFill>
              <a:latin typeface="Roboto"/>
            </a:endParaRPr>
          </a:p>
          <a:p>
            <a:pPr algn="l">
              <a:buFont typeface="Arial" panose="020B0604020202020204" pitchFamily="34" charset="0"/>
              <a:buChar char="•"/>
            </a:pPr>
            <a:r>
              <a:rPr lang="en-US" sz="2200" b="1" dirty="0">
                <a:solidFill>
                  <a:srgbClr val="212121"/>
                </a:solidFill>
                <a:latin typeface="Roboto"/>
              </a:rPr>
              <a:t>Data Structure and Algorithms: </a:t>
            </a:r>
            <a:r>
              <a:rPr lang="en-US" sz="2200" dirty="0">
                <a:solidFill>
                  <a:srgbClr val="222222"/>
                </a:solidFill>
                <a:latin typeface="arial" panose="020B0604020202020204" pitchFamily="34" charset="0"/>
              </a:rPr>
              <a:t>A </a:t>
            </a:r>
            <a:r>
              <a:rPr lang="en-US" sz="2200" b="1" dirty="0">
                <a:solidFill>
                  <a:srgbClr val="222222"/>
                </a:solidFill>
                <a:latin typeface="arial" panose="020B0604020202020204" pitchFamily="34" charset="0"/>
              </a:rPr>
              <a:t>data structure</a:t>
            </a:r>
            <a:r>
              <a:rPr lang="en-US" sz="2200" dirty="0">
                <a:solidFill>
                  <a:srgbClr val="222222"/>
                </a:solidFill>
                <a:latin typeface="arial" panose="020B0604020202020204" pitchFamily="34" charset="0"/>
              </a:rPr>
              <a:t> is a named location that can be used to store and organize </a:t>
            </a:r>
            <a:r>
              <a:rPr lang="en-US" sz="2200" b="1" dirty="0">
                <a:solidFill>
                  <a:srgbClr val="222222"/>
                </a:solidFill>
                <a:latin typeface="arial" panose="020B0604020202020204" pitchFamily="34" charset="0"/>
              </a:rPr>
              <a:t>data</a:t>
            </a:r>
            <a:r>
              <a:rPr lang="en-US" sz="2200" dirty="0">
                <a:solidFill>
                  <a:srgbClr val="222222"/>
                </a:solidFill>
                <a:latin typeface="arial" panose="020B0604020202020204" pitchFamily="34" charset="0"/>
              </a:rPr>
              <a:t>. And, an </a:t>
            </a:r>
            <a:r>
              <a:rPr lang="en-US" sz="2200" b="1" dirty="0">
                <a:solidFill>
                  <a:srgbClr val="222222"/>
                </a:solidFill>
                <a:latin typeface="arial" panose="020B0604020202020204" pitchFamily="34" charset="0"/>
              </a:rPr>
              <a:t>algorithm</a:t>
            </a:r>
            <a:r>
              <a:rPr lang="en-US" sz="2200" dirty="0">
                <a:solidFill>
                  <a:srgbClr val="222222"/>
                </a:solidFill>
                <a:latin typeface="arial" panose="020B0604020202020204" pitchFamily="34" charset="0"/>
              </a:rPr>
              <a:t> is a collection of steps to solve a particular problem. Learning </a:t>
            </a:r>
            <a:r>
              <a:rPr lang="en-US" sz="2200" b="1" dirty="0">
                <a:solidFill>
                  <a:srgbClr val="222222"/>
                </a:solidFill>
                <a:latin typeface="arial" panose="020B0604020202020204" pitchFamily="34" charset="0"/>
              </a:rPr>
              <a:t>data structures and algorithms</a:t>
            </a:r>
            <a:r>
              <a:rPr lang="en-US" sz="2200" dirty="0">
                <a:solidFill>
                  <a:srgbClr val="222222"/>
                </a:solidFill>
                <a:latin typeface="arial" panose="020B0604020202020204" pitchFamily="34" charset="0"/>
              </a:rPr>
              <a:t> allow us to write efficient and optimized computer programs.</a:t>
            </a:r>
            <a:endParaRPr lang="en-US" sz="2200" b="1" dirty="0">
              <a:solidFill>
                <a:srgbClr val="212121"/>
              </a:solidFill>
              <a:latin typeface="Roboto"/>
            </a:endParaRPr>
          </a:p>
          <a:p>
            <a:pPr algn="l">
              <a:buFont typeface="Arial" panose="020B0604020202020204" pitchFamily="34" charset="0"/>
              <a:buChar char="•"/>
            </a:pPr>
            <a:endParaRPr lang="en-US" sz="1800" b="1" dirty="0">
              <a:solidFill>
                <a:srgbClr val="212121"/>
              </a:solidFill>
              <a:latin typeface="Roboto"/>
            </a:endParaRPr>
          </a:p>
          <a:p>
            <a:pPr algn="l">
              <a:buFont typeface="Arial" panose="020B0604020202020204" pitchFamily="34" charset="0"/>
              <a:buChar char="•"/>
            </a:pPr>
            <a:endParaRPr lang="en-US" sz="1800" b="1" dirty="0">
              <a:solidFill>
                <a:srgbClr val="212121"/>
              </a:solidFill>
              <a:latin typeface="Roboto"/>
            </a:endParaRPr>
          </a:p>
          <a:p>
            <a:endParaRPr lang="en-US" dirty="0"/>
          </a:p>
        </p:txBody>
      </p:sp>
      <p:sp>
        <p:nvSpPr>
          <p:cNvPr id="2" name="Slide Number Placeholder 1">
            <a:extLst>
              <a:ext uri="{FF2B5EF4-FFF2-40B4-BE49-F238E27FC236}">
                <a16:creationId xmlns:a16="http://schemas.microsoft.com/office/drawing/2014/main" id="{8C3C1A9B-B930-4628-98A8-5AC296F794CC}"/>
              </a:ext>
            </a:extLst>
          </p:cNvPr>
          <p:cNvSpPr>
            <a:spLocks noGrp="1"/>
          </p:cNvSpPr>
          <p:nvPr>
            <p:ph type="sldNum" sz="quarter" idx="12"/>
          </p:nvPr>
        </p:nvSpPr>
        <p:spPr/>
        <p:txBody>
          <a:bodyPr/>
          <a:lstStyle/>
          <a:p>
            <a:fld id="{D58C462D-6DF3-4641-93DF-AC4EA5041486}" type="slidenum">
              <a:rPr lang="en-US" smtClean="0"/>
              <a:t>28</a:t>
            </a:fld>
            <a:endParaRPr lang="en-US"/>
          </a:p>
        </p:txBody>
      </p:sp>
    </p:spTree>
    <p:extLst>
      <p:ext uri="{BB962C8B-B14F-4D97-AF65-F5344CB8AC3E}">
        <p14:creationId xmlns:p14="http://schemas.microsoft.com/office/powerpoint/2010/main" val="164200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85C63-927E-49C0-953F-B7EF9C91CFFE}"/>
              </a:ext>
            </a:extLst>
          </p:cNvPr>
          <p:cNvSpPr>
            <a:spLocks noGrp="1"/>
          </p:cNvSpPr>
          <p:nvPr>
            <p:ph idx="1"/>
          </p:nvPr>
        </p:nvSpPr>
        <p:spPr>
          <a:xfrm>
            <a:off x="1365662" y="304801"/>
            <a:ext cx="10236530" cy="5867401"/>
          </a:xfrm>
        </p:spPr>
        <p:txBody>
          <a:bodyPr>
            <a:normAutofit/>
          </a:bodyPr>
          <a:lstStyle/>
          <a:p>
            <a:pPr algn="l">
              <a:buFont typeface="Arial" panose="020B0604020202020204" pitchFamily="34" charset="0"/>
              <a:buChar char="•"/>
            </a:pPr>
            <a:r>
              <a:rPr lang="en-US" sz="1900" b="1" dirty="0">
                <a:solidFill>
                  <a:srgbClr val="212121"/>
                </a:solidFill>
                <a:latin typeface="Roboto"/>
              </a:rPr>
              <a:t>Computer performance/Hardware Bench-marking: </a:t>
            </a:r>
            <a:r>
              <a:rPr lang="en-US" sz="1900" b="1" dirty="0">
                <a:solidFill>
                  <a:srgbClr val="222222"/>
                </a:solidFill>
                <a:latin typeface="arial" panose="020B0604020202020204" pitchFamily="34" charset="0"/>
              </a:rPr>
              <a:t>Benchmarking</a:t>
            </a:r>
            <a:r>
              <a:rPr lang="en-US" sz="1900" dirty="0">
                <a:solidFill>
                  <a:srgbClr val="222222"/>
                </a:solidFill>
                <a:latin typeface="arial" panose="020B0604020202020204" pitchFamily="34" charset="0"/>
              </a:rPr>
              <a:t> is usually associated with assessing performance characteristics of computer </a:t>
            </a:r>
            <a:r>
              <a:rPr lang="en-US" sz="1900" b="1" dirty="0">
                <a:solidFill>
                  <a:srgbClr val="222222"/>
                </a:solidFill>
                <a:latin typeface="arial" panose="020B0604020202020204" pitchFamily="34" charset="0"/>
              </a:rPr>
              <a:t>hardware</a:t>
            </a:r>
            <a:r>
              <a:rPr lang="en-US" sz="1900" dirty="0">
                <a:solidFill>
                  <a:srgbClr val="222222"/>
                </a:solidFill>
                <a:latin typeface="arial" panose="020B0604020202020204" pitchFamily="34" charset="0"/>
              </a:rPr>
              <a:t>, for example, the floating point operation performance of a </a:t>
            </a:r>
            <a:r>
              <a:rPr lang="en-US" sz="1900" b="1" dirty="0">
                <a:solidFill>
                  <a:srgbClr val="222222"/>
                </a:solidFill>
                <a:latin typeface="arial" panose="020B0604020202020204" pitchFamily="34" charset="0"/>
              </a:rPr>
              <a:t>CPU</a:t>
            </a:r>
            <a:endParaRPr lang="en-US" sz="1900" b="1" dirty="0">
              <a:solidFill>
                <a:srgbClr val="212121"/>
              </a:solidFill>
              <a:latin typeface="Roboto"/>
            </a:endParaRPr>
          </a:p>
          <a:p>
            <a:pPr algn="l">
              <a:buFont typeface="Arial" panose="020B0604020202020204" pitchFamily="34" charset="0"/>
              <a:buChar char="•"/>
            </a:pPr>
            <a:r>
              <a:rPr lang="en-US" sz="1900" b="1" dirty="0">
                <a:solidFill>
                  <a:srgbClr val="212121"/>
                </a:solidFill>
                <a:latin typeface="Roboto"/>
              </a:rPr>
              <a:t>Software performance/Software Bench-marking: </a:t>
            </a:r>
            <a:r>
              <a:rPr lang="en-US" sz="1900" dirty="0">
                <a:solidFill>
                  <a:srgbClr val="2A3848"/>
                </a:solidFill>
                <a:latin typeface="GothamBook"/>
              </a:rPr>
              <a:t>One of the most important things that a business who relies on software development can do is to establish a software performance benchmarking system. This is used to determine how a system performs when tested under a particular workload. It can test stability, responsiveness, effectiveness, speed or something else. It can also be used to investigate, measure, validate or verify other parts of your code, such as the scalability or usage.</a:t>
            </a:r>
            <a:endParaRPr lang="en-US" sz="1900" b="1" dirty="0">
              <a:solidFill>
                <a:srgbClr val="212121"/>
              </a:solidFill>
              <a:latin typeface="Roboto"/>
            </a:endParaRPr>
          </a:p>
          <a:p>
            <a:pPr>
              <a:buFont typeface="Arial" panose="020B0604020202020204" pitchFamily="34" charset="0"/>
              <a:buChar char="•"/>
            </a:pPr>
            <a:r>
              <a:rPr lang="en-US" sz="1900" b="1" dirty="0">
                <a:solidFill>
                  <a:srgbClr val="212121"/>
                </a:solidFill>
                <a:latin typeface="Roboto"/>
              </a:rPr>
              <a:t>Manufacturing and Quality Control: </a:t>
            </a:r>
            <a:r>
              <a:rPr lang="en-US" sz="1900" dirty="0">
                <a:solidFill>
                  <a:srgbClr val="4D5156"/>
                </a:solidFill>
                <a:latin typeface="arial" panose="020B0604020202020204" pitchFamily="34" charset="0"/>
              </a:rPr>
              <a:t>Statistical process control is a method of quality control which employs statistical methods to monitor and control a process. This helps to ensure that the process operates efficiently, producing more specification-conforming products with less waste.</a:t>
            </a:r>
            <a:endParaRPr lang="en-US" sz="1900" b="1" dirty="0">
              <a:solidFill>
                <a:srgbClr val="212121"/>
              </a:solidFill>
              <a:latin typeface="Roboto"/>
            </a:endParaRPr>
          </a:p>
          <a:p>
            <a:pPr algn="l">
              <a:buFont typeface="Arial" panose="020B0604020202020204" pitchFamily="34" charset="0"/>
              <a:buChar char="•"/>
            </a:pPr>
            <a:r>
              <a:rPr lang="en-US" sz="1900" b="1">
                <a:solidFill>
                  <a:srgbClr val="212121"/>
                </a:solidFill>
                <a:latin typeface="Roboto"/>
              </a:rPr>
              <a:t>Stochastic </a:t>
            </a:r>
            <a:r>
              <a:rPr lang="en-US" sz="1900" b="1" dirty="0">
                <a:solidFill>
                  <a:srgbClr val="212121"/>
                </a:solidFill>
                <a:latin typeface="Roboto"/>
              </a:rPr>
              <a:t>process and queuing theory: </a:t>
            </a:r>
            <a:r>
              <a:rPr lang="en-US" sz="1900" dirty="0">
                <a:solidFill>
                  <a:srgbClr val="333333"/>
                </a:solidFill>
                <a:latin typeface="Georgia" panose="02040502050405020303" pitchFamily="18" charset="0"/>
              </a:rPr>
              <a:t>The word </a:t>
            </a:r>
            <a:r>
              <a:rPr lang="en-US" sz="1900" i="1" dirty="0">
                <a:solidFill>
                  <a:srgbClr val="333333"/>
                </a:solidFill>
                <a:latin typeface="Georgia" panose="02040502050405020303" pitchFamily="18" charset="0"/>
              </a:rPr>
              <a:t>stochastic</a:t>
            </a:r>
            <a:r>
              <a:rPr lang="en-US" sz="1900" dirty="0">
                <a:solidFill>
                  <a:srgbClr val="333333"/>
                </a:solidFill>
                <a:latin typeface="Georgia" panose="02040502050405020303" pitchFamily="18" charset="0"/>
              </a:rPr>
              <a:t> is jargon for </a:t>
            </a:r>
            <a:r>
              <a:rPr lang="en-US" sz="1900" i="1" dirty="0">
                <a:solidFill>
                  <a:srgbClr val="333333"/>
                </a:solidFill>
                <a:latin typeface="Georgia" panose="02040502050405020303" pitchFamily="18" charset="0"/>
              </a:rPr>
              <a:t>random</a:t>
            </a:r>
            <a:r>
              <a:rPr lang="en-US" sz="1900" dirty="0">
                <a:solidFill>
                  <a:srgbClr val="333333"/>
                </a:solidFill>
                <a:latin typeface="Georgia" panose="02040502050405020303" pitchFamily="18" charset="0"/>
              </a:rPr>
              <a:t>. A </a:t>
            </a:r>
            <a:r>
              <a:rPr lang="en-US" sz="1900" i="1" dirty="0">
                <a:solidFill>
                  <a:srgbClr val="333333"/>
                </a:solidFill>
                <a:latin typeface="Georgia" panose="02040502050405020303" pitchFamily="18" charset="0"/>
              </a:rPr>
              <a:t>stochastic process</a:t>
            </a:r>
            <a:r>
              <a:rPr lang="en-US" sz="1900" dirty="0">
                <a:solidFill>
                  <a:srgbClr val="333333"/>
                </a:solidFill>
                <a:latin typeface="Georgia" panose="02040502050405020303" pitchFamily="18" charset="0"/>
              </a:rPr>
              <a:t> is a system which evolves in time while undergoing chance fluctuations. </a:t>
            </a:r>
            <a:r>
              <a:rPr lang="en-US" sz="1900" dirty="0">
                <a:solidFill>
                  <a:srgbClr val="4D5156"/>
                </a:solidFill>
                <a:latin typeface="arial" panose="020B0604020202020204" pitchFamily="34" charset="0"/>
              </a:rPr>
              <a:t>Queueing theory is the mathematical study of waiting lines, or queues. A queueing model is constructed so that queue lengths and waiting time can be predicted.</a:t>
            </a:r>
            <a:endParaRPr lang="en-US" sz="1900" b="1" dirty="0">
              <a:solidFill>
                <a:srgbClr val="212121"/>
              </a:solidFill>
              <a:latin typeface="Roboto"/>
            </a:endParaRPr>
          </a:p>
          <a:p>
            <a:endParaRPr lang="en-US" dirty="0"/>
          </a:p>
        </p:txBody>
      </p:sp>
      <p:sp>
        <p:nvSpPr>
          <p:cNvPr id="2" name="Slide Number Placeholder 1">
            <a:extLst>
              <a:ext uri="{FF2B5EF4-FFF2-40B4-BE49-F238E27FC236}">
                <a16:creationId xmlns:a16="http://schemas.microsoft.com/office/drawing/2014/main" id="{B192F3F7-0210-48FD-9F83-05C8B74C22CE}"/>
              </a:ext>
            </a:extLst>
          </p:cNvPr>
          <p:cNvSpPr>
            <a:spLocks noGrp="1"/>
          </p:cNvSpPr>
          <p:nvPr>
            <p:ph type="sldNum" sz="quarter" idx="12"/>
          </p:nvPr>
        </p:nvSpPr>
        <p:spPr/>
        <p:txBody>
          <a:bodyPr/>
          <a:lstStyle/>
          <a:p>
            <a:fld id="{D58C462D-6DF3-4641-93DF-AC4EA5041486}" type="slidenum">
              <a:rPr lang="en-US" smtClean="0"/>
              <a:t>29</a:t>
            </a:fld>
            <a:endParaRPr lang="en-US"/>
          </a:p>
        </p:txBody>
      </p:sp>
    </p:spTree>
    <p:extLst>
      <p:ext uri="{BB962C8B-B14F-4D97-AF65-F5344CB8AC3E}">
        <p14:creationId xmlns:p14="http://schemas.microsoft.com/office/powerpoint/2010/main" val="304149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3CA1516-B5FF-4E1A-BBAB-FCFD96BFD3BB}"/>
              </a:ext>
            </a:extLst>
          </p:cNvPr>
          <p:cNvGraphicFramePr>
            <a:graphicFrameLocks noGrp="1"/>
          </p:cNvGraphicFramePr>
          <p:nvPr>
            <p:ph idx="1"/>
            <p:extLst>
              <p:ext uri="{D42A27DB-BD31-4B8C-83A1-F6EECF244321}">
                <p14:modId xmlns:p14="http://schemas.microsoft.com/office/powerpoint/2010/main" val="1047968181"/>
              </p:ext>
            </p:extLst>
          </p:nvPr>
        </p:nvGraphicFramePr>
        <p:xfrm>
          <a:off x="1250950" y="285135"/>
          <a:ext cx="10179050" cy="606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65A788E8-CF55-D1D4-5344-DE265FA525F6}"/>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41835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01C1-5D31-4B5B-A524-BAAF2AF26361}"/>
              </a:ext>
            </a:extLst>
          </p:cNvPr>
          <p:cNvSpPr>
            <a:spLocks noGrp="1"/>
          </p:cNvSpPr>
          <p:nvPr>
            <p:ph type="title"/>
          </p:nvPr>
        </p:nvSpPr>
        <p:spPr>
          <a:xfrm>
            <a:off x="1251678" y="382385"/>
            <a:ext cx="10178322" cy="758518"/>
          </a:xfrm>
        </p:spPr>
        <p:txBody>
          <a:bodyPr>
            <a:normAutofit fontScale="90000"/>
          </a:bodyPr>
          <a:lstStyle/>
          <a:p>
            <a:r>
              <a:rPr lang="en-US" dirty="0"/>
              <a:t>Functions of statistics</a:t>
            </a:r>
          </a:p>
        </p:txBody>
      </p:sp>
      <p:sp>
        <p:nvSpPr>
          <p:cNvPr id="3" name="Content Placeholder 2">
            <a:extLst>
              <a:ext uri="{FF2B5EF4-FFF2-40B4-BE49-F238E27FC236}">
                <a16:creationId xmlns:a16="http://schemas.microsoft.com/office/drawing/2014/main" id="{6DC1D9BA-B97B-4DA2-9361-830F212621DB}"/>
              </a:ext>
            </a:extLst>
          </p:cNvPr>
          <p:cNvSpPr>
            <a:spLocks noGrp="1"/>
          </p:cNvSpPr>
          <p:nvPr>
            <p:ph idx="1"/>
          </p:nvPr>
        </p:nvSpPr>
        <p:spPr>
          <a:xfrm>
            <a:off x="1251678" y="1417739"/>
            <a:ext cx="10178322" cy="4879544"/>
          </a:xfrm>
        </p:spPr>
        <p:txBody>
          <a:bodyPr>
            <a:normAutofit lnSpcReduction="10000"/>
          </a:bodyPr>
          <a:lstStyle/>
          <a:p>
            <a:pPr marL="457200" indent="-457200">
              <a:buAutoNum type="arabicPeriod"/>
            </a:pPr>
            <a:r>
              <a:rPr lang="en-US" dirty="0"/>
              <a:t>Present the facts and figures in a definite form / Express facts relating to different phenomena in numbers</a:t>
            </a:r>
          </a:p>
          <a:p>
            <a:pPr marL="457200" indent="-457200">
              <a:buAutoNum type="arabicPeriod"/>
            </a:pPr>
            <a:r>
              <a:rPr lang="en-US" dirty="0"/>
              <a:t>Help in presenting complex data in a suitable numerical figures, tabular, diagrammatic and graphical form for easy and clear comprehension of the data.</a:t>
            </a:r>
          </a:p>
          <a:p>
            <a:pPr marL="457200" indent="-457200">
              <a:buAutoNum type="arabicPeriod"/>
            </a:pPr>
            <a:r>
              <a:rPr lang="en-US" dirty="0"/>
              <a:t>Facilitates comparison between groups or samples</a:t>
            </a:r>
          </a:p>
          <a:p>
            <a:pPr marL="457200" indent="-457200">
              <a:buAutoNum type="arabicPeriod"/>
            </a:pPr>
            <a:r>
              <a:rPr lang="en-US" dirty="0"/>
              <a:t>Predicting the occurrence of an event / Measure uncertainty</a:t>
            </a:r>
          </a:p>
          <a:p>
            <a:pPr marL="457200" indent="-457200">
              <a:buAutoNum type="arabicPeriod"/>
            </a:pPr>
            <a:r>
              <a:rPr lang="en-US" dirty="0"/>
              <a:t>Help establishing functional relationship between variables / Model Building</a:t>
            </a:r>
          </a:p>
          <a:p>
            <a:pPr marL="457200" indent="-457200">
              <a:buAutoNum type="arabicPeriod"/>
            </a:pPr>
            <a:r>
              <a:rPr lang="en-US" dirty="0"/>
              <a:t>Helps in drawing Inferences about population parameters from the sample data (Testing of hypothesis and estimation of parameters)</a:t>
            </a:r>
          </a:p>
          <a:p>
            <a:pPr marL="457200" indent="-457200">
              <a:buAutoNum type="arabicPeriod"/>
            </a:pPr>
            <a:r>
              <a:rPr lang="en-US" dirty="0"/>
              <a:t>Help in forecasting trend and tendencies / Develop forecasting models</a:t>
            </a:r>
          </a:p>
          <a:p>
            <a:pPr marL="457200" indent="-457200">
              <a:buAutoNum type="arabicPeriod"/>
            </a:pPr>
            <a:r>
              <a:rPr lang="en-US" dirty="0"/>
              <a:t>Help in quality control of goods produced and services provided</a:t>
            </a:r>
          </a:p>
          <a:p>
            <a:pPr marL="457200" indent="-457200">
              <a:buAutoNum type="arabicPeriod"/>
            </a:pPr>
            <a:r>
              <a:rPr lang="en-US" dirty="0"/>
              <a:t>Help in plans, policies and making decisions</a:t>
            </a:r>
          </a:p>
          <a:p>
            <a:pPr marL="457200" indent="-457200">
              <a:buAutoNum type="arabicPeriod"/>
            </a:pPr>
            <a:r>
              <a:rPr lang="en-US" dirty="0"/>
              <a:t>Help in monitoring and evaluating ongoing projects</a:t>
            </a:r>
          </a:p>
        </p:txBody>
      </p:sp>
      <p:sp>
        <p:nvSpPr>
          <p:cNvPr id="4" name="Footer Placeholder 3">
            <a:extLst>
              <a:ext uri="{FF2B5EF4-FFF2-40B4-BE49-F238E27FC236}">
                <a16:creationId xmlns:a16="http://schemas.microsoft.com/office/drawing/2014/main" id="{D574E35F-A2B8-493F-36B2-378061716EFF}"/>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18844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870D-7762-4054-9DB1-CDF06A3ADB55}"/>
              </a:ext>
            </a:extLst>
          </p:cNvPr>
          <p:cNvSpPr>
            <a:spLocks noGrp="1"/>
          </p:cNvSpPr>
          <p:nvPr>
            <p:ph type="title"/>
          </p:nvPr>
        </p:nvSpPr>
        <p:spPr>
          <a:xfrm>
            <a:off x="1251678" y="382385"/>
            <a:ext cx="10178322" cy="713170"/>
          </a:xfrm>
        </p:spPr>
        <p:txBody>
          <a:bodyPr>
            <a:normAutofit fontScale="90000"/>
          </a:bodyPr>
          <a:lstStyle/>
          <a:p>
            <a:r>
              <a:rPr lang="en-US" dirty="0"/>
              <a:t>Limitations of statistics</a:t>
            </a:r>
          </a:p>
        </p:txBody>
      </p:sp>
      <p:sp>
        <p:nvSpPr>
          <p:cNvPr id="3" name="Content Placeholder 2">
            <a:extLst>
              <a:ext uri="{FF2B5EF4-FFF2-40B4-BE49-F238E27FC236}">
                <a16:creationId xmlns:a16="http://schemas.microsoft.com/office/drawing/2014/main" id="{EA6C5179-5820-47E2-A004-B9777C99CE1D}"/>
              </a:ext>
            </a:extLst>
          </p:cNvPr>
          <p:cNvSpPr>
            <a:spLocks noGrp="1"/>
          </p:cNvSpPr>
          <p:nvPr>
            <p:ph idx="1"/>
          </p:nvPr>
        </p:nvSpPr>
        <p:spPr>
          <a:xfrm>
            <a:off x="1251677" y="1302589"/>
            <a:ext cx="10350851" cy="5173026"/>
          </a:xfrm>
        </p:spPr>
        <p:txBody>
          <a:bodyPr>
            <a:normAutofit fontScale="92500"/>
          </a:bodyPr>
          <a:lstStyle/>
          <a:p>
            <a:r>
              <a:rPr lang="en-US" sz="3200" dirty="0"/>
              <a:t>It deals with aggregate of value and it doesn’t give any specific recognition to the individual value</a:t>
            </a:r>
          </a:p>
          <a:p>
            <a:r>
              <a:rPr lang="en-US" sz="3200" dirty="0"/>
              <a:t>It is best suited to study quantitative data. There is less usage of statistics when data is qualitative.</a:t>
            </a:r>
          </a:p>
          <a:p>
            <a:r>
              <a:rPr lang="en-US" sz="3200" dirty="0"/>
              <a:t>Statistical conclusions are not universally true. Statistics laws are true only on average</a:t>
            </a:r>
          </a:p>
          <a:p>
            <a:r>
              <a:rPr lang="en-US" sz="3200" dirty="0"/>
              <a:t>Statistical analysis and interpretations requires a high degree of skill and understanding </a:t>
            </a:r>
            <a:r>
              <a:rPr lang="en-US" sz="3200"/>
              <a:t>of subject</a:t>
            </a:r>
            <a:endParaRPr lang="en-US" sz="3200" dirty="0"/>
          </a:p>
          <a:p>
            <a:r>
              <a:rPr lang="en-US" sz="3200" dirty="0"/>
              <a:t>Statistics can be misused / Statistics results might be misleading</a:t>
            </a:r>
          </a:p>
        </p:txBody>
      </p:sp>
      <p:sp>
        <p:nvSpPr>
          <p:cNvPr id="4" name="Footer Placeholder 3">
            <a:extLst>
              <a:ext uri="{FF2B5EF4-FFF2-40B4-BE49-F238E27FC236}">
                <a16:creationId xmlns:a16="http://schemas.microsoft.com/office/drawing/2014/main" id="{CCF2095F-E391-12DB-C6F1-0A904BB87B82}"/>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418935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9ED4-4006-48E7-A01C-90B32A7FB485}"/>
              </a:ext>
            </a:extLst>
          </p:cNvPr>
          <p:cNvSpPr>
            <a:spLocks noGrp="1"/>
          </p:cNvSpPr>
          <p:nvPr>
            <p:ph type="title"/>
          </p:nvPr>
        </p:nvSpPr>
        <p:spPr>
          <a:xfrm>
            <a:off x="1251678" y="382385"/>
            <a:ext cx="10178322" cy="808060"/>
          </a:xfrm>
        </p:spPr>
        <p:txBody>
          <a:bodyPr/>
          <a:lstStyle/>
          <a:p>
            <a:r>
              <a:rPr lang="en-US" dirty="0"/>
              <a:t>What is data?</a:t>
            </a:r>
          </a:p>
        </p:txBody>
      </p:sp>
      <p:sp>
        <p:nvSpPr>
          <p:cNvPr id="3" name="Content Placeholder 2">
            <a:extLst>
              <a:ext uri="{FF2B5EF4-FFF2-40B4-BE49-F238E27FC236}">
                <a16:creationId xmlns:a16="http://schemas.microsoft.com/office/drawing/2014/main" id="{261CC9BE-806E-46B0-B3E2-9951F3A9C287}"/>
              </a:ext>
            </a:extLst>
          </p:cNvPr>
          <p:cNvSpPr>
            <a:spLocks noGrp="1"/>
          </p:cNvSpPr>
          <p:nvPr>
            <p:ph idx="1"/>
          </p:nvPr>
        </p:nvSpPr>
        <p:spPr>
          <a:xfrm>
            <a:off x="1251678" y="1500997"/>
            <a:ext cx="10178322" cy="3165894"/>
          </a:xfrm>
        </p:spPr>
        <p:txBody>
          <a:bodyPr>
            <a:normAutofit/>
          </a:bodyPr>
          <a:lstStyle/>
          <a:p>
            <a:pPr marL="0" indent="0">
              <a:buNone/>
            </a:pPr>
            <a:r>
              <a:rPr lang="en-GB" sz="3200" dirty="0">
                <a:effectLst/>
                <a:latin typeface="Calibri" panose="020F0502020204030204" pitchFamily="34" charset="0"/>
                <a:ea typeface="Calibri" panose="020F0502020204030204" pitchFamily="34" charset="0"/>
                <a:cs typeface="Calibri" panose="020F0502020204030204" pitchFamily="34" charset="0"/>
              </a:rPr>
              <a:t>Data is raw facts and figures. Data consist of information coming from </a:t>
            </a:r>
            <a:r>
              <a:rPr lang="en-GB" sz="3200" u="sng" dirty="0">
                <a:effectLst/>
                <a:latin typeface="Calibri" panose="020F0502020204030204" pitchFamily="34" charset="0"/>
                <a:ea typeface="Calibri" panose="020F0502020204030204" pitchFamily="34" charset="0"/>
                <a:cs typeface="Calibri" panose="020F0502020204030204" pitchFamily="34" charset="0"/>
              </a:rPr>
              <a:t>observations</a:t>
            </a:r>
            <a:r>
              <a:rPr lang="en-GB" sz="3200" dirty="0">
                <a:effectLst/>
                <a:latin typeface="Calibri" panose="020F0502020204030204" pitchFamily="34" charset="0"/>
                <a:ea typeface="Calibri" panose="020F0502020204030204" pitchFamily="34" charset="0"/>
                <a:cs typeface="Calibri" panose="020F0502020204030204" pitchFamily="34" charset="0"/>
              </a:rPr>
              <a:t>, </a:t>
            </a:r>
            <a:r>
              <a:rPr lang="en-GB" sz="3200" u="sng" dirty="0">
                <a:effectLst/>
                <a:latin typeface="Calibri" panose="020F0502020204030204" pitchFamily="34" charset="0"/>
                <a:ea typeface="Calibri" panose="020F0502020204030204" pitchFamily="34" charset="0"/>
                <a:cs typeface="Calibri" panose="020F0502020204030204" pitchFamily="34" charset="0"/>
              </a:rPr>
              <a:t>counts</a:t>
            </a:r>
            <a:r>
              <a:rPr lang="en-GB" sz="3200" dirty="0">
                <a:effectLst/>
                <a:latin typeface="Calibri" panose="020F0502020204030204" pitchFamily="34" charset="0"/>
                <a:ea typeface="Calibri" panose="020F0502020204030204" pitchFamily="34" charset="0"/>
                <a:cs typeface="Calibri" panose="020F0502020204030204" pitchFamily="34" charset="0"/>
              </a:rPr>
              <a:t>, </a:t>
            </a:r>
            <a:r>
              <a:rPr lang="en-GB" sz="3200" u="sng" dirty="0">
                <a:effectLst/>
                <a:latin typeface="Calibri" panose="020F0502020204030204" pitchFamily="34" charset="0"/>
                <a:ea typeface="Calibri" panose="020F0502020204030204" pitchFamily="34" charset="0"/>
                <a:cs typeface="Calibri" panose="020F0502020204030204" pitchFamily="34" charset="0"/>
              </a:rPr>
              <a:t>measurements</a:t>
            </a:r>
            <a:r>
              <a:rPr lang="en-GB" sz="3200" dirty="0">
                <a:effectLst/>
                <a:latin typeface="Calibri" panose="020F0502020204030204" pitchFamily="34" charset="0"/>
                <a:ea typeface="Calibri" panose="020F0502020204030204" pitchFamily="34" charset="0"/>
                <a:cs typeface="Calibri" panose="020F0502020204030204" pitchFamily="34" charset="0"/>
              </a:rPr>
              <a:t> or </a:t>
            </a:r>
            <a:r>
              <a:rPr lang="en-GB" sz="3200" u="sng" dirty="0">
                <a:effectLst/>
                <a:latin typeface="Calibri" panose="020F0502020204030204" pitchFamily="34" charset="0"/>
                <a:ea typeface="Calibri" panose="020F0502020204030204" pitchFamily="34" charset="0"/>
                <a:cs typeface="Calibri" panose="020F0502020204030204" pitchFamily="34" charset="0"/>
              </a:rPr>
              <a:t>responses</a:t>
            </a:r>
            <a:r>
              <a:rPr lang="en-GB" sz="3200" dirty="0">
                <a:effectLst/>
                <a:latin typeface="Calibri" panose="020F0502020204030204" pitchFamily="34" charset="0"/>
                <a:ea typeface="Calibri" panose="020F0502020204030204" pitchFamily="34" charset="0"/>
                <a:cs typeface="Calibri" panose="020F0502020204030204" pitchFamily="34" charset="0"/>
              </a:rPr>
              <a:t>. Data are the values that the variables can assume. Collection of data is called data set and a single observation is called a data point or data value or datum.</a:t>
            </a:r>
          </a:p>
          <a:p>
            <a:pPr marL="0" indent="0">
              <a:buNone/>
            </a:pPr>
            <a:endParaRPr lang="en-GB"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graphicFrame>
        <p:nvGraphicFramePr>
          <p:cNvPr id="6" name="Diagram 5">
            <a:extLst>
              <a:ext uri="{FF2B5EF4-FFF2-40B4-BE49-F238E27FC236}">
                <a16:creationId xmlns:a16="http://schemas.microsoft.com/office/drawing/2014/main" id="{32D43A64-6E7B-42BB-BD28-FFB57AF1FE7A}"/>
              </a:ext>
            </a:extLst>
          </p:cNvPr>
          <p:cNvGraphicFramePr/>
          <p:nvPr>
            <p:extLst>
              <p:ext uri="{D42A27DB-BD31-4B8C-83A1-F6EECF244321}">
                <p14:modId xmlns:p14="http://schemas.microsoft.com/office/powerpoint/2010/main" val="3936761717"/>
              </p:ext>
            </p:extLst>
          </p:nvPr>
        </p:nvGraphicFramePr>
        <p:xfrm>
          <a:off x="1376761" y="4951563"/>
          <a:ext cx="9910903" cy="731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35C0C54-E0FE-4EF0-039A-505E2AFD1944}"/>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91663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981E-5948-4F68-9434-DC3B3A517BB5}"/>
              </a:ext>
            </a:extLst>
          </p:cNvPr>
          <p:cNvSpPr>
            <a:spLocks noGrp="1"/>
          </p:cNvSpPr>
          <p:nvPr>
            <p:ph type="title"/>
          </p:nvPr>
        </p:nvSpPr>
        <p:spPr>
          <a:xfrm>
            <a:off x="1251678" y="382385"/>
            <a:ext cx="10178322" cy="747675"/>
          </a:xfrm>
        </p:spPr>
        <p:txBody>
          <a:bodyPr>
            <a:normAutofit fontScale="90000"/>
          </a:bodyPr>
          <a:lstStyle/>
          <a:p>
            <a:r>
              <a:rPr lang="en-US" dirty="0"/>
              <a:t>Data according to source</a:t>
            </a:r>
          </a:p>
        </p:txBody>
      </p:sp>
      <p:sp>
        <p:nvSpPr>
          <p:cNvPr id="3" name="Content Placeholder 2">
            <a:extLst>
              <a:ext uri="{FF2B5EF4-FFF2-40B4-BE49-F238E27FC236}">
                <a16:creationId xmlns:a16="http://schemas.microsoft.com/office/drawing/2014/main" id="{2EB5B96F-AEA5-4E24-A81A-D059B57CB804}"/>
              </a:ext>
            </a:extLst>
          </p:cNvPr>
          <p:cNvSpPr>
            <a:spLocks noGrp="1"/>
          </p:cNvSpPr>
          <p:nvPr>
            <p:ph idx="1"/>
          </p:nvPr>
        </p:nvSpPr>
        <p:spPr>
          <a:xfrm>
            <a:off x="1251678" y="1250830"/>
            <a:ext cx="10178322" cy="5115463"/>
          </a:xfrm>
        </p:spPr>
        <p:txBody>
          <a:bodyPr/>
          <a:lstStyle/>
          <a:p>
            <a:pPr marL="0" indent="0">
              <a:buNone/>
            </a:pPr>
            <a:r>
              <a:rPr lang="en-US" dirty="0"/>
              <a:t>Sources of data can be classified into two types. They are:</a:t>
            </a:r>
          </a:p>
          <a:p>
            <a:pPr marL="457200" indent="-457200">
              <a:buAutoNum type="arabicPeriod"/>
            </a:pPr>
            <a:r>
              <a:rPr lang="en-US" dirty="0"/>
              <a:t>Primary Source</a:t>
            </a:r>
          </a:p>
          <a:p>
            <a:pPr marL="457200" indent="-457200">
              <a:buAutoNum type="arabicPeriod"/>
            </a:pPr>
            <a:r>
              <a:rPr lang="en-US" dirty="0"/>
              <a:t>Secondary Source</a:t>
            </a:r>
          </a:p>
          <a:p>
            <a:pPr marL="0" indent="0">
              <a:buNone/>
            </a:pPr>
            <a:r>
              <a:rPr lang="en-US" dirty="0"/>
              <a:t>Primary data sources include information collected and processed by the researcher using surveys, experiments, observation technique etc.</a:t>
            </a:r>
          </a:p>
          <a:p>
            <a:pPr marL="0" indent="0">
              <a:buNone/>
            </a:pPr>
            <a:r>
              <a:rPr lang="en-US" dirty="0"/>
              <a:t>Secondary data sources include information retrieved through preexisting sources such as books, journals, thesis, investigation reports, news articles, publications etc.</a:t>
            </a:r>
          </a:p>
          <a:p>
            <a:pPr marL="0" indent="0">
              <a:buNone/>
            </a:pPr>
            <a:endParaRPr lang="en-US" dirty="0"/>
          </a:p>
          <a:p>
            <a:pPr marL="0" indent="0">
              <a:buNone/>
            </a:pPr>
            <a:r>
              <a:rPr lang="en-US" dirty="0"/>
              <a:t>Primary Data Sources in IT: Ecommerce Data, Social Media Data, Browsing Data, IOTs Data. Internet Usage Data, Registration Data, Signups etc.</a:t>
            </a:r>
          </a:p>
          <a:p>
            <a:pPr marL="0" indent="0">
              <a:buNone/>
            </a:pPr>
            <a:r>
              <a:rPr lang="en-US" dirty="0"/>
              <a:t>Secondary Data Sources: Databases, Relational Databases, Webpages, Blogs </a:t>
            </a:r>
            <a:r>
              <a:rPr lang="en-US" dirty="0" err="1"/>
              <a:t>etc</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3DBC584D-974E-7136-5A06-5174F8F3844B}"/>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40178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7CF41-B58C-40B1-85F5-C3A34555E2F9}"/>
              </a:ext>
            </a:extLst>
          </p:cNvPr>
          <p:cNvSpPr>
            <a:spLocks noGrp="1"/>
          </p:cNvSpPr>
          <p:nvPr>
            <p:ph idx="1"/>
          </p:nvPr>
        </p:nvSpPr>
        <p:spPr>
          <a:xfrm>
            <a:off x="1251678" y="474453"/>
            <a:ext cx="10178322" cy="5848709"/>
          </a:xfrm>
        </p:spPr>
        <p:txBody>
          <a:bodyPr/>
          <a:lstStyle/>
          <a:p>
            <a:pPr marL="0" indent="0">
              <a:buNone/>
            </a:pPr>
            <a:r>
              <a:rPr lang="en-US" b="1" dirty="0"/>
              <a:t>Primary Data</a:t>
            </a:r>
          </a:p>
          <a:p>
            <a:r>
              <a:rPr lang="en-US" dirty="0"/>
              <a:t>Data collected from primary source</a:t>
            </a:r>
          </a:p>
          <a:p>
            <a:r>
              <a:rPr lang="en-US" dirty="0"/>
              <a:t>First-hand information collected by an investigator</a:t>
            </a:r>
          </a:p>
          <a:p>
            <a:r>
              <a:rPr lang="en-US" dirty="0"/>
              <a:t>Collected for the first time</a:t>
            </a:r>
          </a:p>
          <a:p>
            <a:r>
              <a:rPr lang="en-US" dirty="0"/>
              <a:t>Original and more reliable</a:t>
            </a:r>
          </a:p>
          <a:p>
            <a:r>
              <a:rPr lang="en-US" dirty="0"/>
              <a:t>Need processing</a:t>
            </a:r>
          </a:p>
          <a:p>
            <a:pPr marL="0" indent="0">
              <a:buNone/>
            </a:pPr>
            <a:endParaRPr lang="en-US" dirty="0"/>
          </a:p>
          <a:p>
            <a:pPr marL="0" indent="0">
              <a:buNone/>
            </a:pPr>
            <a:r>
              <a:rPr lang="en-US" b="1" dirty="0"/>
              <a:t>Secondary Data</a:t>
            </a:r>
          </a:p>
          <a:p>
            <a:r>
              <a:rPr lang="en-US" dirty="0"/>
              <a:t>Data collected from secondary source</a:t>
            </a:r>
          </a:p>
          <a:p>
            <a:r>
              <a:rPr lang="en-US" dirty="0"/>
              <a:t>Second-hand information</a:t>
            </a:r>
          </a:p>
          <a:p>
            <a:r>
              <a:rPr lang="en-US" dirty="0"/>
              <a:t>Already presented in the form of figures, graphs and tables.</a:t>
            </a:r>
          </a:p>
          <a:p>
            <a:r>
              <a:rPr lang="en-US" dirty="0"/>
              <a:t>May be in published or unpublished forms</a:t>
            </a:r>
          </a:p>
          <a:p>
            <a:r>
              <a:rPr lang="en-US" dirty="0"/>
              <a:t>Do not need to process, already processed</a:t>
            </a:r>
          </a:p>
          <a:p>
            <a:endParaRPr lang="en-US" dirty="0"/>
          </a:p>
          <a:p>
            <a:endParaRPr lang="en-US" dirty="0"/>
          </a:p>
        </p:txBody>
      </p:sp>
      <p:sp>
        <p:nvSpPr>
          <p:cNvPr id="2" name="Footer Placeholder 1">
            <a:extLst>
              <a:ext uri="{FF2B5EF4-FFF2-40B4-BE49-F238E27FC236}">
                <a16:creationId xmlns:a16="http://schemas.microsoft.com/office/drawing/2014/main" id="{7AA9F487-C924-AC4D-A9BA-A4187E2495EF}"/>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3317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9313C-AB93-40D8-B7B2-8918BBA841D8}"/>
              </a:ext>
            </a:extLst>
          </p:cNvPr>
          <p:cNvSpPr>
            <a:spLocks noGrp="1"/>
          </p:cNvSpPr>
          <p:nvPr>
            <p:ph idx="1"/>
          </p:nvPr>
        </p:nvSpPr>
        <p:spPr>
          <a:xfrm>
            <a:off x="1251678" y="474453"/>
            <a:ext cx="10178322" cy="5745192"/>
          </a:xfrm>
        </p:spPr>
        <p:txBody>
          <a:bodyPr>
            <a:normAutofit fontScale="92500" lnSpcReduction="20000"/>
          </a:bodyPr>
          <a:lstStyle/>
          <a:p>
            <a:pPr marL="0" indent="0">
              <a:buNone/>
            </a:pPr>
            <a:r>
              <a:rPr lang="en-US" b="1" dirty="0"/>
              <a:t>Advantages of Primary Data</a:t>
            </a:r>
          </a:p>
          <a:p>
            <a:pPr algn="l">
              <a:buFont typeface="Arial" panose="020B0604020202020204" pitchFamily="34" charset="0"/>
              <a:buChar char="•"/>
            </a:pPr>
            <a:r>
              <a:rPr lang="en-US" b="0" i="0" dirty="0">
                <a:effectLst/>
                <a:latin typeface="Quicksand"/>
              </a:rPr>
              <a:t>Primary data is specific to the needs of the researcher at the moment of data collection. The researcher is able to control the kind of data that is being collected.</a:t>
            </a:r>
          </a:p>
          <a:p>
            <a:pPr algn="l">
              <a:buFont typeface="Arial" panose="020B0604020202020204" pitchFamily="34" charset="0"/>
              <a:buChar char="•"/>
            </a:pPr>
            <a:r>
              <a:rPr lang="en-US" b="0" i="0" dirty="0">
                <a:effectLst/>
                <a:latin typeface="Quicksand"/>
              </a:rPr>
              <a:t>It is accurate as compared to secondary data. The data is not subjected to personal bias and as such the authenticity can be trusted.</a:t>
            </a:r>
          </a:p>
          <a:p>
            <a:pPr algn="l">
              <a:buFont typeface="Arial" panose="020B0604020202020204" pitchFamily="34" charset="0"/>
              <a:buChar char="•"/>
            </a:pPr>
            <a:r>
              <a:rPr lang="en-US" b="0" i="0" dirty="0">
                <a:effectLst/>
                <a:latin typeface="Quicksand"/>
              </a:rPr>
              <a:t>The researcher exhibit ownership of the data collected through primary research. He or she may choose to make it available publicly, patent it, or even sell it.</a:t>
            </a:r>
          </a:p>
          <a:p>
            <a:pPr algn="l">
              <a:buFont typeface="Arial" panose="020B0604020202020204" pitchFamily="34" charset="0"/>
              <a:buChar char="•"/>
            </a:pPr>
            <a:r>
              <a:rPr lang="en-US" b="0" i="0" dirty="0">
                <a:effectLst/>
                <a:latin typeface="Quicksand"/>
              </a:rPr>
              <a:t>Primary data is usually up to date because it collects data in real-time and does not collect data from old sources. </a:t>
            </a:r>
          </a:p>
          <a:p>
            <a:pPr algn="l">
              <a:buFont typeface="Arial" panose="020B0604020202020204" pitchFamily="34" charset="0"/>
              <a:buChar char="•"/>
            </a:pPr>
            <a:r>
              <a:rPr lang="en-US" b="0" i="0" dirty="0">
                <a:effectLst/>
                <a:latin typeface="Quicksand"/>
              </a:rPr>
              <a:t>The researcher has full control over the data collected through primary research. He can decide which design, method, and data analysis techniques to be used.</a:t>
            </a:r>
          </a:p>
          <a:p>
            <a:pPr marL="0" indent="0" algn="l">
              <a:buNone/>
            </a:pPr>
            <a:endParaRPr lang="en-US" dirty="0">
              <a:latin typeface="Quicksand"/>
            </a:endParaRPr>
          </a:p>
          <a:p>
            <a:pPr marL="0" indent="0" algn="l">
              <a:buNone/>
            </a:pPr>
            <a:r>
              <a:rPr lang="en-US" b="1" dirty="0">
                <a:latin typeface="Quicksand"/>
              </a:rPr>
              <a:t>Disadvantages of Primary Data</a:t>
            </a:r>
          </a:p>
          <a:p>
            <a:pPr algn="l">
              <a:buFont typeface="Arial" panose="020B0604020202020204" pitchFamily="34" charset="0"/>
              <a:buChar char="•"/>
            </a:pPr>
            <a:r>
              <a:rPr lang="en-US" b="0" i="0" dirty="0">
                <a:effectLst/>
                <a:latin typeface="Quicksand"/>
              </a:rPr>
              <a:t>Primary data is very expensive compared to secondary data. Therefore, it might be difficult to collect primary data.</a:t>
            </a:r>
          </a:p>
          <a:p>
            <a:pPr algn="l">
              <a:buFont typeface="Arial" panose="020B0604020202020204" pitchFamily="34" charset="0"/>
              <a:buChar char="•"/>
            </a:pPr>
            <a:r>
              <a:rPr lang="en-US" b="0" i="0" dirty="0">
                <a:effectLst/>
                <a:latin typeface="Quicksand"/>
              </a:rPr>
              <a:t>It is time-consuming.</a:t>
            </a:r>
          </a:p>
          <a:p>
            <a:pPr algn="l">
              <a:buFont typeface="Arial" panose="020B0604020202020204" pitchFamily="34" charset="0"/>
              <a:buChar char="•"/>
            </a:pPr>
            <a:r>
              <a:rPr lang="en-US" b="0" i="0" dirty="0">
                <a:effectLst/>
                <a:latin typeface="Quicksand"/>
              </a:rPr>
              <a:t>It may not be feasible to collect primary data in some cases due to its complexity and required commitment.</a:t>
            </a:r>
          </a:p>
          <a:p>
            <a:pPr marL="0" indent="0" algn="l">
              <a:buNone/>
            </a:pPr>
            <a:endParaRPr lang="en-US" b="0" i="0" dirty="0">
              <a:effectLst/>
              <a:latin typeface="Quicksand"/>
            </a:endParaRPr>
          </a:p>
          <a:p>
            <a:endParaRPr lang="en-US" dirty="0"/>
          </a:p>
        </p:txBody>
      </p:sp>
      <p:sp>
        <p:nvSpPr>
          <p:cNvPr id="2" name="Footer Placeholder 1">
            <a:extLst>
              <a:ext uri="{FF2B5EF4-FFF2-40B4-BE49-F238E27FC236}">
                <a16:creationId xmlns:a16="http://schemas.microsoft.com/office/drawing/2014/main" id="{2A454AE6-967F-4217-C080-978333DD8108}"/>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71797661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TM10001106[[fn=Badge]]</Template>
  <TotalTime>724</TotalTime>
  <Words>3486</Words>
  <Application>Microsoft Macintosh PowerPoint</Application>
  <PresentationFormat>Widescreen</PresentationFormat>
  <Paragraphs>292</Paragraphs>
  <Slides>29</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29</vt:i4>
      </vt:variant>
    </vt:vector>
  </HeadingPairs>
  <TitlesOfParts>
    <vt:vector size="46" baseType="lpstr">
      <vt:lpstr>-apple-system</vt:lpstr>
      <vt:lpstr>Arial</vt:lpstr>
      <vt:lpstr>Arial</vt:lpstr>
      <vt:lpstr>Calibri</vt:lpstr>
      <vt:lpstr>Cambria Math</vt:lpstr>
      <vt:lpstr>Georgia</vt:lpstr>
      <vt:lpstr>Gill Sans MT</vt:lpstr>
      <vt:lpstr>GothamBook</vt:lpstr>
      <vt:lpstr>Impact</vt:lpstr>
      <vt:lpstr>Lora</vt:lpstr>
      <vt:lpstr>Lucida Grande</vt:lpstr>
      <vt:lpstr>Merriweather</vt:lpstr>
      <vt:lpstr>Quicksand</vt:lpstr>
      <vt:lpstr>Roboto</vt:lpstr>
      <vt:lpstr>Source Sans Pro</vt:lpstr>
      <vt:lpstr>Wingdings</vt:lpstr>
      <vt:lpstr>Badge</vt:lpstr>
      <vt:lpstr>Statistics Introduction</vt:lpstr>
      <vt:lpstr>What is Statistics?</vt:lpstr>
      <vt:lpstr>PowerPoint Presentation</vt:lpstr>
      <vt:lpstr>Functions of statistics</vt:lpstr>
      <vt:lpstr>Limitations of statistics</vt:lpstr>
      <vt:lpstr>What is data?</vt:lpstr>
      <vt:lpstr>Data according to source</vt:lpstr>
      <vt:lpstr>PowerPoint Presentation</vt:lpstr>
      <vt:lpstr>PowerPoint Presentation</vt:lpstr>
      <vt:lpstr>PowerPoint Presentation</vt:lpstr>
      <vt:lpstr>Branches of statistics</vt:lpstr>
      <vt:lpstr>PowerPoint Presentation</vt:lpstr>
      <vt:lpstr>PowerPoint Presentation</vt:lpstr>
      <vt:lpstr>PowerPoint Presentation</vt:lpstr>
      <vt:lpstr>variables</vt:lpstr>
      <vt:lpstr>PowerPoint Presentation</vt:lpstr>
      <vt:lpstr>Level of measurement</vt:lpstr>
      <vt:lpstr>PowerPoint Presentation</vt:lpstr>
      <vt:lpstr>Data preparation</vt:lpstr>
      <vt:lpstr>PowerPoint Presentation</vt:lpstr>
      <vt:lpstr>Importance of statistics in Business</vt:lpstr>
      <vt:lpstr>PowerPoint Presentation</vt:lpstr>
      <vt:lpstr>PowerPoint Presentation</vt:lpstr>
      <vt:lpstr>PowerPoint Presentation</vt:lpstr>
      <vt:lpstr>PowerPoint Presentation</vt:lpstr>
      <vt:lpstr>Application areas of statistics in IT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Introduction</dc:title>
  <dc:creator>Santosh Chhatkuli</dc:creator>
  <cp:lastModifiedBy>Microsoft Office User</cp:lastModifiedBy>
  <cp:revision>115</cp:revision>
  <dcterms:created xsi:type="dcterms:W3CDTF">2020-08-22T12:18:04Z</dcterms:created>
  <dcterms:modified xsi:type="dcterms:W3CDTF">2024-12-09T14:32:58Z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