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8" r:id="rId29"/>
    <p:sldId id="350" r:id="rId30"/>
    <p:sldId id="352" r:id="rId31"/>
    <p:sldId id="353" r:id="rId32"/>
    <p:sldId id="354" r:id="rId33"/>
    <p:sldId id="290" r:id="rId34"/>
    <p:sldId id="291" r:id="rId35"/>
    <p:sldId id="297" r:id="rId36"/>
    <p:sldId id="299" r:id="rId37"/>
    <p:sldId id="351" r:id="rId38"/>
    <p:sldId id="289" r:id="rId39"/>
    <p:sldId id="292" r:id="rId40"/>
    <p:sldId id="296" r:id="rId41"/>
    <p:sldId id="293" r:id="rId42"/>
    <p:sldId id="294" r:id="rId43"/>
    <p:sldId id="295" r:id="rId44"/>
    <p:sldId id="355" r:id="rId45"/>
    <p:sldId id="300" r:id="rId46"/>
    <p:sldId id="301" r:id="rId47"/>
    <p:sldId id="302" r:id="rId48"/>
    <p:sldId id="303" r:id="rId49"/>
    <p:sldId id="308" r:id="rId50"/>
    <p:sldId id="304" r:id="rId51"/>
    <p:sldId id="307" r:id="rId52"/>
    <p:sldId id="305" r:id="rId53"/>
    <p:sldId id="309" r:id="rId54"/>
    <p:sldId id="306" r:id="rId55"/>
    <p:sldId id="310" r:id="rId56"/>
    <p:sldId id="325" r:id="rId57"/>
    <p:sldId id="311" r:id="rId58"/>
    <p:sldId id="326" r:id="rId59"/>
    <p:sldId id="327" r:id="rId60"/>
    <p:sldId id="328" r:id="rId61"/>
    <p:sldId id="329" r:id="rId62"/>
    <p:sldId id="330" r:id="rId63"/>
    <p:sldId id="331" r:id="rId64"/>
    <p:sldId id="332" r:id="rId65"/>
    <p:sldId id="337" r:id="rId66"/>
    <p:sldId id="333" r:id="rId67"/>
    <p:sldId id="334" r:id="rId68"/>
    <p:sldId id="335" r:id="rId69"/>
    <p:sldId id="336" r:id="rId70"/>
    <p:sldId id="338" r:id="rId71"/>
    <p:sldId id="339" r:id="rId72"/>
    <p:sldId id="340" r:id="rId73"/>
    <p:sldId id="341" r:id="rId74"/>
    <p:sldId id="349" r:id="rId75"/>
    <p:sldId id="342" r:id="rId76"/>
    <p:sldId id="343" r:id="rId77"/>
    <p:sldId id="344" r:id="rId78"/>
    <p:sldId id="345" r:id="rId79"/>
    <p:sldId id="346" r:id="rId80"/>
    <p:sldId id="347" r:id="rId81"/>
    <p:sldId id="348" r:id="rId82"/>
    <p:sldId id="360" r:id="rId83"/>
    <p:sldId id="356" r:id="rId84"/>
    <p:sldId id="357" r:id="rId85"/>
    <p:sldId id="358" r:id="rId86"/>
    <p:sldId id="359"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461DF-EA3E-4256-B65C-6D80DB95CF2A}" type="datetimeFigureOut">
              <a:rPr lang="en-US" smtClean="0"/>
              <a:t>6/20/2025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F3259-E6AD-4F05-8469-3FE1389FD5C5}" type="slidenum">
              <a:rPr lang="en-US" smtClean="0"/>
              <a:t>‹#›</a:t>
            </a:fld>
            <a:endParaRPr lang="en-US"/>
          </a:p>
        </p:txBody>
      </p:sp>
    </p:spTree>
    <p:extLst>
      <p:ext uri="{BB962C8B-B14F-4D97-AF65-F5344CB8AC3E}">
        <p14:creationId xmlns:p14="http://schemas.microsoft.com/office/powerpoint/2010/main" val="361514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7C50A-6195-447C-B34E-B9771CC302E7}" type="datetime1">
              <a:rPr lang="en-US" smtClean="0"/>
              <a:t>6/20/2025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A8B20D-DEA3-4BAE-A708-A1B205EE240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137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311E-95BD-4A10-A5E2-1BF56B0A1357}"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8B20D-DEA3-4BAE-A708-A1B205EE240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43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5226-0759-40CF-A564-269B75E91D62}"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8B20D-DEA3-4BAE-A708-A1B205EE240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60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7BD65-FADD-4F78-BA9E-890EF777F639}"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8B20D-DEA3-4BAE-A708-A1B205EE240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845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3D3C0-C996-44EF-B7B2-8B8506A18AFE}" type="datetime1">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8B20D-DEA3-4BAE-A708-A1B205EE240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659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DEF55-D827-4FBE-BCB7-010087746E49}" type="datetime1">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8B20D-DEA3-4BAE-A708-A1B205EE240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30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3F4C3-809D-4B83-A550-C8B6638C2897}" type="datetime1">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8B20D-DEA3-4BAE-A708-A1B205EE240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6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632B4C-7174-4E0B-8D6B-0E8777DAF200}" type="datetime1">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8B20D-DEA3-4BAE-A708-A1B205EE240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090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AA2AC-256F-46C4-908D-B14CA2E095C3}" type="datetime1">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8B20D-DEA3-4BAE-A708-A1B205EE2401}" type="slidenum">
              <a:rPr lang="en-US" smtClean="0"/>
              <a:t>‹#›</a:t>
            </a:fld>
            <a:endParaRPr lang="en-US"/>
          </a:p>
        </p:txBody>
      </p:sp>
    </p:spTree>
    <p:extLst>
      <p:ext uri="{BB962C8B-B14F-4D97-AF65-F5344CB8AC3E}">
        <p14:creationId xmlns:p14="http://schemas.microsoft.com/office/powerpoint/2010/main" val="372939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E04B30-5259-45F2-AA76-95BBA9BF54DF}" type="datetime1">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8B20D-DEA3-4BAE-A708-A1B205EE240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283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0644F7-BD2E-4E88-84E1-054532E98FB0}" type="datetime1">
              <a:rPr lang="en-US" smtClean="0"/>
              <a:t>6/20/2025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3A8B20D-DEA3-4BAE-A708-A1B205EE240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57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1EB77A7-E114-47C3-A7B8-237566E450B0}" type="datetime1">
              <a:rPr lang="en-US" smtClean="0"/>
              <a:t>6/20/2025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A8B20D-DEA3-4BAE-A708-A1B205EE240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019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Unit 2</a:t>
            </a:r>
            <a:br>
              <a:rPr lang="en-US" dirty="0"/>
            </a:br>
            <a:r>
              <a:rPr lang="en-US" dirty="0"/>
              <a:t>Entity Relationship Model</a:t>
            </a:r>
          </a:p>
        </p:txBody>
      </p:sp>
      <p:sp>
        <p:nvSpPr>
          <p:cNvPr id="4" name="Slide Number Placeholder 3"/>
          <p:cNvSpPr>
            <a:spLocks noGrp="1"/>
          </p:cNvSpPr>
          <p:nvPr>
            <p:ph type="sldNum" sz="quarter" idx="12"/>
          </p:nvPr>
        </p:nvSpPr>
        <p:spPr/>
        <p:txBody>
          <a:bodyPr/>
          <a:lstStyle/>
          <a:p>
            <a:fld id="{13A8B20D-DEA3-4BAE-A708-A1B205EE2401}" type="slidenum">
              <a:rPr lang="en-US" smtClean="0"/>
              <a:t>1</a:t>
            </a:fld>
            <a:endParaRPr lang="en-US"/>
          </a:p>
        </p:txBody>
      </p:sp>
    </p:spTree>
    <p:extLst>
      <p:ext uri="{BB962C8B-B14F-4D97-AF65-F5344CB8AC3E}">
        <p14:creationId xmlns:p14="http://schemas.microsoft.com/office/powerpoint/2010/main" val="336246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Entity:</a:t>
            </a:r>
          </a:p>
        </p:txBody>
      </p:sp>
      <p:sp>
        <p:nvSpPr>
          <p:cNvPr id="3" name="Content Placeholder 2"/>
          <p:cNvSpPr>
            <a:spLocks noGrp="1"/>
          </p:cNvSpPr>
          <p:nvPr>
            <p:ph idx="1"/>
          </p:nvPr>
        </p:nvSpPr>
        <p:spPr/>
        <p:txBody>
          <a:bodyPr/>
          <a:lstStyle/>
          <a:p>
            <a:pPr marL="0" indent="0">
              <a:buNone/>
            </a:pPr>
            <a:r>
              <a:rPr lang="en-US" dirty="0"/>
              <a:t>Following are the two different types of entity:</a:t>
            </a:r>
          </a:p>
          <a:p>
            <a:r>
              <a:rPr lang="en-US" dirty="0"/>
              <a:t>Weak Entity</a:t>
            </a:r>
          </a:p>
          <a:p>
            <a:r>
              <a:rPr lang="en-US" dirty="0"/>
              <a:t>Strong Entity</a:t>
            </a:r>
          </a:p>
        </p:txBody>
      </p:sp>
      <p:sp>
        <p:nvSpPr>
          <p:cNvPr id="4" name="Slide Number Placeholder 3"/>
          <p:cNvSpPr>
            <a:spLocks noGrp="1"/>
          </p:cNvSpPr>
          <p:nvPr>
            <p:ph type="sldNum" sz="quarter" idx="12"/>
          </p:nvPr>
        </p:nvSpPr>
        <p:spPr/>
        <p:txBody>
          <a:bodyPr/>
          <a:lstStyle/>
          <a:p>
            <a:fld id="{13A8B20D-DEA3-4BAE-A708-A1B205EE2401}" type="slidenum">
              <a:rPr lang="en-US" smtClean="0"/>
              <a:t>10</a:t>
            </a:fld>
            <a:endParaRPr lang="en-US"/>
          </a:p>
        </p:txBody>
      </p:sp>
    </p:spTree>
    <p:extLst>
      <p:ext uri="{BB962C8B-B14F-4D97-AF65-F5344CB8AC3E}">
        <p14:creationId xmlns:p14="http://schemas.microsoft.com/office/powerpoint/2010/main" val="112106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Weak Entity</a:t>
            </a:r>
            <a:endParaRPr lang="en-US" b="1" dirty="0"/>
          </a:p>
        </p:txBody>
      </p:sp>
      <p:sp>
        <p:nvSpPr>
          <p:cNvPr id="3" name="Content Placeholder 2"/>
          <p:cNvSpPr>
            <a:spLocks noGrp="1"/>
          </p:cNvSpPr>
          <p:nvPr>
            <p:ph idx="1"/>
          </p:nvPr>
        </p:nvSpPr>
        <p:spPr/>
        <p:txBody>
          <a:bodyPr/>
          <a:lstStyle/>
          <a:p>
            <a:pPr algn="just"/>
            <a:r>
              <a:rPr lang="en-US" b="1" dirty="0"/>
              <a:t>A Weak entity is that entity which does not contain key attribute and depends on the strong entity via the foreign key.</a:t>
            </a:r>
            <a:r>
              <a:rPr lang="en-US" dirty="0"/>
              <a:t> It is identified by some other strong entity using an identifying relationship. </a:t>
            </a:r>
          </a:p>
          <a:p>
            <a:pPr algn="just"/>
            <a:r>
              <a:rPr lang="en-US" dirty="0"/>
              <a:t>In the Entity-Relationship diagram, a weak entity is represented by the double rectangle box.</a:t>
            </a:r>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11</a:t>
            </a:fld>
            <a:endParaRPr lang="en-US"/>
          </a:p>
        </p:txBody>
      </p:sp>
      <p:pic>
        <p:nvPicPr>
          <p:cNvPr id="1030" name="Picture 6" descr="ERD Symbols and Mean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084" y="4500563"/>
            <a:ext cx="28003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Strong Entity</a:t>
            </a:r>
            <a:endParaRPr lang="en-US" b="1" dirty="0"/>
          </a:p>
        </p:txBody>
      </p:sp>
      <p:sp>
        <p:nvSpPr>
          <p:cNvPr id="3" name="Content Placeholder 2"/>
          <p:cNvSpPr>
            <a:spLocks noGrp="1"/>
          </p:cNvSpPr>
          <p:nvPr>
            <p:ph idx="1"/>
          </p:nvPr>
        </p:nvSpPr>
        <p:spPr/>
        <p:txBody>
          <a:bodyPr/>
          <a:lstStyle/>
          <a:p>
            <a:pPr algn="just"/>
            <a:r>
              <a:rPr lang="en-US" b="1" dirty="0"/>
              <a:t>A Strong entity is that entity that contains a primary key attribute.</a:t>
            </a:r>
            <a:r>
              <a:rPr lang="en-US" dirty="0"/>
              <a:t> This type of entity uniquely identifies its every record using the key attribute. </a:t>
            </a:r>
          </a:p>
          <a:p>
            <a:pPr algn="just"/>
            <a:r>
              <a:rPr lang="en-US" dirty="0"/>
              <a:t>In the Entity-Relationship diagram, a strong entity is represented by the single rectangle box.</a:t>
            </a:r>
          </a:p>
          <a:p>
            <a:pPr algn="just"/>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12</a:t>
            </a:fld>
            <a:endParaRPr lang="en-US"/>
          </a:p>
        </p:txBody>
      </p:sp>
      <p:pic>
        <p:nvPicPr>
          <p:cNvPr id="2052" name="Picture 4" descr="Chen Notation | Vertabelo Database Mode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4218565"/>
            <a:ext cx="2286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relation between strong and weak entity</a:t>
            </a:r>
          </a:p>
        </p:txBody>
      </p:sp>
      <p:sp>
        <p:nvSpPr>
          <p:cNvPr id="4" name="Content Placeholder 3"/>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13A8B20D-DEA3-4BAE-A708-A1B205EE2401}" type="slidenum">
              <a:rPr lang="en-US" smtClean="0"/>
              <a:t>13</a:t>
            </a:fld>
            <a:endParaRPr lang="en-US"/>
          </a:p>
        </p:txBody>
      </p:sp>
      <p:pic>
        <p:nvPicPr>
          <p:cNvPr id="3076" name="Picture 4" descr="Differentiate between Weak and Strong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7813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6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br>
              <a:rPr lang="en-US" b="1" dirty="0"/>
            </a:br>
            <a:endParaRPr lang="en-US" dirty="0"/>
          </a:p>
        </p:txBody>
      </p:sp>
      <p:sp>
        <p:nvSpPr>
          <p:cNvPr id="3" name="Content Placeholder 2"/>
          <p:cNvSpPr>
            <a:spLocks noGrp="1"/>
          </p:cNvSpPr>
          <p:nvPr>
            <p:ph idx="1"/>
          </p:nvPr>
        </p:nvSpPr>
        <p:spPr/>
        <p:txBody>
          <a:bodyPr/>
          <a:lstStyle/>
          <a:p>
            <a:pPr algn="just"/>
            <a:r>
              <a:rPr lang="en-US" b="1" dirty="0"/>
              <a:t>An Attribute is a component which shows the properties or characteristics of an entity in the entity-relationship model.</a:t>
            </a:r>
            <a:r>
              <a:rPr lang="en-US" dirty="0"/>
              <a:t> we can also assign the domain or range to the attribute. </a:t>
            </a:r>
          </a:p>
          <a:p>
            <a:pPr algn="just"/>
            <a:r>
              <a:rPr lang="en-US" dirty="0"/>
              <a:t>In the entity-relationship diagram, attributes are represented by an oval or ellipse shape. In each diagram, every oval shape represents an attribute which is directly connected to an entity. </a:t>
            </a:r>
          </a:p>
        </p:txBody>
      </p:sp>
      <p:sp>
        <p:nvSpPr>
          <p:cNvPr id="4" name="Slide Number Placeholder 3"/>
          <p:cNvSpPr>
            <a:spLocks noGrp="1"/>
          </p:cNvSpPr>
          <p:nvPr>
            <p:ph type="sldNum" sz="quarter" idx="12"/>
          </p:nvPr>
        </p:nvSpPr>
        <p:spPr/>
        <p:txBody>
          <a:bodyPr/>
          <a:lstStyle/>
          <a:p>
            <a:fld id="{13A8B20D-DEA3-4BAE-A708-A1B205EE2401}" type="slidenum">
              <a:rPr lang="en-US" smtClean="0"/>
              <a:t>14</a:t>
            </a:fld>
            <a:endParaRPr lang="en-US"/>
          </a:p>
        </p:txBody>
      </p:sp>
    </p:spTree>
    <p:extLst>
      <p:ext uri="{BB962C8B-B14F-4D97-AF65-F5344CB8AC3E}">
        <p14:creationId xmlns:p14="http://schemas.microsoft.com/office/powerpoint/2010/main" val="289533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Attribute</a:t>
            </a:r>
          </a:p>
        </p:txBody>
      </p:sp>
      <p:pic>
        <p:nvPicPr>
          <p:cNvPr id="4" name="Content Placeholder 3"/>
          <p:cNvPicPr>
            <a:picLocks noGrp="1" noChangeAspect="1"/>
          </p:cNvPicPr>
          <p:nvPr>
            <p:ph idx="1"/>
          </p:nvPr>
        </p:nvPicPr>
        <p:blipFill>
          <a:blip r:embed="rId2"/>
          <a:stretch>
            <a:fillRect/>
          </a:stretch>
        </p:blipFill>
        <p:spPr>
          <a:xfrm>
            <a:off x="1759332" y="2016125"/>
            <a:ext cx="8987660" cy="3449638"/>
          </a:xfrm>
          <a:prstGeom prst="rect">
            <a:avLst/>
          </a:prstGeom>
        </p:spPr>
      </p:pic>
      <p:sp>
        <p:nvSpPr>
          <p:cNvPr id="3" name="Slide Number Placeholder 2"/>
          <p:cNvSpPr>
            <a:spLocks noGrp="1"/>
          </p:cNvSpPr>
          <p:nvPr>
            <p:ph type="sldNum" sz="quarter" idx="12"/>
          </p:nvPr>
        </p:nvSpPr>
        <p:spPr/>
        <p:txBody>
          <a:bodyPr/>
          <a:lstStyle/>
          <a:p>
            <a:fld id="{13A8B20D-DEA3-4BAE-A708-A1B205EE2401}" type="slidenum">
              <a:rPr lang="en-US" smtClean="0"/>
              <a:t>15</a:t>
            </a:fld>
            <a:endParaRPr lang="en-US"/>
          </a:p>
        </p:txBody>
      </p:sp>
    </p:spTree>
    <p:extLst>
      <p:ext uri="{BB962C8B-B14F-4D97-AF65-F5344CB8AC3E}">
        <p14:creationId xmlns:p14="http://schemas.microsoft.com/office/powerpoint/2010/main" val="135814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Attribute:</a:t>
            </a:r>
          </a:p>
        </p:txBody>
      </p:sp>
      <p:sp>
        <p:nvSpPr>
          <p:cNvPr id="3" name="Content Placeholder 2"/>
          <p:cNvSpPr>
            <a:spLocks noGrp="1"/>
          </p:cNvSpPr>
          <p:nvPr>
            <p:ph idx="1"/>
          </p:nvPr>
        </p:nvSpPr>
        <p:spPr/>
        <p:txBody>
          <a:bodyPr/>
          <a:lstStyle/>
          <a:p>
            <a:pPr marL="0" indent="0">
              <a:buNone/>
            </a:pPr>
            <a:r>
              <a:rPr lang="en-US" dirty="0"/>
              <a:t>Following are the different types of attribute in the </a:t>
            </a:r>
            <a:r>
              <a:rPr lang="en-US" dirty="0" err="1"/>
              <a:t>er</a:t>
            </a:r>
            <a:r>
              <a:rPr lang="en-US" dirty="0"/>
              <a:t> model:</a:t>
            </a:r>
          </a:p>
          <a:p>
            <a:r>
              <a:rPr lang="en-US" dirty="0"/>
              <a:t>Simple Attribute</a:t>
            </a:r>
          </a:p>
          <a:p>
            <a:r>
              <a:rPr lang="en-US" dirty="0"/>
              <a:t>Key Attribute</a:t>
            </a:r>
          </a:p>
          <a:p>
            <a:r>
              <a:rPr lang="en-US" dirty="0"/>
              <a:t>Derived Attribute</a:t>
            </a:r>
          </a:p>
          <a:p>
            <a:r>
              <a:rPr lang="en-US" dirty="0"/>
              <a:t>Composite Attribute</a:t>
            </a:r>
          </a:p>
          <a:p>
            <a:r>
              <a:rPr lang="en-US" dirty="0"/>
              <a:t>Multi-valued Attribute</a:t>
            </a:r>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16</a:t>
            </a:fld>
            <a:endParaRPr lang="en-US"/>
          </a:p>
        </p:txBody>
      </p:sp>
    </p:spTree>
    <p:extLst>
      <p:ext uri="{BB962C8B-B14F-4D97-AF65-F5344CB8AC3E}">
        <p14:creationId xmlns:p14="http://schemas.microsoft.com/office/powerpoint/2010/main" val="207133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Attribute</a:t>
            </a:r>
            <a:endParaRPr lang="en-US" b="1" dirty="0"/>
          </a:p>
        </p:txBody>
      </p:sp>
      <p:sp>
        <p:nvSpPr>
          <p:cNvPr id="3" name="Content Placeholder 2"/>
          <p:cNvSpPr>
            <a:spLocks noGrp="1"/>
          </p:cNvSpPr>
          <p:nvPr>
            <p:ph idx="1"/>
          </p:nvPr>
        </p:nvSpPr>
        <p:spPr/>
        <p:txBody>
          <a:bodyPr/>
          <a:lstStyle/>
          <a:p>
            <a:r>
              <a:rPr lang="en-US" b="1" dirty="0"/>
              <a:t>Simple attributes are those attributes of an entity, which cannot be divided further into smaller components. </a:t>
            </a:r>
            <a:endParaRPr lang="en-US" dirty="0"/>
          </a:p>
          <a:p>
            <a:pPr marL="0" indent="0">
              <a:buNone/>
            </a:pPr>
            <a:r>
              <a:rPr lang="en-US" dirty="0"/>
              <a:t>Following are the example of a simple attribute:</a:t>
            </a:r>
          </a:p>
          <a:p>
            <a:r>
              <a:rPr lang="en-US" dirty="0"/>
              <a:t>Roll no of the Student can be a simple attribute,</a:t>
            </a:r>
          </a:p>
          <a:p>
            <a:r>
              <a:rPr lang="en-US" dirty="0"/>
              <a:t>Id of the Employee can be a simple attribute, </a:t>
            </a:r>
          </a:p>
          <a:p>
            <a:r>
              <a:rPr lang="en-US" dirty="0"/>
              <a:t>Salary of the Employee can be a simple attribute</a:t>
            </a:r>
          </a:p>
          <a:p>
            <a:endParaRPr lang="en-US" dirty="0"/>
          </a:p>
          <a:p>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17</a:t>
            </a:fld>
            <a:endParaRPr lang="en-US"/>
          </a:p>
        </p:txBody>
      </p:sp>
      <p:pic>
        <p:nvPicPr>
          <p:cNvPr id="4" name="Content Placeholder 3"/>
          <p:cNvPicPr>
            <a:picLocks noChangeAspect="1"/>
          </p:cNvPicPr>
          <p:nvPr/>
        </p:nvPicPr>
        <p:blipFill>
          <a:blip r:embed="rId2"/>
          <a:stretch>
            <a:fillRect/>
          </a:stretch>
        </p:blipFill>
        <p:spPr>
          <a:xfrm>
            <a:off x="6210763" y="4734771"/>
            <a:ext cx="5981237" cy="2197120"/>
          </a:xfrm>
          <a:prstGeom prst="rect">
            <a:avLst/>
          </a:prstGeom>
        </p:spPr>
      </p:pic>
    </p:spTree>
    <p:extLst>
      <p:ext uri="{BB962C8B-B14F-4D97-AF65-F5344CB8AC3E}">
        <p14:creationId xmlns:p14="http://schemas.microsoft.com/office/powerpoint/2010/main" val="304709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Key Attribute</a:t>
            </a:r>
            <a:endParaRPr lang="en-US" b="1" dirty="0"/>
          </a:p>
        </p:txBody>
      </p:sp>
      <p:sp>
        <p:nvSpPr>
          <p:cNvPr id="3" name="Content Placeholder 2"/>
          <p:cNvSpPr>
            <a:spLocks noGrp="1"/>
          </p:cNvSpPr>
          <p:nvPr>
            <p:ph idx="1"/>
          </p:nvPr>
        </p:nvSpPr>
        <p:spPr/>
        <p:txBody>
          <a:bodyPr/>
          <a:lstStyle/>
          <a:p>
            <a:pPr algn="just"/>
            <a:r>
              <a:rPr lang="en-US" b="1" dirty="0"/>
              <a:t>Key attribute (Primary Key) is an attribute which uniquely identifies all the entities in an entity set. The values of this attribute are distinct.</a:t>
            </a:r>
            <a:endParaRPr lang="en-US" dirty="0"/>
          </a:p>
          <a:p>
            <a:pPr algn="just"/>
            <a:r>
              <a:rPr lang="en-US" dirty="0"/>
              <a:t>In an Entity-Relationship diagram, this attribute is represented by the oval shape with the text underlined.</a:t>
            </a:r>
          </a:p>
          <a:p>
            <a:pPr algn="just"/>
            <a:r>
              <a:rPr lang="en-US" dirty="0"/>
              <a:t>Following are the examples of key attribute:</a:t>
            </a:r>
          </a:p>
          <a:p>
            <a:pPr algn="just"/>
            <a:endParaRPr lang="en-US" dirty="0"/>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18</a:t>
            </a:fld>
            <a:endParaRPr lang="en-US"/>
          </a:p>
        </p:txBody>
      </p:sp>
      <p:pic>
        <p:nvPicPr>
          <p:cNvPr id="5" name="Picture 4"/>
          <p:cNvPicPr>
            <a:picLocks noChangeAspect="1"/>
          </p:cNvPicPr>
          <p:nvPr/>
        </p:nvPicPr>
        <p:blipFill>
          <a:blip r:embed="rId2"/>
          <a:stretch>
            <a:fillRect/>
          </a:stretch>
        </p:blipFill>
        <p:spPr>
          <a:xfrm>
            <a:off x="5936673" y="4451927"/>
            <a:ext cx="5650340" cy="2239818"/>
          </a:xfrm>
          <a:prstGeom prst="rect">
            <a:avLst/>
          </a:prstGeom>
        </p:spPr>
      </p:pic>
    </p:spTree>
    <p:extLst>
      <p:ext uri="{BB962C8B-B14F-4D97-AF65-F5344CB8AC3E}">
        <p14:creationId xmlns:p14="http://schemas.microsoft.com/office/powerpoint/2010/main" val="191895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Attribute</a:t>
            </a:r>
            <a:endParaRPr lang="en-US" b="1" dirty="0"/>
          </a:p>
        </p:txBody>
      </p:sp>
      <p:sp>
        <p:nvSpPr>
          <p:cNvPr id="3" name="Content Placeholder 2"/>
          <p:cNvSpPr>
            <a:spLocks noGrp="1"/>
          </p:cNvSpPr>
          <p:nvPr>
            <p:ph idx="1"/>
          </p:nvPr>
        </p:nvSpPr>
        <p:spPr/>
        <p:txBody>
          <a:bodyPr>
            <a:normAutofit fontScale="92500" lnSpcReduction="20000"/>
          </a:bodyPr>
          <a:lstStyle/>
          <a:p>
            <a:r>
              <a:rPr lang="en-US" sz="2400" b="1" dirty="0"/>
              <a:t>Derived Attributes are those attributes of an entity, which are based on other attributes and whose values are derived from other stored attributes. </a:t>
            </a:r>
            <a:endParaRPr lang="en-US" sz="2400" dirty="0"/>
          </a:p>
          <a:p>
            <a:r>
              <a:rPr lang="en-US" sz="2400" dirty="0"/>
              <a:t>In an Entity-Relationship diagram, this attribute is represented by the dashed oval or ellipse shape.</a:t>
            </a:r>
          </a:p>
          <a:p>
            <a:r>
              <a:rPr lang="en-US" sz="2400" dirty="0"/>
              <a:t>Following are the examples of derived attribute:</a:t>
            </a:r>
          </a:p>
          <a:p>
            <a:r>
              <a:rPr lang="en-US" sz="2400" dirty="0"/>
              <a:t>Age (Derived from Date of birth) of a student of an employee,</a:t>
            </a:r>
          </a:p>
          <a:p>
            <a:r>
              <a:rPr lang="en-US" sz="2400" dirty="0"/>
              <a:t>Total or Average Marks of a student are derived attributes, etc.</a:t>
            </a:r>
            <a:r>
              <a:rPr lang="en-US" dirty="0"/>
              <a:t> </a:t>
            </a:r>
          </a:p>
          <a:p>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19</a:t>
            </a:fld>
            <a:endParaRPr lang="en-US"/>
          </a:p>
        </p:txBody>
      </p:sp>
      <p:pic>
        <p:nvPicPr>
          <p:cNvPr id="4" name="Picture 3"/>
          <p:cNvPicPr>
            <a:picLocks noChangeAspect="1"/>
          </p:cNvPicPr>
          <p:nvPr/>
        </p:nvPicPr>
        <p:blipFill>
          <a:blip r:embed="rId2"/>
          <a:stretch>
            <a:fillRect/>
          </a:stretch>
        </p:blipFill>
        <p:spPr>
          <a:xfrm>
            <a:off x="6622473" y="4748240"/>
            <a:ext cx="5375563" cy="2109760"/>
          </a:xfrm>
          <a:prstGeom prst="rect">
            <a:avLst/>
          </a:prstGeom>
        </p:spPr>
      </p:pic>
    </p:spTree>
    <p:extLst>
      <p:ext uri="{BB962C8B-B14F-4D97-AF65-F5344CB8AC3E}">
        <p14:creationId xmlns:p14="http://schemas.microsoft.com/office/powerpoint/2010/main" val="234169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Entity–relationship model (ER model)</a:t>
            </a:r>
            <a:endParaRPr lang="en-US" dirty="0"/>
          </a:p>
        </p:txBody>
      </p:sp>
      <p:sp>
        <p:nvSpPr>
          <p:cNvPr id="3" name="Content Placeholder 2"/>
          <p:cNvSpPr>
            <a:spLocks noGrp="1"/>
          </p:cNvSpPr>
          <p:nvPr>
            <p:ph idx="1"/>
          </p:nvPr>
        </p:nvSpPr>
        <p:spPr/>
        <p:txBody>
          <a:bodyPr/>
          <a:lstStyle/>
          <a:p>
            <a:pPr algn="just"/>
            <a:r>
              <a:rPr lang="en-US" dirty="0"/>
              <a:t>An </a:t>
            </a:r>
            <a:r>
              <a:rPr lang="en-US" b="1" dirty="0"/>
              <a:t>Entity–relationship model (ER model)</a:t>
            </a:r>
            <a:r>
              <a:rPr lang="en-US" dirty="0"/>
              <a:t> describes the structure of a database with the help of a diagram, which is known as </a:t>
            </a:r>
            <a:r>
              <a:rPr lang="en-US" b="1" dirty="0"/>
              <a:t>Entity Relationship Diagram (ER Diagram)</a:t>
            </a:r>
            <a:r>
              <a:rPr lang="en-US" dirty="0"/>
              <a:t>. </a:t>
            </a:r>
          </a:p>
          <a:p>
            <a:pPr algn="just"/>
            <a:r>
              <a:rPr lang="en-US" dirty="0"/>
              <a:t>An ER model is a design or blueprint of a database that can later be implemented as a database. The main components of E-R model are: entity set and relationship set.</a:t>
            </a:r>
          </a:p>
        </p:txBody>
      </p:sp>
      <p:sp>
        <p:nvSpPr>
          <p:cNvPr id="4" name="Slide Number Placeholder 3"/>
          <p:cNvSpPr>
            <a:spLocks noGrp="1"/>
          </p:cNvSpPr>
          <p:nvPr>
            <p:ph type="sldNum" sz="quarter" idx="12"/>
          </p:nvPr>
        </p:nvSpPr>
        <p:spPr/>
        <p:txBody>
          <a:bodyPr/>
          <a:lstStyle/>
          <a:p>
            <a:fld id="{13A8B20D-DEA3-4BAE-A708-A1B205EE2401}" type="slidenum">
              <a:rPr lang="en-US" smtClean="0"/>
              <a:t>2</a:t>
            </a:fld>
            <a:endParaRPr lang="en-US"/>
          </a:p>
        </p:txBody>
      </p:sp>
    </p:spTree>
    <p:extLst>
      <p:ext uri="{BB962C8B-B14F-4D97-AF65-F5344CB8AC3E}">
        <p14:creationId xmlns:p14="http://schemas.microsoft.com/office/powerpoint/2010/main" val="2946585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Attribute</a:t>
            </a:r>
            <a:endParaRPr lang="en-US" b="1" dirty="0"/>
          </a:p>
        </p:txBody>
      </p:sp>
      <p:sp>
        <p:nvSpPr>
          <p:cNvPr id="3" name="Content Placeholder 2"/>
          <p:cNvSpPr>
            <a:spLocks noGrp="1"/>
          </p:cNvSpPr>
          <p:nvPr>
            <p:ph idx="1"/>
          </p:nvPr>
        </p:nvSpPr>
        <p:spPr/>
        <p:txBody>
          <a:bodyPr>
            <a:normAutofit lnSpcReduction="10000"/>
          </a:bodyPr>
          <a:lstStyle/>
          <a:p>
            <a:r>
              <a:rPr lang="en-US" sz="2400" b="1" dirty="0"/>
              <a:t>Composite Attributes are those attributes of an entity, which is a combination of more than one attributes</a:t>
            </a:r>
            <a:endParaRPr lang="en-US" sz="2400" dirty="0"/>
          </a:p>
          <a:p>
            <a:r>
              <a:rPr lang="en-US" sz="2400" dirty="0"/>
              <a:t>In the Entity-Relationship diagram, this attribute is represented by an ellipse comprising of other ellipses. </a:t>
            </a:r>
          </a:p>
          <a:p>
            <a:r>
              <a:rPr lang="en-US" sz="2400" dirty="0"/>
              <a:t>Following are the examples of composite attribute:</a:t>
            </a:r>
          </a:p>
          <a:p>
            <a:r>
              <a:rPr lang="en-US" sz="2400" dirty="0"/>
              <a:t>Address of an Employee is a composite attribute,</a:t>
            </a:r>
          </a:p>
          <a:p>
            <a:r>
              <a:rPr lang="en-US" sz="2400" dirty="0"/>
              <a:t>The name of an Employee is a composite attribute, etc.</a:t>
            </a:r>
          </a:p>
          <a:p>
            <a:endParaRPr lang="en-US" sz="2400" dirty="0"/>
          </a:p>
        </p:txBody>
      </p:sp>
      <p:sp>
        <p:nvSpPr>
          <p:cNvPr id="5" name="Slide Number Placeholder 4"/>
          <p:cNvSpPr>
            <a:spLocks noGrp="1"/>
          </p:cNvSpPr>
          <p:nvPr>
            <p:ph type="sldNum" sz="quarter" idx="12"/>
          </p:nvPr>
        </p:nvSpPr>
        <p:spPr/>
        <p:txBody>
          <a:bodyPr/>
          <a:lstStyle/>
          <a:p>
            <a:fld id="{13A8B20D-DEA3-4BAE-A708-A1B205EE2401}" type="slidenum">
              <a:rPr lang="en-US" smtClean="0"/>
              <a:t>20</a:t>
            </a:fld>
            <a:endParaRPr lang="en-US"/>
          </a:p>
        </p:txBody>
      </p:sp>
      <p:pic>
        <p:nvPicPr>
          <p:cNvPr id="4" name="Picture 3"/>
          <p:cNvPicPr>
            <a:picLocks noChangeAspect="1"/>
          </p:cNvPicPr>
          <p:nvPr/>
        </p:nvPicPr>
        <p:blipFill>
          <a:blip r:embed="rId2"/>
          <a:stretch>
            <a:fillRect/>
          </a:stretch>
        </p:blipFill>
        <p:spPr>
          <a:xfrm>
            <a:off x="5870139" y="4608945"/>
            <a:ext cx="6167152" cy="2184400"/>
          </a:xfrm>
          <a:prstGeom prst="rect">
            <a:avLst/>
          </a:prstGeom>
        </p:spPr>
      </p:pic>
    </p:spTree>
    <p:extLst>
      <p:ext uri="{BB962C8B-B14F-4D97-AF65-F5344CB8AC3E}">
        <p14:creationId xmlns:p14="http://schemas.microsoft.com/office/powerpoint/2010/main" val="36664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Multi-valued Attribute</a:t>
            </a:r>
            <a:endParaRPr lang="en-US" b="1" dirty="0"/>
          </a:p>
        </p:txBody>
      </p:sp>
      <p:sp>
        <p:nvSpPr>
          <p:cNvPr id="3" name="Content Placeholder 2"/>
          <p:cNvSpPr>
            <a:spLocks noGrp="1"/>
          </p:cNvSpPr>
          <p:nvPr>
            <p:ph idx="1"/>
          </p:nvPr>
        </p:nvSpPr>
        <p:spPr/>
        <p:txBody>
          <a:bodyPr>
            <a:normAutofit fontScale="92500"/>
          </a:bodyPr>
          <a:lstStyle/>
          <a:p>
            <a:r>
              <a:rPr lang="en-US" sz="2400" b="1" dirty="0"/>
              <a:t>Multi-valued Attributes are those attributes of an entity, which contain more than one value. </a:t>
            </a:r>
            <a:endParaRPr lang="en-US" sz="2400" dirty="0"/>
          </a:p>
          <a:p>
            <a:r>
              <a:rPr lang="en-US" sz="2400" dirty="0"/>
              <a:t>In the Entity-Relationship diagram, this attribute is represented by a double ellipse shape. </a:t>
            </a:r>
          </a:p>
          <a:p>
            <a:r>
              <a:rPr lang="en-US" sz="2400" dirty="0"/>
              <a:t>Following are the examples of multi-valued attribute:</a:t>
            </a:r>
          </a:p>
          <a:p>
            <a:r>
              <a:rPr lang="en-US" sz="2400" dirty="0"/>
              <a:t>Mobile number of the Employee is a multi-valued attribute,</a:t>
            </a:r>
          </a:p>
          <a:p>
            <a:r>
              <a:rPr lang="en-US" sz="2400" dirty="0" err="1"/>
              <a:t>Email_ID</a:t>
            </a:r>
            <a:r>
              <a:rPr lang="en-US" sz="2400" dirty="0"/>
              <a:t> and address of the employee also be a multi-valued attribute, etc.  </a:t>
            </a:r>
          </a:p>
          <a:p>
            <a:endParaRPr lang="en-US" sz="2400" dirty="0"/>
          </a:p>
        </p:txBody>
      </p:sp>
      <p:sp>
        <p:nvSpPr>
          <p:cNvPr id="5" name="Slide Number Placeholder 4"/>
          <p:cNvSpPr>
            <a:spLocks noGrp="1"/>
          </p:cNvSpPr>
          <p:nvPr>
            <p:ph type="sldNum" sz="quarter" idx="12"/>
          </p:nvPr>
        </p:nvSpPr>
        <p:spPr/>
        <p:txBody>
          <a:bodyPr/>
          <a:lstStyle/>
          <a:p>
            <a:fld id="{13A8B20D-DEA3-4BAE-A708-A1B205EE2401}" type="slidenum">
              <a:rPr lang="en-US" smtClean="0"/>
              <a:t>21</a:t>
            </a:fld>
            <a:endParaRPr lang="en-US"/>
          </a:p>
        </p:txBody>
      </p:sp>
      <p:pic>
        <p:nvPicPr>
          <p:cNvPr id="4" name="Picture 3"/>
          <p:cNvPicPr>
            <a:picLocks noChangeAspect="1"/>
          </p:cNvPicPr>
          <p:nvPr/>
        </p:nvPicPr>
        <p:blipFill>
          <a:blip r:embed="rId2"/>
          <a:stretch>
            <a:fillRect/>
          </a:stretch>
        </p:blipFill>
        <p:spPr>
          <a:xfrm>
            <a:off x="6163990" y="4830084"/>
            <a:ext cx="5809705" cy="2027916"/>
          </a:xfrm>
          <a:prstGeom prst="rect">
            <a:avLst/>
          </a:prstGeom>
        </p:spPr>
      </p:pic>
    </p:spTree>
    <p:extLst>
      <p:ext uri="{BB962C8B-B14F-4D97-AF65-F5344CB8AC3E}">
        <p14:creationId xmlns:p14="http://schemas.microsoft.com/office/powerpoint/2010/main" val="168232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endParaRPr lang="en-US" b="1" dirty="0"/>
          </a:p>
        </p:txBody>
      </p:sp>
      <p:sp>
        <p:nvSpPr>
          <p:cNvPr id="3" name="Content Placeholder 2"/>
          <p:cNvSpPr>
            <a:spLocks noGrp="1"/>
          </p:cNvSpPr>
          <p:nvPr>
            <p:ph idx="1"/>
          </p:nvPr>
        </p:nvSpPr>
        <p:spPr/>
        <p:txBody>
          <a:bodyPr/>
          <a:lstStyle/>
          <a:p>
            <a:pPr algn="just"/>
            <a:r>
              <a:rPr lang="en-US" b="1" dirty="0"/>
              <a:t>A Relationship is also an important component of the ER model, which shows or describes the relationship between entities. </a:t>
            </a:r>
            <a:endParaRPr lang="en-US" dirty="0"/>
          </a:p>
          <a:p>
            <a:pPr algn="just"/>
            <a:r>
              <a:rPr lang="en-US" b="1" dirty="0"/>
              <a:t>Example: </a:t>
            </a:r>
            <a:r>
              <a:rPr lang="en-US" dirty="0"/>
              <a:t>In the Entity-Relationship diagram, a relationship is represented by the diamond shape. </a:t>
            </a:r>
          </a:p>
          <a:p>
            <a:pPr algn="just"/>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22</a:t>
            </a:fld>
            <a:endParaRPr lang="en-US"/>
          </a:p>
        </p:txBody>
      </p:sp>
      <p:pic>
        <p:nvPicPr>
          <p:cNvPr id="4" name="Picture 3"/>
          <p:cNvPicPr>
            <a:picLocks noChangeAspect="1"/>
          </p:cNvPicPr>
          <p:nvPr/>
        </p:nvPicPr>
        <p:blipFill>
          <a:blip r:embed="rId2"/>
          <a:stretch>
            <a:fillRect/>
          </a:stretch>
        </p:blipFill>
        <p:spPr>
          <a:xfrm>
            <a:off x="1409046" y="4121890"/>
            <a:ext cx="9373908" cy="1810003"/>
          </a:xfrm>
          <a:prstGeom prst="rect">
            <a:avLst/>
          </a:prstGeom>
        </p:spPr>
      </p:pic>
    </p:spTree>
    <p:extLst>
      <p:ext uri="{BB962C8B-B14F-4D97-AF65-F5344CB8AC3E}">
        <p14:creationId xmlns:p14="http://schemas.microsoft.com/office/powerpoint/2010/main" val="310198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Constraints/Types of Relationship</a:t>
            </a:r>
          </a:p>
        </p:txBody>
      </p:sp>
      <p:sp>
        <p:nvSpPr>
          <p:cNvPr id="3" name="Content Placeholder 2"/>
          <p:cNvSpPr>
            <a:spLocks noGrp="1"/>
          </p:cNvSpPr>
          <p:nvPr>
            <p:ph idx="1"/>
          </p:nvPr>
        </p:nvSpPr>
        <p:spPr/>
        <p:txBody>
          <a:bodyPr/>
          <a:lstStyle/>
          <a:p>
            <a:pPr marL="0" indent="0">
              <a:buNone/>
            </a:pPr>
            <a:r>
              <a:rPr lang="en-US" dirty="0"/>
              <a:t>Following are the four different types of relationship in the ER model:</a:t>
            </a:r>
          </a:p>
          <a:p>
            <a:r>
              <a:rPr lang="en-US" dirty="0"/>
              <a:t>One-to-One Relationship </a:t>
            </a:r>
          </a:p>
          <a:p>
            <a:r>
              <a:rPr lang="en-US" dirty="0"/>
              <a:t>One-to-Many Relationship</a:t>
            </a:r>
          </a:p>
          <a:p>
            <a:r>
              <a:rPr lang="en-US" dirty="0"/>
              <a:t>Many-to-One Relationship </a:t>
            </a:r>
          </a:p>
          <a:p>
            <a:r>
              <a:rPr lang="en-US" dirty="0"/>
              <a:t>Many-to-Many Relationship</a:t>
            </a:r>
          </a:p>
        </p:txBody>
      </p:sp>
      <p:sp>
        <p:nvSpPr>
          <p:cNvPr id="4" name="Slide Number Placeholder 3"/>
          <p:cNvSpPr>
            <a:spLocks noGrp="1"/>
          </p:cNvSpPr>
          <p:nvPr>
            <p:ph type="sldNum" sz="quarter" idx="12"/>
          </p:nvPr>
        </p:nvSpPr>
        <p:spPr/>
        <p:txBody>
          <a:bodyPr/>
          <a:lstStyle/>
          <a:p>
            <a:fld id="{13A8B20D-DEA3-4BAE-A708-A1B205EE2401}" type="slidenum">
              <a:rPr lang="en-US" smtClean="0"/>
              <a:t>23</a:t>
            </a:fld>
            <a:endParaRPr lang="en-US"/>
          </a:p>
        </p:txBody>
      </p:sp>
    </p:spTree>
    <p:extLst>
      <p:ext uri="{BB962C8B-B14F-4D97-AF65-F5344CB8AC3E}">
        <p14:creationId xmlns:p14="http://schemas.microsoft.com/office/powerpoint/2010/main" val="1470705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One-to-One Relationship</a:t>
            </a:r>
            <a:endParaRPr lang="en-US" b="1" dirty="0"/>
          </a:p>
        </p:txBody>
      </p:sp>
      <p:sp>
        <p:nvSpPr>
          <p:cNvPr id="3" name="Content Placeholder 2"/>
          <p:cNvSpPr>
            <a:spLocks noGrp="1"/>
          </p:cNvSpPr>
          <p:nvPr>
            <p:ph idx="1"/>
          </p:nvPr>
        </p:nvSpPr>
        <p:spPr/>
        <p:txBody>
          <a:bodyPr/>
          <a:lstStyle/>
          <a:p>
            <a:pPr algn="just"/>
            <a:r>
              <a:rPr lang="en-US" b="1" dirty="0"/>
              <a:t>When one entity of the entity set P is related to a single entity of entity set Q, then this type of relation is called a one-to-one relationship.</a:t>
            </a:r>
            <a:endParaRPr lang="en-US" dirty="0"/>
          </a:p>
          <a:p>
            <a:pPr algn="just"/>
            <a:r>
              <a:rPr lang="en-US" dirty="0"/>
              <a:t>For example, One Person have only One </a:t>
            </a:r>
            <a:r>
              <a:rPr lang="en-US"/>
              <a:t>Citizenship number.</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24</a:t>
            </a:fld>
            <a:endParaRPr lang="en-US"/>
          </a:p>
        </p:txBody>
      </p:sp>
      <p:pic>
        <p:nvPicPr>
          <p:cNvPr id="5" name="Picture 4"/>
          <p:cNvPicPr>
            <a:picLocks noChangeAspect="1"/>
          </p:cNvPicPr>
          <p:nvPr/>
        </p:nvPicPr>
        <p:blipFill>
          <a:blip r:embed="rId2"/>
          <a:stretch>
            <a:fillRect/>
          </a:stretch>
        </p:blipFill>
        <p:spPr>
          <a:xfrm>
            <a:off x="2020455" y="4197803"/>
            <a:ext cx="8749145" cy="1979160"/>
          </a:xfrm>
          <a:prstGeom prst="rect">
            <a:avLst/>
          </a:prstGeom>
        </p:spPr>
      </p:pic>
    </p:spTree>
    <p:extLst>
      <p:ext uri="{BB962C8B-B14F-4D97-AF65-F5344CB8AC3E}">
        <p14:creationId xmlns:p14="http://schemas.microsoft.com/office/powerpoint/2010/main" val="27981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One-to-Many Relationship</a:t>
            </a:r>
            <a:endParaRPr lang="en-US" b="1" dirty="0"/>
          </a:p>
        </p:txBody>
      </p:sp>
      <p:sp>
        <p:nvSpPr>
          <p:cNvPr id="3" name="Content Placeholder 2"/>
          <p:cNvSpPr>
            <a:spLocks noGrp="1"/>
          </p:cNvSpPr>
          <p:nvPr>
            <p:ph idx="1"/>
          </p:nvPr>
        </p:nvSpPr>
        <p:spPr/>
        <p:txBody>
          <a:bodyPr/>
          <a:lstStyle/>
          <a:p>
            <a:pPr algn="just"/>
            <a:r>
              <a:rPr lang="en-US" b="1" dirty="0"/>
              <a:t>When one entity of the entity set P is related to more than one entity of entity set Q, then this type of relation is called a one-to-many relationship.</a:t>
            </a:r>
            <a:endParaRPr lang="en-US" dirty="0"/>
          </a:p>
          <a:p>
            <a:pPr algn="just"/>
            <a:r>
              <a:rPr lang="en-US" dirty="0"/>
              <a:t>For example, One person have many telephone numbers.</a:t>
            </a:r>
          </a:p>
        </p:txBody>
      </p:sp>
      <p:sp>
        <p:nvSpPr>
          <p:cNvPr id="4" name="Slide Number Placeholder 3"/>
          <p:cNvSpPr>
            <a:spLocks noGrp="1"/>
          </p:cNvSpPr>
          <p:nvPr>
            <p:ph type="sldNum" sz="quarter" idx="12"/>
          </p:nvPr>
        </p:nvSpPr>
        <p:spPr/>
        <p:txBody>
          <a:bodyPr/>
          <a:lstStyle/>
          <a:p>
            <a:fld id="{13A8B20D-DEA3-4BAE-A708-A1B205EE2401}" type="slidenum">
              <a:rPr lang="en-US" smtClean="0"/>
              <a:t>25</a:t>
            </a:fld>
            <a:endParaRPr lang="en-US"/>
          </a:p>
        </p:txBody>
      </p:sp>
      <p:pic>
        <p:nvPicPr>
          <p:cNvPr id="5" name="Picture 4"/>
          <p:cNvPicPr>
            <a:picLocks noChangeAspect="1"/>
          </p:cNvPicPr>
          <p:nvPr/>
        </p:nvPicPr>
        <p:blipFill>
          <a:blip r:embed="rId2"/>
          <a:stretch>
            <a:fillRect/>
          </a:stretch>
        </p:blipFill>
        <p:spPr>
          <a:xfrm>
            <a:off x="2159426" y="4191114"/>
            <a:ext cx="8545519" cy="2120786"/>
          </a:xfrm>
          <a:prstGeom prst="rect">
            <a:avLst/>
          </a:prstGeom>
        </p:spPr>
      </p:pic>
    </p:spTree>
    <p:extLst>
      <p:ext uri="{BB962C8B-B14F-4D97-AF65-F5344CB8AC3E}">
        <p14:creationId xmlns:p14="http://schemas.microsoft.com/office/powerpoint/2010/main" val="2508082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Many-to-One Relationship</a:t>
            </a:r>
          </a:p>
        </p:txBody>
      </p:sp>
      <p:sp>
        <p:nvSpPr>
          <p:cNvPr id="3" name="Content Placeholder 2"/>
          <p:cNvSpPr>
            <a:spLocks noGrp="1"/>
          </p:cNvSpPr>
          <p:nvPr>
            <p:ph idx="1"/>
          </p:nvPr>
        </p:nvSpPr>
        <p:spPr/>
        <p:txBody>
          <a:bodyPr/>
          <a:lstStyle/>
          <a:p>
            <a:pPr algn="just"/>
            <a:r>
              <a:rPr lang="en-US" b="1" dirty="0"/>
              <a:t>When More than one entity of the entity set P is related to a single entity of entity set Q, then this type of relation is called a many-to-one relationship.</a:t>
            </a:r>
            <a:endParaRPr lang="en-US" dirty="0"/>
          </a:p>
          <a:p>
            <a:pPr algn="just"/>
            <a:r>
              <a:rPr lang="en-US" dirty="0"/>
              <a:t>For example, More than one Employee can work in one department in an organization.</a:t>
            </a:r>
          </a:p>
          <a:p>
            <a:pPr algn="just"/>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26</a:t>
            </a:fld>
            <a:endParaRPr lang="en-US"/>
          </a:p>
        </p:txBody>
      </p:sp>
      <p:pic>
        <p:nvPicPr>
          <p:cNvPr id="4" name="Picture 3"/>
          <p:cNvPicPr>
            <a:picLocks noChangeAspect="1"/>
          </p:cNvPicPr>
          <p:nvPr/>
        </p:nvPicPr>
        <p:blipFill>
          <a:blip r:embed="rId2"/>
          <a:stretch>
            <a:fillRect/>
          </a:stretch>
        </p:blipFill>
        <p:spPr>
          <a:xfrm>
            <a:off x="1725402" y="4480411"/>
            <a:ext cx="9221487" cy="1314633"/>
          </a:xfrm>
          <a:prstGeom prst="rect">
            <a:avLst/>
          </a:prstGeom>
        </p:spPr>
      </p:pic>
    </p:spTree>
    <p:extLst>
      <p:ext uri="{BB962C8B-B14F-4D97-AF65-F5344CB8AC3E}">
        <p14:creationId xmlns:p14="http://schemas.microsoft.com/office/powerpoint/2010/main" val="286211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Many-to-Many Relationship</a:t>
            </a:r>
            <a:endParaRPr lang="en-US" b="1" dirty="0"/>
          </a:p>
        </p:txBody>
      </p:sp>
      <p:sp>
        <p:nvSpPr>
          <p:cNvPr id="3" name="Content Placeholder 2"/>
          <p:cNvSpPr>
            <a:spLocks noGrp="1"/>
          </p:cNvSpPr>
          <p:nvPr>
            <p:ph idx="1"/>
          </p:nvPr>
        </p:nvSpPr>
        <p:spPr/>
        <p:txBody>
          <a:bodyPr/>
          <a:lstStyle/>
          <a:p>
            <a:pPr algn="just"/>
            <a:r>
              <a:rPr lang="en-US" b="1" dirty="0"/>
              <a:t>When more than one entity of the entity set P is related to more than one entity of entity set Q, then this type of relation is called a many-to-many relationship.</a:t>
            </a:r>
            <a:endParaRPr lang="en-US" dirty="0"/>
          </a:p>
          <a:p>
            <a:pPr algn="just"/>
            <a:r>
              <a:rPr lang="en-US" dirty="0"/>
              <a:t>For example, Many Students can enroll in Many subjects.</a:t>
            </a:r>
          </a:p>
        </p:txBody>
      </p:sp>
      <p:sp>
        <p:nvSpPr>
          <p:cNvPr id="4" name="Slide Number Placeholder 3"/>
          <p:cNvSpPr>
            <a:spLocks noGrp="1"/>
          </p:cNvSpPr>
          <p:nvPr>
            <p:ph type="sldNum" sz="quarter" idx="12"/>
          </p:nvPr>
        </p:nvSpPr>
        <p:spPr/>
        <p:txBody>
          <a:bodyPr/>
          <a:lstStyle/>
          <a:p>
            <a:fld id="{13A8B20D-DEA3-4BAE-A708-A1B205EE2401}" type="slidenum">
              <a:rPr lang="en-US" smtClean="0"/>
              <a:t>27</a:t>
            </a:fld>
            <a:endParaRPr lang="en-US"/>
          </a:p>
        </p:txBody>
      </p:sp>
      <p:pic>
        <p:nvPicPr>
          <p:cNvPr id="5" name="Picture 4"/>
          <p:cNvPicPr>
            <a:picLocks noChangeAspect="1"/>
          </p:cNvPicPr>
          <p:nvPr/>
        </p:nvPicPr>
        <p:blipFill>
          <a:blip r:embed="rId2"/>
          <a:stretch>
            <a:fillRect/>
          </a:stretch>
        </p:blipFill>
        <p:spPr>
          <a:xfrm>
            <a:off x="2000669" y="4172816"/>
            <a:ext cx="8778168" cy="2139084"/>
          </a:xfrm>
          <a:prstGeom prst="rect">
            <a:avLst/>
          </a:prstGeom>
        </p:spPr>
      </p:pic>
    </p:spTree>
    <p:extLst>
      <p:ext uri="{BB962C8B-B14F-4D97-AF65-F5344CB8AC3E}">
        <p14:creationId xmlns:p14="http://schemas.microsoft.com/office/powerpoint/2010/main" val="198692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r>
              <a:rPr lang="en-US" dirty="0"/>
              <a:t>What is ER Model? What are the components of ER-Model?</a:t>
            </a:r>
          </a:p>
        </p:txBody>
      </p:sp>
      <p:sp>
        <p:nvSpPr>
          <p:cNvPr id="4" name="Slide Number Placeholder 3"/>
          <p:cNvSpPr>
            <a:spLocks noGrp="1"/>
          </p:cNvSpPr>
          <p:nvPr>
            <p:ph type="sldNum" sz="quarter" idx="12"/>
          </p:nvPr>
        </p:nvSpPr>
        <p:spPr/>
        <p:txBody>
          <a:bodyPr/>
          <a:lstStyle/>
          <a:p>
            <a:fld id="{13A8B20D-DEA3-4BAE-A708-A1B205EE2401}" type="slidenum">
              <a:rPr lang="en-US" smtClean="0"/>
              <a:t>28</a:t>
            </a:fld>
            <a:endParaRPr lang="en-US"/>
          </a:p>
        </p:txBody>
      </p:sp>
    </p:spTree>
    <p:extLst>
      <p:ext uri="{BB962C8B-B14F-4D97-AF65-F5344CB8AC3E}">
        <p14:creationId xmlns:p14="http://schemas.microsoft.com/office/powerpoint/2010/main" val="237951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BDCF-0467-4719-B2EC-CCF8D71F1F6A}"/>
              </a:ext>
            </a:extLst>
          </p:cNvPr>
          <p:cNvSpPr>
            <a:spLocks noGrp="1"/>
          </p:cNvSpPr>
          <p:nvPr>
            <p:ph type="title"/>
          </p:nvPr>
        </p:nvSpPr>
        <p:spPr/>
        <p:txBody>
          <a:bodyPr/>
          <a:lstStyle/>
          <a:p>
            <a:r>
              <a:rPr lang="en-US" dirty="0"/>
              <a:t>Relationship Set</a:t>
            </a:r>
            <a:br>
              <a:rPr lang="en-US" dirty="0"/>
            </a:br>
            <a:endParaRPr lang="en-US" dirty="0"/>
          </a:p>
        </p:txBody>
      </p:sp>
      <p:sp>
        <p:nvSpPr>
          <p:cNvPr id="3" name="Content Placeholder 2">
            <a:extLst>
              <a:ext uri="{FF2B5EF4-FFF2-40B4-BE49-F238E27FC236}">
                <a16:creationId xmlns:a16="http://schemas.microsoft.com/office/drawing/2014/main" id="{BAFFB87A-C914-4A42-8E7F-C353B8C31D55}"/>
              </a:ext>
            </a:extLst>
          </p:cNvPr>
          <p:cNvSpPr>
            <a:spLocks noGrp="1"/>
          </p:cNvSpPr>
          <p:nvPr>
            <p:ph idx="1"/>
          </p:nvPr>
        </p:nvSpPr>
        <p:spPr/>
        <p:txBody>
          <a:bodyPr>
            <a:normAutofit/>
          </a:bodyPr>
          <a:lstStyle/>
          <a:p>
            <a:r>
              <a:rPr lang="en-US" dirty="0"/>
              <a:t>A set of relationships of similar type is called a relationship set. Like entities, a relationship too can have attributes. These attributes are called descriptive attributes.</a:t>
            </a:r>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FB22EA9-B1D7-4E6E-A949-E55210C56770}"/>
              </a:ext>
            </a:extLst>
          </p:cNvPr>
          <p:cNvSpPr>
            <a:spLocks noGrp="1"/>
          </p:cNvSpPr>
          <p:nvPr>
            <p:ph type="sldNum" sz="quarter" idx="12"/>
          </p:nvPr>
        </p:nvSpPr>
        <p:spPr/>
        <p:txBody>
          <a:bodyPr/>
          <a:lstStyle/>
          <a:p>
            <a:fld id="{13A8B20D-DEA3-4BAE-A708-A1B205EE2401}" type="slidenum">
              <a:rPr lang="en-US" smtClean="0"/>
              <a:t>29</a:t>
            </a:fld>
            <a:endParaRPr lang="en-US"/>
          </a:p>
        </p:txBody>
      </p:sp>
      <p:pic>
        <p:nvPicPr>
          <p:cNvPr id="1026" name="Picture 2" descr="Lightbox">
            <a:extLst>
              <a:ext uri="{FF2B5EF4-FFF2-40B4-BE49-F238E27FC236}">
                <a16:creationId xmlns:a16="http://schemas.microsoft.com/office/drawing/2014/main" id="{97298179-46EA-4CD6-84BE-49AB17563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188" y="2924175"/>
            <a:ext cx="766762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F1F1D2-106A-4367-9D64-CD18080DB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013" y="4047380"/>
            <a:ext cx="4046406" cy="252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85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Entity–relationship model (ER model)</a:t>
            </a:r>
            <a:endParaRPr lang="en-US" dirty="0"/>
          </a:p>
        </p:txBody>
      </p:sp>
      <p:sp>
        <p:nvSpPr>
          <p:cNvPr id="3" name="Content Placeholder 2"/>
          <p:cNvSpPr>
            <a:spLocks noGrp="1"/>
          </p:cNvSpPr>
          <p:nvPr>
            <p:ph idx="1"/>
          </p:nvPr>
        </p:nvSpPr>
        <p:spPr/>
        <p:txBody>
          <a:bodyPr/>
          <a:lstStyle/>
          <a:p>
            <a:pPr algn="just"/>
            <a:r>
              <a:rPr lang="en-US" dirty="0"/>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a:t>
            </a:r>
          </a:p>
          <a:p>
            <a:pPr marL="0" indent="0" algn="just">
              <a:buNone/>
            </a:pPr>
            <a:r>
              <a:rPr lang="en-US" dirty="0"/>
              <a:t>Lets have a look at a simple ER diagram to understand this concept.</a:t>
            </a:r>
          </a:p>
        </p:txBody>
      </p:sp>
      <p:sp>
        <p:nvSpPr>
          <p:cNvPr id="4" name="Slide Number Placeholder 3"/>
          <p:cNvSpPr>
            <a:spLocks noGrp="1"/>
          </p:cNvSpPr>
          <p:nvPr>
            <p:ph type="sldNum" sz="quarter" idx="12"/>
          </p:nvPr>
        </p:nvSpPr>
        <p:spPr/>
        <p:txBody>
          <a:bodyPr/>
          <a:lstStyle/>
          <a:p>
            <a:fld id="{13A8B20D-DEA3-4BAE-A708-A1B205EE2401}" type="slidenum">
              <a:rPr lang="en-US" smtClean="0"/>
              <a:t>3</a:t>
            </a:fld>
            <a:endParaRPr lang="en-US"/>
          </a:p>
        </p:txBody>
      </p:sp>
    </p:spTree>
    <p:extLst>
      <p:ext uri="{BB962C8B-B14F-4D97-AF65-F5344CB8AC3E}">
        <p14:creationId xmlns:p14="http://schemas.microsoft.com/office/powerpoint/2010/main" val="260681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F026-5DFB-4744-8890-B305DF4D1489}"/>
              </a:ext>
            </a:extLst>
          </p:cNvPr>
          <p:cNvSpPr>
            <a:spLocks noGrp="1"/>
          </p:cNvSpPr>
          <p:nvPr>
            <p:ph type="title"/>
          </p:nvPr>
        </p:nvSpPr>
        <p:spPr/>
        <p:txBody>
          <a:bodyPr/>
          <a:lstStyle/>
          <a:p>
            <a:r>
              <a:rPr lang="en-US" dirty="0"/>
              <a:t>Role of relationship in E-R model</a:t>
            </a:r>
          </a:p>
        </p:txBody>
      </p:sp>
      <p:sp>
        <p:nvSpPr>
          <p:cNvPr id="3" name="Content Placeholder 2">
            <a:extLst>
              <a:ext uri="{FF2B5EF4-FFF2-40B4-BE49-F238E27FC236}">
                <a16:creationId xmlns:a16="http://schemas.microsoft.com/office/drawing/2014/main" id="{08A66312-A3CD-4AD7-8506-4DD46FBE4C44}"/>
              </a:ext>
            </a:extLst>
          </p:cNvPr>
          <p:cNvSpPr>
            <a:spLocks noGrp="1"/>
          </p:cNvSpPr>
          <p:nvPr>
            <p:ph idx="1"/>
          </p:nvPr>
        </p:nvSpPr>
        <p:spPr/>
        <p:txBody>
          <a:bodyPr/>
          <a:lstStyle/>
          <a:p>
            <a:r>
              <a:rPr lang="en-US" dirty="0"/>
              <a:t>The main role of Relationship in E-R is to define link between the Entities</a:t>
            </a:r>
          </a:p>
          <a:p>
            <a:r>
              <a:rPr lang="en-US" dirty="0"/>
              <a:t>Relationship in E-R model can be represented by Diamond symbol.</a:t>
            </a:r>
          </a:p>
          <a:p>
            <a:endParaRPr lang="en-US" dirty="0"/>
          </a:p>
        </p:txBody>
      </p:sp>
      <p:sp>
        <p:nvSpPr>
          <p:cNvPr id="4" name="Slide Number Placeholder 3">
            <a:extLst>
              <a:ext uri="{FF2B5EF4-FFF2-40B4-BE49-F238E27FC236}">
                <a16:creationId xmlns:a16="http://schemas.microsoft.com/office/drawing/2014/main" id="{8C48A5C8-8AD9-400F-A2DE-02170C0650D4}"/>
              </a:ext>
            </a:extLst>
          </p:cNvPr>
          <p:cNvSpPr>
            <a:spLocks noGrp="1"/>
          </p:cNvSpPr>
          <p:nvPr>
            <p:ph type="sldNum" sz="quarter" idx="12"/>
          </p:nvPr>
        </p:nvSpPr>
        <p:spPr/>
        <p:txBody>
          <a:bodyPr/>
          <a:lstStyle/>
          <a:p>
            <a:fld id="{13A8B20D-DEA3-4BAE-A708-A1B205EE2401}" type="slidenum">
              <a:rPr lang="en-US" smtClean="0"/>
              <a:t>30</a:t>
            </a:fld>
            <a:endParaRPr lang="en-US"/>
          </a:p>
        </p:txBody>
      </p:sp>
    </p:spTree>
    <p:extLst>
      <p:ext uri="{BB962C8B-B14F-4D97-AF65-F5344CB8AC3E}">
        <p14:creationId xmlns:p14="http://schemas.microsoft.com/office/powerpoint/2010/main" val="318504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02A4-572F-4454-8FEE-80A4A90180FC}"/>
              </a:ext>
            </a:extLst>
          </p:cNvPr>
          <p:cNvSpPr>
            <a:spLocks noGrp="1"/>
          </p:cNvSpPr>
          <p:nvPr>
            <p:ph type="title"/>
          </p:nvPr>
        </p:nvSpPr>
        <p:spPr/>
        <p:txBody>
          <a:bodyPr/>
          <a:lstStyle/>
          <a:p>
            <a:r>
              <a:rPr lang="en-US" dirty="0"/>
              <a:t>Structural constraints of Relationship</a:t>
            </a:r>
          </a:p>
        </p:txBody>
      </p:sp>
      <p:sp>
        <p:nvSpPr>
          <p:cNvPr id="3" name="Content Placeholder 2">
            <a:extLst>
              <a:ext uri="{FF2B5EF4-FFF2-40B4-BE49-F238E27FC236}">
                <a16:creationId xmlns:a16="http://schemas.microsoft.com/office/drawing/2014/main" id="{ED4C119E-A213-4803-93E3-8C7EFA4FDF7F}"/>
              </a:ext>
            </a:extLst>
          </p:cNvPr>
          <p:cNvSpPr>
            <a:spLocks noGrp="1"/>
          </p:cNvSpPr>
          <p:nvPr>
            <p:ph idx="1"/>
          </p:nvPr>
        </p:nvSpPr>
        <p:spPr/>
        <p:txBody>
          <a:bodyPr/>
          <a:lstStyle/>
          <a:p>
            <a:r>
              <a:rPr lang="en-US" dirty="0"/>
              <a:t>To understand Structural constraints of Relationship, we must take a look at Cardinality Ratios and Participation Constraints.</a:t>
            </a:r>
          </a:p>
          <a:p>
            <a:r>
              <a:rPr lang="en-US" dirty="0"/>
              <a:t>Structural constraints are also called Structural properties of relationship in a database management system.</a:t>
            </a:r>
          </a:p>
        </p:txBody>
      </p:sp>
      <p:sp>
        <p:nvSpPr>
          <p:cNvPr id="4" name="Slide Number Placeholder 3">
            <a:extLst>
              <a:ext uri="{FF2B5EF4-FFF2-40B4-BE49-F238E27FC236}">
                <a16:creationId xmlns:a16="http://schemas.microsoft.com/office/drawing/2014/main" id="{F8B01E9D-94B3-472C-8552-099917826D67}"/>
              </a:ext>
            </a:extLst>
          </p:cNvPr>
          <p:cNvSpPr>
            <a:spLocks noGrp="1"/>
          </p:cNvSpPr>
          <p:nvPr>
            <p:ph type="sldNum" sz="quarter" idx="12"/>
          </p:nvPr>
        </p:nvSpPr>
        <p:spPr/>
        <p:txBody>
          <a:bodyPr/>
          <a:lstStyle/>
          <a:p>
            <a:fld id="{13A8B20D-DEA3-4BAE-A708-A1B205EE2401}" type="slidenum">
              <a:rPr lang="en-US" smtClean="0"/>
              <a:t>31</a:t>
            </a:fld>
            <a:endParaRPr lang="en-US"/>
          </a:p>
        </p:txBody>
      </p:sp>
    </p:spTree>
    <p:extLst>
      <p:ext uri="{BB962C8B-B14F-4D97-AF65-F5344CB8AC3E}">
        <p14:creationId xmlns:p14="http://schemas.microsoft.com/office/powerpoint/2010/main" val="972191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450D-DB56-46D0-B9F7-865899365DEB}"/>
              </a:ext>
            </a:extLst>
          </p:cNvPr>
          <p:cNvSpPr>
            <a:spLocks noGrp="1"/>
          </p:cNvSpPr>
          <p:nvPr>
            <p:ph type="title"/>
          </p:nvPr>
        </p:nvSpPr>
        <p:spPr/>
        <p:txBody>
          <a:bodyPr/>
          <a:lstStyle/>
          <a:p>
            <a:r>
              <a:rPr lang="en-US" dirty="0"/>
              <a:t>Cardinality Ratios of Relationship</a:t>
            </a:r>
          </a:p>
        </p:txBody>
      </p:sp>
      <p:sp>
        <p:nvSpPr>
          <p:cNvPr id="3" name="Content Placeholder 2">
            <a:extLst>
              <a:ext uri="{FF2B5EF4-FFF2-40B4-BE49-F238E27FC236}">
                <a16:creationId xmlns:a16="http://schemas.microsoft.com/office/drawing/2014/main" id="{50234A31-5C90-4A8C-8E93-0A19EAFFDA6F}"/>
              </a:ext>
            </a:extLst>
          </p:cNvPr>
          <p:cNvSpPr>
            <a:spLocks noGrp="1"/>
          </p:cNvSpPr>
          <p:nvPr>
            <p:ph idx="1"/>
          </p:nvPr>
        </p:nvSpPr>
        <p:spPr/>
        <p:txBody>
          <a:bodyPr/>
          <a:lstStyle/>
          <a:p>
            <a:r>
              <a:rPr lang="en-US" dirty="0"/>
              <a:t>Cardinality defines the number of entities in one entity set, which can be associated with the number of entities of other entity set via relationship set.</a:t>
            </a:r>
          </a:p>
          <a:p>
            <a:r>
              <a:rPr lang="en-US" dirty="0"/>
              <a:t>Cardinality ratio tells how many time the entity of an entity set participates in a relationship.</a:t>
            </a:r>
          </a:p>
        </p:txBody>
      </p:sp>
      <p:sp>
        <p:nvSpPr>
          <p:cNvPr id="4" name="Slide Number Placeholder 3">
            <a:extLst>
              <a:ext uri="{FF2B5EF4-FFF2-40B4-BE49-F238E27FC236}">
                <a16:creationId xmlns:a16="http://schemas.microsoft.com/office/drawing/2014/main" id="{C9009B1E-85BD-48E3-9284-886A27D55106}"/>
              </a:ext>
            </a:extLst>
          </p:cNvPr>
          <p:cNvSpPr>
            <a:spLocks noGrp="1"/>
          </p:cNvSpPr>
          <p:nvPr>
            <p:ph type="sldNum" sz="quarter" idx="12"/>
          </p:nvPr>
        </p:nvSpPr>
        <p:spPr/>
        <p:txBody>
          <a:bodyPr/>
          <a:lstStyle/>
          <a:p>
            <a:fld id="{13A8B20D-DEA3-4BAE-A708-A1B205EE2401}" type="slidenum">
              <a:rPr lang="en-US" smtClean="0"/>
              <a:t>32</a:t>
            </a:fld>
            <a:endParaRPr lang="en-US"/>
          </a:p>
        </p:txBody>
      </p:sp>
    </p:spTree>
    <p:extLst>
      <p:ext uri="{BB962C8B-B14F-4D97-AF65-F5344CB8AC3E}">
        <p14:creationId xmlns:p14="http://schemas.microsoft.com/office/powerpoint/2010/main" val="2628139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Mapping</a:t>
            </a:r>
            <a:r>
              <a:rPr lang="en-US" spc="-75" dirty="0"/>
              <a:t> </a:t>
            </a:r>
            <a:r>
              <a:rPr lang="en-US" spc="-5" dirty="0"/>
              <a:t>Cardinalities</a:t>
            </a:r>
            <a:endParaRPr lang="en-US" dirty="0"/>
          </a:p>
        </p:txBody>
      </p:sp>
      <p:pic>
        <p:nvPicPr>
          <p:cNvPr id="4" name="Content Placeholder 3"/>
          <p:cNvPicPr>
            <a:picLocks noGrp="1" noChangeAspect="1"/>
          </p:cNvPicPr>
          <p:nvPr>
            <p:ph idx="1"/>
          </p:nvPr>
        </p:nvPicPr>
        <p:blipFill>
          <a:blip r:embed="rId2"/>
          <a:stretch>
            <a:fillRect/>
          </a:stretch>
        </p:blipFill>
        <p:spPr>
          <a:xfrm>
            <a:off x="4075001" y="2679147"/>
            <a:ext cx="4349543" cy="3449638"/>
          </a:xfrm>
          <a:prstGeom prst="rect">
            <a:avLst/>
          </a:prstGeom>
        </p:spPr>
      </p:pic>
      <p:sp>
        <p:nvSpPr>
          <p:cNvPr id="3" name="Slide Number Placeholder 2"/>
          <p:cNvSpPr>
            <a:spLocks noGrp="1"/>
          </p:cNvSpPr>
          <p:nvPr>
            <p:ph type="sldNum" sz="quarter" idx="12"/>
          </p:nvPr>
        </p:nvSpPr>
        <p:spPr/>
        <p:txBody>
          <a:bodyPr/>
          <a:lstStyle/>
          <a:p>
            <a:fld id="{13A8B20D-DEA3-4BAE-A708-A1B205EE2401}" type="slidenum">
              <a:rPr lang="en-US" smtClean="0"/>
              <a:t>33</a:t>
            </a:fld>
            <a:endParaRPr lang="en-US"/>
          </a:p>
        </p:txBody>
      </p:sp>
      <p:sp>
        <p:nvSpPr>
          <p:cNvPr id="6" name="TextBox 5">
            <a:extLst>
              <a:ext uri="{FF2B5EF4-FFF2-40B4-BE49-F238E27FC236}">
                <a16:creationId xmlns:a16="http://schemas.microsoft.com/office/drawing/2014/main" id="{38B4ECC0-49F4-4A34-8FDE-1511A2CCE972}"/>
              </a:ext>
            </a:extLst>
          </p:cNvPr>
          <p:cNvSpPr txBox="1"/>
          <p:nvPr/>
        </p:nvSpPr>
        <p:spPr>
          <a:xfrm>
            <a:off x="1291078" y="2032816"/>
            <a:ext cx="9917391" cy="646331"/>
          </a:xfrm>
          <a:prstGeom prst="rect">
            <a:avLst/>
          </a:prstGeom>
          <a:noFill/>
        </p:spPr>
        <p:txBody>
          <a:bodyPr wrap="square">
            <a:spAutoFit/>
          </a:bodyPr>
          <a:lstStyle/>
          <a:p>
            <a:r>
              <a:rPr lang="en-US" dirty="0"/>
              <a:t>is the number of entities to which another entity can be associated via a relationship. For binary relationship sets between entity sets A and B, the mapping cardinality must be one of:</a:t>
            </a:r>
          </a:p>
        </p:txBody>
      </p:sp>
    </p:spTree>
    <p:extLst>
      <p:ext uri="{BB962C8B-B14F-4D97-AF65-F5344CB8AC3E}">
        <p14:creationId xmlns:p14="http://schemas.microsoft.com/office/powerpoint/2010/main" val="2437271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Mapping</a:t>
            </a:r>
            <a:r>
              <a:rPr lang="en-US" spc="-75" dirty="0"/>
              <a:t> </a:t>
            </a:r>
            <a:r>
              <a:rPr lang="en-US" spc="-5" dirty="0"/>
              <a:t>Cardinalities</a:t>
            </a:r>
            <a:endParaRPr lang="en-US" dirty="0"/>
          </a:p>
        </p:txBody>
      </p:sp>
      <p:pic>
        <p:nvPicPr>
          <p:cNvPr id="4" name="Content Placeholder 3"/>
          <p:cNvPicPr>
            <a:picLocks noGrp="1" noChangeAspect="1"/>
          </p:cNvPicPr>
          <p:nvPr>
            <p:ph idx="1"/>
          </p:nvPr>
        </p:nvPicPr>
        <p:blipFill>
          <a:blip r:embed="rId2"/>
          <a:stretch>
            <a:fillRect/>
          </a:stretch>
        </p:blipFill>
        <p:spPr>
          <a:xfrm>
            <a:off x="3362467" y="1336098"/>
            <a:ext cx="5467065" cy="4351338"/>
          </a:xfrm>
          <a:prstGeom prst="rect">
            <a:avLst/>
          </a:prstGeom>
        </p:spPr>
      </p:pic>
      <p:sp>
        <p:nvSpPr>
          <p:cNvPr id="5" name="Slide Number Placeholder 4"/>
          <p:cNvSpPr>
            <a:spLocks noGrp="1"/>
          </p:cNvSpPr>
          <p:nvPr>
            <p:ph type="sldNum" sz="quarter" idx="12"/>
          </p:nvPr>
        </p:nvSpPr>
        <p:spPr/>
        <p:txBody>
          <a:bodyPr/>
          <a:lstStyle/>
          <a:p>
            <a:fld id="{13A8B20D-DEA3-4BAE-A708-A1B205EE2401}" type="slidenum">
              <a:rPr lang="en-US" smtClean="0"/>
              <a:t>34</a:t>
            </a:fld>
            <a:endParaRPr lang="en-US"/>
          </a:p>
        </p:txBody>
      </p:sp>
      <p:sp>
        <p:nvSpPr>
          <p:cNvPr id="3" name="TextBox 2"/>
          <p:cNvSpPr txBox="1"/>
          <p:nvPr/>
        </p:nvSpPr>
        <p:spPr>
          <a:xfrm>
            <a:off x="572655" y="5846618"/>
            <a:ext cx="11416145" cy="923330"/>
          </a:xfrm>
          <a:prstGeom prst="rect">
            <a:avLst/>
          </a:prstGeom>
          <a:noFill/>
        </p:spPr>
        <p:txBody>
          <a:bodyPr wrap="square" rtlCol="0">
            <a:spAutoFit/>
          </a:bodyPr>
          <a:lstStyle/>
          <a:p>
            <a:r>
              <a:rPr lang="en-US" dirty="0"/>
              <a:t>For more info. :</a:t>
            </a:r>
          </a:p>
          <a:p>
            <a:r>
              <a:rPr lang="en-US" dirty="0"/>
              <a:t>https://www.geeksforgeeks.org/what-is-mapping-cardinalities-er-diagrams/#:~:text=Mapping%20cardinality%20is%20the%20maximum,which%20an%20entity%20can%20participate.</a:t>
            </a:r>
          </a:p>
        </p:txBody>
      </p:sp>
    </p:spTree>
    <p:extLst>
      <p:ext uri="{BB962C8B-B14F-4D97-AF65-F5344CB8AC3E}">
        <p14:creationId xmlns:p14="http://schemas.microsoft.com/office/powerpoint/2010/main" val="304772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Symbols used in ER Notation:</a:t>
            </a:r>
          </a:p>
        </p:txBody>
      </p:sp>
      <p:pic>
        <p:nvPicPr>
          <p:cNvPr id="1026" name="Picture 2" descr="Entity-Relationship Diagram Symbols and Notation | Lucidcha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3746" y="1690688"/>
            <a:ext cx="5943600" cy="450056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3A8B20D-DEA3-4BAE-A708-A1B205EE2401}" type="slidenum">
              <a:rPr lang="en-US" smtClean="0"/>
              <a:t>35</a:t>
            </a:fld>
            <a:endParaRPr lang="en-US"/>
          </a:p>
        </p:txBody>
      </p:sp>
    </p:spTree>
    <p:extLst>
      <p:ext uri="{BB962C8B-B14F-4D97-AF65-F5344CB8AC3E}">
        <p14:creationId xmlns:p14="http://schemas.microsoft.com/office/powerpoint/2010/main" val="10131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Symbols used in ER Notation:</a:t>
            </a:r>
          </a:p>
        </p:txBody>
      </p:sp>
      <p:pic>
        <p:nvPicPr>
          <p:cNvPr id="4" name="Picture 2" descr="YouNetAddict: How to Make an ER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48212" y="2378869"/>
            <a:ext cx="3009900" cy="27241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3A8B20D-DEA3-4BAE-A708-A1B205EE2401}" type="slidenum">
              <a:rPr lang="en-US" smtClean="0"/>
              <a:t>36</a:t>
            </a:fld>
            <a:endParaRPr lang="en-US"/>
          </a:p>
        </p:txBody>
      </p:sp>
    </p:spTree>
    <p:extLst>
      <p:ext uri="{BB962C8B-B14F-4D97-AF65-F5344CB8AC3E}">
        <p14:creationId xmlns:p14="http://schemas.microsoft.com/office/powerpoint/2010/main" val="3914631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B85C-0BD5-4C1B-B6C8-23886411E0F4}"/>
              </a:ext>
            </a:extLst>
          </p:cNvPr>
          <p:cNvSpPr>
            <a:spLocks noGrp="1"/>
          </p:cNvSpPr>
          <p:nvPr>
            <p:ph type="title"/>
          </p:nvPr>
        </p:nvSpPr>
        <p:spPr/>
        <p:txBody>
          <a:bodyPr/>
          <a:lstStyle/>
          <a:p>
            <a:r>
              <a:rPr lang="en-US" dirty="0"/>
              <a:t>Participation Constraints</a:t>
            </a:r>
            <a:br>
              <a:rPr lang="en-US" dirty="0"/>
            </a:br>
            <a:endParaRPr lang="en-US" dirty="0"/>
          </a:p>
        </p:txBody>
      </p:sp>
      <p:sp>
        <p:nvSpPr>
          <p:cNvPr id="3" name="Content Placeholder 2">
            <a:extLst>
              <a:ext uri="{FF2B5EF4-FFF2-40B4-BE49-F238E27FC236}">
                <a16:creationId xmlns:a16="http://schemas.microsoft.com/office/drawing/2014/main" id="{2B17EA33-1E34-421C-AAA8-2C896D32C48A}"/>
              </a:ext>
            </a:extLst>
          </p:cNvPr>
          <p:cNvSpPr>
            <a:spLocks noGrp="1"/>
          </p:cNvSpPr>
          <p:nvPr>
            <p:ph idx="1"/>
          </p:nvPr>
        </p:nvSpPr>
        <p:spPr/>
        <p:txBody>
          <a:bodyPr>
            <a:normAutofit fontScale="92500" lnSpcReduction="10000"/>
          </a:bodyPr>
          <a:lstStyle/>
          <a:p>
            <a:pPr marL="0" indent="0">
              <a:buNone/>
            </a:pPr>
            <a:r>
              <a:rPr lang="en-US" b="1" dirty="0"/>
              <a:t>Total Participation of an Entity set</a:t>
            </a:r>
          </a:p>
          <a:p>
            <a:r>
              <a:rPr lang="en-US" dirty="0"/>
              <a:t>Total participation of an entity set represents that each entity in entity set must have at least one relationship in a relationship set. It is also called mandatory participation. Total participation is represented using a double line between the entity set and relationship set.</a:t>
            </a:r>
          </a:p>
          <a:p>
            <a:pPr marL="0" indent="0">
              <a:buNone/>
            </a:pPr>
            <a:r>
              <a:rPr lang="en-US" b="1" dirty="0"/>
              <a:t>Partial participation of an Entity Set</a:t>
            </a:r>
          </a:p>
          <a:p>
            <a:r>
              <a:rPr lang="en-US" dirty="0"/>
              <a:t>Partial participation of an entity set represents that each entity in the entity set may or may not participate in the relationship instance in that relationship set. It is also called as optional participation. Partial participation is represented using a single line between the entity set and relationship set.</a:t>
            </a:r>
          </a:p>
        </p:txBody>
      </p:sp>
      <p:sp>
        <p:nvSpPr>
          <p:cNvPr id="4" name="Slide Number Placeholder 3">
            <a:extLst>
              <a:ext uri="{FF2B5EF4-FFF2-40B4-BE49-F238E27FC236}">
                <a16:creationId xmlns:a16="http://schemas.microsoft.com/office/drawing/2014/main" id="{455F553F-D638-4F55-8A72-FBC7EC55BDB6}"/>
              </a:ext>
            </a:extLst>
          </p:cNvPr>
          <p:cNvSpPr>
            <a:spLocks noGrp="1"/>
          </p:cNvSpPr>
          <p:nvPr>
            <p:ph type="sldNum" sz="quarter" idx="12"/>
          </p:nvPr>
        </p:nvSpPr>
        <p:spPr/>
        <p:txBody>
          <a:bodyPr/>
          <a:lstStyle/>
          <a:p>
            <a:fld id="{13A8B20D-DEA3-4BAE-A708-A1B205EE2401}" type="slidenum">
              <a:rPr lang="en-US" smtClean="0"/>
              <a:t>37</a:t>
            </a:fld>
            <a:endParaRPr lang="en-US"/>
          </a:p>
        </p:txBody>
      </p:sp>
    </p:spTree>
    <p:extLst>
      <p:ext uri="{BB962C8B-B14F-4D97-AF65-F5344CB8AC3E}">
        <p14:creationId xmlns:p14="http://schemas.microsoft.com/office/powerpoint/2010/main" val="2304418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Relationship</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The degree of a relationship is the number of entity types that participate(associate) in a relationship. By seeing an E-R diagram, we can simply tell the degree of a relationship </a:t>
            </a:r>
            <a:r>
              <a:rPr lang="en-US" dirty="0" err="1"/>
              <a:t>i.e</a:t>
            </a:r>
            <a:r>
              <a:rPr lang="en-US" dirty="0"/>
              <a:t> </a:t>
            </a:r>
            <a:r>
              <a:rPr lang="en-US" b="1" dirty="0"/>
              <a:t>the number of an entity type that is connected to a relationship is the degree of that relationship</a:t>
            </a:r>
            <a:r>
              <a:rPr lang="en-US" dirty="0"/>
              <a:t>.</a:t>
            </a:r>
          </a:p>
          <a:p>
            <a:pPr algn="just"/>
            <a:r>
              <a:rPr lang="en-US" dirty="0"/>
              <a:t>Unary</a:t>
            </a:r>
          </a:p>
          <a:p>
            <a:pPr algn="just"/>
            <a:r>
              <a:rPr lang="en-US" dirty="0"/>
              <a:t>Binary</a:t>
            </a:r>
          </a:p>
          <a:p>
            <a:pPr algn="just"/>
            <a:r>
              <a:rPr lang="en-US" dirty="0"/>
              <a:t>Ternary</a:t>
            </a:r>
          </a:p>
          <a:p>
            <a:pPr algn="just"/>
            <a:r>
              <a:rPr lang="en-US" dirty="0"/>
              <a:t>N-</a:t>
            </a:r>
            <a:r>
              <a:rPr lang="en-US" dirty="0" err="1"/>
              <a:t>ary</a:t>
            </a:r>
            <a:endParaRPr lang="en-US" dirty="0"/>
          </a:p>
          <a:p>
            <a:pPr marL="0" indent="0" algn="just">
              <a:buNone/>
            </a:pPr>
            <a:endParaRPr lang="en-US" dirty="0"/>
          </a:p>
          <a:p>
            <a:pPr marL="0" indent="0" algn="just">
              <a:buNone/>
            </a:pPr>
            <a:r>
              <a:rPr lang="en-US" dirty="0"/>
              <a:t>For detail info. visit :</a:t>
            </a:r>
          </a:p>
          <a:p>
            <a:pPr marL="0" indent="0" algn="just">
              <a:buNone/>
            </a:pPr>
            <a:r>
              <a:rPr lang="en-US" dirty="0"/>
              <a:t>https://afteracademy.com/blog/what-is-the-degree-of-relation-in-dbms</a:t>
            </a:r>
          </a:p>
        </p:txBody>
      </p:sp>
      <p:sp>
        <p:nvSpPr>
          <p:cNvPr id="4" name="Slide Number Placeholder 3"/>
          <p:cNvSpPr>
            <a:spLocks noGrp="1"/>
          </p:cNvSpPr>
          <p:nvPr>
            <p:ph type="sldNum" sz="quarter" idx="12"/>
          </p:nvPr>
        </p:nvSpPr>
        <p:spPr/>
        <p:txBody>
          <a:bodyPr/>
          <a:lstStyle/>
          <a:p>
            <a:fld id="{13A8B20D-DEA3-4BAE-A708-A1B205EE2401}" type="slidenum">
              <a:rPr lang="en-US" smtClean="0"/>
              <a:t>38</a:t>
            </a:fld>
            <a:endParaRPr lang="en-US"/>
          </a:p>
        </p:txBody>
      </p:sp>
    </p:spTree>
    <p:extLst>
      <p:ext uri="{BB962C8B-B14F-4D97-AF65-F5344CB8AC3E}">
        <p14:creationId xmlns:p14="http://schemas.microsoft.com/office/powerpoint/2010/main" val="2521892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Unary (degree 1)</a:t>
            </a:r>
          </a:p>
        </p:txBody>
      </p:sp>
      <p:sp>
        <p:nvSpPr>
          <p:cNvPr id="3" name="Content Placeholder 2"/>
          <p:cNvSpPr>
            <a:spLocks noGrp="1"/>
          </p:cNvSpPr>
          <p:nvPr>
            <p:ph idx="1"/>
          </p:nvPr>
        </p:nvSpPr>
        <p:spPr/>
        <p:txBody>
          <a:bodyPr/>
          <a:lstStyle/>
          <a:p>
            <a:r>
              <a:rPr lang="en-US" dirty="0"/>
              <a:t>A unary relationship exists when both the participating entity type are the same. When such a relationship is present we say that the degree of relationship is 1.</a:t>
            </a:r>
          </a:p>
          <a:p>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39</a:t>
            </a:fld>
            <a:endParaRPr lang="en-US"/>
          </a:p>
        </p:txBody>
      </p:sp>
      <p:pic>
        <p:nvPicPr>
          <p:cNvPr id="4" name="Picture 3"/>
          <p:cNvPicPr>
            <a:picLocks noChangeAspect="1"/>
          </p:cNvPicPr>
          <p:nvPr/>
        </p:nvPicPr>
        <p:blipFill>
          <a:blip r:embed="rId2"/>
          <a:stretch>
            <a:fillRect/>
          </a:stretch>
        </p:blipFill>
        <p:spPr>
          <a:xfrm>
            <a:off x="3428082" y="3194726"/>
            <a:ext cx="6113081" cy="3237477"/>
          </a:xfrm>
          <a:prstGeom prst="rect">
            <a:avLst/>
          </a:prstGeom>
        </p:spPr>
      </p:pic>
    </p:spTree>
    <p:extLst>
      <p:ext uri="{BB962C8B-B14F-4D97-AF65-F5344CB8AC3E}">
        <p14:creationId xmlns:p14="http://schemas.microsoft.com/office/powerpoint/2010/main" val="6698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ER Diagram:</a:t>
            </a:r>
          </a:p>
        </p:txBody>
      </p:sp>
      <p:pic>
        <p:nvPicPr>
          <p:cNvPr id="4" name="Content Placeholder 3"/>
          <p:cNvPicPr>
            <a:picLocks noGrp="1" noChangeAspect="1"/>
          </p:cNvPicPr>
          <p:nvPr>
            <p:ph idx="1"/>
          </p:nvPr>
        </p:nvPicPr>
        <p:blipFill>
          <a:blip r:embed="rId2"/>
          <a:stretch>
            <a:fillRect/>
          </a:stretch>
        </p:blipFill>
        <p:spPr>
          <a:xfrm>
            <a:off x="2629423" y="2016125"/>
            <a:ext cx="7247479" cy="3449638"/>
          </a:xfrm>
          <a:prstGeom prst="rect">
            <a:avLst/>
          </a:prstGeom>
        </p:spPr>
      </p:pic>
      <p:sp>
        <p:nvSpPr>
          <p:cNvPr id="3" name="Slide Number Placeholder 2"/>
          <p:cNvSpPr>
            <a:spLocks noGrp="1"/>
          </p:cNvSpPr>
          <p:nvPr>
            <p:ph type="sldNum" sz="quarter" idx="12"/>
          </p:nvPr>
        </p:nvSpPr>
        <p:spPr/>
        <p:txBody>
          <a:bodyPr/>
          <a:lstStyle/>
          <a:p>
            <a:fld id="{13A8B20D-DEA3-4BAE-A708-A1B205EE2401}" type="slidenum">
              <a:rPr lang="en-US" smtClean="0"/>
              <a:t>4</a:t>
            </a:fld>
            <a:endParaRPr lang="en-US"/>
          </a:p>
        </p:txBody>
      </p:sp>
    </p:spTree>
    <p:extLst>
      <p:ext uri="{BB962C8B-B14F-4D97-AF65-F5344CB8AC3E}">
        <p14:creationId xmlns:p14="http://schemas.microsoft.com/office/powerpoint/2010/main" val="1746999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of Unary:</a:t>
            </a:r>
          </a:p>
        </p:txBody>
      </p:sp>
      <p:pic>
        <p:nvPicPr>
          <p:cNvPr id="4" name="Content Placeholder 3"/>
          <p:cNvPicPr>
            <a:picLocks noGrp="1" noChangeAspect="1"/>
          </p:cNvPicPr>
          <p:nvPr>
            <p:ph idx="1"/>
          </p:nvPr>
        </p:nvPicPr>
        <p:blipFill>
          <a:blip r:embed="rId2"/>
          <a:stretch>
            <a:fillRect/>
          </a:stretch>
        </p:blipFill>
        <p:spPr>
          <a:xfrm>
            <a:off x="3566293" y="2016125"/>
            <a:ext cx="5373739" cy="3449638"/>
          </a:xfrm>
          <a:prstGeom prst="rect">
            <a:avLst/>
          </a:prstGeom>
        </p:spPr>
      </p:pic>
      <p:sp>
        <p:nvSpPr>
          <p:cNvPr id="3" name="Slide Number Placeholder 2"/>
          <p:cNvSpPr>
            <a:spLocks noGrp="1"/>
          </p:cNvSpPr>
          <p:nvPr>
            <p:ph type="sldNum" sz="quarter" idx="12"/>
          </p:nvPr>
        </p:nvSpPr>
        <p:spPr/>
        <p:txBody>
          <a:bodyPr/>
          <a:lstStyle/>
          <a:p>
            <a:fld id="{13A8B20D-DEA3-4BAE-A708-A1B205EE2401}" type="slidenum">
              <a:rPr lang="en-US" smtClean="0"/>
              <a:t>40</a:t>
            </a:fld>
            <a:endParaRPr lang="en-US"/>
          </a:p>
        </p:txBody>
      </p:sp>
    </p:spTree>
    <p:extLst>
      <p:ext uri="{BB962C8B-B14F-4D97-AF65-F5344CB8AC3E}">
        <p14:creationId xmlns:p14="http://schemas.microsoft.com/office/powerpoint/2010/main" val="3684900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Binary (degree 2)</a:t>
            </a:r>
          </a:p>
        </p:txBody>
      </p:sp>
      <p:sp>
        <p:nvSpPr>
          <p:cNvPr id="3" name="Content Placeholder 2"/>
          <p:cNvSpPr>
            <a:spLocks noGrp="1"/>
          </p:cNvSpPr>
          <p:nvPr>
            <p:ph idx="1"/>
          </p:nvPr>
        </p:nvSpPr>
        <p:spPr/>
        <p:txBody>
          <a:bodyPr/>
          <a:lstStyle/>
          <a:p>
            <a:pPr algn="just"/>
            <a:r>
              <a:rPr lang="en-US" dirty="0"/>
              <a:t>A binary relationship exists when exactly two entity type participates. When such a relationship is present we say that the degree is 2. This is the most common degree of relationship. It is easy to deal with such relationship as these can be easily converted into relational tables.</a:t>
            </a:r>
          </a:p>
          <a:p>
            <a:pPr algn="just"/>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41</a:t>
            </a:fld>
            <a:endParaRPr lang="en-US"/>
          </a:p>
        </p:txBody>
      </p:sp>
      <p:pic>
        <p:nvPicPr>
          <p:cNvPr id="4" name="Picture 3"/>
          <p:cNvPicPr>
            <a:picLocks noChangeAspect="1"/>
          </p:cNvPicPr>
          <p:nvPr/>
        </p:nvPicPr>
        <p:blipFill>
          <a:blip r:embed="rId2"/>
          <a:stretch>
            <a:fillRect/>
          </a:stretch>
        </p:blipFill>
        <p:spPr>
          <a:xfrm>
            <a:off x="2743199" y="4072433"/>
            <a:ext cx="7093528" cy="2346840"/>
          </a:xfrm>
          <a:prstGeom prst="rect">
            <a:avLst/>
          </a:prstGeom>
        </p:spPr>
      </p:pic>
    </p:spTree>
    <p:extLst>
      <p:ext uri="{BB962C8B-B14F-4D97-AF65-F5344CB8AC3E}">
        <p14:creationId xmlns:p14="http://schemas.microsoft.com/office/powerpoint/2010/main" val="1966283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Ternary(degree 3)</a:t>
            </a:r>
            <a:br>
              <a:rPr lang="en-US" b="1" dirty="0"/>
            </a:br>
            <a:endParaRPr lang="en-US" dirty="0"/>
          </a:p>
        </p:txBody>
      </p:sp>
      <p:sp>
        <p:nvSpPr>
          <p:cNvPr id="3" name="Content Placeholder 2"/>
          <p:cNvSpPr>
            <a:spLocks noGrp="1"/>
          </p:cNvSpPr>
          <p:nvPr>
            <p:ph idx="1"/>
          </p:nvPr>
        </p:nvSpPr>
        <p:spPr/>
        <p:txBody>
          <a:bodyPr/>
          <a:lstStyle/>
          <a:p>
            <a:pPr algn="just"/>
            <a:r>
              <a:rPr lang="en-US" dirty="0"/>
              <a:t>A ternary relationship exists when exactly three entity type participates. When such a relationship is present we say that the degree is 3. As the number of entity increases in the relationship, it becomes complex to convert them into relational tables.</a:t>
            </a:r>
          </a:p>
          <a:p>
            <a:pPr algn="just"/>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42</a:t>
            </a:fld>
            <a:endParaRPr lang="en-US"/>
          </a:p>
        </p:txBody>
      </p:sp>
      <p:pic>
        <p:nvPicPr>
          <p:cNvPr id="4" name="Picture 3"/>
          <p:cNvPicPr>
            <a:picLocks noChangeAspect="1"/>
          </p:cNvPicPr>
          <p:nvPr/>
        </p:nvPicPr>
        <p:blipFill>
          <a:blip r:embed="rId2"/>
          <a:stretch>
            <a:fillRect/>
          </a:stretch>
        </p:blipFill>
        <p:spPr>
          <a:xfrm>
            <a:off x="2447638" y="3630577"/>
            <a:ext cx="7712364" cy="2920822"/>
          </a:xfrm>
          <a:prstGeom prst="rect">
            <a:avLst/>
          </a:prstGeom>
        </p:spPr>
      </p:pic>
    </p:spTree>
    <p:extLst>
      <p:ext uri="{BB962C8B-B14F-4D97-AF65-F5344CB8AC3E}">
        <p14:creationId xmlns:p14="http://schemas.microsoft.com/office/powerpoint/2010/main" val="1183433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t>
            </a:r>
            <a:r>
              <a:rPr lang="en-US" b="1" dirty="0" err="1"/>
              <a:t>ary</a:t>
            </a:r>
            <a:r>
              <a:rPr lang="en-US" b="1" dirty="0"/>
              <a:t> (n degree)</a:t>
            </a:r>
          </a:p>
        </p:txBody>
      </p:sp>
      <p:sp>
        <p:nvSpPr>
          <p:cNvPr id="3" name="Content Placeholder 2"/>
          <p:cNvSpPr>
            <a:spLocks noGrp="1"/>
          </p:cNvSpPr>
          <p:nvPr>
            <p:ph idx="1"/>
          </p:nvPr>
        </p:nvSpPr>
        <p:spPr>
          <a:xfrm>
            <a:off x="838200" y="1797915"/>
            <a:ext cx="10515600" cy="4351338"/>
          </a:xfrm>
        </p:spPr>
        <p:txBody>
          <a:bodyPr/>
          <a:lstStyle/>
          <a:p>
            <a:pPr algn="just"/>
            <a:r>
              <a:rPr lang="en-US" dirty="0"/>
              <a:t>An N-</a:t>
            </a:r>
            <a:r>
              <a:rPr lang="en-US" dirty="0" err="1"/>
              <a:t>ary</a:t>
            </a:r>
            <a:r>
              <a:rPr lang="en-US" dirty="0"/>
              <a:t> relationship exists when ‘n’ number of entities are participating. So, any number of entities can participate in a relationship. There is no limitation to the maximum number of entities that can participate. But, relations with a higher degree are not common. This is because the conversion of higher degree relations to relational tables gets complex.</a:t>
            </a:r>
          </a:p>
          <a:p>
            <a:pPr algn="just"/>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43</a:t>
            </a:fld>
            <a:endParaRPr lang="en-US"/>
          </a:p>
        </p:txBody>
      </p:sp>
      <p:pic>
        <p:nvPicPr>
          <p:cNvPr id="4" name="Picture 3"/>
          <p:cNvPicPr>
            <a:picLocks noChangeAspect="1"/>
          </p:cNvPicPr>
          <p:nvPr/>
        </p:nvPicPr>
        <p:blipFill>
          <a:blip r:embed="rId2"/>
          <a:stretch>
            <a:fillRect/>
          </a:stretch>
        </p:blipFill>
        <p:spPr>
          <a:xfrm>
            <a:off x="2789382" y="4139723"/>
            <a:ext cx="7047345" cy="2718277"/>
          </a:xfrm>
          <a:prstGeom prst="rect">
            <a:avLst/>
          </a:prstGeom>
        </p:spPr>
      </p:pic>
    </p:spTree>
    <p:extLst>
      <p:ext uri="{BB962C8B-B14F-4D97-AF65-F5344CB8AC3E}">
        <p14:creationId xmlns:p14="http://schemas.microsoft.com/office/powerpoint/2010/main" val="2368715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6482-4002-4FDA-91F9-C1FE2A136C31}"/>
              </a:ext>
            </a:extLst>
          </p:cNvPr>
          <p:cNvSpPr>
            <a:spLocks noGrp="1"/>
          </p:cNvSpPr>
          <p:nvPr>
            <p:ph type="title"/>
          </p:nvPr>
        </p:nvSpPr>
        <p:spPr/>
        <p:txBody>
          <a:bodyPr/>
          <a:lstStyle/>
          <a:p>
            <a:r>
              <a:rPr lang="en-US" dirty="0"/>
              <a:t>ER naming conventions</a:t>
            </a:r>
          </a:p>
        </p:txBody>
      </p:sp>
      <p:sp>
        <p:nvSpPr>
          <p:cNvPr id="3" name="Content Placeholder 2">
            <a:extLst>
              <a:ext uri="{FF2B5EF4-FFF2-40B4-BE49-F238E27FC236}">
                <a16:creationId xmlns:a16="http://schemas.microsoft.com/office/drawing/2014/main" id="{5EB5F0A2-5458-49F1-812C-04FC44ABD9B5}"/>
              </a:ext>
            </a:extLst>
          </p:cNvPr>
          <p:cNvSpPr>
            <a:spLocks noGrp="1"/>
          </p:cNvSpPr>
          <p:nvPr>
            <p:ph idx="1"/>
          </p:nvPr>
        </p:nvSpPr>
        <p:spPr/>
        <p:txBody>
          <a:bodyPr/>
          <a:lstStyle/>
          <a:p>
            <a:r>
              <a:rPr lang="en-US" dirty="0"/>
              <a:t>In ER diagrams, we will use the convention that entity type and relationship type names are uppercase letters, attribute names have their initial letter capitalized and role name are lowercase letters.</a:t>
            </a:r>
          </a:p>
          <a:p>
            <a:r>
              <a:rPr lang="en-US" dirty="0"/>
              <a:t>Choosing binary relationship names to make the ER diagram of </a:t>
            </a:r>
            <a:r>
              <a:rPr lang="en-US"/>
              <a:t>the schema </a:t>
            </a:r>
            <a:r>
              <a:rPr lang="en-US" dirty="0"/>
              <a:t>readable from left to right and from top to bottom.</a:t>
            </a:r>
          </a:p>
        </p:txBody>
      </p:sp>
      <p:sp>
        <p:nvSpPr>
          <p:cNvPr id="4" name="Slide Number Placeholder 3">
            <a:extLst>
              <a:ext uri="{FF2B5EF4-FFF2-40B4-BE49-F238E27FC236}">
                <a16:creationId xmlns:a16="http://schemas.microsoft.com/office/drawing/2014/main" id="{09827798-9C71-4830-8B99-2C37B5C953B1}"/>
              </a:ext>
            </a:extLst>
          </p:cNvPr>
          <p:cNvSpPr>
            <a:spLocks noGrp="1"/>
          </p:cNvSpPr>
          <p:nvPr>
            <p:ph type="sldNum" sz="quarter" idx="12"/>
          </p:nvPr>
        </p:nvSpPr>
        <p:spPr/>
        <p:txBody>
          <a:bodyPr/>
          <a:lstStyle/>
          <a:p>
            <a:fld id="{13A8B20D-DEA3-4BAE-A708-A1B205EE2401}" type="slidenum">
              <a:rPr lang="en-US" smtClean="0"/>
              <a:t>44</a:t>
            </a:fld>
            <a:endParaRPr lang="en-US"/>
          </a:p>
        </p:txBody>
      </p:sp>
    </p:spTree>
    <p:extLst>
      <p:ext uri="{BB962C8B-B14F-4D97-AF65-F5344CB8AC3E}">
        <p14:creationId xmlns:p14="http://schemas.microsoft.com/office/powerpoint/2010/main" val="368093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5" name="Content Placeholder 4"/>
          <p:cNvSpPr>
            <a:spLocks noGrp="1"/>
          </p:cNvSpPr>
          <p:nvPr>
            <p:ph idx="1"/>
          </p:nvPr>
        </p:nvSpPr>
        <p:spPr/>
        <p:txBody>
          <a:bodyPr>
            <a:normAutofit fontScale="92500" lnSpcReduction="10000"/>
          </a:bodyPr>
          <a:lstStyle/>
          <a:p>
            <a:pPr marL="0" marR="570230" indent="0" algn="just">
              <a:lnSpc>
                <a:spcPct val="100499"/>
              </a:lnSpc>
              <a:spcBef>
                <a:spcPts val="90"/>
              </a:spcBef>
              <a:buNone/>
            </a:pPr>
            <a:r>
              <a:rPr lang="en-US" sz="3200" dirty="0">
                <a:latin typeface="Liberation Sans"/>
                <a:cs typeface="Liberation Sans"/>
              </a:rPr>
              <a:t>See if </a:t>
            </a:r>
            <a:r>
              <a:rPr lang="en-US" sz="3200" spc="5" dirty="0">
                <a:latin typeface="Liberation Sans"/>
                <a:cs typeface="Liberation Sans"/>
              </a:rPr>
              <a:t>you can </a:t>
            </a:r>
            <a:r>
              <a:rPr lang="en-US" sz="3200" spc="10" dirty="0">
                <a:latin typeface="Liberation Sans"/>
                <a:cs typeface="Liberation Sans"/>
              </a:rPr>
              <a:t>draw an </a:t>
            </a:r>
            <a:r>
              <a:rPr lang="en-US" sz="3200" spc="5" dirty="0">
                <a:latin typeface="Liberation Sans"/>
                <a:cs typeface="Liberation Sans"/>
              </a:rPr>
              <a:t>E-R diagram </a:t>
            </a:r>
            <a:r>
              <a:rPr lang="en-US" sz="3200" dirty="0">
                <a:latin typeface="Liberation Sans"/>
                <a:cs typeface="Liberation Sans"/>
              </a:rPr>
              <a:t>for this  </a:t>
            </a:r>
            <a:r>
              <a:rPr lang="en-US" sz="3200" spc="5" dirty="0">
                <a:latin typeface="Liberation Sans"/>
                <a:cs typeface="Liberation Sans"/>
              </a:rPr>
              <a:t>scenario</a:t>
            </a:r>
            <a:r>
              <a:rPr lang="en-US" sz="3200" dirty="0">
                <a:latin typeface="Liberation Sans"/>
                <a:cs typeface="Liberation Sans"/>
              </a:rPr>
              <a:t> !</a:t>
            </a:r>
          </a:p>
          <a:p>
            <a:pPr marL="142240" marR="30480" indent="0" algn="just">
              <a:lnSpc>
                <a:spcPct val="100899"/>
              </a:lnSpc>
              <a:spcBef>
                <a:spcPts val="570"/>
              </a:spcBef>
              <a:buNone/>
              <a:tabLst>
                <a:tab pos="4465320" algn="l"/>
                <a:tab pos="5619115" algn="l"/>
              </a:tabLst>
            </a:pPr>
            <a:r>
              <a:rPr lang="en-US" sz="3200" spc="15" baseline="13888" dirty="0">
                <a:latin typeface="OpenSymbol"/>
                <a:cs typeface="OpenSymbol"/>
              </a:rPr>
              <a:t>– </a:t>
            </a:r>
            <a:r>
              <a:rPr lang="en-US" spc="10" dirty="0">
                <a:latin typeface="Liberation Sans"/>
                <a:cs typeface="Liberation Sans"/>
              </a:rPr>
              <a:t>“A </a:t>
            </a:r>
            <a:r>
              <a:rPr lang="en-US" spc="5" dirty="0">
                <a:latin typeface="Liberation Sans"/>
                <a:cs typeface="Liberation Sans"/>
              </a:rPr>
              <a:t>student registers </a:t>
            </a:r>
            <a:r>
              <a:rPr lang="en-US" dirty="0">
                <a:latin typeface="Liberation Sans"/>
                <a:cs typeface="Liberation Sans"/>
              </a:rPr>
              <a:t>for </a:t>
            </a:r>
            <a:r>
              <a:rPr lang="en-US" spc="5" dirty="0">
                <a:latin typeface="Liberation Sans"/>
                <a:cs typeface="Liberation Sans"/>
              </a:rPr>
              <a:t>up to </a:t>
            </a:r>
            <a:r>
              <a:rPr lang="en-US" spc="10" dirty="0">
                <a:latin typeface="Liberation Sans"/>
                <a:cs typeface="Liberation Sans"/>
              </a:rPr>
              <a:t>8 </a:t>
            </a:r>
            <a:r>
              <a:rPr lang="en-US" spc="5" dirty="0">
                <a:latin typeface="Liberation Sans"/>
                <a:cs typeface="Liberation Sans"/>
              </a:rPr>
              <a:t>subjects </a:t>
            </a:r>
            <a:r>
              <a:rPr lang="en-US" spc="10" dirty="0">
                <a:latin typeface="Liberation Sans"/>
                <a:cs typeface="Liberation Sans"/>
              </a:rPr>
              <a:t>and </a:t>
            </a:r>
            <a:r>
              <a:rPr lang="en-US" spc="5" dirty="0">
                <a:latin typeface="Liberation Sans"/>
                <a:cs typeface="Liberation Sans"/>
              </a:rPr>
              <a:t>each subjects </a:t>
            </a:r>
            <a:r>
              <a:rPr lang="en-US" spc="10" dirty="0">
                <a:latin typeface="Liberation Sans"/>
                <a:cs typeface="Liberation Sans"/>
              </a:rPr>
              <a:t>has </a:t>
            </a:r>
            <a:r>
              <a:rPr lang="en-US" spc="5" dirty="0">
                <a:latin typeface="Liberation Sans"/>
                <a:cs typeface="Liberation Sans"/>
              </a:rPr>
              <a:t>many students</a:t>
            </a:r>
            <a:r>
              <a:rPr lang="en-US" spc="45" dirty="0">
                <a:latin typeface="Liberation Sans"/>
                <a:cs typeface="Liberation Sans"/>
              </a:rPr>
              <a:t> </a:t>
            </a:r>
            <a:r>
              <a:rPr lang="en-US" spc="5" dirty="0">
                <a:latin typeface="Liberation Sans"/>
                <a:cs typeface="Liberation Sans"/>
              </a:rPr>
              <a:t>on</a:t>
            </a:r>
            <a:r>
              <a:rPr lang="en-US" spc="10" dirty="0">
                <a:latin typeface="Liberation Sans"/>
                <a:cs typeface="Liberation Sans"/>
              </a:rPr>
              <a:t> </a:t>
            </a:r>
            <a:r>
              <a:rPr lang="en-US" dirty="0">
                <a:latin typeface="Liberation Sans"/>
                <a:cs typeface="Liberation Sans"/>
              </a:rPr>
              <a:t>it. </a:t>
            </a:r>
            <a:r>
              <a:rPr lang="en-US" spc="5" dirty="0">
                <a:latin typeface="Liberation Sans"/>
                <a:cs typeface="Liberation Sans"/>
              </a:rPr>
              <a:t>Record the  student ID, their </a:t>
            </a:r>
            <a:r>
              <a:rPr lang="en-US" dirty="0">
                <a:latin typeface="Liberation Sans"/>
                <a:cs typeface="Liberation Sans"/>
              </a:rPr>
              <a:t>full </a:t>
            </a:r>
            <a:r>
              <a:rPr lang="en-US" spc="10" dirty="0">
                <a:latin typeface="Liberation Sans"/>
                <a:cs typeface="Liberation Sans"/>
              </a:rPr>
              <a:t>name, DOB, mobile no. </a:t>
            </a:r>
            <a:r>
              <a:rPr lang="en-US" spc="5" dirty="0">
                <a:latin typeface="Liberation Sans"/>
                <a:cs typeface="Liberation Sans"/>
              </a:rPr>
              <a:t>and address and also  each subject </a:t>
            </a:r>
            <a:r>
              <a:rPr lang="en-US" spc="10" dirty="0">
                <a:latin typeface="Liberation Sans"/>
                <a:cs typeface="Liberation Sans"/>
              </a:rPr>
              <a:t>ID</a:t>
            </a:r>
            <a:r>
              <a:rPr lang="en-US" spc="25" dirty="0">
                <a:latin typeface="Liberation Sans"/>
                <a:cs typeface="Liberation Sans"/>
              </a:rPr>
              <a:t> </a:t>
            </a:r>
            <a:r>
              <a:rPr lang="en-US" spc="5" dirty="0">
                <a:latin typeface="Liberation Sans"/>
                <a:cs typeface="Liberation Sans"/>
              </a:rPr>
              <a:t>and</a:t>
            </a:r>
            <a:r>
              <a:rPr lang="en-US" spc="15" dirty="0">
                <a:latin typeface="Liberation Sans"/>
                <a:cs typeface="Liberation Sans"/>
              </a:rPr>
              <a:t> </a:t>
            </a:r>
            <a:r>
              <a:rPr lang="en-US" dirty="0">
                <a:latin typeface="Liberation Sans"/>
                <a:cs typeface="Liberation Sans"/>
              </a:rPr>
              <a:t>title”. </a:t>
            </a:r>
            <a:r>
              <a:rPr lang="en-US" sz="3000" spc="15" dirty="0">
                <a:latin typeface="Liberation Sans"/>
                <a:cs typeface="Liberation Sans"/>
              </a:rPr>
              <a:t>Remember </a:t>
            </a:r>
            <a:r>
              <a:rPr lang="en-US" sz="3000" spc="10" dirty="0">
                <a:latin typeface="Liberation Sans"/>
                <a:cs typeface="Liberation Sans"/>
              </a:rPr>
              <a:t>to </a:t>
            </a:r>
            <a:r>
              <a:rPr lang="en-US" sz="3000" spc="15" dirty="0">
                <a:latin typeface="Liberation Sans"/>
                <a:cs typeface="Liberation Sans"/>
              </a:rPr>
              <a:t>show </a:t>
            </a:r>
            <a:r>
              <a:rPr lang="en-US" sz="3000" spc="5" dirty="0">
                <a:latin typeface="Liberation Sans"/>
                <a:cs typeface="Liberation Sans"/>
              </a:rPr>
              <a:t>in </a:t>
            </a:r>
            <a:r>
              <a:rPr lang="en-US" sz="3000" spc="15" dirty="0">
                <a:latin typeface="Liberation Sans"/>
                <a:cs typeface="Liberation Sans"/>
              </a:rPr>
              <a:t>your</a:t>
            </a:r>
            <a:r>
              <a:rPr lang="en-US" sz="3000" spc="-45" dirty="0">
                <a:latin typeface="Liberation Sans"/>
                <a:cs typeface="Liberation Sans"/>
              </a:rPr>
              <a:t> </a:t>
            </a:r>
            <a:r>
              <a:rPr lang="en-US" sz="3000" spc="10" dirty="0">
                <a:latin typeface="Liberation Sans"/>
                <a:cs typeface="Liberation Sans"/>
              </a:rPr>
              <a:t>model:</a:t>
            </a:r>
            <a:endParaRPr lang="en-US" sz="3000" dirty="0">
              <a:latin typeface="Liberation Sans"/>
              <a:cs typeface="Liberation Sans"/>
            </a:endParaRPr>
          </a:p>
          <a:p>
            <a:pPr marL="457200" indent="-209550" algn="just">
              <a:lnSpc>
                <a:spcPct val="100000"/>
              </a:lnSpc>
              <a:spcBef>
                <a:spcPts val="450"/>
              </a:spcBef>
              <a:buSzPct val="74358"/>
              <a:buFont typeface="OpenSymbol"/>
              <a:buChar char="–"/>
              <a:tabLst>
                <a:tab pos="457200" algn="l"/>
              </a:tabLst>
            </a:pPr>
            <a:r>
              <a:rPr lang="en-US" spc="-5" dirty="0">
                <a:latin typeface="Liberation Sans"/>
                <a:cs typeface="Liberation Sans"/>
              </a:rPr>
              <a:t>All primary </a:t>
            </a:r>
            <a:r>
              <a:rPr lang="en-US" dirty="0">
                <a:latin typeface="Liberation Sans"/>
                <a:cs typeface="Liberation Sans"/>
              </a:rPr>
              <a:t>keys,</a:t>
            </a:r>
          </a:p>
          <a:p>
            <a:pPr marL="457200" indent="-209550" algn="just">
              <a:lnSpc>
                <a:spcPct val="100000"/>
              </a:lnSpc>
              <a:spcBef>
                <a:spcPts val="430"/>
              </a:spcBef>
              <a:buSzPct val="74358"/>
              <a:buFont typeface="OpenSymbol"/>
              <a:buChar char="–"/>
              <a:tabLst>
                <a:tab pos="457200" algn="l"/>
              </a:tabLst>
            </a:pPr>
            <a:r>
              <a:rPr lang="en-US" spc="-5" dirty="0">
                <a:latin typeface="Liberation Sans"/>
                <a:cs typeface="Liberation Sans"/>
              </a:rPr>
              <a:t>Entities</a:t>
            </a:r>
            <a:endParaRPr lang="en-US" dirty="0">
              <a:latin typeface="Liberation Sans"/>
              <a:cs typeface="Liberation Sans"/>
            </a:endParaRPr>
          </a:p>
          <a:p>
            <a:pPr marL="457200" indent="-209550" algn="just">
              <a:lnSpc>
                <a:spcPct val="100000"/>
              </a:lnSpc>
              <a:spcBef>
                <a:spcPts val="440"/>
              </a:spcBef>
              <a:buSzPct val="74358"/>
              <a:buFont typeface="OpenSymbol"/>
              <a:buChar char="–"/>
              <a:tabLst>
                <a:tab pos="457200" algn="l"/>
              </a:tabLst>
            </a:pPr>
            <a:r>
              <a:rPr lang="en-US" spc="-5" dirty="0">
                <a:latin typeface="Liberation Sans"/>
                <a:cs typeface="Liberation Sans"/>
              </a:rPr>
              <a:t>Relationships</a:t>
            </a:r>
            <a:endParaRPr lang="en-US" dirty="0">
              <a:latin typeface="Liberation Sans"/>
              <a:cs typeface="Liberation Sans"/>
            </a:endParaRPr>
          </a:p>
          <a:p>
            <a:pPr marL="457200" indent="-209550" algn="just">
              <a:lnSpc>
                <a:spcPct val="100000"/>
              </a:lnSpc>
              <a:spcBef>
                <a:spcPts val="430"/>
              </a:spcBef>
              <a:buSzPct val="74358"/>
              <a:buFont typeface="OpenSymbol"/>
              <a:buChar char="–"/>
              <a:tabLst>
                <a:tab pos="457200" algn="l"/>
              </a:tabLst>
            </a:pPr>
            <a:r>
              <a:rPr lang="en-US" spc="-5" dirty="0">
                <a:latin typeface="Liberation Sans"/>
                <a:cs typeface="Liberation Sans"/>
              </a:rPr>
              <a:t>Attributes</a:t>
            </a:r>
            <a:endParaRPr lang="en-US" dirty="0">
              <a:latin typeface="Liberation Sans"/>
              <a:cs typeface="Liberation Sans"/>
            </a:endParaRPr>
          </a:p>
          <a:p>
            <a:pPr marL="457200" marR="30480" indent="-314960" algn="just">
              <a:lnSpc>
                <a:spcPct val="100899"/>
              </a:lnSpc>
              <a:spcBef>
                <a:spcPts val="570"/>
              </a:spcBef>
              <a:tabLst>
                <a:tab pos="4465320" algn="l"/>
                <a:tab pos="5619115" algn="l"/>
              </a:tabLst>
            </a:pPr>
            <a:endParaRPr lang="en-US" dirty="0">
              <a:latin typeface="Liberation Sans"/>
              <a:cs typeface="Liberation Sans"/>
            </a:endParaRPr>
          </a:p>
        </p:txBody>
      </p:sp>
      <p:sp>
        <p:nvSpPr>
          <p:cNvPr id="3" name="Slide Number Placeholder 2"/>
          <p:cNvSpPr>
            <a:spLocks noGrp="1"/>
          </p:cNvSpPr>
          <p:nvPr>
            <p:ph type="sldNum" sz="quarter" idx="12"/>
          </p:nvPr>
        </p:nvSpPr>
        <p:spPr/>
        <p:txBody>
          <a:bodyPr/>
          <a:lstStyle/>
          <a:p>
            <a:fld id="{13A8B20D-DEA3-4BAE-A708-A1B205EE2401}" type="slidenum">
              <a:rPr lang="en-US" smtClean="0"/>
              <a:t>45</a:t>
            </a:fld>
            <a:endParaRPr lang="en-US"/>
          </a:p>
        </p:txBody>
      </p:sp>
    </p:spTree>
    <p:extLst>
      <p:ext uri="{BB962C8B-B14F-4D97-AF65-F5344CB8AC3E}">
        <p14:creationId xmlns:p14="http://schemas.microsoft.com/office/powerpoint/2010/main" val="224055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Keys</a:t>
            </a:r>
          </a:p>
        </p:txBody>
      </p:sp>
      <p:sp>
        <p:nvSpPr>
          <p:cNvPr id="3" name="Content Placeholder 2"/>
          <p:cNvSpPr>
            <a:spLocks noGrp="1"/>
          </p:cNvSpPr>
          <p:nvPr>
            <p:ph idx="1"/>
          </p:nvPr>
        </p:nvSpPr>
        <p:spPr/>
        <p:txBody>
          <a:bodyPr>
            <a:normAutofit fontScale="92500"/>
          </a:bodyPr>
          <a:lstStyle/>
          <a:p>
            <a:pPr marL="0" indent="0" algn="just">
              <a:buNone/>
            </a:pPr>
            <a:r>
              <a:rPr lang="en-US" dirty="0"/>
              <a:t>A key in DBMS is an attribute or a set of attributes that help to uniquely identify a tuple (or row) in a relation (or table). Keys are also used to establish relationships between the different tables and columns of a relational database. Individual values in a key are called key values.</a:t>
            </a:r>
          </a:p>
          <a:p>
            <a:pPr marL="0" indent="0" algn="just">
              <a:buNone/>
            </a:pPr>
            <a:r>
              <a:rPr lang="en-US" dirty="0"/>
              <a:t>Let us take a real-life example of the database of each student studying in an engineering college.</a:t>
            </a:r>
          </a:p>
          <a:p>
            <a:pPr marL="0" indent="0" algn="just">
              <a:buNone/>
            </a:pPr>
            <a:r>
              <a:rPr lang="en-US" dirty="0"/>
              <a:t>What attribute of the student do you think will uniquely identify each of them? You could refer to a student by using their name, department, year and section. Or, you can mention only the university roll number of the student, and you can get all the other details from that. </a:t>
            </a:r>
          </a:p>
          <a:p>
            <a:pPr algn="just"/>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46</a:t>
            </a:fld>
            <a:endParaRPr lang="en-US"/>
          </a:p>
        </p:txBody>
      </p:sp>
    </p:spTree>
    <p:extLst>
      <p:ext uri="{BB962C8B-B14F-4D97-AF65-F5344CB8AC3E}">
        <p14:creationId xmlns:p14="http://schemas.microsoft.com/office/powerpoint/2010/main" val="3424367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Keys in DBMS</a:t>
            </a:r>
          </a:p>
        </p:txBody>
      </p:sp>
      <p:sp>
        <p:nvSpPr>
          <p:cNvPr id="3" name="Content Placeholder 2"/>
          <p:cNvSpPr>
            <a:spLocks noGrp="1"/>
          </p:cNvSpPr>
          <p:nvPr>
            <p:ph idx="1"/>
          </p:nvPr>
        </p:nvSpPr>
        <p:spPr/>
        <p:txBody>
          <a:bodyPr/>
          <a:lstStyle/>
          <a:p>
            <a:r>
              <a:rPr lang="en-US" dirty="0"/>
              <a:t>Primary Key</a:t>
            </a:r>
          </a:p>
          <a:p>
            <a:r>
              <a:rPr lang="en-US" dirty="0"/>
              <a:t>Foreign Key</a:t>
            </a:r>
          </a:p>
          <a:p>
            <a:r>
              <a:rPr lang="en-US" dirty="0"/>
              <a:t>Candidate Key</a:t>
            </a:r>
          </a:p>
          <a:p>
            <a:r>
              <a:rPr lang="en-US" dirty="0"/>
              <a:t>Super Key</a:t>
            </a:r>
          </a:p>
          <a:p>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47</a:t>
            </a:fld>
            <a:endParaRPr lang="en-US"/>
          </a:p>
        </p:txBody>
      </p:sp>
      <p:pic>
        <p:nvPicPr>
          <p:cNvPr id="4" name="Picture 3"/>
          <p:cNvPicPr>
            <a:picLocks noChangeAspect="1"/>
          </p:cNvPicPr>
          <p:nvPr/>
        </p:nvPicPr>
        <p:blipFill>
          <a:blip r:embed="rId2"/>
          <a:stretch>
            <a:fillRect/>
          </a:stretch>
        </p:blipFill>
        <p:spPr>
          <a:xfrm>
            <a:off x="4061912" y="2990418"/>
            <a:ext cx="7291888" cy="3518148"/>
          </a:xfrm>
          <a:prstGeom prst="rect">
            <a:avLst/>
          </a:prstGeom>
        </p:spPr>
      </p:pic>
    </p:spTree>
    <p:extLst>
      <p:ext uri="{BB962C8B-B14F-4D97-AF65-F5344CB8AC3E}">
        <p14:creationId xmlns:p14="http://schemas.microsoft.com/office/powerpoint/2010/main" val="3256297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lstStyle/>
          <a:p>
            <a:pPr algn="just"/>
            <a:r>
              <a:rPr lang="en-US" dirty="0"/>
              <a:t>A primary key is a column of a table that helps to identify every record present in that table uniquely. There can be only one primary Key in a table. Also, the primary Key cannot have the same values repeating for any row. Every value of the primary key has to be different with no repetitions.</a:t>
            </a:r>
          </a:p>
          <a:p>
            <a:pPr algn="just"/>
            <a:r>
              <a:rPr lang="en-US" dirty="0"/>
              <a:t>The PRIMARY KEY (PK) constraint put on a column will not allow them to have any null values or any duplicates. One table can have only one primary key constraint.</a:t>
            </a:r>
          </a:p>
        </p:txBody>
      </p:sp>
      <p:sp>
        <p:nvSpPr>
          <p:cNvPr id="4" name="Slide Number Placeholder 3"/>
          <p:cNvSpPr>
            <a:spLocks noGrp="1"/>
          </p:cNvSpPr>
          <p:nvPr>
            <p:ph type="sldNum" sz="quarter" idx="12"/>
          </p:nvPr>
        </p:nvSpPr>
        <p:spPr/>
        <p:txBody>
          <a:bodyPr/>
          <a:lstStyle/>
          <a:p>
            <a:fld id="{13A8B20D-DEA3-4BAE-A708-A1B205EE2401}" type="slidenum">
              <a:rPr lang="en-US" smtClean="0"/>
              <a:t>48</a:t>
            </a:fld>
            <a:endParaRPr lang="en-US"/>
          </a:p>
        </p:txBody>
      </p:sp>
    </p:spTree>
    <p:extLst>
      <p:ext uri="{BB962C8B-B14F-4D97-AF65-F5344CB8AC3E}">
        <p14:creationId xmlns:p14="http://schemas.microsoft.com/office/powerpoint/2010/main" val="3738792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primary key:</a:t>
            </a:r>
          </a:p>
        </p:txBody>
      </p:sp>
      <p:pic>
        <p:nvPicPr>
          <p:cNvPr id="2050" name="Picture 2" descr="Primary Key in DBM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1876" y="2336295"/>
            <a:ext cx="5854123" cy="282168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3A8B20D-DEA3-4BAE-A708-A1B205EE2401}" type="slidenum">
              <a:rPr lang="en-US" smtClean="0"/>
              <a:t>49</a:t>
            </a:fld>
            <a:endParaRPr lang="en-US"/>
          </a:p>
        </p:txBody>
      </p:sp>
    </p:spTree>
    <p:extLst>
      <p:ext uri="{BB962C8B-B14F-4D97-AF65-F5344CB8AC3E}">
        <p14:creationId xmlns:p14="http://schemas.microsoft.com/office/powerpoint/2010/main" val="59141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 of a ER Diagram</a:t>
            </a:r>
            <a:br>
              <a:rPr lang="en-US" b="1" dirty="0"/>
            </a:br>
            <a:endParaRPr lang="en-US" dirty="0"/>
          </a:p>
        </p:txBody>
      </p:sp>
      <p:sp>
        <p:nvSpPr>
          <p:cNvPr id="4" name="Content Placeholder 3"/>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13A8B20D-DEA3-4BAE-A708-A1B205EE2401}" type="slidenum">
              <a:rPr lang="en-US" smtClean="0"/>
              <a:t>5</a:t>
            </a:fld>
            <a:endParaRPr lang="en-US"/>
          </a:p>
        </p:txBody>
      </p:sp>
      <p:pic>
        <p:nvPicPr>
          <p:cNvPr id="5" name="Picture 4"/>
          <p:cNvPicPr>
            <a:picLocks noChangeAspect="1"/>
          </p:cNvPicPr>
          <p:nvPr/>
        </p:nvPicPr>
        <p:blipFill>
          <a:blip r:embed="rId2"/>
          <a:stretch>
            <a:fillRect/>
          </a:stretch>
        </p:blipFill>
        <p:spPr>
          <a:xfrm>
            <a:off x="838200" y="1832956"/>
            <a:ext cx="10688782" cy="5025043"/>
          </a:xfrm>
          <a:prstGeom prst="rect">
            <a:avLst/>
          </a:prstGeom>
        </p:spPr>
      </p:pic>
    </p:spTree>
    <p:extLst>
      <p:ext uri="{BB962C8B-B14F-4D97-AF65-F5344CB8AC3E}">
        <p14:creationId xmlns:p14="http://schemas.microsoft.com/office/powerpoint/2010/main" val="3722954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Foreign Key</a:t>
            </a:r>
          </a:p>
        </p:txBody>
      </p:sp>
      <p:sp>
        <p:nvSpPr>
          <p:cNvPr id="3" name="Content Placeholder 2"/>
          <p:cNvSpPr>
            <a:spLocks noGrp="1"/>
          </p:cNvSpPr>
          <p:nvPr>
            <p:ph idx="1"/>
          </p:nvPr>
        </p:nvSpPr>
        <p:spPr/>
        <p:txBody>
          <a:bodyPr/>
          <a:lstStyle/>
          <a:p>
            <a:pPr marL="0" indent="0" algn="just">
              <a:buNone/>
            </a:pPr>
            <a:r>
              <a:rPr lang="en-US" dirty="0"/>
              <a:t>Foreign Key is used to establish relationships between two tables. A foreign key will require each value in a column or set of columns to match the Primary Key of the referential table. Foreign keys help to maintain data and referential integrity. </a:t>
            </a:r>
          </a:p>
        </p:txBody>
      </p:sp>
      <p:sp>
        <p:nvSpPr>
          <p:cNvPr id="4" name="Slide Number Placeholder 3"/>
          <p:cNvSpPr>
            <a:spLocks noGrp="1"/>
          </p:cNvSpPr>
          <p:nvPr>
            <p:ph type="sldNum" sz="quarter" idx="12"/>
          </p:nvPr>
        </p:nvSpPr>
        <p:spPr/>
        <p:txBody>
          <a:bodyPr/>
          <a:lstStyle/>
          <a:p>
            <a:fld id="{13A8B20D-DEA3-4BAE-A708-A1B205EE2401}" type="slidenum">
              <a:rPr lang="en-US" smtClean="0"/>
              <a:t>50</a:t>
            </a:fld>
            <a:endParaRPr lang="en-US"/>
          </a:p>
        </p:txBody>
      </p:sp>
    </p:spTree>
    <p:extLst>
      <p:ext uri="{BB962C8B-B14F-4D97-AF65-F5344CB8AC3E}">
        <p14:creationId xmlns:p14="http://schemas.microsoft.com/office/powerpoint/2010/main" val="1278081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foreign key:</a:t>
            </a:r>
          </a:p>
        </p:txBody>
      </p:sp>
      <p:pic>
        <p:nvPicPr>
          <p:cNvPr id="1026" name="Picture 2" descr="Difference between Primary Key and Foreign Key - The Crazy Programm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24867" y="2016125"/>
            <a:ext cx="5256591" cy="344963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3A8B20D-DEA3-4BAE-A708-A1B205EE2401}" type="slidenum">
              <a:rPr lang="en-US" smtClean="0"/>
              <a:t>51</a:t>
            </a:fld>
            <a:endParaRPr lang="en-US"/>
          </a:p>
        </p:txBody>
      </p:sp>
    </p:spTree>
    <p:extLst>
      <p:ext uri="{BB962C8B-B14F-4D97-AF65-F5344CB8AC3E}">
        <p14:creationId xmlns:p14="http://schemas.microsoft.com/office/powerpoint/2010/main" val="20348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Candidate Key</a:t>
            </a:r>
          </a:p>
        </p:txBody>
      </p:sp>
      <p:sp>
        <p:nvSpPr>
          <p:cNvPr id="3" name="Content Placeholder 2"/>
          <p:cNvSpPr>
            <a:spLocks noGrp="1"/>
          </p:cNvSpPr>
          <p:nvPr>
            <p:ph idx="1"/>
          </p:nvPr>
        </p:nvSpPr>
        <p:spPr/>
        <p:txBody>
          <a:bodyPr/>
          <a:lstStyle/>
          <a:p>
            <a:pPr algn="just"/>
            <a:r>
              <a:rPr lang="en-US" dirty="0"/>
              <a:t>Candidate keys are those attributes that uniquely identify rows of a table. The Primary Key of a table is selected from one of the candidate keys. So, candidate keys have the same properties as the primary keys explained above. There can be more than one candidate keys in a table. It can have null values.</a:t>
            </a:r>
          </a:p>
        </p:txBody>
      </p:sp>
      <p:sp>
        <p:nvSpPr>
          <p:cNvPr id="4" name="Slide Number Placeholder 3"/>
          <p:cNvSpPr>
            <a:spLocks noGrp="1"/>
          </p:cNvSpPr>
          <p:nvPr>
            <p:ph type="sldNum" sz="quarter" idx="12"/>
          </p:nvPr>
        </p:nvSpPr>
        <p:spPr/>
        <p:txBody>
          <a:bodyPr/>
          <a:lstStyle/>
          <a:p>
            <a:fld id="{13A8B20D-DEA3-4BAE-A708-A1B205EE2401}" type="slidenum">
              <a:rPr lang="en-US" smtClean="0"/>
              <a:t>52</a:t>
            </a:fld>
            <a:endParaRPr lang="en-US"/>
          </a:p>
        </p:txBody>
      </p:sp>
    </p:spTree>
    <p:extLst>
      <p:ext uri="{BB962C8B-B14F-4D97-AF65-F5344CB8AC3E}">
        <p14:creationId xmlns:p14="http://schemas.microsoft.com/office/powerpoint/2010/main" val="896054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Candidate key:</a:t>
            </a:r>
          </a:p>
        </p:txBody>
      </p:sp>
      <p:sp>
        <p:nvSpPr>
          <p:cNvPr id="3" name="Slide Number Placeholder 2"/>
          <p:cNvSpPr>
            <a:spLocks noGrp="1"/>
          </p:cNvSpPr>
          <p:nvPr>
            <p:ph type="sldNum" sz="quarter" idx="12"/>
          </p:nvPr>
        </p:nvSpPr>
        <p:spPr/>
        <p:txBody>
          <a:bodyPr/>
          <a:lstStyle/>
          <a:p>
            <a:fld id="{13A8B20D-DEA3-4BAE-A708-A1B205EE2401}" type="slidenum">
              <a:rPr lang="en-US" smtClean="0"/>
              <a:t>53</a:t>
            </a:fld>
            <a:endParaRPr lang="en-US"/>
          </a:p>
        </p:txBody>
      </p:sp>
      <p:pic>
        <p:nvPicPr>
          <p:cNvPr id="3078" name="Picture 6" descr="DBMS Keys: Primary, Foreign, Candidate and Super Key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696" y="1825625"/>
            <a:ext cx="4327959" cy="436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134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Key</a:t>
            </a:r>
          </a:p>
        </p:txBody>
      </p:sp>
      <p:sp>
        <p:nvSpPr>
          <p:cNvPr id="3" name="Content Placeholder 2"/>
          <p:cNvSpPr>
            <a:spLocks noGrp="1"/>
          </p:cNvSpPr>
          <p:nvPr>
            <p:ph idx="1"/>
          </p:nvPr>
        </p:nvSpPr>
        <p:spPr/>
        <p:txBody>
          <a:bodyPr>
            <a:normAutofit lnSpcReduction="10000"/>
          </a:bodyPr>
          <a:lstStyle/>
          <a:p>
            <a:pPr algn="just"/>
            <a:r>
              <a:rPr lang="en-US" dirty="0"/>
              <a:t>Super Key is the set of all the keys which help to identify rows in a table uniquely. This means that all those columns of a table that is capable of identifying the other columns of that table uniquely will all be considered super keys.</a:t>
            </a:r>
          </a:p>
          <a:p>
            <a:pPr algn="just"/>
            <a:r>
              <a:rPr lang="en-US" dirty="0"/>
              <a:t>It is the superset where the candidate key is a part of the super key only. So, all those attributes in a table that is capable of identifying the other attributes of the table in a unique manner are all super keys.</a:t>
            </a:r>
          </a:p>
          <a:p>
            <a:pPr marL="0" indent="0" algn="just">
              <a:buNone/>
            </a:pP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54</a:t>
            </a:fld>
            <a:endParaRPr lang="en-US"/>
          </a:p>
        </p:txBody>
      </p:sp>
    </p:spTree>
    <p:extLst>
      <p:ext uri="{BB962C8B-B14F-4D97-AF65-F5344CB8AC3E}">
        <p14:creationId xmlns:p14="http://schemas.microsoft.com/office/powerpoint/2010/main" val="1726624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Super key:</a:t>
            </a:r>
          </a:p>
        </p:txBody>
      </p:sp>
      <p:pic>
        <p:nvPicPr>
          <p:cNvPr id="4098" name="Picture 2" descr="Keys in DBMS. - ppt download"/>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92586" y="2570512"/>
            <a:ext cx="3121152" cy="23408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13A8B20D-DEA3-4BAE-A708-A1B205EE2401}" type="slidenum">
              <a:rPr lang="en-US" smtClean="0"/>
              <a:t>55</a:t>
            </a:fld>
            <a:endParaRPr lang="en-US"/>
          </a:p>
        </p:txBody>
      </p:sp>
    </p:spTree>
    <p:extLst>
      <p:ext uri="{BB962C8B-B14F-4D97-AF65-F5344CB8AC3E}">
        <p14:creationId xmlns:p14="http://schemas.microsoft.com/office/powerpoint/2010/main" val="1084409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Super Key - QS Stud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1121" y="1415978"/>
            <a:ext cx="7014008" cy="350700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3A8B20D-DEA3-4BAE-A708-A1B205EE2401}" type="slidenum">
              <a:rPr lang="en-US" smtClean="0"/>
              <a:t>56</a:t>
            </a:fld>
            <a:endParaRPr lang="en-US"/>
          </a:p>
        </p:txBody>
      </p:sp>
    </p:spTree>
    <p:extLst>
      <p:ext uri="{BB962C8B-B14F-4D97-AF65-F5344CB8AC3E}">
        <p14:creationId xmlns:p14="http://schemas.microsoft.com/office/powerpoint/2010/main" val="2589341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dirty="0"/>
              <a:t>Define Primary key, Foreign key, Candidate key and Super key.</a:t>
            </a:r>
          </a:p>
        </p:txBody>
      </p:sp>
      <p:sp>
        <p:nvSpPr>
          <p:cNvPr id="4" name="Slide Number Placeholder 3"/>
          <p:cNvSpPr>
            <a:spLocks noGrp="1"/>
          </p:cNvSpPr>
          <p:nvPr>
            <p:ph type="sldNum" sz="quarter" idx="12"/>
          </p:nvPr>
        </p:nvSpPr>
        <p:spPr/>
        <p:txBody>
          <a:bodyPr/>
          <a:lstStyle/>
          <a:p>
            <a:fld id="{13A8B20D-DEA3-4BAE-A708-A1B205EE2401}" type="slidenum">
              <a:rPr lang="en-US" smtClean="0"/>
              <a:t>57</a:t>
            </a:fld>
            <a:endParaRPr lang="en-US"/>
          </a:p>
        </p:txBody>
      </p:sp>
    </p:spTree>
    <p:extLst>
      <p:ext uri="{BB962C8B-B14F-4D97-AF65-F5344CB8AC3E}">
        <p14:creationId xmlns:p14="http://schemas.microsoft.com/office/powerpoint/2010/main" val="3628383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or Enhanced ER Model</a:t>
            </a:r>
          </a:p>
        </p:txBody>
      </p:sp>
      <p:sp>
        <p:nvSpPr>
          <p:cNvPr id="3" name="Content Placeholder 2"/>
          <p:cNvSpPr>
            <a:spLocks noGrp="1"/>
          </p:cNvSpPr>
          <p:nvPr>
            <p:ph idx="1"/>
          </p:nvPr>
        </p:nvSpPr>
        <p:spPr/>
        <p:txBody>
          <a:bodyPr/>
          <a:lstStyle/>
          <a:p>
            <a:pPr algn="just"/>
            <a:r>
              <a:rPr lang="en-US" dirty="0"/>
              <a:t>Extended ER is a high-level data model that incorporates the extensions to the original ER model. Enhanced ER models are high level models that represent the requirements and complexities of complex databases.</a:t>
            </a:r>
          </a:p>
          <a:p>
            <a:pPr algn="just"/>
            <a:r>
              <a:rPr lang="en-US" dirty="0"/>
              <a:t>As the complexity of data increased in the late 1980s, it became more and more difficult to use the traditional ER Model for database modelling. Hence some improvements or enhancement were made to the existing ER Model to make it able to handle the complex application better.</a:t>
            </a:r>
          </a:p>
        </p:txBody>
      </p:sp>
      <p:sp>
        <p:nvSpPr>
          <p:cNvPr id="4" name="Slide Number Placeholder 3"/>
          <p:cNvSpPr>
            <a:spLocks noGrp="1"/>
          </p:cNvSpPr>
          <p:nvPr>
            <p:ph type="sldNum" sz="quarter" idx="12"/>
          </p:nvPr>
        </p:nvSpPr>
        <p:spPr/>
        <p:txBody>
          <a:bodyPr/>
          <a:lstStyle/>
          <a:p>
            <a:fld id="{13A8B20D-DEA3-4BAE-A708-A1B205EE2401}" type="slidenum">
              <a:rPr lang="en-US" smtClean="0"/>
              <a:t>58</a:t>
            </a:fld>
            <a:endParaRPr lang="en-US"/>
          </a:p>
        </p:txBody>
      </p:sp>
    </p:spTree>
    <p:extLst>
      <p:ext uri="{BB962C8B-B14F-4D97-AF65-F5344CB8AC3E}">
        <p14:creationId xmlns:p14="http://schemas.microsoft.com/office/powerpoint/2010/main" val="5153489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or Enhanced ER Model</a:t>
            </a:r>
          </a:p>
        </p:txBody>
      </p:sp>
      <p:sp>
        <p:nvSpPr>
          <p:cNvPr id="3" name="Content Placeholder 2"/>
          <p:cNvSpPr>
            <a:spLocks noGrp="1"/>
          </p:cNvSpPr>
          <p:nvPr>
            <p:ph idx="1"/>
          </p:nvPr>
        </p:nvSpPr>
        <p:spPr/>
        <p:txBody>
          <a:bodyPr/>
          <a:lstStyle/>
          <a:p>
            <a:pPr algn="just"/>
            <a:r>
              <a:rPr lang="en-US" dirty="0"/>
              <a:t>Hence, as part of the Extended ER Model, along with other improvements, three new concepts were added to the existing ER Model.</a:t>
            </a:r>
          </a:p>
          <a:p>
            <a:pPr marL="514350" indent="-514350" algn="just">
              <a:buFont typeface="+mj-lt"/>
              <a:buAutoNum type="arabicPeriod"/>
            </a:pPr>
            <a:r>
              <a:rPr lang="en-US" b="1" dirty="0"/>
              <a:t>Generalization</a:t>
            </a:r>
          </a:p>
          <a:p>
            <a:pPr marL="514350" indent="-514350" algn="just">
              <a:buFont typeface="+mj-lt"/>
              <a:buAutoNum type="arabicPeriod"/>
            </a:pPr>
            <a:r>
              <a:rPr lang="en-US" b="1" dirty="0"/>
              <a:t>Specialization</a:t>
            </a:r>
          </a:p>
          <a:p>
            <a:pPr marL="514350" indent="-514350" algn="just">
              <a:buFont typeface="+mj-lt"/>
              <a:buAutoNum type="arabicPeriod"/>
            </a:pPr>
            <a:r>
              <a:rPr lang="en-US" b="1" dirty="0"/>
              <a:t>Aggregation</a:t>
            </a:r>
          </a:p>
        </p:txBody>
      </p:sp>
      <p:sp>
        <p:nvSpPr>
          <p:cNvPr id="4" name="Slide Number Placeholder 3"/>
          <p:cNvSpPr>
            <a:spLocks noGrp="1"/>
          </p:cNvSpPr>
          <p:nvPr>
            <p:ph type="sldNum" sz="quarter" idx="12"/>
          </p:nvPr>
        </p:nvSpPr>
        <p:spPr/>
        <p:txBody>
          <a:bodyPr/>
          <a:lstStyle/>
          <a:p>
            <a:fld id="{13A8B20D-DEA3-4BAE-A708-A1B205EE2401}" type="slidenum">
              <a:rPr lang="en-US" smtClean="0"/>
              <a:t>59</a:t>
            </a:fld>
            <a:endParaRPr lang="en-US"/>
          </a:p>
        </p:txBody>
      </p:sp>
    </p:spTree>
    <p:extLst>
      <p:ext uri="{BB962C8B-B14F-4D97-AF65-F5344CB8AC3E}">
        <p14:creationId xmlns:p14="http://schemas.microsoft.com/office/powerpoint/2010/main" val="428007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a:t>
            </a:r>
            <a:endParaRPr lang="en-US" b="1" dirty="0"/>
          </a:p>
        </p:txBody>
      </p:sp>
      <p:sp>
        <p:nvSpPr>
          <p:cNvPr id="3" name="Content Placeholder 2"/>
          <p:cNvSpPr>
            <a:spLocks noGrp="1"/>
          </p:cNvSpPr>
          <p:nvPr>
            <p:ph idx="1"/>
          </p:nvPr>
        </p:nvSpPr>
        <p:spPr/>
        <p:txBody>
          <a:bodyPr/>
          <a:lstStyle/>
          <a:p>
            <a:r>
              <a:rPr lang="en-US" b="1" dirty="0"/>
              <a:t>An entity can be a real-world object either living or non-living like a person, place, concept, event. </a:t>
            </a:r>
            <a:r>
              <a:rPr lang="en-US" dirty="0"/>
              <a:t>In the Entity-Relationship diagram, the entity is denoted by the  rectangle box. All the entities have their properties which are called attributes in DBMS.</a:t>
            </a:r>
          </a:p>
          <a:p>
            <a:r>
              <a:rPr lang="en-US" dirty="0"/>
              <a:t> Example:</a:t>
            </a:r>
          </a:p>
        </p:txBody>
      </p:sp>
      <p:sp>
        <p:nvSpPr>
          <p:cNvPr id="5" name="Slide Number Placeholder 4"/>
          <p:cNvSpPr>
            <a:spLocks noGrp="1"/>
          </p:cNvSpPr>
          <p:nvPr>
            <p:ph type="sldNum" sz="quarter" idx="12"/>
          </p:nvPr>
        </p:nvSpPr>
        <p:spPr/>
        <p:txBody>
          <a:bodyPr/>
          <a:lstStyle/>
          <a:p>
            <a:fld id="{13A8B20D-DEA3-4BAE-A708-A1B205EE2401}" type="slidenum">
              <a:rPr lang="en-US" smtClean="0"/>
              <a:t>6</a:t>
            </a:fld>
            <a:endParaRPr lang="en-US"/>
          </a:p>
        </p:txBody>
      </p:sp>
      <p:pic>
        <p:nvPicPr>
          <p:cNvPr id="4" name="Picture 3"/>
          <p:cNvPicPr>
            <a:picLocks noChangeAspect="1"/>
          </p:cNvPicPr>
          <p:nvPr/>
        </p:nvPicPr>
        <p:blipFill>
          <a:blip r:embed="rId2"/>
          <a:stretch>
            <a:fillRect/>
          </a:stretch>
        </p:blipFill>
        <p:spPr>
          <a:xfrm>
            <a:off x="4060764" y="4111991"/>
            <a:ext cx="4232162" cy="1355936"/>
          </a:xfrm>
          <a:prstGeom prst="rect">
            <a:avLst/>
          </a:prstGeom>
        </p:spPr>
      </p:pic>
    </p:spTree>
    <p:extLst>
      <p:ext uri="{BB962C8B-B14F-4D97-AF65-F5344CB8AC3E}">
        <p14:creationId xmlns:p14="http://schemas.microsoft.com/office/powerpoint/2010/main" val="3838064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dirty="0"/>
              <a:t>Generalization is the process of extracting common properties from a set of entities and create a generalized entity from it.</a:t>
            </a:r>
          </a:p>
          <a:p>
            <a:r>
              <a:rPr lang="en-US" dirty="0"/>
              <a:t>Generalization is a “ Bottom-up approach” in which two or more entities can be combined to form a higher level entity if they have some attribute in common.</a:t>
            </a:r>
          </a:p>
          <a:p>
            <a:r>
              <a:rPr lang="en-US" dirty="0"/>
              <a:t>Subclass are combined to make a superclass.</a:t>
            </a:r>
          </a:p>
        </p:txBody>
      </p:sp>
      <p:sp>
        <p:nvSpPr>
          <p:cNvPr id="4" name="Slide Number Placeholder 3"/>
          <p:cNvSpPr>
            <a:spLocks noGrp="1"/>
          </p:cNvSpPr>
          <p:nvPr>
            <p:ph type="sldNum" sz="quarter" idx="12"/>
          </p:nvPr>
        </p:nvSpPr>
        <p:spPr/>
        <p:txBody>
          <a:bodyPr/>
          <a:lstStyle/>
          <a:p>
            <a:fld id="{13A8B20D-DEA3-4BAE-A708-A1B205EE2401}" type="slidenum">
              <a:rPr lang="en-US" smtClean="0"/>
              <a:t>60</a:t>
            </a:fld>
            <a:endParaRPr lang="en-US"/>
          </a:p>
        </p:txBody>
      </p:sp>
    </p:spTree>
    <p:extLst>
      <p:ext uri="{BB962C8B-B14F-4D97-AF65-F5344CB8AC3E}">
        <p14:creationId xmlns:p14="http://schemas.microsoft.com/office/powerpoint/2010/main" val="16277324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descr="What is Generalization in DBM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6114" y="2016125"/>
            <a:ext cx="5414097"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3A8B20D-DEA3-4BAE-A708-A1B205EE2401}" type="slidenum">
              <a:rPr lang="en-US" smtClean="0"/>
              <a:t>61</a:t>
            </a:fld>
            <a:endParaRPr lang="en-US"/>
          </a:p>
        </p:txBody>
      </p:sp>
      <p:sp>
        <p:nvSpPr>
          <p:cNvPr id="4" name="TextBox 3"/>
          <p:cNvSpPr txBox="1"/>
          <p:nvPr/>
        </p:nvSpPr>
        <p:spPr>
          <a:xfrm rot="10800000" flipV="1">
            <a:off x="2165927" y="1367522"/>
            <a:ext cx="8211127" cy="646331"/>
          </a:xfrm>
          <a:prstGeom prst="rect">
            <a:avLst/>
          </a:prstGeom>
          <a:noFill/>
        </p:spPr>
        <p:txBody>
          <a:bodyPr wrap="square" rtlCol="0">
            <a:spAutoFit/>
          </a:bodyPr>
          <a:lstStyle/>
          <a:p>
            <a:r>
              <a:rPr lang="en-US" dirty="0"/>
              <a:t>Consider we have 2 entities Employee and Customer. Now these 2 entities can be generalized into one higher entity that is Person.</a:t>
            </a:r>
          </a:p>
        </p:txBody>
      </p:sp>
    </p:spTree>
    <p:extLst>
      <p:ext uri="{BB962C8B-B14F-4D97-AF65-F5344CB8AC3E}">
        <p14:creationId xmlns:p14="http://schemas.microsoft.com/office/powerpoint/2010/main" val="1000673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a:t>
            </a:r>
          </a:p>
        </p:txBody>
      </p:sp>
      <p:sp>
        <p:nvSpPr>
          <p:cNvPr id="3" name="Content Placeholder 2"/>
          <p:cNvSpPr>
            <a:spLocks noGrp="1"/>
          </p:cNvSpPr>
          <p:nvPr>
            <p:ph idx="1"/>
          </p:nvPr>
        </p:nvSpPr>
        <p:spPr/>
        <p:txBody>
          <a:bodyPr/>
          <a:lstStyle/>
          <a:p>
            <a:pPr algn="just"/>
            <a:r>
              <a:rPr lang="en-US" dirty="0"/>
              <a:t>Specialization is opposite of Generalization.</a:t>
            </a:r>
          </a:p>
          <a:p>
            <a:pPr algn="just"/>
            <a:r>
              <a:rPr lang="en-US" dirty="0"/>
              <a:t>In Specialization, an entity is broken down into sub-entities based on their characteristics.</a:t>
            </a:r>
          </a:p>
          <a:p>
            <a:pPr algn="just"/>
            <a:r>
              <a:rPr lang="en-US" dirty="0"/>
              <a:t>Specialization is used to identify the subset of an entity set that shares some distinguishing characteristics.</a:t>
            </a:r>
          </a:p>
          <a:p>
            <a:pPr algn="just"/>
            <a:r>
              <a:rPr lang="en-US" dirty="0"/>
              <a:t>Specialization can be repeatedly applied to refine the design by triangle component labeled IS A.</a:t>
            </a:r>
          </a:p>
        </p:txBody>
      </p:sp>
      <p:sp>
        <p:nvSpPr>
          <p:cNvPr id="4" name="Slide Number Placeholder 3"/>
          <p:cNvSpPr>
            <a:spLocks noGrp="1"/>
          </p:cNvSpPr>
          <p:nvPr>
            <p:ph type="sldNum" sz="quarter" idx="12"/>
          </p:nvPr>
        </p:nvSpPr>
        <p:spPr/>
        <p:txBody>
          <a:bodyPr/>
          <a:lstStyle/>
          <a:p>
            <a:fld id="{13A8B20D-DEA3-4BAE-A708-A1B205EE2401}" type="slidenum">
              <a:rPr lang="en-US" smtClean="0"/>
              <a:t>62</a:t>
            </a:fld>
            <a:endParaRPr lang="en-US"/>
          </a:p>
        </p:txBody>
      </p:sp>
    </p:spTree>
    <p:extLst>
      <p:ext uri="{BB962C8B-B14F-4D97-AF65-F5344CB8AC3E}">
        <p14:creationId xmlns:p14="http://schemas.microsoft.com/office/powerpoint/2010/main" val="1966372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2050" name="Picture 2" descr="What is Specialization in DBM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42733" y="2016125"/>
            <a:ext cx="5420859"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3A8B20D-DEA3-4BAE-A708-A1B205EE2401}" type="slidenum">
              <a:rPr lang="en-US" smtClean="0"/>
              <a:t>63</a:t>
            </a:fld>
            <a:endParaRPr lang="en-US"/>
          </a:p>
        </p:txBody>
      </p:sp>
      <p:sp>
        <p:nvSpPr>
          <p:cNvPr id="4" name="Rectangle 3"/>
          <p:cNvSpPr/>
          <p:nvPr/>
        </p:nvSpPr>
        <p:spPr>
          <a:xfrm>
            <a:off x="2798618" y="1462746"/>
            <a:ext cx="6797964" cy="646331"/>
          </a:xfrm>
          <a:prstGeom prst="rect">
            <a:avLst/>
          </a:prstGeom>
        </p:spPr>
        <p:txBody>
          <a:bodyPr wrap="square">
            <a:spAutoFit/>
          </a:bodyPr>
          <a:lstStyle/>
          <a:p>
            <a:r>
              <a:rPr lang="en-US" dirty="0"/>
              <a:t>Consider we have 1 entity Person. Now this 1 entity can be specialized into 2 lower entities that is Employee and Customer. </a:t>
            </a:r>
          </a:p>
        </p:txBody>
      </p:sp>
    </p:spTree>
    <p:extLst>
      <p:ext uri="{BB962C8B-B14F-4D97-AF65-F5344CB8AC3E}">
        <p14:creationId xmlns:p14="http://schemas.microsoft.com/office/powerpoint/2010/main" val="7507499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Schema or Tables can be formed?</a:t>
            </a:r>
          </a:p>
        </p:txBody>
      </p:sp>
      <p:sp>
        <p:nvSpPr>
          <p:cNvPr id="9" name="Slide Number Placeholder 8"/>
          <p:cNvSpPr>
            <a:spLocks noGrp="1"/>
          </p:cNvSpPr>
          <p:nvPr>
            <p:ph type="sldNum" sz="quarter" idx="12"/>
          </p:nvPr>
        </p:nvSpPr>
        <p:spPr/>
        <p:txBody>
          <a:bodyPr/>
          <a:lstStyle/>
          <a:p>
            <a:fld id="{13A8B20D-DEA3-4BAE-A708-A1B205EE2401}" type="slidenum">
              <a:rPr lang="en-US" smtClean="0"/>
              <a:t>64</a:t>
            </a:fld>
            <a:endParaRPr lang="en-US"/>
          </a:p>
        </p:txBody>
      </p:sp>
      <p:sp>
        <p:nvSpPr>
          <p:cNvPr id="7" name="TextBox 6"/>
          <p:cNvSpPr txBox="1"/>
          <p:nvPr/>
        </p:nvSpPr>
        <p:spPr>
          <a:xfrm>
            <a:off x="7093527" y="2568594"/>
            <a:ext cx="4424218" cy="3970318"/>
          </a:xfrm>
          <a:prstGeom prst="rect">
            <a:avLst/>
          </a:prstGeom>
          <a:noFill/>
        </p:spPr>
        <p:txBody>
          <a:bodyPr wrap="square" rtlCol="0">
            <a:spAutoFit/>
          </a:bodyPr>
          <a:lstStyle/>
          <a:p>
            <a:r>
              <a:rPr lang="en-US" dirty="0"/>
              <a:t>Note: We must always consider leaf nodes which does not have any child.</a:t>
            </a:r>
          </a:p>
          <a:p>
            <a:endParaRPr lang="en-US" dirty="0"/>
          </a:p>
          <a:p>
            <a:r>
              <a:rPr lang="en-US" dirty="0"/>
              <a:t>Four tables can be formed in this example:</a:t>
            </a:r>
          </a:p>
          <a:p>
            <a:r>
              <a:rPr lang="en-US" dirty="0"/>
              <a:t>Customer = {name, street, city, credit-rating}</a:t>
            </a:r>
          </a:p>
          <a:p>
            <a:r>
              <a:rPr lang="en-US" dirty="0"/>
              <a:t>Officer={name, street, city, salary, office-number}</a:t>
            </a:r>
          </a:p>
          <a:p>
            <a:r>
              <a:rPr lang="en-US" dirty="0"/>
              <a:t>Teller={name, street, city, salary, station-number, hours-worked}</a:t>
            </a:r>
          </a:p>
          <a:p>
            <a:r>
              <a:rPr lang="en-US" dirty="0"/>
              <a:t>Secretary={name, street, city, salary, Hours-worked}</a:t>
            </a:r>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1292832" y="1690688"/>
            <a:ext cx="5209092" cy="4908732"/>
          </a:xfrm>
          <a:prstGeom prst="rect">
            <a:avLst/>
          </a:prstGeom>
        </p:spPr>
      </p:pic>
    </p:spTree>
    <p:extLst>
      <p:ext uri="{BB962C8B-B14F-4D97-AF65-F5344CB8AC3E}">
        <p14:creationId xmlns:p14="http://schemas.microsoft.com/office/powerpoint/2010/main" val="795426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Generalization/Specialization</a:t>
            </a:r>
          </a:p>
        </p:txBody>
      </p:sp>
      <p:sp>
        <p:nvSpPr>
          <p:cNvPr id="3" name="Content Placeholder 2"/>
          <p:cNvSpPr>
            <a:spLocks noGrp="1"/>
          </p:cNvSpPr>
          <p:nvPr>
            <p:ph idx="1"/>
          </p:nvPr>
        </p:nvSpPr>
        <p:spPr/>
        <p:txBody>
          <a:bodyPr>
            <a:normAutofit fontScale="85000" lnSpcReduction="20000"/>
          </a:bodyPr>
          <a:lstStyle/>
          <a:p>
            <a:pPr algn="just"/>
            <a:r>
              <a:rPr lang="en-US" dirty="0"/>
              <a:t>Disjoint :</a:t>
            </a:r>
          </a:p>
          <a:p>
            <a:pPr marL="0" indent="0" algn="just">
              <a:buNone/>
            </a:pPr>
            <a:r>
              <a:rPr lang="en-US" dirty="0"/>
              <a:t>Disjoint is nothing but intersection, the number of instances specified for the given superclass can participate in only one of the sub classes.</a:t>
            </a:r>
          </a:p>
          <a:p>
            <a:pPr algn="just"/>
            <a:r>
              <a:rPr lang="en-US" dirty="0"/>
              <a:t>Overlapping constraint:</a:t>
            </a:r>
          </a:p>
          <a:p>
            <a:pPr marL="0" indent="0" algn="just">
              <a:buNone/>
            </a:pPr>
            <a:r>
              <a:rPr lang="en-US" dirty="0"/>
              <a:t>Two or more instances of the super class are participating in two or more sub classes then it is called overlapping constraints.</a:t>
            </a:r>
          </a:p>
          <a:p>
            <a:pPr marL="0" indent="0" algn="just">
              <a:buNone/>
            </a:pPr>
            <a:r>
              <a:rPr lang="en-US" dirty="0" err="1"/>
              <a:t>E.g</a:t>
            </a:r>
            <a:r>
              <a:rPr lang="en-US" dirty="0"/>
              <a:t>: A person who knows Java and PHP can participate in both teams.</a:t>
            </a:r>
          </a:p>
          <a:p>
            <a:pPr algn="just"/>
            <a:r>
              <a:rPr lang="en-US" dirty="0"/>
              <a:t>Completeness constraint:</a:t>
            </a:r>
          </a:p>
          <a:p>
            <a:pPr marL="0" indent="0" algn="just">
              <a:buNone/>
            </a:pPr>
            <a:r>
              <a:rPr lang="en-US" dirty="0"/>
              <a:t>Every instance participates in a relationship. All the instances of the superclass must participate in a relationship or into the sub class</a:t>
            </a:r>
          </a:p>
        </p:txBody>
      </p:sp>
      <p:sp>
        <p:nvSpPr>
          <p:cNvPr id="4" name="Slide Number Placeholder 3"/>
          <p:cNvSpPr>
            <a:spLocks noGrp="1"/>
          </p:cNvSpPr>
          <p:nvPr>
            <p:ph type="sldNum" sz="quarter" idx="12"/>
          </p:nvPr>
        </p:nvSpPr>
        <p:spPr/>
        <p:txBody>
          <a:bodyPr/>
          <a:lstStyle/>
          <a:p>
            <a:fld id="{13A8B20D-DEA3-4BAE-A708-A1B205EE2401}" type="slidenum">
              <a:rPr lang="en-US" smtClean="0"/>
              <a:t>65</a:t>
            </a:fld>
            <a:endParaRPr lang="en-US"/>
          </a:p>
        </p:txBody>
      </p:sp>
      <p:pic>
        <p:nvPicPr>
          <p:cNvPr id="1028" name="Picture 4" descr="Figure 7.13">
            <a:extLst>
              <a:ext uri="{FF2B5EF4-FFF2-40B4-BE49-F238E27FC236}">
                <a16:creationId xmlns:a16="http://schemas.microsoft.com/office/drawing/2014/main" id="{2B960226-F85C-4D88-9A34-77805B97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 y="2098220"/>
            <a:ext cx="1383436" cy="10808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ure 7.14">
            <a:extLst>
              <a:ext uri="{FF2B5EF4-FFF2-40B4-BE49-F238E27FC236}">
                <a16:creationId xmlns:a16="http://schemas.microsoft.com/office/drawing/2014/main" id="{87442F02-B4BB-4191-8C4F-21329F47D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7" y="3225282"/>
            <a:ext cx="1383436" cy="11550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gure 7.15">
            <a:extLst>
              <a:ext uri="{FF2B5EF4-FFF2-40B4-BE49-F238E27FC236}">
                <a16:creationId xmlns:a16="http://schemas.microsoft.com/office/drawing/2014/main" id="{74EE0C69-282F-41F0-88CC-3B028FB60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37" y="4509414"/>
            <a:ext cx="1398003" cy="108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595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a:t>
            </a:r>
          </a:p>
        </p:txBody>
      </p:sp>
      <p:sp>
        <p:nvSpPr>
          <p:cNvPr id="3" name="Content Placeholder 2"/>
          <p:cNvSpPr>
            <a:spLocks noGrp="1"/>
          </p:cNvSpPr>
          <p:nvPr>
            <p:ph idx="1"/>
          </p:nvPr>
        </p:nvSpPr>
        <p:spPr/>
        <p:txBody>
          <a:bodyPr/>
          <a:lstStyle/>
          <a:p>
            <a:pPr algn="just"/>
            <a:r>
              <a:rPr lang="en-US" dirty="0"/>
              <a:t>In aggregation, the relation between two entities is treated as a single entity. In aggregation, relationship with its corresponding entities is aggregated into a higher level entity.</a:t>
            </a:r>
          </a:p>
          <a:p>
            <a:pPr algn="just"/>
            <a:r>
              <a:rPr lang="en-US" dirty="0"/>
              <a:t>It is a process when a relationship between 2 or more than 2  entities is considered as a single entity and again this single entity has a relationship with another entity.</a:t>
            </a:r>
          </a:p>
        </p:txBody>
      </p:sp>
      <p:sp>
        <p:nvSpPr>
          <p:cNvPr id="4" name="Slide Number Placeholder 3"/>
          <p:cNvSpPr>
            <a:spLocks noGrp="1"/>
          </p:cNvSpPr>
          <p:nvPr>
            <p:ph type="sldNum" sz="quarter" idx="12"/>
          </p:nvPr>
        </p:nvSpPr>
        <p:spPr/>
        <p:txBody>
          <a:bodyPr/>
          <a:lstStyle/>
          <a:p>
            <a:fld id="{13A8B20D-DEA3-4BAE-A708-A1B205EE2401}" type="slidenum">
              <a:rPr lang="en-US" smtClean="0"/>
              <a:t>66</a:t>
            </a:fld>
            <a:endParaRPr lang="en-US"/>
          </a:p>
        </p:txBody>
      </p:sp>
    </p:spTree>
    <p:extLst>
      <p:ext uri="{BB962C8B-B14F-4D97-AF65-F5344CB8AC3E}">
        <p14:creationId xmlns:p14="http://schemas.microsoft.com/office/powerpoint/2010/main" val="2803342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Aggregation:</a:t>
            </a:r>
          </a:p>
        </p:txBody>
      </p:sp>
      <p:pic>
        <p:nvPicPr>
          <p:cNvPr id="4" name="Content Placeholder 3"/>
          <p:cNvPicPr>
            <a:picLocks noGrp="1" noChangeAspect="1"/>
          </p:cNvPicPr>
          <p:nvPr>
            <p:ph idx="1"/>
          </p:nvPr>
        </p:nvPicPr>
        <p:blipFill>
          <a:blip r:embed="rId2"/>
          <a:stretch>
            <a:fillRect/>
          </a:stretch>
        </p:blipFill>
        <p:spPr>
          <a:xfrm>
            <a:off x="972298" y="1797916"/>
            <a:ext cx="5825666" cy="4351338"/>
          </a:xfrm>
          <a:prstGeom prst="rect">
            <a:avLst/>
          </a:prstGeom>
        </p:spPr>
      </p:pic>
      <p:sp>
        <p:nvSpPr>
          <p:cNvPr id="6" name="Slide Number Placeholder 5"/>
          <p:cNvSpPr>
            <a:spLocks noGrp="1"/>
          </p:cNvSpPr>
          <p:nvPr>
            <p:ph type="sldNum" sz="quarter" idx="12"/>
          </p:nvPr>
        </p:nvSpPr>
        <p:spPr/>
        <p:txBody>
          <a:bodyPr/>
          <a:lstStyle/>
          <a:p>
            <a:fld id="{13A8B20D-DEA3-4BAE-A708-A1B205EE2401}" type="slidenum">
              <a:rPr lang="en-US" smtClean="0"/>
              <a:t>67</a:t>
            </a:fld>
            <a:endParaRPr lang="en-US"/>
          </a:p>
        </p:txBody>
      </p:sp>
      <p:sp>
        <p:nvSpPr>
          <p:cNvPr id="5" name="TextBox 4"/>
          <p:cNvSpPr txBox="1"/>
          <p:nvPr/>
        </p:nvSpPr>
        <p:spPr>
          <a:xfrm>
            <a:off x="7102764" y="2542424"/>
            <a:ext cx="4184072" cy="2862322"/>
          </a:xfrm>
          <a:prstGeom prst="rect">
            <a:avLst/>
          </a:prstGeom>
          <a:noFill/>
        </p:spPr>
        <p:txBody>
          <a:bodyPr wrap="square" rtlCol="0">
            <a:spAutoFit/>
          </a:bodyPr>
          <a:lstStyle/>
          <a:p>
            <a:pPr algn="just"/>
            <a:r>
              <a:rPr lang="en-US" b="1" dirty="0"/>
              <a:t>For example:</a:t>
            </a:r>
            <a:r>
              <a:rPr lang="en-US" dirty="0"/>
              <a:t> Center entity offers the Course entity act as a single entity in the relationship which is in a relationship with another entity visitor. In the real world, if a visitor visits a coaching center then he will never enquiry about the Course only or just about the Center instead he will ask the enquiry about both.</a:t>
            </a:r>
          </a:p>
          <a:p>
            <a:pPr algn="just"/>
            <a:br>
              <a:rPr lang="en-US" dirty="0"/>
            </a:br>
            <a:endParaRPr lang="en-US" dirty="0"/>
          </a:p>
        </p:txBody>
      </p:sp>
    </p:spTree>
    <p:extLst>
      <p:ext uri="{BB962C8B-B14F-4D97-AF65-F5344CB8AC3E}">
        <p14:creationId xmlns:p14="http://schemas.microsoft.com/office/powerpoint/2010/main" val="1473188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Aggregation:</a:t>
            </a:r>
          </a:p>
        </p:txBody>
      </p:sp>
      <p:pic>
        <p:nvPicPr>
          <p:cNvPr id="3074" name="Picture 2" descr="DBMS Aggreg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8733" y="1959925"/>
            <a:ext cx="4927340" cy="429589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13A8B20D-DEA3-4BAE-A708-A1B205EE2401}" type="slidenum">
              <a:rPr lang="en-US" smtClean="0"/>
              <a:t>68</a:t>
            </a:fld>
            <a:endParaRPr lang="en-US"/>
          </a:p>
        </p:txBody>
      </p:sp>
      <p:sp>
        <p:nvSpPr>
          <p:cNvPr id="4" name="TextBox 3"/>
          <p:cNvSpPr txBox="1"/>
          <p:nvPr/>
        </p:nvSpPr>
        <p:spPr>
          <a:xfrm>
            <a:off x="6576290" y="2538211"/>
            <a:ext cx="5107709" cy="3139321"/>
          </a:xfrm>
          <a:prstGeom prst="rect">
            <a:avLst/>
          </a:prstGeom>
          <a:noFill/>
        </p:spPr>
        <p:txBody>
          <a:bodyPr wrap="square" rtlCol="0">
            <a:spAutoFit/>
          </a:bodyPr>
          <a:lstStyle/>
          <a:p>
            <a:pPr algn="just"/>
            <a:r>
              <a:rPr lang="en-US" dirty="0"/>
              <a:t>In real world, we know that a manager not only manages the employee working under them but he has to manage the project as well. In such scenario if entity “Manager” makes a “manages” relationship with either “Employee” or “Project” entity alone then it will not make any sense because he has to manage both. In these cases the relationship of two entities acts as one entity. In our example, the relationship “Works-On” between “Employee” &amp; “Project” acts as one entity that has a relationship “Manages” with the entity “Manager”.</a:t>
            </a:r>
          </a:p>
        </p:txBody>
      </p:sp>
    </p:spTree>
    <p:extLst>
      <p:ext uri="{BB962C8B-B14F-4D97-AF65-F5344CB8AC3E}">
        <p14:creationId xmlns:p14="http://schemas.microsoft.com/office/powerpoint/2010/main" val="33091338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lstStyle/>
          <a:p>
            <a:r>
              <a:rPr lang="en-US" dirty="0"/>
              <a:t>What is Extended ER Model? Explain its concepts in details.</a:t>
            </a:r>
          </a:p>
        </p:txBody>
      </p:sp>
      <p:sp>
        <p:nvSpPr>
          <p:cNvPr id="4" name="Slide Number Placeholder 3"/>
          <p:cNvSpPr>
            <a:spLocks noGrp="1"/>
          </p:cNvSpPr>
          <p:nvPr>
            <p:ph type="sldNum" sz="quarter" idx="12"/>
          </p:nvPr>
        </p:nvSpPr>
        <p:spPr/>
        <p:txBody>
          <a:bodyPr/>
          <a:lstStyle/>
          <a:p>
            <a:fld id="{13A8B20D-DEA3-4BAE-A708-A1B205EE2401}" type="slidenum">
              <a:rPr lang="en-US" smtClean="0"/>
              <a:t>69</a:t>
            </a:fld>
            <a:endParaRPr lang="en-US"/>
          </a:p>
        </p:txBody>
      </p:sp>
    </p:spTree>
    <p:extLst>
      <p:ext uri="{BB962C8B-B14F-4D97-AF65-F5344CB8AC3E}">
        <p14:creationId xmlns:p14="http://schemas.microsoft.com/office/powerpoint/2010/main" val="2063561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Following are the various examples of entity:</a:t>
            </a:r>
          </a:p>
          <a:p>
            <a:r>
              <a:rPr lang="en-US" dirty="0"/>
              <a:t>'Student' can be an entity,</a:t>
            </a:r>
          </a:p>
          <a:p>
            <a:r>
              <a:rPr lang="en-US" dirty="0"/>
              <a:t>'Employee' can be an entity, </a:t>
            </a:r>
          </a:p>
          <a:p>
            <a:r>
              <a:rPr lang="en-US" dirty="0"/>
              <a:t>'Account' can be an entity, </a:t>
            </a:r>
          </a:p>
          <a:p>
            <a:r>
              <a:rPr lang="en-US" dirty="0"/>
              <a:t>'Hospital' can be an entity, </a:t>
            </a:r>
          </a:p>
          <a:p>
            <a:r>
              <a:rPr lang="en-US" dirty="0"/>
              <a:t>'Account' can be an entity, </a:t>
            </a:r>
          </a:p>
          <a:p>
            <a:r>
              <a:rPr lang="en-US" dirty="0"/>
              <a:t>'Car' can be an entity,</a:t>
            </a:r>
          </a:p>
          <a:p>
            <a:r>
              <a:rPr lang="en-US" dirty="0"/>
              <a:t>‘Registration’ can be an entity, etc.</a:t>
            </a:r>
          </a:p>
          <a:p>
            <a:pPr marL="0" indent="0">
              <a:buNone/>
            </a:pPr>
            <a:r>
              <a:rPr lang="en-US" b="1" dirty="0"/>
              <a:t>Note: </a:t>
            </a:r>
            <a:r>
              <a:rPr lang="en-US" dirty="0"/>
              <a:t>In the database table, each tuple is an entity. </a:t>
            </a:r>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a:t>
            </a:fld>
            <a:endParaRPr lang="en-US"/>
          </a:p>
        </p:txBody>
      </p:sp>
    </p:spTree>
    <p:extLst>
      <p:ext uri="{BB962C8B-B14F-4D97-AF65-F5344CB8AC3E}">
        <p14:creationId xmlns:p14="http://schemas.microsoft.com/office/powerpoint/2010/main" val="11246530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Converting/Reducing ER diagram into Tables</a:t>
            </a:r>
          </a:p>
        </p:txBody>
      </p:sp>
      <p:sp>
        <p:nvSpPr>
          <p:cNvPr id="3" name="Content Placeholder 2"/>
          <p:cNvSpPr>
            <a:spLocks noGrp="1"/>
          </p:cNvSpPr>
          <p:nvPr>
            <p:ph idx="1"/>
          </p:nvPr>
        </p:nvSpPr>
        <p:spPr/>
        <p:txBody>
          <a:bodyPr/>
          <a:lstStyle/>
          <a:p>
            <a:pPr fontAlgn="base"/>
            <a:r>
              <a:rPr lang="en-US" dirty="0"/>
              <a:t>ER diagram is converted into the tables in relational model.</a:t>
            </a:r>
          </a:p>
          <a:p>
            <a:pPr fontAlgn="base"/>
            <a:r>
              <a:rPr lang="en-US" dirty="0"/>
              <a:t>This is because relational models can be easily implemented by RDBMS like MySQL , Oracle etc.</a:t>
            </a:r>
          </a:p>
        </p:txBody>
      </p:sp>
      <p:sp>
        <p:nvSpPr>
          <p:cNvPr id="4" name="Slide Number Placeholder 3"/>
          <p:cNvSpPr>
            <a:spLocks noGrp="1"/>
          </p:cNvSpPr>
          <p:nvPr>
            <p:ph type="sldNum" sz="quarter" idx="12"/>
          </p:nvPr>
        </p:nvSpPr>
        <p:spPr/>
        <p:txBody>
          <a:bodyPr/>
          <a:lstStyle/>
          <a:p>
            <a:fld id="{13A8B20D-DEA3-4BAE-A708-A1B205EE2401}" type="slidenum">
              <a:rPr lang="en-US" smtClean="0"/>
              <a:t>70</a:t>
            </a:fld>
            <a:endParaRPr lang="en-US"/>
          </a:p>
        </p:txBody>
      </p:sp>
    </p:spTree>
    <p:extLst>
      <p:ext uri="{BB962C8B-B14F-4D97-AF65-F5344CB8AC3E}">
        <p14:creationId xmlns:p14="http://schemas.microsoft.com/office/powerpoint/2010/main" val="3378538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Strong Entity Set With Only Simple Attributes</a:t>
            </a:r>
            <a:endParaRPr lang="en-US" b="1" dirty="0"/>
          </a:p>
        </p:txBody>
      </p:sp>
      <p:sp>
        <p:nvSpPr>
          <p:cNvPr id="3" name="Content Placeholder 2"/>
          <p:cNvSpPr>
            <a:spLocks noGrp="1"/>
          </p:cNvSpPr>
          <p:nvPr>
            <p:ph idx="1"/>
          </p:nvPr>
        </p:nvSpPr>
        <p:spPr>
          <a:xfrm>
            <a:off x="838200" y="1797916"/>
            <a:ext cx="10515600" cy="4351338"/>
          </a:xfrm>
        </p:spPr>
        <p:txBody>
          <a:bodyPr/>
          <a:lstStyle/>
          <a:p>
            <a:r>
              <a:rPr lang="en-US" dirty="0"/>
              <a:t>A strong entity set with only simple attributes will require only one table in relational model.</a:t>
            </a:r>
          </a:p>
          <a:p>
            <a:pPr fontAlgn="base"/>
            <a:r>
              <a:rPr lang="en-US" dirty="0"/>
              <a:t>Attributes of the table will be the attributes of the entity set.</a:t>
            </a:r>
          </a:p>
          <a:p>
            <a:pPr fontAlgn="base"/>
            <a:r>
              <a:rPr lang="en-US" dirty="0"/>
              <a:t>The primary key of the table will be the key attribute of the entity set.</a:t>
            </a:r>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71</a:t>
            </a:fld>
            <a:endParaRPr lang="en-US"/>
          </a:p>
        </p:txBody>
      </p:sp>
      <p:pic>
        <p:nvPicPr>
          <p:cNvPr id="6" name="Picture 5"/>
          <p:cNvPicPr>
            <a:picLocks noChangeAspect="1"/>
          </p:cNvPicPr>
          <p:nvPr/>
        </p:nvPicPr>
        <p:blipFill>
          <a:blip r:embed="rId2"/>
          <a:stretch>
            <a:fillRect/>
          </a:stretch>
        </p:blipFill>
        <p:spPr>
          <a:xfrm>
            <a:off x="3968405" y="3766271"/>
            <a:ext cx="4019820" cy="3091729"/>
          </a:xfrm>
          <a:prstGeom prst="rect">
            <a:avLst/>
          </a:prstGeom>
        </p:spPr>
      </p:pic>
    </p:spTree>
    <p:extLst>
      <p:ext uri="{BB962C8B-B14F-4D97-AF65-F5344CB8AC3E}">
        <p14:creationId xmlns:p14="http://schemas.microsoft.com/office/powerpoint/2010/main" val="1690634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Strong Entity Set With Composite Attributes-</a:t>
            </a:r>
            <a:endParaRPr lang="en-US" b="1" dirty="0"/>
          </a:p>
        </p:txBody>
      </p:sp>
      <p:sp>
        <p:nvSpPr>
          <p:cNvPr id="3" name="Content Placeholder 2"/>
          <p:cNvSpPr>
            <a:spLocks noGrp="1"/>
          </p:cNvSpPr>
          <p:nvPr>
            <p:ph idx="1"/>
          </p:nvPr>
        </p:nvSpPr>
        <p:spPr>
          <a:xfrm>
            <a:off x="838200" y="1797916"/>
            <a:ext cx="10515600" cy="4351338"/>
          </a:xfrm>
        </p:spPr>
        <p:txBody>
          <a:bodyPr/>
          <a:lstStyle/>
          <a:p>
            <a:pPr fontAlgn="base"/>
            <a:r>
              <a:rPr lang="en-US" dirty="0"/>
              <a:t>A strong entity set with any number of composite attributes will require only one table in relational model.</a:t>
            </a:r>
          </a:p>
          <a:p>
            <a:pPr fontAlgn="base"/>
            <a:r>
              <a:rPr lang="en-US" dirty="0"/>
              <a:t>While conversion, simple attributes of the composite attributes are taken into account and not the composite attribute itself</a:t>
            </a:r>
          </a:p>
          <a:p>
            <a:pPr fontAlgn="base"/>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72</a:t>
            </a:fld>
            <a:endParaRPr lang="en-US"/>
          </a:p>
        </p:txBody>
      </p:sp>
      <p:pic>
        <p:nvPicPr>
          <p:cNvPr id="5" name="Picture 4"/>
          <p:cNvPicPr>
            <a:picLocks noChangeAspect="1"/>
          </p:cNvPicPr>
          <p:nvPr/>
        </p:nvPicPr>
        <p:blipFill>
          <a:blip r:embed="rId2"/>
          <a:stretch>
            <a:fillRect/>
          </a:stretch>
        </p:blipFill>
        <p:spPr>
          <a:xfrm>
            <a:off x="3505288" y="3609482"/>
            <a:ext cx="4430210" cy="3248517"/>
          </a:xfrm>
          <a:prstGeom prst="rect">
            <a:avLst/>
          </a:prstGeom>
        </p:spPr>
      </p:pic>
    </p:spTree>
    <p:extLst>
      <p:ext uri="{BB962C8B-B14F-4D97-AF65-F5344CB8AC3E}">
        <p14:creationId xmlns:p14="http://schemas.microsoft.com/office/powerpoint/2010/main" val="1516699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 For Strong Entity Set With Multi Valued Attributes-</a:t>
            </a:r>
            <a:endParaRPr lang="en-US" b="1" dirty="0"/>
          </a:p>
        </p:txBody>
      </p:sp>
      <p:sp>
        <p:nvSpPr>
          <p:cNvPr id="3" name="Content Placeholder 2"/>
          <p:cNvSpPr>
            <a:spLocks noGrp="1"/>
          </p:cNvSpPr>
          <p:nvPr>
            <p:ph idx="1"/>
          </p:nvPr>
        </p:nvSpPr>
        <p:spPr>
          <a:xfrm>
            <a:off x="838200" y="1797916"/>
            <a:ext cx="10515600" cy="4351338"/>
          </a:xfrm>
        </p:spPr>
        <p:txBody>
          <a:bodyPr/>
          <a:lstStyle/>
          <a:p>
            <a:pPr fontAlgn="base"/>
            <a:r>
              <a:rPr lang="en-US" dirty="0"/>
              <a:t>A strong entity set with any number of multi valued attributes will require two tables in relational model.</a:t>
            </a:r>
          </a:p>
          <a:p>
            <a:pPr fontAlgn="base"/>
            <a:r>
              <a:rPr lang="en-US" dirty="0"/>
              <a:t>One table will contain all the simple attributes with the primary key.</a:t>
            </a:r>
          </a:p>
          <a:p>
            <a:pPr fontAlgn="base"/>
            <a:r>
              <a:rPr lang="en-US" dirty="0"/>
              <a:t>Other table will contain the primary key and all the multi valued attributes.</a:t>
            </a:r>
          </a:p>
          <a:p>
            <a:pPr fontAlgn="base"/>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73</a:t>
            </a:fld>
            <a:endParaRPr lang="en-US"/>
          </a:p>
        </p:txBody>
      </p:sp>
      <p:pic>
        <p:nvPicPr>
          <p:cNvPr id="5" name="Picture 4"/>
          <p:cNvPicPr>
            <a:picLocks noChangeAspect="1"/>
          </p:cNvPicPr>
          <p:nvPr/>
        </p:nvPicPr>
        <p:blipFill>
          <a:blip r:embed="rId2"/>
          <a:stretch>
            <a:fillRect/>
          </a:stretch>
        </p:blipFill>
        <p:spPr>
          <a:xfrm>
            <a:off x="3972290" y="3713019"/>
            <a:ext cx="3848398" cy="3144982"/>
          </a:xfrm>
          <a:prstGeom prst="rect">
            <a:avLst/>
          </a:prstGeom>
        </p:spPr>
      </p:pic>
    </p:spTree>
    <p:extLst>
      <p:ext uri="{BB962C8B-B14F-4D97-AF65-F5344CB8AC3E}">
        <p14:creationId xmlns:p14="http://schemas.microsoft.com/office/powerpoint/2010/main" val="2544428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Binary Relationship With Weak Entity Set-</a:t>
            </a:r>
            <a:endParaRPr lang="en-US" b="1" dirty="0"/>
          </a:p>
        </p:txBody>
      </p:sp>
      <p:sp>
        <p:nvSpPr>
          <p:cNvPr id="3" name="Content Placeholder 2"/>
          <p:cNvSpPr>
            <a:spLocks noGrp="1"/>
          </p:cNvSpPr>
          <p:nvPr>
            <p:ph idx="1"/>
          </p:nvPr>
        </p:nvSpPr>
        <p:spPr/>
        <p:txBody>
          <a:bodyPr/>
          <a:lstStyle/>
          <a:p>
            <a:r>
              <a:rPr lang="en-US" dirty="0"/>
              <a:t>Weak entity set always appears in association with identifying relationship with total participation constraint.</a:t>
            </a:r>
          </a:p>
          <a:p>
            <a:r>
              <a:rPr lang="en-US" dirty="0"/>
              <a:t>The foreign key in BR table which is a1 cannot be NULL.</a:t>
            </a:r>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74</a:t>
            </a:fld>
            <a:endParaRPr lang="en-US"/>
          </a:p>
        </p:txBody>
      </p:sp>
      <p:pic>
        <p:nvPicPr>
          <p:cNvPr id="5" name="Picture 4"/>
          <p:cNvPicPr>
            <a:picLocks noChangeAspect="1"/>
          </p:cNvPicPr>
          <p:nvPr/>
        </p:nvPicPr>
        <p:blipFill>
          <a:blip r:embed="rId2"/>
          <a:stretch>
            <a:fillRect/>
          </a:stretch>
        </p:blipFill>
        <p:spPr>
          <a:xfrm>
            <a:off x="2980213" y="3362037"/>
            <a:ext cx="6416301" cy="3359438"/>
          </a:xfrm>
          <a:prstGeom prst="rect">
            <a:avLst/>
          </a:prstGeom>
        </p:spPr>
      </p:pic>
    </p:spTree>
    <p:extLst>
      <p:ext uri="{BB962C8B-B14F-4D97-AF65-F5344CB8AC3E}">
        <p14:creationId xmlns:p14="http://schemas.microsoft.com/office/powerpoint/2010/main" val="11824834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Translating Relationship Set into a Table</a:t>
            </a:r>
            <a:endParaRPr lang="en-US" b="1" dirty="0"/>
          </a:p>
        </p:txBody>
      </p:sp>
      <p:sp>
        <p:nvSpPr>
          <p:cNvPr id="3" name="Content Placeholder 2"/>
          <p:cNvSpPr>
            <a:spLocks noGrp="1"/>
          </p:cNvSpPr>
          <p:nvPr>
            <p:ph idx="1"/>
          </p:nvPr>
        </p:nvSpPr>
        <p:spPr/>
        <p:txBody>
          <a:bodyPr/>
          <a:lstStyle/>
          <a:p>
            <a:r>
              <a:rPr lang="en-US" dirty="0"/>
              <a:t>A relationship set will require one table in the relational model.</a:t>
            </a:r>
          </a:p>
          <a:p>
            <a:pPr marL="0" indent="0" fontAlgn="base">
              <a:buNone/>
            </a:pPr>
            <a:r>
              <a:rPr lang="en-US" dirty="0"/>
              <a:t>Attributes of the table are-</a:t>
            </a:r>
          </a:p>
          <a:p>
            <a:pPr fontAlgn="base"/>
            <a:r>
              <a:rPr lang="en-US" dirty="0"/>
              <a:t>Primary key attributes of the participating entity sets</a:t>
            </a:r>
          </a:p>
          <a:p>
            <a:pPr fontAlgn="base"/>
            <a:r>
              <a:rPr lang="en-US" dirty="0"/>
              <a:t>Its own descriptive attributes if any.</a:t>
            </a:r>
          </a:p>
          <a:p>
            <a:pPr fontAlgn="base"/>
            <a:endParaRPr lang="en-US" dirty="0"/>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75</a:t>
            </a:fld>
            <a:endParaRPr lang="en-US"/>
          </a:p>
        </p:txBody>
      </p:sp>
      <p:pic>
        <p:nvPicPr>
          <p:cNvPr id="6" name="Picture 5"/>
          <p:cNvPicPr>
            <a:picLocks noChangeAspect="1"/>
          </p:cNvPicPr>
          <p:nvPr/>
        </p:nvPicPr>
        <p:blipFill>
          <a:blip r:embed="rId2"/>
          <a:stretch>
            <a:fillRect/>
          </a:stretch>
        </p:blipFill>
        <p:spPr>
          <a:xfrm>
            <a:off x="6621669" y="3373541"/>
            <a:ext cx="5413314" cy="3347934"/>
          </a:xfrm>
          <a:prstGeom prst="rect">
            <a:avLst/>
          </a:prstGeom>
        </p:spPr>
      </p:pic>
    </p:spTree>
    <p:extLst>
      <p:ext uri="{BB962C8B-B14F-4D97-AF65-F5344CB8AC3E}">
        <p14:creationId xmlns:p14="http://schemas.microsoft.com/office/powerpoint/2010/main" val="2264797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Binary Relationships With Cardinality Ratios-</a:t>
            </a:r>
            <a:endParaRPr lang="en-US" b="1" dirty="0"/>
          </a:p>
        </p:txBody>
      </p:sp>
      <p:sp>
        <p:nvSpPr>
          <p:cNvPr id="3" name="Content Placeholder 2"/>
          <p:cNvSpPr>
            <a:spLocks noGrp="1"/>
          </p:cNvSpPr>
          <p:nvPr>
            <p:ph idx="1"/>
          </p:nvPr>
        </p:nvSpPr>
        <p:spPr/>
        <p:txBody>
          <a:bodyPr/>
          <a:lstStyle/>
          <a:p>
            <a:pPr fontAlgn="base"/>
            <a:r>
              <a:rPr lang="en-US" dirty="0"/>
              <a:t>The following four cases are possible-</a:t>
            </a:r>
          </a:p>
          <a:p>
            <a:pPr marL="0" indent="0" fontAlgn="base">
              <a:buNone/>
            </a:pPr>
            <a:endParaRPr lang="en-US" dirty="0"/>
          </a:p>
          <a:p>
            <a:pPr fontAlgn="base"/>
            <a:r>
              <a:rPr lang="en-US" b="1" u="sng" dirty="0"/>
              <a:t>Case-01:</a:t>
            </a:r>
            <a:r>
              <a:rPr lang="en-US" dirty="0"/>
              <a:t> Binary relationship with cardinality ratio m:n</a:t>
            </a:r>
          </a:p>
          <a:p>
            <a:pPr fontAlgn="base"/>
            <a:r>
              <a:rPr lang="en-US" b="1" u="sng" dirty="0"/>
              <a:t>Case-02:</a:t>
            </a:r>
            <a:r>
              <a:rPr lang="en-US" dirty="0"/>
              <a:t> Binary relationship with cardinality ratio 1:n</a:t>
            </a:r>
          </a:p>
          <a:p>
            <a:pPr fontAlgn="base"/>
            <a:r>
              <a:rPr lang="en-US" b="1" u="sng" dirty="0"/>
              <a:t>Case-03:</a:t>
            </a:r>
            <a:r>
              <a:rPr lang="en-US" dirty="0"/>
              <a:t> Binary relationship with cardinality ratio m:1</a:t>
            </a:r>
          </a:p>
          <a:p>
            <a:pPr fontAlgn="base"/>
            <a:r>
              <a:rPr lang="en-US" b="1" u="sng" dirty="0"/>
              <a:t>Case-04:</a:t>
            </a:r>
            <a:r>
              <a:rPr lang="en-US" dirty="0"/>
              <a:t> Binary relationship with cardinality ratio 1:1</a:t>
            </a:r>
          </a:p>
        </p:txBody>
      </p:sp>
      <p:sp>
        <p:nvSpPr>
          <p:cNvPr id="4" name="Slide Number Placeholder 3"/>
          <p:cNvSpPr>
            <a:spLocks noGrp="1"/>
          </p:cNvSpPr>
          <p:nvPr>
            <p:ph type="sldNum" sz="quarter" idx="12"/>
          </p:nvPr>
        </p:nvSpPr>
        <p:spPr/>
        <p:txBody>
          <a:bodyPr/>
          <a:lstStyle/>
          <a:p>
            <a:fld id="{13A8B20D-DEA3-4BAE-A708-A1B205EE2401}" type="slidenum">
              <a:rPr lang="en-US" smtClean="0"/>
              <a:t>76</a:t>
            </a:fld>
            <a:endParaRPr lang="en-US"/>
          </a:p>
        </p:txBody>
      </p:sp>
    </p:spTree>
    <p:extLst>
      <p:ext uri="{BB962C8B-B14F-4D97-AF65-F5344CB8AC3E}">
        <p14:creationId xmlns:p14="http://schemas.microsoft.com/office/powerpoint/2010/main" val="21557441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Binary Relationship With Cardinality Ratio m:n</a:t>
            </a:r>
            <a:endParaRPr lang="en-US" b="1" dirty="0"/>
          </a:p>
        </p:txBody>
      </p:sp>
      <p:pic>
        <p:nvPicPr>
          <p:cNvPr id="5" name="Content Placeholder 4"/>
          <p:cNvPicPr>
            <a:picLocks noGrp="1" noChangeAspect="1"/>
          </p:cNvPicPr>
          <p:nvPr>
            <p:ph idx="1"/>
          </p:nvPr>
        </p:nvPicPr>
        <p:blipFill>
          <a:blip r:embed="rId2"/>
          <a:stretch>
            <a:fillRect/>
          </a:stretch>
        </p:blipFill>
        <p:spPr>
          <a:xfrm>
            <a:off x="2878964" y="2016125"/>
            <a:ext cx="6748396" cy="3449638"/>
          </a:xfrm>
          <a:prstGeom prst="rect">
            <a:avLst/>
          </a:prstGeom>
        </p:spPr>
      </p:pic>
      <p:sp>
        <p:nvSpPr>
          <p:cNvPr id="4" name="Slide Number Placeholder 3"/>
          <p:cNvSpPr>
            <a:spLocks noGrp="1"/>
          </p:cNvSpPr>
          <p:nvPr>
            <p:ph type="sldNum" sz="quarter" idx="12"/>
          </p:nvPr>
        </p:nvSpPr>
        <p:spPr/>
        <p:txBody>
          <a:bodyPr/>
          <a:lstStyle/>
          <a:p>
            <a:fld id="{13A8B20D-DEA3-4BAE-A708-A1B205EE2401}" type="slidenum">
              <a:rPr lang="en-US" smtClean="0"/>
              <a:t>77</a:t>
            </a:fld>
            <a:endParaRPr lang="en-US"/>
          </a:p>
        </p:txBody>
      </p:sp>
    </p:spTree>
    <p:extLst>
      <p:ext uri="{BB962C8B-B14F-4D97-AF65-F5344CB8AC3E}">
        <p14:creationId xmlns:p14="http://schemas.microsoft.com/office/powerpoint/2010/main" val="2523284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For Binary Relationship With Cardinality Ratio 1:n</a:t>
            </a:r>
            <a:endParaRPr lang="en-US" b="1" dirty="0"/>
          </a:p>
        </p:txBody>
      </p:sp>
      <p:pic>
        <p:nvPicPr>
          <p:cNvPr id="5" name="Content Placeholder 4"/>
          <p:cNvPicPr>
            <a:picLocks noGrp="1" noChangeAspect="1"/>
          </p:cNvPicPr>
          <p:nvPr>
            <p:ph idx="1"/>
          </p:nvPr>
        </p:nvPicPr>
        <p:blipFill>
          <a:blip r:embed="rId2"/>
          <a:stretch>
            <a:fillRect/>
          </a:stretch>
        </p:blipFill>
        <p:spPr>
          <a:xfrm>
            <a:off x="2683188" y="2016125"/>
            <a:ext cx="7139948" cy="3449638"/>
          </a:xfrm>
          <a:prstGeom prst="rect">
            <a:avLst/>
          </a:prstGeom>
        </p:spPr>
      </p:pic>
      <p:sp>
        <p:nvSpPr>
          <p:cNvPr id="4" name="Slide Number Placeholder 3"/>
          <p:cNvSpPr>
            <a:spLocks noGrp="1"/>
          </p:cNvSpPr>
          <p:nvPr>
            <p:ph type="sldNum" sz="quarter" idx="12"/>
          </p:nvPr>
        </p:nvSpPr>
        <p:spPr/>
        <p:txBody>
          <a:bodyPr/>
          <a:lstStyle/>
          <a:p>
            <a:fld id="{13A8B20D-DEA3-4BAE-A708-A1B205EE2401}" type="slidenum">
              <a:rPr lang="en-US" smtClean="0"/>
              <a:t>78</a:t>
            </a:fld>
            <a:endParaRPr lang="en-US"/>
          </a:p>
        </p:txBody>
      </p:sp>
    </p:spTree>
    <p:extLst>
      <p:ext uri="{BB962C8B-B14F-4D97-AF65-F5344CB8AC3E}">
        <p14:creationId xmlns:p14="http://schemas.microsoft.com/office/powerpoint/2010/main" val="126505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 For Binary Relationship With Cardinality Ratio m:1</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662502" y="2016125"/>
            <a:ext cx="7181321" cy="3449638"/>
          </a:xfrm>
          <a:prstGeom prst="rect">
            <a:avLst/>
          </a:prstGeom>
        </p:spPr>
      </p:pic>
      <p:sp>
        <p:nvSpPr>
          <p:cNvPr id="4" name="Slide Number Placeholder 3"/>
          <p:cNvSpPr>
            <a:spLocks noGrp="1"/>
          </p:cNvSpPr>
          <p:nvPr>
            <p:ph type="sldNum" sz="quarter" idx="12"/>
          </p:nvPr>
        </p:nvSpPr>
        <p:spPr/>
        <p:txBody>
          <a:bodyPr/>
          <a:lstStyle/>
          <a:p>
            <a:fld id="{13A8B20D-DEA3-4BAE-A708-A1B205EE2401}" type="slidenum">
              <a:rPr lang="en-US" smtClean="0"/>
              <a:t>79</a:t>
            </a:fld>
            <a:endParaRPr lang="en-US"/>
          </a:p>
        </p:txBody>
      </p:sp>
    </p:spTree>
    <p:extLst>
      <p:ext uri="{BB962C8B-B14F-4D97-AF65-F5344CB8AC3E}">
        <p14:creationId xmlns:p14="http://schemas.microsoft.com/office/powerpoint/2010/main" val="201999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entity:</a:t>
            </a:r>
          </a:p>
        </p:txBody>
      </p:sp>
      <p:sp>
        <p:nvSpPr>
          <p:cNvPr id="3" name="Content Placeholder 2"/>
          <p:cNvSpPr>
            <a:spLocks noGrp="1"/>
          </p:cNvSpPr>
          <p:nvPr>
            <p:ph idx="1"/>
          </p:nvPr>
        </p:nvSpPr>
        <p:spPr/>
        <p:txBody>
          <a:bodyPr/>
          <a:lstStyle/>
          <a:p>
            <a:r>
              <a:rPr lang="en-US" dirty="0"/>
              <a:t>For example, if we have an employee table, then each employee in that table is an entity. And, each employee is identified by the Employee_Id. </a:t>
            </a:r>
          </a:p>
          <a:p>
            <a:endParaRPr lang="en-US" dirty="0"/>
          </a:p>
        </p:txBody>
      </p:sp>
      <p:sp>
        <p:nvSpPr>
          <p:cNvPr id="5" name="Slide Number Placeholder 4"/>
          <p:cNvSpPr>
            <a:spLocks noGrp="1"/>
          </p:cNvSpPr>
          <p:nvPr>
            <p:ph type="sldNum" sz="quarter" idx="12"/>
          </p:nvPr>
        </p:nvSpPr>
        <p:spPr/>
        <p:txBody>
          <a:bodyPr/>
          <a:lstStyle/>
          <a:p>
            <a:fld id="{13A8B20D-DEA3-4BAE-A708-A1B205EE2401}" type="slidenum">
              <a:rPr lang="en-US" smtClean="0"/>
              <a:t>8</a:t>
            </a:fld>
            <a:endParaRPr lang="en-US"/>
          </a:p>
        </p:txBody>
      </p:sp>
      <p:pic>
        <p:nvPicPr>
          <p:cNvPr id="4" name="Picture 3"/>
          <p:cNvPicPr>
            <a:picLocks noChangeAspect="1"/>
          </p:cNvPicPr>
          <p:nvPr/>
        </p:nvPicPr>
        <p:blipFill>
          <a:blip r:embed="rId2"/>
          <a:stretch>
            <a:fillRect/>
          </a:stretch>
        </p:blipFill>
        <p:spPr>
          <a:xfrm>
            <a:off x="1235252" y="3018889"/>
            <a:ext cx="9869277" cy="3839111"/>
          </a:xfrm>
          <a:prstGeom prst="rect">
            <a:avLst/>
          </a:prstGeom>
        </p:spPr>
      </p:pic>
    </p:spTree>
    <p:extLst>
      <p:ext uri="{BB962C8B-B14F-4D97-AF65-F5344CB8AC3E}">
        <p14:creationId xmlns:p14="http://schemas.microsoft.com/office/powerpoint/2010/main" val="33488175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For Binary Relationship With Cardinality Ratio 1:1</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168236" y="1236229"/>
            <a:ext cx="7813964" cy="4490316"/>
          </a:xfrm>
          <a:prstGeom prst="rect">
            <a:avLst/>
          </a:prstGeom>
        </p:spPr>
      </p:pic>
      <p:sp>
        <p:nvSpPr>
          <p:cNvPr id="4" name="Slide Number Placeholder 3"/>
          <p:cNvSpPr>
            <a:spLocks noGrp="1"/>
          </p:cNvSpPr>
          <p:nvPr>
            <p:ph type="sldNum" sz="quarter" idx="12"/>
          </p:nvPr>
        </p:nvSpPr>
        <p:spPr/>
        <p:txBody>
          <a:bodyPr/>
          <a:lstStyle/>
          <a:p>
            <a:fld id="{13A8B20D-DEA3-4BAE-A708-A1B205EE2401}" type="slidenum">
              <a:rPr lang="en-US" smtClean="0"/>
              <a:t>80</a:t>
            </a:fld>
            <a:endParaRPr lang="en-US"/>
          </a:p>
        </p:txBody>
      </p:sp>
      <p:sp>
        <p:nvSpPr>
          <p:cNvPr id="6" name="TextBox 5"/>
          <p:cNvSpPr txBox="1"/>
          <p:nvPr/>
        </p:nvSpPr>
        <p:spPr>
          <a:xfrm>
            <a:off x="184728" y="6211669"/>
            <a:ext cx="5560291" cy="646331"/>
          </a:xfrm>
          <a:prstGeom prst="rect">
            <a:avLst/>
          </a:prstGeom>
          <a:noFill/>
        </p:spPr>
        <p:txBody>
          <a:bodyPr wrap="square" rtlCol="0">
            <a:spAutoFit/>
          </a:bodyPr>
          <a:lstStyle/>
          <a:p>
            <a:r>
              <a:rPr lang="en-US" dirty="0"/>
              <a:t>For detail info:</a:t>
            </a:r>
          </a:p>
          <a:p>
            <a:r>
              <a:rPr lang="en-US" dirty="0"/>
              <a:t>https://www.gatevidyalay.com/er-diagrams-to-tables/</a:t>
            </a:r>
          </a:p>
        </p:txBody>
      </p:sp>
    </p:spTree>
    <p:extLst>
      <p:ext uri="{BB962C8B-B14F-4D97-AF65-F5344CB8AC3E}">
        <p14:creationId xmlns:p14="http://schemas.microsoft.com/office/powerpoint/2010/main" val="26353574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t>Summary of Symbols Used </a:t>
            </a:r>
            <a:r>
              <a:rPr lang="en-US" b="1" dirty="0"/>
              <a:t>in </a:t>
            </a:r>
            <a:r>
              <a:rPr lang="en-US" b="1" spc="-5" dirty="0"/>
              <a:t>E-R</a:t>
            </a:r>
            <a:r>
              <a:rPr lang="en-US" b="1" spc="-30" dirty="0"/>
              <a:t> </a:t>
            </a:r>
            <a:r>
              <a:rPr lang="en-US" b="1" spc="-5" dirty="0"/>
              <a:t>Notation</a:t>
            </a:r>
            <a:endParaRPr lang="en-US" b="1" dirty="0"/>
          </a:p>
        </p:txBody>
      </p:sp>
      <p:sp>
        <p:nvSpPr>
          <p:cNvPr id="4" name="Slide Number Placeholder 3"/>
          <p:cNvSpPr>
            <a:spLocks noGrp="1"/>
          </p:cNvSpPr>
          <p:nvPr>
            <p:ph type="sldNum" sz="quarter" idx="12"/>
          </p:nvPr>
        </p:nvSpPr>
        <p:spPr/>
        <p:txBody>
          <a:bodyPr/>
          <a:lstStyle/>
          <a:p>
            <a:fld id="{13A8B20D-DEA3-4BAE-A708-A1B205EE2401}" type="slidenum">
              <a:rPr lang="en-US" smtClean="0"/>
              <a:t>81</a:t>
            </a:fld>
            <a:endParaRPr lang="en-US"/>
          </a:p>
        </p:txBody>
      </p:sp>
      <p:grpSp>
        <p:nvGrpSpPr>
          <p:cNvPr id="5" name="object 3"/>
          <p:cNvGrpSpPr/>
          <p:nvPr/>
        </p:nvGrpSpPr>
        <p:grpSpPr>
          <a:xfrm>
            <a:off x="3964133" y="1742210"/>
            <a:ext cx="4443267" cy="4979265"/>
            <a:chOff x="2495551" y="1047751"/>
            <a:chExt cx="4860290" cy="6176010"/>
          </a:xfrm>
        </p:grpSpPr>
        <p:sp>
          <p:nvSpPr>
            <p:cNvPr id="6" name="object 4"/>
            <p:cNvSpPr/>
            <p:nvPr/>
          </p:nvSpPr>
          <p:spPr>
            <a:xfrm>
              <a:off x="2533650" y="1087119"/>
              <a:ext cx="4784090" cy="6098540"/>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2514600" y="1066799"/>
              <a:ext cx="4822190" cy="6137910"/>
            </a:xfrm>
            <a:custGeom>
              <a:avLst/>
              <a:gdLst/>
              <a:ahLst/>
              <a:cxnLst/>
              <a:rect l="l" t="t" r="r" b="b"/>
              <a:pathLst>
                <a:path w="4822190" h="6137909">
                  <a:moveTo>
                    <a:pt x="0" y="0"/>
                  </a:moveTo>
                  <a:lnTo>
                    <a:pt x="4822190" y="0"/>
                  </a:lnTo>
                  <a:lnTo>
                    <a:pt x="4822190" y="6137910"/>
                  </a:lnTo>
                  <a:lnTo>
                    <a:pt x="0" y="6137910"/>
                  </a:lnTo>
                  <a:lnTo>
                    <a:pt x="0" y="0"/>
                  </a:lnTo>
                  <a:close/>
                </a:path>
              </a:pathLst>
            </a:custGeom>
            <a:ln w="38097">
              <a:solidFill>
                <a:srgbClr val="CC3300"/>
              </a:solidFill>
            </a:ln>
          </p:spPr>
          <p:txBody>
            <a:bodyPr wrap="square" lIns="0" tIns="0" rIns="0" bIns="0" rtlCol="0"/>
            <a:lstStyle/>
            <a:p>
              <a:endParaRPr/>
            </a:p>
          </p:txBody>
        </p:sp>
      </p:grpSp>
    </p:spTree>
    <p:extLst>
      <p:ext uri="{BB962C8B-B14F-4D97-AF65-F5344CB8AC3E}">
        <p14:creationId xmlns:p14="http://schemas.microsoft.com/office/powerpoint/2010/main" val="1930674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t>Summary of Symbols Used </a:t>
            </a:r>
            <a:r>
              <a:rPr lang="en-US" b="1" dirty="0"/>
              <a:t>in </a:t>
            </a:r>
            <a:r>
              <a:rPr lang="en-US" b="1" spc="-5" dirty="0"/>
              <a:t>E-R</a:t>
            </a:r>
            <a:r>
              <a:rPr lang="en-US" b="1" spc="-30" dirty="0"/>
              <a:t> </a:t>
            </a:r>
            <a:r>
              <a:rPr lang="en-US" b="1" spc="-5" dirty="0"/>
              <a:t>Notation</a:t>
            </a:r>
            <a:endParaRPr lang="en-US" b="1" dirty="0"/>
          </a:p>
        </p:txBody>
      </p:sp>
      <p:sp>
        <p:nvSpPr>
          <p:cNvPr id="4" name="Slide Number Placeholder 3"/>
          <p:cNvSpPr>
            <a:spLocks noGrp="1"/>
          </p:cNvSpPr>
          <p:nvPr>
            <p:ph type="sldNum" sz="quarter" idx="12"/>
          </p:nvPr>
        </p:nvSpPr>
        <p:spPr/>
        <p:txBody>
          <a:bodyPr/>
          <a:lstStyle/>
          <a:p>
            <a:fld id="{13A8B20D-DEA3-4BAE-A708-A1B205EE2401}" type="slidenum">
              <a:rPr lang="en-US" smtClean="0"/>
              <a:t>82</a:t>
            </a:fld>
            <a:endParaRPr lang="en-US"/>
          </a:p>
        </p:txBody>
      </p:sp>
      <p:pic>
        <p:nvPicPr>
          <p:cNvPr id="5122" name="Picture 2" descr="ER Diagrams | ER Diagram Symbols | Gate Vidyalay">
            <a:extLst>
              <a:ext uri="{FF2B5EF4-FFF2-40B4-BE49-F238E27FC236}">
                <a16:creationId xmlns:a16="http://schemas.microsoft.com/office/drawing/2014/main" id="{321236F7-D81E-4E30-812B-97BBCEB6F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611" y="1853754"/>
            <a:ext cx="4352777" cy="3838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9998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F489-D297-4180-A5AC-B3A280158F39}"/>
              </a:ext>
            </a:extLst>
          </p:cNvPr>
          <p:cNvSpPr>
            <a:spLocks noGrp="1"/>
          </p:cNvSpPr>
          <p:nvPr>
            <p:ph type="title"/>
          </p:nvPr>
        </p:nvSpPr>
        <p:spPr>
          <a:xfrm>
            <a:off x="1451579" y="804519"/>
            <a:ext cx="9603275" cy="911159"/>
          </a:xfrm>
        </p:spPr>
        <p:txBody>
          <a:bodyPr/>
          <a:lstStyle/>
          <a:p>
            <a:r>
              <a:rPr lang="en-US" dirty="0"/>
              <a:t>Problem</a:t>
            </a:r>
          </a:p>
        </p:txBody>
      </p:sp>
      <p:sp>
        <p:nvSpPr>
          <p:cNvPr id="4" name="Slide Number Placeholder 3">
            <a:extLst>
              <a:ext uri="{FF2B5EF4-FFF2-40B4-BE49-F238E27FC236}">
                <a16:creationId xmlns:a16="http://schemas.microsoft.com/office/drawing/2014/main" id="{CFBD87F4-2BF6-4B2D-8115-451F1FD568E5}"/>
              </a:ext>
            </a:extLst>
          </p:cNvPr>
          <p:cNvSpPr>
            <a:spLocks noGrp="1"/>
          </p:cNvSpPr>
          <p:nvPr>
            <p:ph type="sldNum" sz="quarter" idx="12"/>
          </p:nvPr>
        </p:nvSpPr>
        <p:spPr/>
        <p:txBody>
          <a:bodyPr/>
          <a:lstStyle/>
          <a:p>
            <a:fld id="{13A8B20D-DEA3-4BAE-A708-A1B205EE2401}" type="slidenum">
              <a:rPr lang="en-US" smtClean="0"/>
              <a:t>83</a:t>
            </a:fld>
            <a:endParaRPr lang="en-US"/>
          </a:p>
        </p:txBody>
      </p:sp>
      <p:pic>
        <p:nvPicPr>
          <p:cNvPr id="1026" name="Picture 2">
            <a:extLst>
              <a:ext uri="{FF2B5EF4-FFF2-40B4-BE49-F238E27FC236}">
                <a16:creationId xmlns:a16="http://schemas.microsoft.com/office/drawing/2014/main" id="{2360D8AE-5CAC-4DFB-83F1-AF9FDF4123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8528" y="1971675"/>
            <a:ext cx="6838950" cy="14573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AD04E5-A20B-4FBF-9CAD-85BD60857E45}"/>
              </a:ext>
            </a:extLst>
          </p:cNvPr>
          <p:cNvSpPr txBox="1"/>
          <p:nvPr/>
        </p:nvSpPr>
        <p:spPr>
          <a:xfrm>
            <a:off x="1863805" y="1474345"/>
            <a:ext cx="8948395" cy="369332"/>
          </a:xfrm>
          <a:prstGeom prst="rect">
            <a:avLst/>
          </a:prstGeom>
          <a:noFill/>
        </p:spPr>
        <p:txBody>
          <a:bodyPr wrap="square">
            <a:spAutoFit/>
          </a:bodyPr>
          <a:lstStyle/>
          <a:p>
            <a:r>
              <a:rPr lang="en-US" b="0" i="0" dirty="0">
                <a:effectLst/>
                <a:latin typeface="Arimo"/>
              </a:rPr>
              <a:t>Find the minimum number of tables required for the following ER diagram in relational model</a:t>
            </a:r>
            <a:endParaRPr lang="en-US" dirty="0"/>
          </a:p>
        </p:txBody>
      </p:sp>
      <p:pic>
        <p:nvPicPr>
          <p:cNvPr id="1028" name="Picture 4">
            <a:extLst>
              <a:ext uri="{FF2B5EF4-FFF2-40B4-BE49-F238E27FC236}">
                <a16:creationId xmlns:a16="http://schemas.microsoft.com/office/drawing/2014/main" id="{1B2434E9-E28B-441D-BB82-FC8B5EE30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437" y="3714160"/>
            <a:ext cx="3165126" cy="204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6957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F489-D297-4180-A5AC-B3A280158F39}"/>
              </a:ext>
            </a:extLst>
          </p:cNvPr>
          <p:cNvSpPr>
            <a:spLocks noGrp="1"/>
          </p:cNvSpPr>
          <p:nvPr>
            <p:ph type="title"/>
          </p:nvPr>
        </p:nvSpPr>
        <p:spPr>
          <a:xfrm>
            <a:off x="1451579" y="804519"/>
            <a:ext cx="9603275" cy="911159"/>
          </a:xfrm>
        </p:spPr>
        <p:txBody>
          <a:bodyPr/>
          <a:lstStyle/>
          <a:p>
            <a:r>
              <a:rPr lang="en-US" dirty="0"/>
              <a:t>Problem</a:t>
            </a:r>
          </a:p>
        </p:txBody>
      </p:sp>
      <p:sp>
        <p:nvSpPr>
          <p:cNvPr id="4" name="Slide Number Placeholder 3">
            <a:extLst>
              <a:ext uri="{FF2B5EF4-FFF2-40B4-BE49-F238E27FC236}">
                <a16:creationId xmlns:a16="http://schemas.microsoft.com/office/drawing/2014/main" id="{CFBD87F4-2BF6-4B2D-8115-451F1FD568E5}"/>
              </a:ext>
            </a:extLst>
          </p:cNvPr>
          <p:cNvSpPr>
            <a:spLocks noGrp="1"/>
          </p:cNvSpPr>
          <p:nvPr>
            <p:ph type="sldNum" sz="quarter" idx="12"/>
          </p:nvPr>
        </p:nvSpPr>
        <p:spPr/>
        <p:txBody>
          <a:bodyPr/>
          <a:lstStyle/>
          <a:p>
            <a:fld id="{13A8B20D-DEA3-4BAE-A708-A1B205EE2401}" type="slidenum">
              <a:rPr lang="en-US" smtClean="0"/>
              <a:t>84</a:t>
            </a:fld>
            <a:endParaRPr lang="en-US"/>
          </a:p>
        </p:txBody>
      </p:sp>
      <p:sp>
        <p:nvSpPr>
          <p:cNvPr id="7" name="TextBox 6">
            <a:extLst>
              <a:ext uri="{FF2B5EF4-FFF2-40B4-BE49-F238E27FC236}">
                <a16:creationId xmlns:a16="http://schemas.microsoft.com/office/drawing/2014/main" id="{47AD04E5-A20B-4FBF-9CAD-85BD60857E45}"/>
              </a:ext>
            </a:extLst>
          </p:cNvPr>
          <p:cNvSpPr txBox="1"/>
          <p:nvPr/>
        </p:nvSpPr>
        <p:spPr>
          <a:xfrm>
            <a:off x="1863805" y="1474345"/>
            <a:ext cx="8948395" cy="369332"/>
          </a:xfrm>
          <a:prstGeom prst="rect">
            <a:avLst/>
          </a:prstGeom>
          <a:noFill/>
        </p:spPr>
        <p:txBody>
          <a:bodyPr wrap="square">
            <a:spAutoFit/>
          </a:bodyPr>
          <a:lstStyle/>
          <a:p>
            <a:r>
              <a:rPr lang="en-US" b="0" i="0" dirty="0">
                <a:effectLst/>
                <a:latin typeface="Arimo"/>
              </a:rPr>
              <a:t>Find the minimum number of tables required for the following ER diagram in relational model</a:t>
            </a:r>
            <a:endParaRPr lang="en-US" dirty="0"/>
          </a:p>
        </p:txBody>
      </p:sp>
      <p:pic>
        <p:nvPicPr>
          <p:cNvPr id="2050" name="Picture 2">
            <a:extLst>
              <a:ext uri="{FF2B5EF4-FFF2-40B4-BE49-F238E27FC236}">
                <a16:creationId xmlns:a16="http://schemas.microsoft.com/office/drawing/2014/main" id="{1092C4E1-6519-4BB1-9CEC-8CE4A2E589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172" y="2016125"/>
            <a:ext cx="5617981"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870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F489-D297-4180-A5AC-B3A280158F39}"/>
              </a:ext>
            </a:extLst>
          </p:cNvPr>
          <p:cNvSpPr>
            <a:spLocks noGrp="1"/>
          </p:cNvSpPr>
          <p:nvPr>
            <p:ph type="title"/>
          </p:nvPr>
        </p:nvSpPr>
        <p:spPr>
          <a:xfrm>
            <a:off x="1451579" y="804519"/>
            <a:ext cx="9603275" cy="911159"/>
          </a:xfrm>
        </p:spPr>
        <p:txBody>
          <a:bodyPr/>
          <a:lstStyle/>
          <a:p>
            <a:r>
              <a:rPr lang="en-US" dirty="0"/>
              <a:t>Problem</a:t>
            </a:r>
          </a:p>
        </p:txBody>
      </p:sp>
      <p:sp>
        <p:nvSpPr>
          <p:cNvPr id="4" name="Slide Number Placeholder 3">
            <a:extLst>
              <a:ext uri="{FF2B5EF4-FFF2-40B4-BE49-F238E27FC236}">
                <a16:creationId xmlns:a16="http://schemas.microsoft.com/office/drawing/2014/main" id="{CFBD87F4-2BF6-4B2D-8115-451F1FD568E5}"/>
              </a:ext>
            </a:extLst>
          </p:cNvPr>
          <p:cNvSpPr>
            <a:spLocks noGrp="1"/>
          </p:cNvSpPr>
          <p:nvPr>
            <p:ph type="sldNum" sz="quarter" idx="12"/>
          </p:nvPr>
        </p:nvSpPr>
        <p:spPr/>
        <p:txBody>
          <a:bodyPr/>
          <a:lstStyle/>
          <a:p>
            <a:fld id="{13A8B20D-DEA3-4BAE-A708-A1B205EE2401}" type="slidenum">
              <a:rPr lang="en-US" smtClean="0"/>
              <a:t>85</a:t>
            </a:fld>
            <a:endParaRPr lang="en-US"/>
          </a:p>
        </p:txBody>
      </p:sp>
      <p:sp>
        <p:nvSpPr>
          <p:cNvPr id="7" name="TextBox 6">
            <a:extLst>
              <a:ext uri="{FF2B5EF4-FFF2-40B4-BE49-F238E27FC236}">
                <a16:creationId xmlns:a16="http://schemas.microsoft.com/office/drawing/2014/main" id="{47AD04E5-A20B-4FBF-9CAD-85BD60857E45}"/>
              </a:ext>
            </a:extLst>
          </p:cNvPr>
          <p:cNvSpPr txBox="1"/>
          <p:nvPr/>
        </p:nvSpPr>
        <p:spPr>
          <a:xfrm>
            <a:off x="1863805" y="1474345"/>
            <a:ext cx="8948395" cy="369332"/>
          </a:xfrm>
          <a:prstGeom prst="rect">
            <a:avLst/>
          </a:prstGeom>
          <a:noFill/>
        </p:spPr>
        <p:txBody>
          <a:bodyPr wrap="square">
            <a:spAutoFit/>
          </a:bodyPr>
          <a:lstStyle/>
          <a:p>
            <a:r>
              <a:rPr lang="en-US" b="0" i="0" dirty="0">
                <a:effectLst/>
                <a:latin typeface="Arimo"/>
              </a:rPr>
              <a:t>Find the minimum number of tables required for the following ER diagram in relational model</a:t>
            </a:r>
            <a:endParaRPr lang="en-US" dirty="0"/>
          </a:p>
        </p:txBody>
      </p:sp>
      <p:pic>
        <p:nvPicPr>
          <p:cNvPr id="3074" name="Picture 2">
            <a:extLst>
              <a:ext uri="{FF2B5EF4-FFF2-40B4-BE49-F238E27FC236}">
                <a16:creationId xmlns:a16="http://schemas.microsoft.com/office/drawing/2014/main" id="{0C8C2CB8-6A66-47EE-8A9F-37CD7BA55E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4678" y="1926529"/>
            <a:ext cx="7077075"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2285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F489-D297-4180-A5AC-B3A280158F39}"/>
              </a:ext>
            </a:extLst>
          </p:cNvPr>
          <p:cNvSpPr>
            <a:spLocks noGrp="1"/>
          </p:cNvSpPr>
          <p:nvPr>
            <p:ph type="title"/>
          </p:nvPr>
        </p:nvSpPr>
        <p:spPr>
          <a:xfrm>
            <a:off x="1451579" y="804519"/>
            <a:ext cx="9603275" cy="911159"/>
          </a:xfrm>
        </p:spPr>
        <p:txBody>
          <a:bodyPr/>
          <a:lstStyle/>
          <a:p>
            <a:r>
              <a:rPr lang="en-US" dirty="0"/>
              <a:t>Problem</a:t>
            </a:r>
          </a:p>
        </p:txBody>
      </p:sp>
      <p:sp>
        <p:nvSpPr>
          <p:cNvPr id="4" name="Slide Number Placeholder 3">
            <a:extLst>
              <a:ext uri="{FF2B5EF4-FFF2-40B4-BE49-F238E27FC236}">
                <a16:creationId xmlns:a16="http://schemas.microsoft.com/office/drawing/2014/main" id="{CFBD87F4-2BF6-4B2D-8115-451F1FD568E5}"/>
              </a:ext>
            </a:extLst>
          </p:cNvPr>
          <p:cNvSpPr>
            <a:spLocks noGrp="1"/>
          </p:cNvSpPr>
          <p:nvPr>
            <p:ph type="sldNum" sz="quarter" idx="12"/>
          </p:nvPr>
        </p:nvSpPr>
        <p:spPr/>
        <p:txBody>
          <a:bodyPr/>
          <a:lstStyle/>
          <a:p>
            <a:fld id="{13A8B20D-DEA3-4BAE-A708-A1B205EE2401}" type="slidenum">
              <a:rPr lang="en-US" smtClean="0"/>
              <a:t>86</a:t>
            </a:fld>
            <a:endParaRPr lang="en-US"/>
          </a:p>
        </p:txBody>
      </p:sp>
      <p:sp>
        <p:nvSpPr>
          <p:cNvPr id="7" name="TextBox 6">
            <a:extLst>
              <a:ext uri="{FF2B5EF4-FFF2-40B4-BE49-F238E27FC236}">
                <a16:creationId xmlns:a16="http://schemas.microsoft.com/office/drawing/2014/main" id="{47AD04E5-A20B-4FBF-9CAD-85BD60857E45}"/>
              </a:ext>
            </a:extLst>
          </p:cNvPr>
          <p:cNvSpPr txBox="1"/>
          <p:nvPr/>
        </p:nvSpPr>
        <p:spPr>
          <a:xfrm>
            <a:off x="1863805" y="1474345"/>
            <a:ext cx="8948395" cy="369332"/>
          </a:xfrm>
          <a:prstGeom prst="rect">
            <a:avLst/>
          </a:prstGeom>
          <a:noFill/>
        </p:spPr>
        <p:txBody>
          <a:bodyPr wrap="square">
            <a:spAutoFit/>
          </a:bodyPr>
          <a:lstStyle/>
          <a:p>
            <a:r>
              <a:rPr lang="en-US" b="0" i="0" dirty="0">
                <a:effectLst/>
                <a:latin typeface="Arimo"/>
              </a:rPr>
              <a:t>Find the minimum number of tables required for the following ER diagram in relational model</a:t>
            </a:r>
            <a:endParaRPr lang="en-US" dirty="0"/>
          </a:p>
        </p:txBody>
      </p:sp>
      <p:pic>
        <p:nvPicPr>
          <p:cNvPr id="11" name="Content Placeholder 10">
            <a:extLst>
              <a:ext uri="{FF2B5EF4-FFF2-40B4-BE49-F238E27FC236}">
                <a16:creationId xmlns:a16="http://schemas.microsoft.com/office/drawing/2014/main" id="{8D5CCC36-24C8-4EE0-99AC-C3B282C44CD0}"/>
              </a:ext>
            </a:extLst>
          </p:cNvPr>
          <p:cNvPicPr>
            <a:picLocks noGrp="1" noChangeAspect="1"/>
          </p:cNvPicPr>
          <p:nvPr>
            <p:ph idx="1"/>
          </p:nvPr>
        </p:nvPicPr>
        <p:blipFill>
          <a:blip r:embed="rId2"/>
          <a:stretch>
            <a:fillRect/>
          </a:stretch>
        </p:blipFill>
        <p:spPr bwMode="auto">
          <a:xfrm>
            <a:off x="4114602" y="2016125"/>
            <a:ext cx="427712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6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Entity set:</a:t>
            </a:r>
          </a:p>
        </p:txBody>
      </p:sp>
      <p:sp>
        <p:nvSpPr>
          <p:cNvPr id="3" name="Content Placeholder 2"/>
          <p:cNvSpPr>
            <a:spLocks noGrp="1"/>
          </p:cNvSpPr>
          <p:nvPr>
            <p:ph idx="1"/>
          </p:nvPr>
        </p:nvSpPr>
        <p:spPr/>
        <p:txBody>
          <a:bodyPr/>
          <a:lstStyle/>
          <a:p>
            <a:r>
              <a:rPr lang="en-US" b="1" dirty="0"/>
              <a:t>Entity Set</a:t>
            </a:r>
          </a:p>
          <a:p>
            <a:endParaRPr lang="en-US" b="1" dirty="0"/>
          </a:p>
          <a:p>
            <a:endParaRPr lang="en-US" dirty="0"/>
          </a:p>
        </p:txBody>
      </p:sp>
      <p:sp>
        <p:nvSpPr>
          <p:cNvPr id="4" name="Slide Number Placeholder 3"/>
          <p:cNvSpPr>
            <a:spLocks noGrp="1"/>
          </p:cNvSpPr>
          <p:nvPr>
            <p:ph type="sldNum" sz="quarter" idx="12"/>
          </p:nvPr>
        </p:nvSpPr>
        <p:spPr/>
        <p:txBody>
          <a:bodyPr/>
          <a:lstStyle/>
          <a:p>
            <a:fld id="{13A8B20D-DEA3-4BAE-A708-A1B205EE2401}" type="slidenum">
              <a:rPr lang="en-US" smtClean="0"/>
              <a:t>9</a:t>
            </a:fld>
            <a:endParaRPr lang="en-US"/>
          </a:p>
        </p:txBody>
      </p:sp>
      <p:pic>
        <p:nvPicPr>
          <p:cNvPr id="5" name="Picture 4"/>
          <p:cNvPicPr>
            <a:picLocks noChangeAspect="1"/>
          </p:cNvPicPr>
          <p:nvPr/>
        </p:nvPicPr>
        <p:blipFill>
          <a:blip r:embed="rId2"/>
          <a:stretch>
            <a:fillRect/>
          </a:stretch>
        </p:blipFill>
        <p:spPr>
          <a:xfrm>
            <a:off x="1196111" y="2291789"/>
            <a:ext cx="10317015" cy="4020111"/>
          </a:xfrm>
          <a:prstGeom prst="rect">
            <a:avLst/>
          </a:prstGeom>
        </p:spPr>
      </p:pic>
    </p:spTree>
    <p:extLst>
      <p:ext uri="{BB962C8B-B14F-4D97-AF65-F5344CB8AC3E}">
        <p14:creationId xmlns:p14="http://schemas.microsoft.com/office/powerpoint/2010/main" val="25896999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1135</TotalTime>
  <Words>3690</Words>
  <Application>Microsoft Office PowerPoint</Application>
  <PresentationFormat>Widescreen</PresentationFormat>
  <Paragraphs>360</Paragraphs>
  <Slides>86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86</vt:i4>
      </vt:variant>
    </vt:vector>
  </HeadingPairs>
  <TitlesOfParts>
    <vt:vector size="93" baseType="lpstr">
      <vt:lpstr>Arial</vt:lpstr>
      <vt:lpstr>Arimo</vt:lpstr>
      <vt:lpstr>Calibri</vt:lpstr>
      <vt:lpstr>Gill Sans MT</vt:lpstr>
      <vt:lpstr>Liberation Sans</vt:lpstr>
      <vt:lpstr>OpenSymbol</vt:lpstr>
      <vt:lpstr>Gallery</vt:lpstr>
      <vt:lpstr>Unit 2 Entity Relationship Model</vt:lpstr>
      <vt:lpstr>Entity–relationship model (ER model)</vt:lpstr>
      <vt:lpstr>Entity–relationship model (ER model)</vt:lpstr>
      <vt:lpstr>A simple ER Diagram:</vt:lpstr>
      <vt:lpstr>Components of a ER Diagram </vt:lpstr>
      <vt:lpstr>Entity</vt:lpstr>
      <vt:lpstr>Example:</vt:lpstr>
      <vt:lpstr>Example of entity:</vt:lpstr>
      <vt:lpstr>Example of Entity set:</vt:lpstr>
      <vt:lpstr>Types of Entity:</vt:lpstr>
      <vt:lpstr>Weak Entity</vt:lpstr>
      <vt:lpstr>Strong Entity</vt:lpstr>
      <vt:lpstr>Example of relation between strong and weak entity</vt:lpstr>
      <vt:lpstr>Attribute </vt:lpstr>
      <vt:lpstr>Example of Attribute</vt:lpstr>
      <vt:lpstr>Types of Attribute:</vt:lpstr>
      <vt:lpstr>Simple Attribute</vt:lpstr>
      <vt:lpstr>Key Attribute</vt:lpstr>
      <vt:lpstr>Derived Attribute</vt:lpstr>
      <vt:lpstr>Composite Attribute</vt:lpstr>
      <vt:lpstr>Multi-valued Attribute</vt:lpstr>
      <vt:lpstr>Relationship</vt:lpstr>
      <vt:lpstr>Mapping Constraints/Types of Relationship</vt:lpstr>
      <vt:lpstr>One-to-One Relationship</vt:lpstr>
      <vt:lpstr>One-to-Many Relationship</vt:lpstr>
      <vt:lpstr> Many-to-One Relationship</vt:lpstr>
      <vt:lpstr>Many-to-Many Relationship</vt:lpstr>
      <vt:lpstr>Question 1:</vt:lpstr>
      <vt:lpstr>Relationship Set </vt:lpstr>
      <vt:lpstr>Role of relationship in E-R model</vt:lpstr>
      <vt:lpstr>Structural constraints of Relationship</vt:lpstr>
      <vt:lpstr>Cardinality Ratios of Relationship</vt:lpstr>
      <vt:lpstr>Mapping Cardinalities</vt:lpstr>
      <vt:lpstr>Mapping Cardinalities</vt:lpstr>
      <vt:lpstr>Symbols used in ER Notation:</vt:lpstr>
      <vt:lpstr>Symbols used in ER Notation:</vt:lpstr>
      <vt:lpstr>Participation Constraints </vt:lpstr>
      <vt:lpstr>Degree of Relationship</vt:lpstr>
      <vt:lpstr>Unary (degree 1)</vt:lpstr>
      <vt:lpstr>Another example of Unary:</vt:lpstr>
      <vt:lpstr>Binary (degree 2)</vt:lpstr>
      <vt:lpstr>Ternary(degree 3) </vt:lpstr>
      <vt:lpstr>N-ary (n degree)</vt:lpstr>
      <vt:lpstr>ER naming conventions</vt:lpstr>
      <vt:lpstr>Exercise 1:</vt:lpstr>
      <vt:lpstr>Keys</vt:lpstr>
      <vt:lpstr>Types of Keys in DBMS</vt:lpstr>
      <vt:lpstr>Primary Key</vt:lpstr>
      <vt:lpstr>Example of primary key:</vt:lpstr>
      <vt:lpstr>Foreign Key</vt:lpstr>
      <vt:lpstr>Example of foreign key:</vt:lpstr>
      <vt:lpstr>Candidate Key</vt:lpstr>
      <vt:lpstr>Example of Candidate key:</vt:lpstr>
      <vt:lpstr>Super Key</vt:lpstr>
      <vt:lpstr>Example of Super key:</vt:lpstr>
      <vt:lpstr>PowerPoint Presentation</vt:lpstr>
      <vt:lpstr>Question 2:</vt:lpstr>
      <vt:lpstr>Extended or Enhanced ER Model</vt:lpstr>
      <vt:lpstr>Extended or Enhanced ER Model</vt:lpstr>
      <vt:lpstr>Generalization</vt:lpstr>
      <vt:lpstr>Example:</vt:lpstr>
      <vt:lpstr>Specialization </vt:lpstr>
      <vt:lpstr>Example:</vt:lpstr>
      <vt:lpstr>How Schema or Tables can be formed?</vt:lpstr>
      <vt:lpstr>Constraints in Generalization/Specialization</vt:lpstr>
      <vt:lpstr>Aggregation</vt:lpstr>
      <vt:lpstr>Example of Aggregation:</vt:lpstr>
      <vt:lpstr>Example of Aggregation:</vt:lpstr>
      <vt:lpstr>Question 3:</vt:lpstr>
      <vt:lpstr>Converting/Reducing ER diagram into Tables</vt:lpstr>
      <vt:lpstr>For Strong Entity Set With Only Simple Attributes</vt:lpstr>
      <vt:lpstr>For Strong Entity Set With Composite Attributes-</vt:lpstr>
      <vt:lpstr> For Strong Entity Set With Multi Valued Attributes-</vt:lpstr>
      <vt:lpstr>For Binary Relationship With Weak Entity Set-</vt:lpstr>
      <vt:lpstr>Translating Relationship Set into a Table</vt:lpstr>
      <vt:lpstr>For Binary Relationships With Cardinality Ratios-</vt:lpstr>
      <vt:lpstr>For Binary Relationship With Cardinality Ratio m:n</vt:lpstr>
      <vt:lpstr>For Binary Relationship With Cardinality Ratio 1:n</vt:lpstr>
      <vt:lpstr> For Binary Relationship With Cardinality Ratio m:1 </vt:lpstr>
      <vt:lpstr>For Binary Relationship With Cardinality Ratio 1:1 </vt:lpstr>
      <vt:lpstr>Summary of Symbols Used in E-R Notation</vt:lpstr>
      <vt:lpstr>Summary of Symbols Used in E-R Notation</vt:lpstr>
      <vt:lpstr>Problem</vt:lpstr>
      <vt:lpstr>Problem</vt:lpstr>
      <vt:lpstr>Problem</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Entity Relationship Model</dc:title>
  <dc:creator>Hp</dc:creator>
  <cp:lastModifiedBy>Yachu</cp:lastModifiedBy>
  <cp:revision>76</cp:revision>
  <dcterms:created xsi:type="dcterms:W3CDTF">2022-01-25T14:40:50Z</dcterms:created>
  <dcterms:modified xsi:type="dcterms:W3CDTF">2025-06-20T09:47:14Z</dcterms:modified>
</cp:coreProperties>
</file>