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36" r:id="rId4"/>
  </p:sldMasterIdLst>
  <p:notesMasterIdLst>
    <p:notesMasterId r:id="rId17"/>
  </p:notesMasterIdLst>
  <p:sldIdLst>
    <p:sldId id="298" r:id="rId5"/>
    <p:sldId id="299" r:id="rId6"/>
    <p:sldId id="302" r:id="rId7"/>
    <p:sldId id="300" r:id="rId8"/>
    <p:sldId id="301" r:id="rId9"/>
    <p:sldId id="303" r:id="rId10"/>
    <p:sldId id="304" r:id="rId11"/>
    <p:sldId id="305" r:id="rId12"/>
    <p:sldId id="306" r:id="rId13"/>
    <p:sldId id="310" r:id="rId14"/>
    <p:sldId id="311" r:id="rId15"/>
    <p:sldId id="31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63" d="100"/>
          <a:sy n="63" d="100"/>
        </p:scale>
        <p:origin x="696"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orbel" panose="020B0503020204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orbel" panose="020B0503020204020204" pitchFamily="34" charset="0"/>
              </a:defRPr>
            </a:lvl1pPr>
          </a:lstStyle>
          <a:p>
            <a:fld id="{4995B915-D69A-4EF4-BB66-B90A0AEEB445}" type="datetimeFigureOut">
              <a:rPr lang="en-US" smtClean="0"/>
              <a:pPr/>
              <a:t>2/28/2025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orbel" panose="020B0503020204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orbel" panose="020B0503020204020204" pitchFamily="34" charset="0"/>
              </a:defRPr>
            </a:lvl1pPr>
          </a:lstStyle>
          <a:p>
            <a:fld id="{CF22A85D-50BB-489E-8DF3-69D21B53DC4A}" type="slidenum">
              <a:rPr lang="en-US" smtClean="0"/>
              <a:pPr/>
              <a:t>‹#›</a:t>
            </a:fld>
            <a:endParaRPr lang="en-US" dirty="0"/>
          </a:p>
        </p:txBody>
      </p:sp>
    </p:spTree>
    <p:extLst>
      <p:ext uri="{BB962C8B-B14F-4D97-AF65-F5344CB8AC3E}">
        <p14:creationId xmlns:p14="http://schemas.microsoft.com/office/powerpoint/2010/main" val="1241919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orbel" panose="020B0503020204020204" pitchFamily="34" charset="0"/>
        <a:ea typeface="+mn-ea"/>
        <a:cs typeface="+mn-cs"/>
      </a:defRPr>
    </a:lvl1pPr>
    <a:lvl2pPr marL="457200" algn="l" defTabSz="914400" rtl="0" eaLnBrk="1" latinLnBrk="0" hangingPunct="1">
      <a:defRPr sz="1200" kern="1200">
        <a:solidFill>
          <a:schemeClr val="tx1"/>
        </a:solidFill>
        <a:latin typeface="Corbel" panose="020B0503020204020204" pitchFamily="34" charset="0"/>
        <a:ea typeface="+mn-ea"/>
        <a:cs typeface="+mn-cs"/>
      </a:defRPr>
    </a:lvl2pPr>
    <a:lvl3pPr marL="914400" algn="l" defTabSz="914400" rtl="0" eaLnBrk="1" latinLnBrk="0" hangingPunct="1">
      <a:defRPr sz="1200" kern="1200">
        <a:solidFill>
          <a:schemeClr val="tx1"/>
        </a:solidFill>
        <a:latin typeface="Corbel" panose="020B0503020204020204" pitchFamily="34" charset="0"/>
        <a:ea typeface="+mn-ea"/>
        <a:cs typeface="+mn-cs"/>
      </a:defRPr>
    </a:lvl3pPr>
    <a:lvl4pPr marL="1371600" algn="l" defTabSz="914400" rtl="0" eaLnBrk="1" latinLnBrk="0" hangingPunct="1">
      <a:defRPr sz="1200" kern="1200">
        <a:solidFill>
          <a:schemeClr val="tx1"/>
        </a:solidFill>
        <a:latin typeface="Corbel" panose="020B0503020204020204" pitchFamily="34" charset="0"/>
        <a:ea typeface="+mn-ea"/>
        <a:cs typeface="+mn-cs"/>
      </a:defRPr>
    </a:lvl4pPr>
    <a:lvl5pPr marL="1828800" algn="l" defTabSz="914400" rtl="0" eaLnBrk="1" latinLnBrk="0" hangingPunct="1">
      <a:defRPr sz="1200" kern="1200">
        <a:solidFill>
          <a:schemeClr val="tx1"/>
        </a:solidFill>
        <a:latin typeface="Corbel" panose="020B0503020204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734443F-5861-4409-981C-EE32BB421125}" type="datetime1">
              <a:rPr lang="en-US" smtClean="0"/>
              <a:t>2/28/2025</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a:t>CopyRight: Santosh Chhatkuli</a:t>
            </a:r>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3A98EE3D-8CD1-4C3F-BD1C-C98C9596463C}" type="slidenum">
              <a:rPr lang="en-US" smtClean="0"/>
              <a:t>‹#›</a:t>
            </a:fld>
            <a:endParaRPr lang="en-US" dirty="0"/>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70982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CE245-C82B-42C3-AFE7-D664328EED0B}" type="datetime1">
              <a:rPr lang="en-US" smtClean="0"/>
              <a:t>2/28/2025</a:t>
            </a:fld>
            <a:endParaRPr lang="en-US" dirty="0"/>
          </a:p>
        </p:txBody>
      </p:sp>
      <p:sp>
        <p:nvSpPr>
          <p:cNvPr id="5" name="Footer Placeholder 4"/>
          <p:cNvSpPr>
            <a:spLocks noGrp="1"/>
          </p:cNvSpPr>
          <p:nvPr>
            <p:ph type="ftr" sz="quarter" idx="11"/>
          </p:nvPr>
        </p:nvSpPr>
        <p:spPr/>
        <p:txBody>
          <a:bodyPr/>
          <a:lstStyle/>
          <a:p>
            <a:r>
              <a:rPr lang="en-US"/>
              <a:t>CopyRight: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32846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438600-CA25-4DE4-BB08-8DCBDD996793}" type="datetime1">
              <a:rPr lang="en-US" smtClean="0"/>
              <a:t>2/28/2025</a:t>
            </a:fld>
            <a:endParaRPr lang="en-US" dirty="0"/>
          </a:p>
        </p:txBody>
      </p:sp>
      <p:sp>
        <p:nvSpPr>
          <p:cNvPr id="5" name="Footer Placeholder 4"/>
          <p:cNvSpPr>
            <a:spLocks noGrp="1"/>
          </p:cNvSpPr>
          <p:nvPr>
            <p:ph type="ftr" sz="quarter" idx="11"/>
          </p:nvPr>
        </p:nvSpPr>
        <p:spPr/>
        <p:txBody>
          <a:bodyPr/>
          <a:lstStyle/>
          <a:p>
            <a:r>
              <a:rPr lang="en-US"/>
              <a:t>CopyRight: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13497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62254DF-B6A1-4D59-9C82-38B5A8AEA566}" type="datetime1">
              <a:rPr lang="en-US" smtClean="0"/>
              <a:t>2/28/2025</a:t>
            </a:fld>
            <a:endParaRPr lang="en-US" dirty="0"/>
          </a:p>
        </p:txBody>
      </p:sp>
      <p:sp>
        <p:nvSpPr>
          <p:cNvPr id="5" name="Footer Placeholder 4"/>
          <p:cNvSpPr>
            <a:spLocks noGrp="1"/>
          </p:cNvSpPr>
          <p:nvPr>
            <p:ph type="ftr" sz="quarter" idx="11"/>
          </p:nvPr>
        </p:nvSpPr>
        <p:spPr/>
        <p:txBody>
          <a:bodyPr/>
          <a:lstStyle/>
          <a:p>
            <a:r>
              <a:rPr lang="en-US"/>
              <a:t>CopyRight: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3316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BBDD59-E0AD-488A-9777-E81369142D9F}" type="datetime1">
              <a:rPr lang="en-US" smtClean="0"/>
              <a:t>2/28/2025</a:t>
            </a:fld>
            <a:endParaRPr lang="en-US" dirty="0"/>
          </a:p>
        </p:txBody>
      </p:sp>
      <p:sp>
        <p:nvSpPr>
          <p:cNvPr id="5" name="Footer Placeholder 4"/>
          <p:cNvSpPr>
            <a:spLocks noGrp="1"/>
          </p:cNvSpPr>
          <p:nvPr>
            <p:ph type="ftr" sz="quarter" idx="11"/>
          </p:nvPr>
        </p:nvSpPr>
        <p:spPr/>
        <p:txBody>
          <a:bodyPr/>
          <a:lstStyle/>
          <a:p>
            <a:r>
              <a:rPr lang="en-US"/>
              <a:t>CopyRight: Santosh Chhatkuli</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705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26323EB-8C5C-4E4A-BD3C-EA788BE200BB}" type="datetime1">
              <a:rPr lang="en-US" smtClean="0"/>
              <a:t>2/28/2025</a:t>
            </a:fld>
            <a:endParaRPr lang="en-US" dirty="0"/>
          </a:p>
        </p:txBody>
      </p:sp>
      <p:sp>
        <p:nvSpPr>
          <p:cNvPr id="6" name="Footer Placeholder 5"/>
          <p:cNvSpPr>
            <a:spLocks noGrp="1"/>
          </p:cNvSpPr>
          <p:nvPr>
            <p:ph type="ftr" sz="quarter" idx="11"/>
          </p:nvPr>
        </p:nvSpPr>
        <p:spPr/>
        <p:txBody>
          <a:bodyPr/>
          <a:lstStyle/>
          <a:p>
            <a:r>
              <a:rPr lang="en-US"/>
              <a:t>CopyRight: Santosh Chhatkuli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91355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F6A21B-6BBC-4D06-8BAA-A859A778D36A}" type="datetime1">
              <a:rPr lang="en-US" smtClean="0"/>
              <a:t>2/28/2025</a:t>
            </a:fld>
            <a:endParaRPr lang="en-US" dirty="0"/>
          </a:p>
        </p:txBody>
      </p:sp>
      <p:sp>
        <p:nvSpPr>
          <p:cNvPr id="8" name="Footer Placeholder 7"/>
          <p:cNvSpPr>
            <a:spLocks noGrp="1"/>
          </p:cNvSpPr>
          <p:nvPr>
            <p:ph type="ftr" sz="quarter" idx="11"/>
          </p:nvPr>
        </p:nvSpPr>
        <p:spPr/>
        <p:txBody>
          <a:bodyPr/>
          <a:lstStyle/>
          <a:p>
            <a:r>
              <a:rPr lang="en-US"/>
              <a:t>CopyRight: Santosh Chhatkuli</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28722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50EAC1-6C9F-4DA5-A733-5C59B0C03CE5}" type="datetime1">
              <a:rPr lang="en-US" smtClean="0"/>
              <a:t>2/28/2025</a:t>
            </a:fld>
            <a:endParaRPr lang="en-US" dirty="0"/>
          </a:p>
        </p:txBody>
      </p:sp>
      <p:sp>
        <p:nvSpPr>
          <p:cNvPr id="4" name="Footer Placeholder 3"/>
          <p:cNvSpPr>
            <a:spLocks noGrp="1"/>
          </p:cNvSpPr>
          <p:nvPr>
            <p:ph type="ftr" sz="quarter" idx="11"/>
          </p:nvPr>
        </p:nvSpPr>
        <p:spPr/>
        <p:txBody>
          <a:bodyPr/>
          <a:lstStyle/>
          <a:p>
            <a:r>
              <a:rPr lang="en-US"/>
              <a:t>CopyRight: Santosh Chhatkuli</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7670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9FAFCB-353E-4E47-B221-E2EB1A6BCBBA}" type="datetime1">
              <a:rPr lang="en-US" smtClean="0"/>
              <a:t>2/28/2025</a:t>
            </a:fld>
            <a:endParaRPr lang="en-US" dirty="0"/>
          </a:p>
        </p:txBody>
      </p:sp>
      <p:sp>
        <p:nvSpPr>
          <p:cNvPr id="3" name="Footer Placeholder 2"/>
          <p:cNvSpPr>
            <a:spLocks noGrp="1"/>
          </p:cNvSpPr>
          <p:nvPr>
            <p:ph type="ftr" sz="quarter" idx="11"/>
          </p:nvPr>
        </p:nvSpPr>
        <p:spPr/>
        <p:txBody>
          <a:bodyPr/>
          <a:lstStyle/>
          <a:p>
            <a:r>
              <a:rPr lang="en-US"/>
              <a:t>CopyRight: Santosh Chhatkuli</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66549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F37661-5901-4197-90ED-8E5FFD82C20F}" type="datetime1">
              <a:rPr lang="en-US" smtClean="0"/>
              <a:t>2/28/2025</a:t>
            </a:fld>
            <a:endParaRPr lang="en-US" dirty="0"/>
          </a:p>
        </p:txBody>
      </p:sp>
      <p:sp>
        <p:nvSpPr>
          <p:cNvPr id="6" name="Footer Placeholder 5"/>
          <p:cNvSpPr>
            <a:spLocks noGrp="1"/>
          </p:cNvSpPr>
          <p:nvPr>
            <p:ph type="ftr" sz="quarter" idx="11"/>
          </p:nvPr>
        </p:nvSpPr>
        <p:spPr/>
        <p:txBody>
          <a:bodyPr/>
          <a:lstStyle/>
          <a:p>
            <a:r>
              <a:rPr lang="en-US"/>
              <a:t>CopyRight: Santosh Chhatkuli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05302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A722363-F03C-4F38-BFEE-BE53A26A1449}" type="datetime1">
              <a:rPr lang="en-US" smtClean="0"/>
              <a:t>2/28/2025</a:t>
            </a:fld>
            <a:endParaRPr lang="en-US" dirty="0"/>
          </a:p>
        </p:txBody>
      </p:sp>
      <p:sp>
        <p:nvSpPr>
          <p:cNvPr id="6" name="Footer Placeholder 5"/>
          <p:cNvSpPr>
            <a:spLocks noGrp="1"/>
          </p:cNvSpPr>
          <p:nvPr>
            <p:ph type="ftr" sz="quarter" idx="11"/>
          </p:nvPr>
        </p:nvSpPr>
        <p:spPr/>
        <p:txBody>
          <a:bodyPr/>
          <a:lstStyle/>
          <a:p>
            <a:r>
              <a:rPr lang="en-US"/>
              <a:t>CopyRight: Santosh Chhatkuli</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4054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latin typeface="Abadi" panose="020F0502020204030204" pitchFamily="34" charset="0"/>
              </a:defRPr>
            </a:lvl1pPr>
          </a:lstStyle>
          <a:p>
            <a:fld id="{6C524C59-CB26-48C2-9EB3-0043507CC243}" type="datetime1">
              <a:rPr lang="en-US" smtClean="0"/>
              <a:pPr/>
              <a:t>2/28/2025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latin typeface="Abadi" panose="020F0502020204030204" pitchFamily="34" charset="0"/>
              </a:defRPr>
            </a:lvl1pPr>
          </a:lstStyle>
          <a:p>
            <a:r>
              <a:rPr lang="en-US" dirty="0" err="1"/>
              <a:t>CopyRight</a:t>
            </a:r>
            <a:r>
              <a:rPr lang="en-US" dirty="0"/>
              <a:t>: Santosh Chhatkuli</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latin typeface="Abadi" panose="020F050202020403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09952731"/>
      </p:ext>
    </p:extLst>
  </p:cSld>
  <p:clrMap bg1="lt1" tx1="dk1" bg2="lt2" tx2="dk2" accent1="accent1" accent2="accent2" accent3="accent3" accent4="accent4" accent5="accent5" accent6="accent6" hlink="hlink" folHlink="folHlink"/>
  <p:sldLayoutIdLst>
    <p:sldLayoutId id="2147484037" r:id="rId1"/>
    <p:sldLayoutId id="2147484038" r:id="rId2"/>
    <p:sldLayoutId id="2147484039" r:id="rId3"/>
    <p:sldLayoutId id="2147484040" r:id="rId4"/>
    <p:sldLayoutId id="2147484041" r:id="rId5"/>
    <p:sldLayoutId id="2147484042" r:id="rId6"/>
    <p:sldLayoutId id="2147484043" r:id="rId7"/>
    <p:sldLayoutId id="2147484044" r:id="rId8"/>
    <p:sldLayoutId id="2147484045" r:id="rId9"/>
    <p:sldLayoutId id="2147484046" r:id="rId10"/>
    <p:sldLayoutId id="2147484047"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Abadi" panose="020F0502020204030204" pitchFamily="34" charset="0"/>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Abadi" panose="020F0502020204030204" pitchFamily="34" charset="0"/>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Abadi" panose="020F0502020204030204" pitchFamily="34" charset="0"/>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Abadi" panose="020F0502020204030204" pitchFamily="34" charset="0"/>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Abadi" panose="020F0502020204030204" pitchFamily="34" charset="0"/>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Abadi" panose="020F0502020204030204" pitchFamily="34" charset="0"/>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lose up of a piece of paper with a pencil laying on top">
            <a:extLst>
              <a:ext uri="{FF2B5EF4-FFF2-40B4-BE49-F238E27FC236}">
                <a16:creationId xmlns:a16="http://schemas.microsoft.com/office/drawing/2014/main" id="{65810330-F0B5-43C9-BC34-094FFB5C0529}"/>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20" y="975"/>
            <a:ext cx="12191980" cy="6858000"/>
          </a:xfrm>
          <a:prstGeom prst="rect">
            <a:avLst/>
          </a:prstGeom>
        </p:spPr>
      </p:pic>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123416" y="1475234"/>
            <a:ext cx="3214307" cy="2901694"/>
          </a:xfrm>
        </p:spPr>
        <p:txBody>
          <a:bodyPr anchor="b">
            <a:normAutofit/>
          </a:bodyPr>
          <a:lstStyle/>
          <a:p>
            <a:r>
              <a:rPr lang="en-US" sz="3200" dirty="0">
                <a:solidFill>
                  <a:schemeClr val="tx1"/>
                </a:solidFill>
              </a:rPr>
              <a:t>NORMAL DISTRIBUTION</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127750" y="4608576"/>
            <a:ext cx="3205640" cy="774186"/>
          </a:xfrm>
        </p:spPr>
        <p:txBody>
          <a:bodyPr anchor="t">
            <a:normAutofit/>
          </a:bodyPr>
          <a:lstStyle/>
          <a:p>
            <a:pPr>
              <a:lnSpc>
                <a:spcPct val="100000"/>
              </a:lnSpc>
            </a:pPr>
            <a:r>
              <a:rPr lang="en-US" sz="1600" dirty="0"/>
              <a:t>SANTOSH CHHATKULI</a:t>
            </a:r>
          </a:p>
        </p:txBody>
      </p:sp>
      <p:sp>
        <p:nvSpPr>
          <p:cNvPr id="5" name="Footer Placeholder 4">
            <a:extLst>
              <a:ext uri="{FF2B5EF4-FFF2-40B4-BE49-F238E27FC236}">
                <a16:creationId xmlns:a16="http://schemas.microsoft.com/office/drawing/2014/main" id="{E50F2FC0-DABB-4268-9E5F-C54BE3D69AB8}"/>
              </a:ext>
            </a:extLst>
          </p:cNvPr>
          <p:cNvSpPr>
            <a:spLocks noGrp="1"/>
          </p:cNvSpPr>
          <p:nvPr>
            <p:ph type="ftr" sz="quarter" idx="11"/>
          </p:nvPr>
        </p:nvSpPr>
        <p:spPr/>
        <p:txBody>
          <a:bodyPr/>
          <a:lstStyle/>
          <a:p>
            <a:r>
              <a:rPr lang="en-US"/>
              <a:t>CopyRight: Santosh Chhatkuli</a:t>
            </a:r>
            <a:endParaRPr lang="en-US" dirty="0"/>
          </a:p>
        </p:txBody>
      </p:sp>
    </p:spTree>
    <p:extLst>
      <p:ext uri="{BB962C8B-B14F-4D97-AF65-F5344CB8AC3E}">
        <p14:creationId xmlns:p14="http://schemas.microsoft.com/office/powerpoint/2010/main" val="1931439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0812-A6D0-45CE-ABA7-84BFAC3537CB}"/>
              </a:ext>
            </a:extLst>
          </p:cNvPr>
          <p:cNvSpPr>
            <a:spLocks noGrp="1"/>
          </p:cNvSpPr>
          <p:nvPr>
            <p:ph type="title"/>
          </p:nvPr>
        </p:nvSpPr>
        <p:spPr>
          <a:xfrm>
            <a:off x="736600" y="327934"/>
            <a:ext cx="9875520" cy="537714"/>
          </a:xfrm>
        </p:spPr>
        <p:txBody>
          <a:bodyPr>
            <a:normAutofit/>
          </a:bodyPr>
          <a:lstStyle/>
          <a:p>
            <a:r>
              <a:rPr lang="en-US" sz="2400" b="1" dirty="0">
                <a:effectLst/>
                <a:latin typeface="Corbel" panose="020B0503020204020204" pitchFamily="34" charset="0"/>
                <a:ea typeface="Times New Roman" panose="02020603050405020304" pitchFamily="18" charset="0"/>
              </a:rPr>
              <a:t>Table of Standard Normal Distribution</a:t>
            </a:r>
            <a:endParaRPr lang="en-US" sz="2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19A373F-081B-4CBF-9799-9F95A2DACA95}"/>
                  </a:ext>
                </a:extLst>
              </p:cNvPr>
              <p:cNvSpPr>
                <a:spLocks noGrp="1"/>
              </p:cNvSpPr>
              <p:nvPr>
                <p:ph idx="1"/>
              </p:nvPr>
            </p:nvSpPr>
            <p:spPr>
              <a:xfrm>
                <a:off x="736600" y="955040"/>
                <a:ext cx="10845800" cy="5175466"/>
              </a:xfrm>
            </p:spPr>
            <p:txBody>
              <a:bodyPr>
                <a:normAutofit/>
              </a:bodyPr>
              <a:lstStyle/>
              <a:p>
                <a:pPr marL="0" marR="0" indent="0">
                  <a:spcBef>
                    <a:spcPts val="0"/>
                  </a:spcBef>
                  <a:spcAft>
                    <a:spcPts val="0"/>
                  </a:spcAft>
                  <a:buNone/>
                  <a:tabLst>
                    <a:tab pos="228600" algn="l"/>
                  </a:tabLst>
                </a:pPr>
                <a:r>
                  <a:rPr lang="en-US" sz="2400" dirty="0">
                    <a:effectLst/>
                    <a:latin typeface="Corbel" panose="020B0503020204020204" pitchFamily="34" charset="0"/>
                    <a:ea typeface="Calibri" panose="020F0502020204030204" pitchFamily="34" charset="0"/>
                    <a:cs typeface="Calibri" panose="020F0502020204030204" pitchFamily="34" charset="0"/>
                  </a:rPr>
                  <a:t>In Normal Distribution we find three types of probability.</a:t>
                </a:r>
              </a:p>
              <a:p>
                <a:pPr marL="0" marR="0" indent="0">
                  <a:spcBef>
                    <a:spcPts val="0"/>
                  </a:spcBef>
                  <a:spcAft>
                    <a:spcPts val="0"/>
                  </a:spcAft>
                  <a:buNone/>
                  <a:tabLst>
                    <a:tab pos="228600" algn="l"/>
                  </a:tabLst>
                </a:pPr>
                <a:endParaRPr lang="en-US" sz="2400" dirty="0">
                  <a:effectLst/>
                  <a:latin typeface="Corbel" panose="020B0503020204020204" pitchFamily="34" charset="0"/>
                  <a:ea typeface="Calibri" panose="020F0502020204030204" pitchFamily="34" charset="0"/>
                  <a:cs typeface="Calibri" panose="020F0502020204030204" pitchFamily="34" charset="0"/>
                </a:endParaRPr>
              </a:p>
              <a:p>
                <a:pPr marL="457200" marR="0" indent="-396875">
                  <a:spcBef>
                    <a:spcPts val="0"/>
                  </a:spcBef>
                  <a:spcAft>
                    <a:spcPts val="0"/>
                  </a:spcAft>
                  <a:buFont typeface="+mj-lt"/>
                  <a:buAutoNum type="alphaLcParenR"/>
                  <a:tabLst>
                    <a:tab pos="457200" algn="l"/>
                  </a:tabLst>
                </a:pPr>
                <a:r>
                  <a:rPr lang="en-US" sz="2400" dirty="0">
                    <a:latin typeface="Corbel" panose="020B0503020204020204" pitchFamily="34" charset="0"/>
                    <a:ea typeface="Calibri" panose="020F0502020204030204" pitchFamily="34" charset="0"/>
                    <a:cs typeface="Calibri" panose="020F0502020204030204" pitchFamily="34" charset="0"/>
                  </a:rPr>
                  <a:t>Probability between two values i.e. </a:t>
                </a:r>
                <a14:m>
                  <m:oMath xmlns:m="http://schemas.openxmlformats.org/officeDocument/2006/math">
                    <m:r>
                      <a:rPr lang="en-US" sz="2400" b="0" i="1" smtClean="0">
                        <a:latin typeface="Cambria Math" panose="02040503050406030204" pitchFamily="18" charset="0"/>
                        <a:ea typeface="Times New Roman" panose="02020603050405020304" pitchFamily="18" charset="0"/>
                      </a:rPr>
                      <m:t>𝑃</m:t>
                    </m:r>
                    <m:r>
                      <a:rPr lang="en-US" sz="2400" b="0" i="1" smtClean="0">
                        <a:latin typeface="Cambria Math" panose="02040503050406030204" pitchFamily="18" charset="0"/>
                        <a:ea typeface="Times New Roman" panose="020206030504050203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𝑋</m:t>
                        </m:r>
                      </m:e>
                      <m:sub>
                        <m:r>
                          <a:rPr lang="en-US" sz="2400" b="0" i="1" smtClean="0">
                            <a:latin typeface="Cambria Math" panose="02040503050406030204" pitchFamily="18" charset="0"/>
                          </a:rPr>
                          <m:t>𝑎</m:t>
                        </m:r>
                        <m:r>
                          <a:rPr lang="en-US" sz="2400" b="0" i="1" smtClean="0">
                            <a:latin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𝑋</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𝑏</m:t>
                        </m:r>
                      </m:sub>
                    </m:sSub>
                  </m:oMath>
                </a14:m>
                <a:r>
                  <a:rPr lang="en-US" sz="2400" dirty="0">
                    <a:latin typeface="Corbel" panose="020B0503020204020204" pitchFamily="34" charset="0"/>
                    <a:ea typeface="Calibri" panose="020F0502020204030204" pitchFamily="34" charset="0"/>
                    <a:cs typeface="Calibri" panose="020F0502020204030204" pitchFamily="34" charset="0"/>
                  </a:rPr>
                  <a:t>)</a:t>
                </a:r>
              </a:p>
              <a:p>
                <a:pPr marL="457200" marR="0" indent="-396875">
                  <a:spcBef>
                    <a:spcPts val="0"/>
                  </a:spcBef>
                  <a:spcAft>
                    <a:spcPts val="0"/>
                  </a:spcAft>
                  <a:buFont typeface="+mj-lt"/>
                  <a:buAutoNum type="alphaLcParenR"/>
                  <a:tabLst>
                    <a:tab pos="457200" algn="l"/>
                  </a:tabLst>
                </a:pPr>
                <a:r>
                  <a:rPr lang="en-US" sz="2400" dirty="0">
                    <a:latin typeface="Corbel" panose="020B0503020204020204" pitchFamily="34" charset="0"/>
                    <a:ea typeface="Calibri" panose="020F0502020204030204" pitchFamily="34" charset="0"/>
                    <a:cs typeface="Calibri" panose="020F0502020204030204" pitchFamily="34" charset="0"/>
                  </a:rPr>
                  <a:t>Probability below certain value i.e. </a:t>
                </a:r>
                <a14:m>
                  <m:oMath xmlns:m="http://schemas.openxmlformats.org/officeDocument/2006/math">
                    <m:r>
                      <a:rPr lang="en-US" sz="2400" b="0" i="1" smtClean="0">
                        <a:latin typeface="Cambria Math" panose="02040503050406030204" pitchFamily="18" charset="0"/>
                        <a:ea typeface="Times New Roman" panose="02020603050405020304" pitchFamily="18" charset="0"/>
                      </a:rPr>
                      <m:t>𝑃</m:t>
                    </m:r>
                    <m:r>
                      <a:rPr lang="en-US" sz="2400" b="0" i="1" smtClean="0">
                        <a:latin typeface="Cambria Math" panose="02040503050406030204" pitchFamily="18" charset="0"/>
                        <a:ea typeface="Times New Roman" panose="02020603050405020304" pitchFamily="18" charset="0"/>
                      </a:rPr>
                      <m:t> </m:t>
                    </m:r>
                    <m:d>
                      <m:dPr>
                        <m:ctrlPr>
                          <a:rPr lang="en-US" sz="2400" b="0" i="1" smtClean="0">
                            <a:latin typeface="Cambria Math" panose="02040503050406030204" pitchFamily="18" charset="0"/>
                            <a:ea typeface="Times New Roman" panose="02020603050405020304" pitchFamily="18" charset="0"/>
                          </a:rPr>
                        </m:ctrlPr>
                      </m:dPr>
                      <m:e>
                        <m:r>
                          <a:rPr lang="en-US" sz="2400" b="0" i="1" smtClean="0">
                            <a:latin typeface="Cambria Math" panose="02040503050406030204" pitchFamily="18" charset="0"/>
                            <a:ea typeface="Times New Roman" panose="02020603050405020304" pitchFamily="18" charset="0"/>
                          </a:rPr>
                          <m:t>𝑋</m:t>
                        </m:r>
                        <m:r>
                          <a:rPr lang="en-US" sz="2400" b="0" i="1" smtClean="0">
                            <a:latin typeface="Cambria Math" panose="02040503050406030204" pitchFamily="18" charset="0"/>
                            <a:ea typeface="Times New Roman" panose="02020603050405020304" pitchFamily="18" charset="0"/>
                          </a:rPr>
                          <m:t> ≤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𝑎</m:t>
                            </m:r>
                          </m:sub>
                        </m:sSub>
                      </m:e>
                    </m:d>
                  </m:oMath>
                </a14:m>
                <a:endParaRPr lang="en-US" sz="2400" b="0" dirty="0">
                  <a:latin typeface="Corbel" panose="020B0503020204020204" pitchFamily="34" charset="0"/>
                  <a:ea typeface="Calibri" panose="020F0502020204030204" pitchFamily="34" charset="0"/>
                  <a:cs typeface="Calibri" panose="020F0502020204030204" pitchFamily="34" charset="0"/>
                </a:endParaRPr>
              </a:p>
              <a:p>
                <a:pPr marL="457200" marR="0" indent="-396875">
                  <a:spcBef>
                    <a:spcPts val="0"/>
                  </a:spcBef>
                  <a:spcAft>
                    <a:spcPts val="0"/>
                  </a:spcAft>
                  <a:buFont typeface="+mj-lt"/>
                  <a:buAutoNum type="alphaLcParenR"/>
                  <a:tabLst>
                    <a:tab pos="457200" algn="l"/>
                  </a:tabLst>
                </a:pPr>
                <a:r>
                  <a:rPr lang="en-US" sz="2400" dirty="0">
                    <a:latin typeface="Corbel" panose="020B0503020204020204" pitchFamily="34" charset="0"/>
                    <a:ea typeface="Calibri" panose="020F0502020204030204" pitchFamily="34" charset="0"/>
                    <a:cs typeface="Calibri" panose="020F0502020204030204" pitchFamily="34" charset="0"/>
                  </a:rPr>
                  <a:t>Probability above certain value i.e. </a:t>
                </a:r>
                <a14:m>
                  <m:oMath xmlns:m="http://schemas.openxmlformats.org/officeDocument/2006/math">
                    <m:r>
                      <a:rPr lang="en-US" sz="2400" b="0" i="1" smtClean="0">
                        <a:latin typeface="Cambria Math" panose="02040503050406030204" pitchFamily="18" charset="0"/>
                        <a:ea typeface="Times New Roman" panose="02020603050405020304" pitchFamily="18" charset="0"/>
                      </a:rPr>
                      <m:t>𝑃</m:t>
                    </m:r>
                    <m:r>
                      <a:rPr lang="en-US" sz="2400" b="0" i="1" smtClean="0">
                        <a:latin typeface="Cambria Math" panose="02040503050406030204" pitchFamily="18" charset="0"/>
                        <a:ea typeface="Times New Roman" panose="02020603050405020304" pitchFamily="18" charset="0"/>
                      </a:rPr>
                      <m:t> (</m:t>
                    </m:r>
                    <m:r>
                      <a:rPr lang="en-US" sz="2400" b="0" i="1" smtClean="0">
                        <a:latin typeface="Cambria Math" panose="02040503050406030204" pitchFamily="18" charset="0"/>
                        <a:ea typeface="Times New Roman" panose="02020603050405020304" pitchFamily="18" charset="0"/>
                      </a:rPr>
                      <m:t>𝑋</m:t>
                    </m:r>
                    <m:r>
                      <a:rPr lang="en-US" sz="2400" b="0" i="1" smtClean="0">
                        <a:latin typeface="Cambria Math" panose="02040503050406030204" pitchFamily="18" charset="0"/>
                        <a:ea typeface="Cambria Math" panose="02040503050406030204" pitchFamily="18" charset="0"/>
                      </a:rPr>
                      <m:t>≥ </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𝑋</m:t>
                        </m:r>
                      </m:e>
                      <m:sub>
                        <m:r>
                          <a:rPr lang="en-US" sz="2400" b="0" i="1" smtClean="0">
                            <a:latin typeface="Cambria Math" panose="02040503050406030204" pitchFamily="18" charset="0"/>
                            <a:ea typeface="Cambria Math" panose="02040503050406030204" pitchFamily="18" charset="0"/>
                          </a:rPr>
                          <m:t>𝑏</m:t>
                        </m:r>
                      </m:sub>
                    </m:sSub>
                    <m:r>
                      <a:rPr lang="en-US" sz="2400" b="0" i="1" smtClean="0">
                        <a:latin typeface="Cambria Math" panose="02040503050406030204" pitchFamily="18" charset="0"/>
                        <a:ea typeface="Cambria Math" panose="02040503050406030204" pitchFamily="18" charset="0"/>
                      </a:rPr>
                      <m:t>)</m:t>
                    </m:r>
                  </m:oMath>
                </a14:m>
                <a:endParaRPr lang="en-US" sz="2400" dirty="0">
                  <a:latin typeface="Corbel" panose="020B0503020204020204" pitchFamily="34" charset="0"/>
                  <a:ea typeface="Calibri" panose="020F0502020204030204" pitchFamily="34" charset="0"/>
                  <a:cs typeface="Calibri" panose="020F0502020204030204" pitchFamily="34" charset="0"/>
                </a:endParaRPr>
              </a:p>
              <a:p>
                <a:pPr marL="0" marR="0" indent="0">
                  <a:spcBef>
                    <a:spcPts val="0"/>
                  </a:spcBef>
                  <a:spcAft>
                    <a:spcPts val="0"/>
                  </a:spcAft>
                  <a:buNone/>
                  <a:tabLst>
                    <a:tab pos="228600" algn="l"/>
                  </a:tabLst>
                </a:pPr>
                <a:endParaRPr lang="en-US" sz="2400" dirty="0">
                  <a:latin typeface="Corbel" panose="020B0503020204020204" pitchFamily="34" charset="0"/>
                  <a:ea typeface="Calibri" panose="020F0502020204030204" pitchFamily="34" charset="0"/>
                  <a:cs typeface="Calibri" panose="020F0502020204030204" pitchFamily="34" charset="0"/>
                </a:endParaRPr>
              </a:p>
              <a:p>
                <a:pPr marL="0" marR="0" indent="0">
                  <a:spcBef>
                    <a:spcPts val="0"/>
                  </a:spcBef>
                  <a:spcAft>
                    <a:spcPts val="0"/>
                  </a:spcAft>
                  <a:buNone/>
                  <a:tabLst>
                    <a:tab pos="228600" algn="l"/>
                  </a:tabLst>
                </a:pPr>
                <a:r>
                  <a:rPr lang="en-US" sz="2400" dirty="0">
                    <a:effectLst/>
                    <a:latin typeface="Corbel" panose="020B0503020204020204" pitchFamily="34" charset="0"/>
                    <a:ea typeface="Calibri" panose="020F0502020204030204" pitchFamily="34" charset="0"/>
                    <a:cs typeface="Calibri" panose="020F0502020204030204" pitchFamily="34" charset="0"/>
                  </a:rPr>
                  <a:t>There are two principal tables.</a:t>
                </a:r>
              </a:p>
              <a:p>
                <a:pPr marL="457200" marR="0" lvl="0" indent="-396875">
                  <a:spcBef>
                    <a:spcPts val="0"/>
                  </a:spcBef>
                  <a:spcAft>
                    <a:spcPts val="0"/>
                  </a:spcAft>
                  <a:buFont typeface="+mj-lt"/>
                  <a:buAutoNum type="alphaLcParenR"/>
                </a:pPr>
                <a:r>
                  <a:rPr lang="en-US" sz="2400" dirty="0">
                    <a:effectLst/>
                    <a:latin typeface="Corbel" panose="020B0503020204020204" pitchFamily="34" charset="0"/>
                    <a:ea typeface="Calibri" panose="020F0502020204030204" pitchFamily="34" charset="0"/>
                    <a:cs typeface="Calibri" panose="020F0502020204030204" pitchFamily="34" charset="0"/>
                  </a:rPr>
                  <a:t>Table of ordinate</a:t>
                </a:r>
              </a:p>
              <a:p>
                <a:pPr marL="457200" marR="0" lvl="0" indent="-396875">
                  <a:spcBef>
                    <a:spcPts val="0"/>
                  </a:spcBef>
                  <a:spcAft>
                    <a:spcPts val="0"/>
                  </a:spcAft>
                  <a:buFont typeface="+mj-lt"/>
                  <a:buAutoNum type="alphaLcParenR"/>
                </a:pPr>
                <a:r>
                  <a:rPr lang="en-US" sz="2400" dirty="0">
                    <a:effectLst/>
                    <a:latin typeface="Corbel" panose="020B0503020204020204" pitchFamily="34" charset="0"/>
                    <a:ea typeface="Calibri" panose="020F0502020204030204" pitchFamily="34" charset="0"/>
                    <a:cs typeface="Calibri" panose="020F0502020204030204" pitchFamily="34" charset="0"/>
                  </a:rPr>
                  <a:t>Table of the cumulative distribution</a:t>
                </a:r>
              </a:p>
              <a:p>
                <a:pPr marL="0" marR="0" lvl="0" indent="0">
                  <a:spcBef>
                    <a:spcPts val="0"/>
                  </a:spcBef>
                  <a:spcAft>
                    <a:spcPts val="0"/>
                  </a:spcAft>
                  <a:buNone/>
                  <a:tabLst>
                    <a:tab pos="228600" algn="l"/>
                    <a:tab pos="457200" algn="l"/>
                  </a:tabLst>
                </a:pPr>
                <a:endParaRPr lang="en-US" sz="2400" dirty="0">
                  <a:latin typeface="Corbel" panose="020B0503020204020204" pitchFamily="34" charset="0"/>
                  <a:ea typeface="Calibri" panose="020F0502020204030204" pitchFamily="34" charset="0"/>
                  <a:cs typeface="Calibri" panose="020F0502020204030204" pitchFamily="34" charset="0"/>
                </a:endParaRPr>
              </a:p>
              <a:p>
                <a:pPr marL="0" marR="0" lvl="0" indent="0">
                  <a:spcBef>
                    <a:spcPts val="0"/>
                  </a:spcBef>
                  <a:spcAft>
                    <a:spcPts val="0"/>
                  </a:spcAft>
                  <a:buNone/>
                  <a:tabLst>
                    <a:tab pos="228600" algn="l"/>
                    <a:tab pos="457200" algn="l"/>
                  </a:tabLst>
                </a:pPr>
                <a:r>
                  <a:rPr lang="en-US" sz="2400" dirty="0">
                    <a:effectLst/>
                    <a:latin typeface="Corbel" panose="020B0503020204020204" pitchFamily="34" charset="0"/>
                    <a:ea typeface="Calibri" panose="020F0502020204030204" pitchFamily="34" charset="0"/>
                    <a:cs typeface="Calibri" panose="020F0502020204030204" pitchFamily="34" charset="0"/>
                  </a:rPr>
                  <a:t>Procedure for finding probabilities or percentage for given value of X</a:t>
                </a:r>
              </a:p>
              <a:p>
                <a:pPr marL="914400" marR="0" lvl="0" indent="-914400">
                  <a:spcBef>
                    <a:spcPts val="0"/>
                  </a:spcBef>
                  <a:spcAft>
                    <a:spcPts val="0"/>
                  </a:spcAft>
                  <a:buNone/>
                </a:pPr>
                <a:r>
                  <a:rPr lang="en-US" sz="2400" dirty="0">
                    <a:effectLst/>
                    <a:latin typeface="Corbel" panose="020B0503020204020204" pitchFamily="34" charset="0"/>
                    <a:ea typeface="Calibri" panose="020F0502020204030204" pitchFamily="34" charset="0"/>
                    <a:cs typeface="Calibri" panose="020F0502020204030204" pitchFamily="34" charset="0"/>
                  </a:rPr>
                  <a:t>Step 1: Sketch the normal curve, level the mean and specific x-values. Shade the region of desired probability.</a:t>
                </a:r>
              </a:p>
              <a:p>
                <a:pPr marL="0" marR="0" lvl="0" indent="0">
                  <a:spcBef>
                    <a:spcPts val="0"/>
                  </a:spcBef>
                  <a:spcAft>
                    <a:spcPts val="0"/>
                  </a:spcAft>
                  <a:buNone/>
                </a:pPr>
                <a:r>
                  <a:rPr lang="en-US" sz="2400" dirty="0">
                    <a:effectLst/>
                    <a:latin typeface="Corbel" panose="020B0503020204020204" pitchFamily="34" charset="0"/>
                    <a:ea typeface="Calibri" panose="020F0502020204030204" pitchFamily="34" charset="0"/>
                    <a:cs typeface="Calibri" panose="020F0502020204030204" pitchFamily="34" charset="0"/>
                  </a:rPr>
                  <a:t>Step 2: Find the Z-score for each x-value at the boundary of this region.</a:t>
                </a:r>
              </a:p>
              <a:p>
                <a:pPr marL="0" marR="0" lvl="0" indent="0">
                  <a:spcBef>
                    <a:spcPts val="0"/>
                  </a:spcBef>
                  <a:spcAft>
                    <a:spcPts val="0"/>
                  </a:spcAft>
                  <a:buNone/>
                </a:pPr>
                <a:r>
                  <a:rPr lang="en-US" sz="2400" dirty="0">
                    <a:latin typeface="Corbel" panose="020B0503020204020204" pitchFamily="34" charset="0"/>
                    <a:ea typeface="Calibri" panose="020F0502020204030204" pitchFamily="34" charset="0"/>
                    <a:cs typeface="Calibri" panose="020F0502020204030204" pitchFamily="34" charset="0"/>
                  </a:rPr>
                  <a:t>Step 3: </a:t>
                </a:r>
                <a:r>
                  <a:rPr lang="en-US" sz="2400" dirty="0">
                    <a:effectLst/>
                    <a:latin typeface="Corbel" panose="020B0503020204020204" pitchFamily="34" charset="0"/>
                    <a:ea typeface="Calibri" panose="020F0502020204030204" pitchFamily="34" charset="0"/>
                    <a:cs typeface="Calibri" panose="020F0502020204030204" pitchFamily="34" charset="0"/>
                  </a:rPr>
                  <a:t>Find the relevant area from either table.</a:t>
                </a:r>
              </a:p>
              <a:p>
                <a:pPr marL="0" marR="0" lvl="0" indent="0">
                  <a:spcBef>
                    <a:spcPts val="0"/>
                  </a:spcBef>
                  <a:spcAft>
                    <a:spcPts val="0"/>
                  </a:spcAft>
                  <a:buNone/>
                  <a:tabLst>
                    <a:tab pos="228600" algn="l"/>
                    <a:tab pos="457200" algn="l"/>
                  </a:tabLst>
                </a:pPr>
                <a:endParaRPr lang="en-US" sz="1800" dirty="0">
                  <a:effectLst/>
                  <a:latin typeface="Times New Roman" panose="02020603050405020304" pitchFamily="18" charset="0"/>
                  <a:ea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C19A373F-081B-4CBF-9799-9F95A2DACA95}"/>
                  </a:ext>
                </a:extLst>
              </p:cNvPr>
              <p:cNvSpPr>
                <a:spLocks noGrp="1" noRot="1" noChangeAspect="1" noMove="1" noResize="1" noEditPoints="1" noAdjustHandles="1" noChangeArrowheads="1" noChangeShapeType="1" noTextEdit="1"/>
              </p:cNvSpPr>
              <p:nvPr>
                <p:ph idx="1"/>
              </p:nvPr>
            </p:nvSpPr>
            <p:spPr>
              <a:xfrm>
                <a:off x="736600" y="955040"/>
                <a:ext cx="10845800" cy="5175466"/>
              </a:xfrm>
              <a:blipFill>
                <a:blip r:embed="rId2"/>
                <a:stretch>
                  <a:fillRect l="-899" t="-164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9445B84-CF68-41AA-A9C7-078C50FF5F98}"/>
              </a:ext>
            </a:extLst>
          </p:cNvPr>
          <p:cNvSpPr>
            <a:spLocks noGrp="1"/>
          </p:cNvSpPr>
          <p:nvPr>
            <p:ph type="ftr" sz="quarter" idx="11"/>
          </p:nvPr>
        </p:nvSpPr>
        <p:spPr/>
        <p:txBody>
          <a:bodyPr/>
          <a:lstStyle/>
          <a:p>
            <a:r>
              <a:rPr lang="en-US"/>
              <a:t>CopyRight: Santosh Chhatkuli</a:t>
            </a:r>
            <a:endParaRPr lang="en-US" dirty="0"/>
          </a:p>
        </p:txBody>
      </p:sp>
    </p:spTree>
    <p:extLst>
      <p:ext uri="{BB962C8B-B14F-4D97-AF65-F5344CB8AC3E}">
        <p14:creationId xmlns:p14="http://schemas.microsoft.com/office/powerpoint/2010/main" val="4014577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99BE-27F4-48E0-9819-A995D9CE1DCC}"/>
              </a:ext>
            </a:extLst>
          </p:cNvPr>
          <p:cNvSpPr>
            <a:spLocks noGrp="1"/>
          </p:cNvSpPr>
          <p:nvPr>
            <p:ph type="title"/>
          </p:nvPr>
        </p:nvSpPr>
        <p:spPr>
          <a:xfrm>
            <a:off x="733246" y="381286"/>
            <a:ext cx="9875520" cy="278921"/>
          </a:xfrm>
        </p:spPr>
        <p:txBody>
          <a:bodyPr>
            <a:normAutofit fontScale="90000"/>
          </a:bodyPr>
          <a:lstStyle/>
          <a:p>
            <a:r>
              <a:rPr lang="en-US" sz="2400" b="1" dirty="0"/>
              <a:t>Normal Distribution as an approximation of Binomial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0CCCE4-CFE2-474B-8A6A-6CF5B76DF2FE}"/>
                  </a:ext>
                </a:extLst>
              </p:cNvPr>
              <p:cNvSpPr>
                <a:spLocks noGrp="1"/>
              </p:cNvSpPr>
              <p:nvPr>
                <p:ph idx="1"/>
              </p:nvPr>
            </p:nvSpPr>
            <p:spPr>
              <a:xfrm>
                <a:off x="733246" y="764442"/>
                <a:ext cx="10849154" cy="5459385"/>
              </a:xfrm>
            </p:spPr>
            <p:txBody>
              <a:bodyPr>
                <a:noAutofit/>
              </a:bodyPr>
              <a:lstStyle/>
              <a:p>
                <a:pPr marL="45720" indent="0">
                  <a:buNone/>
                </a:pPr>
                <a:r>
                  <a:rPr lang="en-US" dirty="0">
                    <a:effectLst/>
                    <a:latin typeface="+mn-lt"/>
                    <a:ea typeface="Times New Roman" panose="02020603050405020304" pitchFamily="18" charset="0"/>
                  </a:rPr>
                  <a:t>If n is large and if neither p nor q is too close to zero, the binomial distribution can be closely approximated by a normal distribution.</a:t>
                </a:r>
              </a:p>
              <a:p>
                <a:pPr marL="45720" indent="0">
                  <a:buNone/>
                </a:pPr>
                <a:r>
                  <a:rPr lang="en-US" dirty="0">
                    <a:effectLst/>
                    <a:latin typeface="+mn-lt"/>
                    <a:ea typeface="Times New Roman" panose="02020603050405020304" pitchFamily="18" charset="0"/>
                  </a:rPr>
                  <a:t>The normal approximation to a Binomial Distribution is very good </a:t>
                </a:r>
                <a:r>
                  <a:rPr lang="en-US" b="1" dirty="0">
                    <a:effectLst/>
                    <a:latin typeface="+mn-lt"/>
                    <a:ea typeface="Times New Roman" panose="02020603050405020304" pitchFamily="18" charset="0"/>
                  </a:rPr>
                  <a:t>if both </a:t>
                </a:r>
                <a:r>
                  <a:rPr lang="en-US" b="1" i="1" dirty="0">
                    <a:effectLst/>
                    <a:latin typeface="+mn-lt"/>
                    <a:ea typeface="Times New Roman" panose="02020603050405020304" pitchFamily="18" charset="0"/>
                  </a:rPr>
                  <a:t>np</a:t>
                </a:r>
                <a:r>
                  <a:rPr lang="en-US" b="1" dirty="0">
                    <a:effectLst/>
                    <a:latin typeface="+mn-lt"/>
                    <a:ea typeface="Times New Roman" panose="02020603050405020304" pitchFamily="18" charset="0"/>
                  </a:rPr>
                  <a:t> and </a:t>
                </a:r>
                <a:r>
                  <a:rPr lang="en-US" b="1" i="1" dirty="0">
                    <a:effectLst/>
                    <a:latin typeface="+mn-lt"/>
                    <a:ea typeface="Times New Roman" panose="02020603050405020304" pitchFamily="18" charset="0"/>
                  </a:rPr>
                  <a:t>nq</a:t>
                </a:r>
                <a:r>
                  <a:rPr lang="en-US" b="1" dirty="0">
                    <a:effectLst/>
                    <a:latin typeface="+mn-lt"/>
                    <a:ea typeface="Times New Roman" panose="02020603050405020304" pitchFamily="18" charset="0"/>
                  </a:rPr>
                  <a:t> are greater than 5.</a:t>
                </a:r>
                <a:endParaRPr lang="en-US" dirty="0">
                  <a:effectLst/>
                  <a:latin typeface="+mn-lt"/>
                  <a:ea typeface="Times New Roman" panose="02020603050405020304" pitchFamily="18" charset="0"/>
                </a:endParaRPr>
              </a:p>
              <a:p>
                <a:pPr marL="45720" indent="0">
                  <a:buNone/>
                </a:pPr>
                <a:r>
                  <a:rPr lang="en-US" dirty="0">
                    <a:effectLst/>
                    <a:latin typeface="+mn-lt"/>
                    <a:ea typeface="Times New Roman" panose="02020603050405020304" pitchFamily="18" charset="0"/>
                  </a:rPr>
                  <a:t>To find the approximate probabilities corresponding to the values of the discrete random variable X, we have following standardized variable given by</a:t>
                </a:r>
              </a:p>
              <a:p>
                <a:pPr marL="45720" indent="0">
                  <a:buNone/>
                </a:pPr>
                <a:r>
                  <a:rPr lang="en-US" dirty="0">
                    <a:effectLst/>
                    <a:latin typeface="+mn-lt"/>
                    <a:ea typeface="Times New Roman" panose="02020603050405020304" pitchFamily="18" charset="0"/>
                  </a:rPr>
                  <a:t>	</a:t>
                </a:r>
                <a14:m>
                  <m:oMath xmlns:m="http://schemas.openxmlformats.org/officeDocument/2006/math">
                    <m:r>
                      <a:rPr lang="en-US" sz="2800" b="0" i="1" smtClean="0">
                        <a:effectLst/>
                        <a:latin typeface="Cambria Math" panose="02040503050406030204" pitchFamily="18" charset="0"/>
                        <a:ea typeface="Times New Roman" panose="02020603050405020304" pitchFamily="18" charset="0"/>
                      </a:rPr>
                      <m:t>𝑍</m:t>
                    </m:r>
                    <m:r>
                      <a:rPr lang="en-US" sz="2800" b="0" i="1" smtClean="0">
                        <a:effectLst/>
                        <a:latin typeface="Cambria Math" panose="02040503050406030204" pitchFamily="18" charset="0"/>
                        <a:ea typeface="Times New Roman" panose="02020603050405020304" pitchFamily="18" charset="0"/>
                      </a:rPr>
                      <m:t>= </m:t>
                    </m:r>
                    <m:f>
                      <m:fPr>
                        <m:ctrlPr>
                          <a:rPr lang="en-US" sz="2800" b="0" i="1" smtClean="0">
                            <a:effectLst/>
                            <a:latin typeface="Cambria Math" panose="02040503050406030204" pitchFamily="18" charset="0"/>
                          </a:rPr>
                        </m:ctrlPr>
                      </m:fPr>
                      <m:num>
                        <m:sSub>
                          <m:sSubPr>
                            <m:ctrlPr>
                              <a:rPr lang="en-US" sz="2800" b="0" i="1" smtClean="0">
                                <a:effectLst/>
                                <a:latin typeface="Cambria Math" panose="02040503050406030204" pitchFamily="18" charset="0"/>
                              </a:rPr>
                            </m:ctrlPr>
                          </m:sSubPr>
                          <m:e>
                            <m:r>
                              <a:rPr lang="en-US" sz="2800" b="0" i="1" smtClean="0">
                                <a:effectLst/>
                                <a:latin typeface="Cambria Math" panose="02040503050406030204" pitchFamily="18" charset="0"/>
                              </a:rPr>
                              <m:t>𝑋</m:t>
                            </m:r>
                          </m:e>
                          <m:sub>
                            <m:r>
                              <a:rPr lang="en-US" sz="2800" b="0" i="1" smtClean="0">
                                <a:effectLst/>
                                <a:latin typeface="Cambria Math" panose="02040503050406030204" pitchFamily="18" charset="0"/>
                              </a:rPr>
                              <m:t>𝑎</m:t>
                            </m:r>
                          </m:sub>
                        </m:sSub>
                        <m:r>
                          <a:rPr lang="en-US" sz="2800" b="0" i="1" smtClean="0">
                            <a:effectLst/>
                            <a:latin typeface="Cambria Math" panose="02040503050406030204" pitchFamily="18" charset="0"/>
                          </a:rPr>
                          <m:t> − </m:t>
                        </m:r>
                        <m:r>
                          <a:rPr lang="en-US" sz="2800" b="0" i="1" smtClean="0">
                            <a:effectLst/>
                            <a:latin typeface="Cambria Math" panose="02040503050406030204" pitchFamily="18" charset="0"/>
                          </a:rPr>
                          <m:t>𝑛𝑝</m:t>
                        </m:r>
                      </m:num>
                      <m:den>
                        <m:rad>
                          <m:radPr>
                            <m:degHide m:val="on"/>
                            <m:ctrlPr>
                              <a:rPr lang="en-US" sz="2800" b="0" i="1" smtClean="0">
                                <a:effectLst/>
                                <a:latin typeface="Cambria Math" panose="02040503050406030204" pitchFamily="18" charset="0"/>
                              </a:rPr>
                            </m:ctrlPr>
                          </m:radPr>
                          <m:deg/>
                          <m:e>
                            <m:r>
                              <a:rPr lang="en-US" sz="2800" b="0" i="1" smtClean="0">
                                <a:effectLst/>
                                <a:latin typeface="Cambria Math" panose="02040503050406030204" pitchFamily="18" charset="0"/>
                              </a:rPr>
                              <m:t>𝑛𝑝𝑞</m:t>
                            </m:r>
                          </m:e>
                        </m:rad>
                      </m:den>
                    </m:f>
                  </m:oMath>
                </a14:m>
                <a:endParaRPr lang="en-US" sz="2800" b="0" dirty="0">
                  <a:effectLst/>
                  <a:latin typeface="+mn-lt"/>
                </a:endParaRPr>
              </a:p>
              <a:p>
                <a:pPr marL="45720" indent="0">
                  <a:buNone/>
                </a:pPr>
                <a:r>
                  <a:rPr lang="en-US" dirty="0">
                    <a:latin typeface="+mn-lt"/>
                  </a:rPr>
                  <a:t>Where,</a:t>
                </a:r>
              </a:p>
              <a:p>
                <a:pPr marL="45720" indent="0">
                  <a:buNone/>
                </a:pPr>
                <a:r>
                  <a:rPr lang="en-US" dirty="0">
                    <a:latin typeface="+mn-lt"/>
                  </a:rPr>
                  <a:t>	µ = mean of the binomial distribution = np</a:t>
                </a:r>
              </a:p>
              <a:p>
                <a:pPr marL="45720" indent="0">
                  <a:buNone/>
                </a:pPr>
                <a:r>
                  <a:rPr lang="en-US" dirty="0">
                    <a:latin typeface="+mn-lt"/>
                  </a:rPr>
                  <a:t>	</a:t>
                </a:r>
                <a:r>
                  <a:rPr lang="el-GR" dirty="0">
                    <a:latin typeface="+mn-lt"/>
                  </a:rPr>
                  <a:t>σ</a:t>
                </a:r>
                <a:r>
                  <a:rPr lang="en-US" dirty="0">
                    <a:latin typeface="+mn-lt"/>
                  </a:rPr>
                  <a:t> = standard deviation of binomial distribution =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𝑛𝑝𝑞</m:t>
                        </m:r>
                      </m:e>
                    </m:rad>
                  </m:oMath>
                </a14:m>
                <a:endParaRPr lang="en-US" dirty="0">
                  <a:latin typeface="+mn-lt"/>
                </a:endParaRPr>
              </a:p>
              <a:p>
                <a:pPr marL="45720" indent="0">
                  <a:buNone/>
                </a:pPr>
                <a:r>
                  <a:rPr lang="en-US" dirty="0">
                    <a:latin typeface="+mn-lt"/>
                  </a:rPr>
                  <a:t>	Xa = adjusted no. of successes for the discrete random variable X </a:t>
                </a:r>
              </a:p>
              <a:p>
                <a:pPr marL="45720" indent="0">
                  <a:buNone/>
                </a:pPr>
                <a:r>
                  <a:rPr lang="en-US" dirty="0">
                    <a:latin typeface="+mn-lt"/>
                  </a:rPr>
                  <a:t>	           (Xa = X –  0.5 or Xa = X + 0.5 whichever appropriate)	</a:t>
                </a:r>
              </a:p>
            </p:txBody>
          </p:sp>
        </mc:Choice>
        <mc:Fallback xmlns="">
          <p:sp>
            <p:nvSpPr>
              <p:cNvPr id="3" name="Content Placeholder 2">
                <a:extLst>
                  <a:ext uri="{FF2B5EF4-FFF2-40B4-BE49-F238E27FC236}">
                    <a16:creationId xmlns:a16="http://schemas.microsoft.com/office/drawing/2014/main" id="{5A0CCCE4-CFE2-474B-8A6A-6CF5B76DF2FE}"/>
                  </a:ext>
                </a:extLst>
              </p:cNvPr>
              <p:cNvSpPr>
                <a:spLocks noGrp="1" noRot="1" noChangeAspect="1" noMove="1" noResize="1" noEditPoints="1" noAdjustHandles="1" noChangeArrowheads="1" noChangeShapeType="1" noTextEdit="1"/>
              </p:cNvSpPr>
              <p:nvPr>
                <p:ph idx="1"/>
              </p:nvPr>
            </p:nvSpPr>
            <p:spPr>
              <a:xfrm>
                <a:off x="733246" y="764442"/>
                <a:ext cx="10849154" cy="5459385"/>
              </a:xfrm>
              <a:blipFill>
                <a:blip r:embed="rId2"/>
                <a:stretch>
                  <a:fillRect l="-281" t="-1339" b="-2232"/>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713D0892-71A3-417C-AB7E-E38775A019A1}"/>
              </a:ext>
            </a:extLst>
          </p:cNvPr>
          <p:cNvSpPr>
            <a:spLocks noGrp="1"/>
          </p:cNvSpPr>
          <p:nvPr>
            <p:ph type="ftr" sz="quarter" idx="11"/>
          </p:nvPr>
        </p:nvSpPr>
        <p:spPr/>
        <p:txBody>
          <a:bodyPr/>
          <a:lstStyle/>
          <a:p>
            <a:r>
              <a:rPr lang="en-US"/>
              <a:t>CopyRight: Santosh Chhatkuli</a:t>
            </a:r>
            <a:endParaRPr lang="en-US" dirty="0"/>
          </a:p>
        </p:txBody>
      </p:sp>
    </p:spTree>
    <p:extLst>
      <p:ext uri="{BB962C8B-B14F-4D97-AF65-F5344CB8AC3E}">
        <p14:creationId xmlns:p14="http://schemas.microsoft.com/office/powerpoint/2010/main" val="26423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99BE-27F4-48E0-9819-A995D9CE1DCC}"/>
              </a:ext>
            </a:extLst>
          </p:cNvPr>
          <p:cNvSpPr>
            <a:spLocks noGrp="1"/>
          </p:cNvSpPr>
          <p:nvPr>
            <p:ph type="title"/>
          </p:nvPr>
        </p:nvSpPr>
        <p:spPr>
          <a:xfrm>
            <a:off x="621486" y="457201"/>
            <a:ext cx="9875520" cy="393460"/>
          </a:xfrm>
        </p:spPr>
        <p:txBody>
          <a:bodyPr>
            <a:normAutofit fontScale="90000"/>
          </a:bodyPr>
          <a:lstStyle/>
          <a:p>
            <a:r>
              <a:rPr lang="en-US" sz="2400" b="1" dirty="0"/>
              <a:t>Normal Distribution as an approximation of Poisson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A0CCCE4-CFE2-474B-8A6A-6CF5B76DF2FE}"/>
                  </a:ext>
                </a:extLst>
              </p:cNvPr>
              <p:cNvSpPr>
                <a:spLocks noGrp="1"/>
              </p:cNvSpPr>
              <p:nvPr>
                <p:ph idx="1"/>
              </p:nvPr>
            </p:nvSpPr>
            <p:spPr>
              <a:xfrm>
                <a:off x="733246" y="1076960"/>
                <a:ext cx="10869474" cy="5019040"/>
              </a:xfrm>
            </p:spPr>
            <p:txBody>
              <a:bodyPr/>
              <a:lstStyle/>
              <a:p>
                <a:pPr marL="45720" indent="0">
                  <a:buNone/>
                </a:pPr>
                <a:r>
                  <a:rPr lang="en-US" sz="2400" dirty="0">
                    <a:effectLst/>
                    <a:latin typeface="+mn-lt"/>
                    <a:ea typeface="Times New Roman" panose="02020603050405020304" pitchFamily="18" charset="0"/>
                  </a:rPr>
                  <a:t>The normal distribution may also be used to approximate the Poisson distribution whenever the parameter λ, the expected number of successes equals or exceeds 5. </a:t>
                </a:r>
              </a:p>
              <a:p>
                <a:pPr marL="45720" indent="0">
                  <a:buNone/>
                </a:pPr>
                <a:r>
                  <a:rPr lang="en-US" sz="2400" dirty="0">
                    <a:effectLst/>
                    <a:latin typeface="+mn-lt"/>
                    <a:ea typeface="Times New Roman" panose="02020603050405020304" pitchFamily="18" charset="0"/>
                  </a:rPr>
                  <a:t>To find the approximate probabilities corresponding to the value of the discrete random variable X, we have following Z transformation,</a:t>
                </a:r>
              </a:p>
              <a:p>
                <a:pPr marL="45720" indent="0">
                  <a:buNone/>
                </a:pPr>
                <a:r>
                  <a:rPr lang="en-US" sz="2400" dirty="0">
                    <a:effectLst/>
                    <a:latin typeface="+mn-lt"/>
                    <a:ea typeface="Times New Roman" panose="02020603050405020304" pitchFamily="18" charset="0"/>
                  </a:rPr>
                  <a:t>	</a:t>
                </a:r>
                <a:r>
                  <a:rPr lang="en-US" sz="2400" b="0" dirty="0">
                    <a:effectLst/>
                    <a:latin typeface="+mn-lt"/>
                    <a:ea typeface="Times New Roman" panose="02020603050405020304" pitchFamily="18" charset="0"/>
                  </a:rPr>
                  <a:t> </a:t>
                </a:r>
                <a14:m>
                  <m:oMath xmlns:m="http://schemas.openxmlformats.org/officeDocument/2006/math">
                    <m:r>
                      <a:rPr lang="en-US" sz="2400" b="0" i="1" smtClean="0">
                        <a:effectLst/>
                        <a:latin typeface="Cambria Math" panose="02040503050406030204" pitchFamily="18" charset="0"/>
                        <a:ea typeface="Times New Roman" panose="02020603050405020304" pitchFamily="18" charset="0"/>
                      </a:rPr>
                      <m:t>𝑍</m:t>
                    </m:r>
                    <m:r>
                      <a:rPr lang="en-US" sz="2400" b="0" i="1" smtClean="0">
                        <a:effectLst/>
                        <a:latin typeface="Cambria Math" panose="02040503050406030204" pitchFamily="18" charset="0"/>
                        <a:ea typeface="Times New Roman" panose="02020603050405020304" pitchFamily="18" charset="0"/>
                      </a:rPr>
                      <m:t>= </m:t>
                    </m:r>
                    <m:f>
                      <m:fPr>
                        <m:ctrlPr>
                          <a:rPr lang="en-US" sz="2400" b="0" i="1" smtClean="0">
                            <a:effectLst/>
                            <a:latin typeface="Cambria Math" panose="02040503050406030204" pitchFamily="18" charset="0"/>
                          </a:rPr>
                        </m:ctrlPr>
                      </m:fPr>
                      <m:num>
                        <m:sSub>
                          <m:sSubPr>
                            <m:ctrlPr>
                              <a:rPr lang="en-US" sz="2400" b="0" i="1" smtClean="0">
                                <a:effectLst/>
                                <a:latin typeface="Cambria Math" panose="02040503050406030204" pitchFamily="18" charset="0"/>
                              </a:rPr>
                            </m:ctrlPr>
                          </m:sSubPr>
                          <m:e>
                            <m:r>
                              <a:rPr lang="en-US" sz="2400" b="0" i="1" smtClean="0">
                                <a:effectLst/>
                                <a:latin typeface="Cambria Math" panose="02040503050406030204" pitchFamily="18" charset="0"/>
                              </a:rPr>
                              <m:t>𝑋</m:t>
                            </m:r>
                          </m:e>
                          <m:sub>
                            <m:r>
                              <a:rPr lang="en-US" sz="2400" b="0" i="1" smtClean="0">
                                <a:effectLst/>
                                <a:latin typeface="Cambria Math" panose="02040503050406030204" pitchFamily="18" charset="0"/>
                              </a:rPr>
                              <m:t>𝑎</m:t>
                            </m:r>
                          </m:sub>
                        </m:sSub>
                        <m:r>
                          <a:rPr lang="en-US" sz="2400" b="0" i="1" smtClean="0">
                            <a:effectLst/>
                            <a:latin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𝜆</m:t>
                        </m:r>
                      </m:num>
                      <m:den>
                        <m:rad>
                          <m:radPr>
                            <m:degHide m:val="on"/>
                            <m:ctrlPr>
                              <a:rPr lang="en-US" sz="2400" b="0" i="1" smtClean="0">
                                <a:effectLst/>
                                <a:latin typeface="Cambria Math" panose="02040503050406030204" pitchFamily="18" charset="0"/>
                              </a:rPr>
                            </m:ctrlPr>
                          </m:radPr>
                          <m:deg/>
                          <m:e>
                            <m:r>
                              <a:rPr lang="en-US" sz="2400" b="0" i="1" smtClean="0">
                                <a:effectLst/>
                                <a:latin typeface="Cambria Math" panose="02040503050406030204" pitchFamily="18" charset="0"/>
                                <a:ea typeface="Cambria Math" panose="02040503050406030204" pitchFamily="18" charset="0"/>
                              </a:rPr>
                              <m:t>𝜆</m:t>
                            </m:r>
                          </m:e>
                        </m:rad>
                      </m:den>
                    </m:f>
                  </m:oMath>
                </a14:m>
                <a:endParaRPr lang="en-US" sz="2400" dirty="0">
                  <a:effectLst/>
                  <a:latin typeface="+mn-lt"/>
                  <a:ea typeface="Times New Roman" panose="02020603050405020304" pitchFamily="18" charset="0"/>
                </a:endParaRPr>
              </a:p>
              <a:p>
                <a:pPr marL="45720" indent="0">
                  <a:buNone/>
                </a:pPr>
                <a:r>
                  <a:rPr lang="en-US" sz="2400" dirty="0">
                    <a:latin typeface="+mn-lt"/>
                    <a:ea typeface="Times New Roman" panose="02020603050405020304" pitchFamily="18" charset="0"/>
                  </a:rPr>
                  <a:t>Where,</a:t>
                </a:r>
              </a:p>
              <a:p>
                <a:pPr marL="45720" indent="0">
                  <a:buNone/>
                </a:pPr>
                <a:r>
                  <a:rPr lang="en-US" sz="2400" dirty="0">
                    <a:latin typeface="+mn-lt"/>
                    <a:ea typeface="Times New Roman" panose="02020603050405020304" pitchFamily="18" charset="0"/>
                  </a:rPr>
                  <a:t>	</a:t>
                </a:r>
                <a:r>
                  <a:rPr lang="el-GR" sz="2400" dirty="0">
                    <a:latin typeface="+mn-lt"/>
                    <a:ea typeface="Times New Roman" panose="02020603050405020304" pitchFamily="18" charset="0"/>
                  </a:rPr>
                  <a:t>µ</a:t>
                </a:r>
                <a:r>
                  <a:rPr lang="en-US" sz="2400" dirty="0">
                    <a:latin typeface="+mn-lt"/>
                    <a:ea typeface="Times New Roman" panose="02020603050405020304" pitchFamily="18" charset="0"/>
                  </a:rPr>
                  <a:t> </a:t>
                </a:r>
                <a:r>
                  <a:rPr lang="en-US" sz="2400" dirty="0">
                    <a:latin typeface="+mn-lt"/>
                  </a:rPr>
                  <a:t>= mean of the Poisson distribution = </a:t>
                </a:r>
                <a:r>
                  <a:rPr lang="el-GR" sz="2400" dirty="0">
                    <a:latin typeface="+mn-lt"/>
                  </a:rPr>
                  <a:t>λ</a:t>
                </a:r>
                <a:endParaRPr lang="en-US" sz="2400" dirty="0">
                  <a:latin typeface="+mn-lt"/>
                </a:endParaRPr>
              </a:p>
              <a:p>
                <a:pPr marL="45720" indent="0">
                  <a:buNone/>
                </a:pPr>
                <a:r>
                  <a:rPr lang="en-US" sz="2400" dirty="0">
                    <a:latin typeface="+mn-lt"/>
                  </a:rPr>
                  <a:t>	</a:t>
                </a:r>
                <a:r>
                  <a:rPr lang="el-GR" sz="2400" dirty="0">
                    <a:latin typeface="+mn-lt"/>
                  </a:rPr>
                  <a:t>σ</a:t>
                </a:r>
                <a:r>
                  <a:rPr lang="en-US" sz="2400" dirty="0">
                    <a:latin typeface="+mn-lt"/>
                  </a:rPr>
                  <a:t> = standard deviation of Poisson distribution = </a:t>
                </a:r>
                <a14:m>
                  <m:oMath xmlns:m="http://schemas.openxmlformats.org/officeDocument/2006/math">
                    <m:rad>
                      <m:radPr>
                        <m:degHide m:val="on"/>
                        <m:ctrlPr>
                          <a:rPr lang="en-US" sz="2400" i="1" smtClean="0">
                            <a:latin typeface="Cambria Math" panose="02040503050406030204" pitchFamily="18" charset="0"/>
                          </a:rPr>
                        </m:ctrlPr>
                      </m:radPr>
                      <m:deg/>
                      <m:e>
                        <m:r>
                          <a:rPr lang="en-US" sz="2400" i="1" smtClean="0">
                            <a:latin typeface="Cambria Math" panose="02040503050406030204" pitchFamily="18" charset="0"/>
                            <a:ea typeface="Cambria Math" panose="02040503050406030204" pitchFamily="18" charset="0"/>
                          </a:rPr>
                          <m:t>𝜆</m:t>
                        </m:r>
                      </m:e>
                    </m:rad>
                  </m:oMath>
                </a14:m>
                <a:endParaRPr lang="en-US" sz="2400" dirty="0">
                  <a:latin typeface="+mn-lt"/>
                </a:endParaRPr>
              </a:p>
              <a:p>
                <a:pPr marL="45720" indent="0">
                  <a:buNone/>
                </a:pPr>
                <a:r>
                  <a:rPr lang="en-US" sz="2400" dirty="0">
                    <a:latin typeface="+mn-lt"/>
                  </a:rPr>
                  <a:t>	Xa = adjusted no. of successes for the discrete random variable X </a:t>
                </a:r>
              </a:p>
              <a:p>
                <a:pPr marL="45720" indent="0">
                  <a:buNone/>
                </a:pPr>
                <a:r>
                  <a:rPr lang="en-US" sz="2400" dirty="0">
                    <a:latin typeface="+mn-lt"/>
                  </a:rPr>
                  <a:t>	           (Xa = X –  0.5 or Xa = X + 0.5 whichever appropriate) </a:t>
                </a:r>
                <a:r>
                  <a:rPr lang="en-US" sz="2400" dirty="0">
                    <a:latin typeface="+mn-lt"/>
                    <a:ea typeface="Times New Roman" panose="02020603050405020304" pitchFamily="18" charset="0"/>
                  </a:rPr>
                  <a:t>	</a:t>
                </a:r>
                <a:endParaRPr lang="en-US" sz="2400" dirty="0">
                  <a:effectLst/>
                  <a:latin typeface="+mn-lt"/>
                  <a:ea typeface="Times New Roman" panose="02020603050405020304" pitchFamily="18" charset="0"/>
                </a:endParaRPr>
              </a:p>
              <a:p>
                <a:pPr marL="45720" indent="0">
                  <a:buNone/>
                </a:pPr>
                <a:endParaRPr lang="en-US" dirty="0"/>
              </a:p>
            </p:txBody>
          </p:sp>
        </mc:Choice>
        <mc:Fallback xmlns="">
          <p:sp>
            <p:nvSpPr>
              <p:cNvPr id="3" name="Content Placeholder 2">
                <a:extLst>
                  <a:ext uri="{FF2B5EF4-FFF2-40B4-BE49-F238E27FC236}">
                    <a16:creationId xmlns:a16="http://schemas.microsoft.com/office/drawing/2014/main" id="{5A0CCCE4-CFE2-474B-8A6A-6CF5B76DF2FE}"/>
                  </a:ext>
                </a:extLst>
              </p:cNvPr>
              <p:cNvSpPr>
                <a:spLocks noGrp="1" noRot="1" noChangeAspect="1" noMove="1" noResize="1" noEditPoints="1" noAdjustHandles="1" noChangeArrowheads="1" noChangeShapeType="1" noTextEdit="1"/>
              </p:cNvSpPr>
              <p:nvPr>
                <p:ph idx="1"/>
              </p:nvPr>
            </p:nvSpPr>
            <p:spPr>
              <a:xfrm>
                <a:off x="733246" y="1076960"/>
                <a:ext cx="10869474" cy="5019040"/>
              </a:xfrm>
              <a:blipFill>
                <a:blip r:embed="rId2"/>
                <a:stretch>
                  <a:fillRect l="-393" t="-1701"/>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713D0892-71A3-417C-AB7E-E38775A019A1}"/>
              </a:ext>
            </a:extLst>
          </p:cNvPr>
          <p:cNvSpPr>
            <a:spLocks noGrp="1"/>
          </p:cNvSpPr>
          <p:nvPr>
            <p:ph type="ftr" sz="quarter" idx="11"/>
          </p:nvPr>
        </p:nvSpPr>
        <p:spPr/>
        <p:txBody>
          <a:bodyPr/>
          <a:lstStyle/>
          <a:p>
            <a:r>
              <a:rPr lang="en-US"/>
              <a:t>CopyRight: Santosh Chhatkuli</a:t>
            </a:r>
            <a:endParaRPr lang="en-US" dirty="0"/>
          </a:p>
        </p:txBody>
      </p:sp>
    </p:spTree>
    <p:extLst>
      <p:ext uri="{BB962C8B-B14F-4D97-AF65-F5344CB8AC3E}">
        <p14:creationId xmlns:p14="http://schemas.microsoft.com/office/powerpoint/2010/main" val="134318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5A3E2-46E5-47F8-A524-B4CEA2D17AA7}"/>
              </a:ext>
            </a:extLst>
          </p:cNvPr>
          <p:cNvSpPr>
            <a:spLocks noGrp="1"/>
          </p:cNvSpPr>
          <p:nvPr>
            <p:ph type="title"/>
          </p:nvPr>
        </p:nvSpPr>
        <p:spPr>
          <a:xfrm>
            <a:off x="776378" y="370936"/>
            <a:ext cx="9875520" cy="391064"/>
          </a:xfrm>
        </p:spPr>
        <p:txBody>
          <a:bodyPr>
            <a:noAutofit/>
          </a:bodyPr>
          <a:lstStyle/>
          <a:p>
            <a:r>
              <a:rPr lang="en-US" sz="2800" b="1" dirty="0"/>
              <a:t>Introduction</a:t>
            </a:r>
          </a:p>
        </p:txBody>
      </p:sp>
      <p:sp>
        <p:nvSpPr>
          <p:cNvPr id="3" name="Content Placeholder 2">
            <a:extLst>
              <a:ext uri="{FF2B5EF4-FFF2-40B4-BE49-F238E27FC236}">
                <a16:creationId xmlns:a16="http://schemas.microsoft.com/office/drawing/2014/main" id="{14809E03-1570-4EA3-8CEE-A7E6935D7E08}"/>
              </a:ext>
            </a:extLst>
          </p:cNvPr>
          <p:cNvSpPr>
            <a:spLocks noGrp="1"/>
          </p:cNvSpPr>
          <p:nvPr>
            <p:ph idx="1"/>
          </p:nvPr>
        </p:nvSpPr>
        <p:spPr>
          <a:xfrm>
            <a:off x="776378" y="923026"/>
            <a:ext cx="10808898" cy="5172974"/>
          </a:xfrm>
        </p:spPr>
        <p:txBody>
          <a:bodyPr/>
          <a:lstStyle/>
          <a:p>
            <a:r>
              <a:rPr lang="en-US" sz="2400" dirty="0">
                <a:latin typeface="+mn-lt"/>
              </a:rPr>
              <a:t>A normal distribution is a most important continuous probability distribution that is symmetric around its mean.</a:t>
            </a:r>
            <a:endParaRPr lang="en-US" sz="2400" dirty="0">
              <a:effectLst/>
              <a:latin typeface="+mn-lt"/>
              <a:ea typeface="Times New Roman" panose="02020603050405020304" pitchFamily="18" charset="0"/>
            </a:endParaRPr>
          </a:p>
          <a:p>
            <a:r>
              <a:rPr lang="en-US" sz="2400" dirty="0">
                <a:latin typeface="+mn-lt"/>
              </a:rPr>
              <a:t>It follows a bell-shaped curve, where most values cluster around the central peak, and probabilities decrease as you move further from the mean.</a:t>
            </a:r>
          </a:p>
          <a:p>
            <a:r>
              <a:rPr lang="en-US" sz="2400" dirty="0">
                <a:effectLst/>
                <a:latin typeface="+mn-lt"/>
                <a:ea typeface="Times New Roman" panose="02020603050405020304" pitchFamily="18" charset="0"/>
              </a:rPr>
              <a:t>The distribution is frequently called the Gaussian distribution in recognition of contribution made by </a:t>
            </a:r>
            <a:r>
              <a:rPr lang="en-US" sz="2400" i="1" dirty="0">
                <a:effectLst/>
                <a:latin typeface="+mn-lt"/>
                <a:ea typeface="Times New Roman" panose="02020603050405020304" pitchFamily="18" charset="0"/>
              </a:rPr>
              <a:t>Carl Friedrich Gauss</a:t>
            </a:r>
            <a:r>
              <a:rPr lang="en-US" sz="2400" dirty="0">
                <a:effectLst/>
                <a:latin typeface="+mn-lt"/>
                <a:ea typeface="Times New Roman" panose="02020603050405020304" pitchFamily="18" charset="0"/>
              </a:rPr>
              <a:t>.</a:t>
            </a:r>
          </a:p>
          <a:p>
            <a:pPr marL="45720" indent="0">
              <a:buNone/>
            </a:pPr>
            <a:endParaRPr lang="en-US" sz="2800" dirty="0"/>
          </a:p>
          <a:p>
            <a:endParaRPr lang="en-US" dirty="0"/>
          </a:p>
        </p:txBody>
      </p:sp>
      <p:sp>
        <p:nvSpPr>
          <p:cNvPr id="4" name="Footer Placeholder 3">
            <a:extLst>
              <a:ext uri="{FF2B5EF4-FFF2-40B4-BE49-F238E27FC236}">
                <a16:creationId xmlns:a16="http://schemas.microsoft.com/office/drawing/2014/main" id="{95294AF8-11D8-4EF5-A22C-BADD52FBD4E7}"/>
              </a:ext>
            </a:extLst>
          </p:cNvPr>
          <p:cNvSpPr>
            <a:spLocks noGrp="1"/>
          </p:cNvSpPr>
          <p:nvPr>
            <p:ph type="ftr" sz="quarter" idx="11"/>
          </p:nvPr>
        </p:nvSpPr>
        <p:spPr/>
        <p:txBody>
          <a:bodyPr/>
          <a:lstStyle/>
          <a:p>
            <a:r>
              <a:rPr lang="en-US"/>
              <a:t>CopyRight: Santosh Chhatkuli</a:t>
            </a:r>
            <a:endParaRPr lang="en-US" dirty="0"/>
          </a:p>
        </p:txBody>
      </p:sp>
      <p:pic>
        <p:nvPicPr>
          <p:cNvPr id="7" name="Picture 6">
            <a:extLst>
              <a:ext uri="{FF2B5EF4-FFF2-40B4-BE49-F238E27FC236}">
                <a16:creationId xmlns:a16="http://schemas.microsoft.com/office/drawing/2014/main" id="{E971E2A7-DF67-43A6-A355-161C4667DC4F}"/>
              </a:ext>
            </a:extLst>
          </p:cNvPr>
          <p:cNvPicPr>
            <a:picLocks noChangeAspect="1"/>
          </p:cNvPicPr>
          <p:nvPr/>
        </p:nvPicPr>
        <p:blipFill>
          <a:blip r:embed="rId2"/>
          <a:stretch>
            <a:fillRect/>
          </a:stretch>
        </p:blipFill>
        <p:spPr>
          <a:xfrm>
            <a:off x="1913014" y="3786996"/>
            <a:ext cx="4099597" cy="2147978"/>
          </a:xfrm>
          <a:prstGeom prst="rect">
            <a:avLst/>
          </a:prstGeom>
        </p:spPr>
      </p:pic>
    </p:spTree>
    <p:extLst>
      <p:ext uri="{BB962C8B-B14F-4D97-AF65-F5344CB8AC3E}">
        <p14:creationId xmlns:p14="http://schemas.microsoft.com/office/powerpoint/2010/main" val="1194276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FA0B1-6779-481D-9999-1346658737F4}"/>
              </a:ext>
            </a:extLst>
          </p:cNvPr>
          <p:cNvSpPr>
            <a:spLocks noGrp="1"/>
          </p:cNvSpPr>
          <p:nvPr>
            <p:ph type="title"/>
          </p:nvPr>
        </p:nvSpPr>
        <p:spPr>
          <a:xfrm>
            <a:off x="854016" y="422043"/>
            <a:ext cx="9875520" cy="416943"/>
          </a:xfrm>
        </p:spPr>
        <p:txBody>
          <a:bodyPr>
            <a:noAutofit/>
          </a:bodyPr>
          <a:lstStyle/>
          <a:p>
            <a:r>
              <a:rPr lang="en-US" sz="2800" b="1" dirty="0"/>
              <a:t>Probability Density Function of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E9D36EF-E097-44D4-A21E-2E438B542ED0}"/>
                  </a:ext>
                </a:extLst>
              </p:cNvPr>
              <p:cNvSpPr>
                <a:spLocks noGrp="1"/>
              </p:cNvSpPr>
              <p:nvPr>
                <p:ph idx="1"/>
              </p:nvPr>
            </p:nvSpPr>
            <p:spPr>
              <a:xfrm>
                <a:off x="854016" y="934720"/>
                <a:ext cx="10850304" cy="5181600"/>
              </a:xfrm>
            </p:spPr>
            <p:txBody>
              <a:bodyPr/>
              <a:lstStyle/>
              <a:p>
                <a:pPr marL="45720" indent="0">
                  <a:buNone/>
                </a:pPr>
                <a:r>
                  <a:rPr lang="en-US" sz="2000" dirty="0">
                    <a:effectLst/>
                    <a:latin typeface="Corbel" panose="020B0503020204020204" pitchFamily="34" charset="0"/>
                    <a:ea typeface="Times New Roman" panose="02020603050405020304" pitchFamily="18" charset="0"/>
                  </a:rPr>
                  <a:t>A continuous random variable X is said to follow normal probability distribution with mean µ and standard deviation σ if its density function is given by</a:t>
                </a:r>
              </a:p>
              <a:p>
                <a:pPr marL="45720" indent="0">
                  <a:buNone/>
                </a:pPr>
                <a:endParaRPr lang="en-US" sz="2000" dirty="0">
                  <a:latin typeface="Corbel" panose="020B0503020204020204" pitchFamily="34" charset="0"/>
                  <a:ea typeface="Times New Roman" panose="02020603050405020304" pitchFamily="18" charset="0"/>
                </a:endParaRPr>
              </a:p>
              <a:p>
                <a:pPr marL="45720" indent="0">
                  <a:buNone/>
                </a:pPr>
                <a:endParaRPr lang="en-US" sz="2000" dirty="0">
                  <a:effectLst/>
                  <a:latin typeface="Corbel" panose="020B0503020204020204" pitchFamily="34" charset="0"/>
                  <a:ea typeface="Times New Roman" panose="02020603050405020304" pitchFamily="18" charset="0"/>
                </a:endParaRPr>
              </a:p>
              <a:p>
                <a:pPr marL="45720" indent="0">
                  <a:buNone/>
                </a:pPr>
                <a:r>
                  <a:rPr lang="en-US" sz="2000" dirty="0">
                    <a:effectLst/>
                    <a:latin typeface="Corbel" panose="020B0503020204020204" pitchFamily="34" charset="0"/>
                    <a:ea typeface="Times New Roman" panose="02020603050405020304" pitchFamily="18" charset="0"/>
                  </a:rPr>
                  <a:t>Notations:</a:t>
                </a:r>
              </a:p>
              <a:p>
                <a:pPr marL="45720" indent="0">
                  <a:buNone/>
                </a:pPr>
                <a:r>
                  <a:rPr lang="en-US" sz="2000" dirty="0">
                    <a:latin typeface="Corbel" panose="020B0503020204020204" pitchFamily="34" charset="0"/>
                    <a:ea typeface="Times New Roman" panose="02020603050405020304" pitchFamily="18" charset="0"/>
                  </a:rPr>
                  <a:t>	µ = mean of the population or location parameter</a:t>
                </a:r>
              </a:p>
              <a:p>
                <a:pPr marL="45720" indent="0">
                  <a:buNone/>
                </a:pPr>
                <a:r>
                  <a:rPr lang="en-US" sz="2000" dirty="0">
                    <a:latin typeface="Corbel" panose="020B0503020204020204" pitchFamily="34" charset="0"/>
                    <a:ea typeface="Times New Roman" panose="02020603050405020304" pitchFamily="18" charset="0"/>
                  </a:rPr>
                  <a:t>	σ = standard deviation of the population or shape parameter</a:t>
                </a:r>
              </a:p>
              <a:p>
                <a:pPr marL="45720" indent="0">
                  <a:buNone/>
                </a:pPr>
                <a:r>
                  <a:rPr lang="en-US" sz="2000" dirty="0">
                    <a:latin typeface="Corbel" panose="020B0503020204020204" pitchFamily="34" charset="0"/>
                    <a:ea typeface="Times New Roman" panose="02020603050405020304" pitchFamily="18" charset="0"/>
                  </a:rPr>
                  <a:t>	e = 2.7183, a base of the natural logarithm or Euler’s number (constant)</a:t>
                </a:r>
              </a:p>
              <a:p>
                <a:pPr marL="45720" indent="0">
                  <a:buNone/>
                </a:pPr>
                <a:r>
                  <a:rPr lang="en-US" sz="2000" dirty="0">
                    <a:latin typeface="Corbel" panose="020B0503020204020204" pitchFamily="34" charset="0"/>
                    <a:ea typeface="Times New Roman" panose="02020603050405020304" pitchFamily="18" charset="0"/>
                  </a:rPr>
                  <a:t>	π = 3.1416, a ratio of circumference to its diameter (constant)</a:t>
                </a:r>
              </a:p>
              <a:p>
                <a:pPr marL="45720" indent="0">
                  <a:buNone/>
                </a:pPr>
                <a:r>
                  <a:rPr lang="en-US" sz="2000" dirty="0">
                    <a:latin typeface="Corbel" panose="020B0503020204020204" pitchFamily="34" charset="0"/>
                    <a:ea typeface="Times New Roman" panose="02020603050405020304" pitchFamily="18" charset="0"/>
                  </a:rPr>
                  <a:t>	f(x) = height or ordinate of the curve at the abscissa value x</a:t>
                </a:r>
                <a:r>
                  <a:rPr lang="en-US" sz="2000" baseline="-25000" dirty="0">
                    <a:latin typeface="Corbel" panose="020B0503020204020204" pitchFamily="34" charset="0"/>
                    <a:ea typeface="Times New Roman" panose="02020603050405020304" pitchFamily="18" charset="0"/>
                  </a:rPr>
                  <a:t>i</a:t>
                </a:r>
              </a:p>
              <a:p>
                <a:pPr marL="45720" indent="0">
                  <a:buNone/>
                </a:pPr>
                <a:r>
                  <a:rPr lang="en-US" sz="2000" dirty="0">
                    <a:effectLst/>
                    <a:latin typeface="Corbel" panose="020B0503020204020204" pitchFamily="34" charset="0"/>
                    <a:ea typeface="Times New Roman" panose="02020603050405020304" pitchFamily="18" charset="0"/>
                  </a:rPr>
                  <a:t>The maximum ordinate occurs at the point x = µ and it is </a:t>
                </a:r>
                <a14:m>
                  <m:oMath xmlns:m="http://schemas.openxmlformats.org/officeDocument/2006/math">
                    <m:r>
                      <a:rPr lang="en-US" sz="2400" b="0" i="1" smtClean="0">
                        <a:effectLst/>
                        <a:latin typeface="Cambria Math" panose="02040503050406030204" pitchFamily="18" charset="0"/>
                        <a:ea typeface="Times New Roman" panose="02020603050405020304" pitchFamily="18" charset="0"/>
                      </a:rPr>
                      <m:t>𝑓</m:t>
                    </m:r>
                    <m:d>
                      <m:dPr>
                        <m:ctrlPr>
                          <a:rPr lang="en-US" sz="2400" b="0" i="1" smtClean="0">
                            <a:effectLst/>
                            <a:latin typeface="Cambria Math" panose="02040503050406030204" pitchFamily="18" charset="0"/>
                            <a:ea typeface="Times New Roman" panose="02020603050405020304" pitchFamily="18" charset="0"/>
                          </a:rPr>
                        </m:ctrlPr>
                      </m:dPr>
                      <m:e>
                        <m:r>
                          <a:rPr lang="en-US" sz="2400" b="0" i="1" smtClean="0">
                            <a:effectLst/>
                            <a:latin typeface="Cambria Math" panose="02040503050406030204" pitchFamily="18" charset="0"/>
                            <a:ea typeface="Times New Roman" panose="02020603050405020304" pitchFamily="18" charset="0"/>
                          </a:rPr>
                          <m:t>𝑥</m:t>
                        </m:r>
                      </m:e>
                    </m:d>
                    <m:r>
                      <a:rPr lang="en-US" sz="2400" b="0" i="1" smtClean="0">
                        <a:effectLst/>
                        <a:latin typeface="Cambria Math" panose="02040503050406030204" pitchFamily="18" charset="0"/>
                        <a:ea typeface="Times New Roman" panose="02020603050405020304" pitchFamily="18" charset="0"/>
                      </a:rPr>
                      <m:t>= </m:t>
                    </m:r>
                    <m:f>
                      <m:fPr>
                        <m:ctrlPr>
                          <a:rPr lang="en-US" sz="2400" b="0" i="1" smtClean="0">
                            <a:effectLst/>
                            <a:latin typeface="Cambria Math" panose="02040503050406030204" pitchFamily="18" charset="0"/>
                          </a:rPr>
                        </m:ctrlPr>
                      </m:fPr>
                      <m:num>
                        <m:r>
                          <a:rPr lang="en-US" sz="2400" b="0" i="1" smtClean="0">
                            <a:effectLst/>
                            <a:latin typeface="Cambria Math" panose="02040503050406030204" pitchFamily="18" charset="0"/>
                          </a:rPr>
                          <m:t>1</m:t>
                        </m:r>
                      </m:num>
                      <m:den>
                        <m:r>
                          <a:rPr lang="en-US" sz="2400" b="0" i="1" smtClean="0">
                            <a:effectLst/>
                            <a:latin typeface="Cambria Math" panose="02040503050406030204" pitchFamily="18" charset="0"/>
                            <a:ea typeface="Cambria Math" panose="02040503050406030204" pitchFamily="18" charset="0"/>
                          </a:rPr>
                          <m:t>𝜎</m:t>
                        </m:r>
                        <m:r>
                          <a:rPr lang="en-US" sz="2400" b="0" i="1" smtClean="0">
                            <a:effectLst/>
                            <a:latin typeface="Cambria Math" panose="02040503050406030204" pitchFamily="18" charset="0"/>
                            <a:ea typeface="Cambria Math" panose="02040503050406030204" pitchFamily="18" charset="0"/>
                          </a:rPr>
                          <m:t> </m:t>
                        </m:r>
                        <m:rad>
                          <m:radPr>
                            <m:degHide m:val="on"/>
                            <m:ctrlPr>
                              <a:rPr lang="en-US" sz="2400" b="0" i="1" smtClean="0">
                                <a:effectLst/>
                                <a:latin typeface="Cambria Math" panose="02040503050406030204" pitchFamily="18" charset="0"/>
                                <a:ea typeface="Cambria Math" panose="02040503050406030204" pitchFamily="18" charset="0"/>
                              </a:rPr>
                            </m:ctrlPr>
                          </m:radPr>
                          <m:deg/>
                          <m:e>
                            <m:r>
                              <a:rPr lang="en-US" sz="2400" b="0" i="1" smtClean="0">
                                <a:effectLst/>
                                <a:latin typeface="Cambria Math" panose="02040503050406030204" pitchFamily="18" charset="0"/>
                                <a:ea typeface="Cambria Math" panose="02040503050406030204" pitchFamily="18" charset="0"/>
                              </a:rPr>
                              <m:t>𝜋</m:t>
                            </m:r>
                          </m:e>
                        </m:rad>
                      </m:den>
                    </m:f>
                  </m:oMath>
                </a14:m>
                <a:endParaRPr lang="en-US" sz="2400" dirty="0">
                  <a:effectLst/>
                  <a:latin typeface="Times New Roman" panose="02020603050405020304" pitchFamily="18" charset="0"/>
                  <a:ea typeface="Times New Roman" panose="02020603050405020304" pitchFamily="18" charset="0"/>
                </a:endParaRPr>
              </a:p>
              <a:p>
                <a:pPr marL="45720" indent="0">
                  <a:buNone/>
                </a:pPr>
                <a:endParaRPr lang="en-US" dirty="0"/>
              </a:p>
            </p:txBody>
          </p:sp>
        </mc:Choice>
        <mc:Fallback xmlns="">
          <p:sp>
            <p:nvSpPr>
              <p:cNvPr id="3" name="Content Placeholder 2">
                <a:extLst>
                  <a:ext uri="{FF2B5EF4-FFF2-40B4-BE49-F238E27FC236}">
                    <a16:creationId xmlns:a16="http://schemas.microsoft.com/office/drawing/2014/main" id="{3E9D36EF-E097-44D4-A21E-2E438B542ED0}"/>
                  </a:ext>
                </a:extLst>
              </p:cNvPr>
              <p:cNvSpPr>
                <a:spLocks noGrp="1" noRot="1" noChangeAspect="1" noMove="1" noResize="1" noEditPoints="1" noAdjustHandles="1" noChangeArrowheads="1" noChangeShapeType="1" noTextEdit="1"/>
              </p:cNvSpPr>
              <p:nvPr>
                <p:ph idx="1"/>
              </p:nvPr>
            </p:nvSpPr>
            <p:spPr>
              <a:xfrm>
                <a:off x="854016" y="934720"/>
                <a:ext cx="10850304" cy="5181600"/>
              </a:xfrm>
              <a:blipFill>
                <a:blip r:embed="rId2"/>
                <a:stretch>
                  <a:fillRect l="-112" t="-1176"/>
                </a:stretch>
              </a:blipFill>
            </p:spPr>
            <p:txBody>
              <a:bodyPr/>
              <a:lstStyle/>
              <a:p>
                <a:r>
                  <a:rPr lang="en-US">
                    <a:noFill/>
                  </a:rPr>
                  <a:t> </a:t>
                </a:r>
              </a:p>
            </p:txBody>
          </p:sp>
        </mc:Fallback>
      </mc:AlternateContent>
      <p:sp>
        <p:nvSpPr>
          <p:cNvPr id="5" name="Footer Placeholder 4">
            <a:extLst>
              <a:ext uri="{FF2B5EF4-FFF2-40B4-BE49-F238E27FC236}">
                <a16:creationId xmlns:a16="http://schemas.microsoft.com/office/drawing/2014/main" id="{BD366F32-E244-45F8-BD94-76988298CC84}"/>
              </a:ext>
            </a:extLst>
          </p:cNvPr>
          <p:cNvSpPr>
            <a:spLocks noGrp="1"/>
          </p:cNvSpPr>
          <p:nvPr>
            <p:ph type="ftr" sz="quarter" idx="11"/>
          </p:nvPr>
        </p:nvSpPr>
        <p:spPr/>
        <p:txBody>
          <a:bodyPr/>
          <a:lstStyle/>
          <a:p>
            <a:r>
              <a:rPr lang="en-US"/>
              <a:t>CopyRight: Santosh Chhatkuli</a:t>
            </a:r>
            <a:endParaRPr lang="en-US" dirty="0"/>
          </a:p>
        </p:txBody>
      </p:sp>
      <mc:AlternateContent xmlns:mc="http://schemas.openxmlformats.org/markup-compatibility/2006" xmlns:a14="http://schemas.microsoft.com/office/drawing/2010/main">
        <mc:Choice Requires="a14">
          <p:sp>
            <p:nvSpPr>
              <p:cNvPr id="7" name="Object 6">
                <a:extLst>
                  <a:ext uri="{FF2B5EF4-FFF2-40B4-BE49-F238E27FC236}">
                    <a16:creationId xmlns:a16="http://schemas.microsoft.com/office/drawing/2014/main" id="{4F851B5C-7029-4E3C-A332-5198678C0BFD}"/>
                  </a:ext>
                </a:extLst>
              </p:cNvPr>
              <p:cNvSpPr txBox="1"/>
              <p:nvPr/>
            </p:nvSpPr>
            <p:spPr>
              <a:xfrm>
                <a:off x="1738313" y="1657985"/>
                <a:ext cx="3392487" cy="739775"/>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𝑓</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𝜎</m:t>
                          </m:r>
                          <m:rad>
                            <m:radPr>
                              <m:degHide m:val="on"/>
                              <m:ctrlPr>
                                <a:rPr lang="en-US" i="1">
                                  <a:solidFill>
                                    <a:srgbClr val="000000"/>
                                  </a:solidFill>
                                  <a:latin typeface="Cambria Math" panose="02040503050406030204" pitchFamily="18" charset="0"/>
                                </a:rPr>
                              </m:ctrlPr>
                            </m:radPr>
                            <m:deg/>
                            <m:e>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𝜋</m:t>
                              </m:r>
                            </m:e>
                          </m:rad>
                        </m:den>
                      </m:f>
                      <m:func>
                        <m:funcPr>
                          <m:ctrlPr>
                            <a:rPr lang="en-US" i="1">
                              <a:solidFill>
                                <a:srgbClr val="000000"/>
                              </a:solidFill>
                              <a:latin typeface="Cambria Math" panose="02040503050406030204" pitchFamily="18" charset="0"/>
                            </a:rPr>
                          </m:ctrlPr>
                        </m:funcPr>
                        <m:fName>
                          <m:r>
                            <m:rPr>
                              <m:sty m:val="p"/>
                            </m:rPr>
                            <a:rPr lang="en-US" i="0">
                              <a:solidFill>
                                <a:srgbClr val="000000"/>
                              </a:solidFill>
                              <a:latin typeface="Cambria Math" panose="02040503050406030204" pitchFamily="18" charset="0"/>
                            </a:rPr>
                            <m:t>exp</m:t>
                          </m:r>
                        </m:fName>
                        <m:e>
                          <m:d>
                            <m:dPr>
                              <m:begChr m:val="{"/>
                              <m:endChr m:val="}"/>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sSup>
                                <m:sSupPr>
                                  <m:ctrlPr>
                                    <a:rPr lang="en-US" i="1">
                                      <a:solidFill>
                                        <a:srgbClr val="000000"/>
                                      </a:solidFill>
                                      <a:latin typeface="Cambria Math" panose="02040503050406030204" pitchFamily="18" charset="0"/>
                                    </a:rPr>
                                  </m:ctrlPr>
                                </m:sSupPr>
                                <m:e>
                                  <m:d>
                                    <m:dPr>
                                      <m:ctrlPr>
                                        <a:rPr lang="en-US" i="1">
                                          <a:solidFill>
                                            <a:srgbClr val="000000"/>
                                          </a:solidFill>
                                          <a:latin typeface="Cambria Math" panose="02040503050406030204" pitchFamily="18" charset="0"/>
                                        </a:rPr>
                                      </m:ctrlPr>
                                    </m:dPr>
                                    <m:e>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𝜇</m:t>
                                          </m:r>
                                        </m:num>
                                        <m:den>
                                          <m:r>
                                            <a:rPr lang="en-US" i="1">
                                              <a:solidFill>
                                                <a:srgbClr val="000000"/>
                                              </a:solidFill>
                                              <a:latin typeface="Cambria Math" panose="02040503050406030204" pitchFamily="18" charset="0"/>
                                            </a:rPr>
                                            <m:t>𝜎</m:t>
                                          </m:r>
                                        </m:den>
                                      </m:f>
                                    </m:e>
                                  </m:d>
                                </m:e>
                                <m:sup>
                                  <m:r>
                                    <a:rPr lang="en-US" i="1">
                                      <a:solidFill>
                                        <a:srgbClr val="000000"/>
                                      </a:solidFill>
                                      <a:latin typeface="Cambria Math" panose="02040503050406030204" pitchFamily="18" charset="0"/>
                                    </a:rPr>
                                    <m:t>2</m:t>
                                  </m:r>
                                </m:sup>
                              </m:sSup>
                            </m:e>
                          </m:d>
                        </m:e>
                      </m:func>
                    </m:oMath>
                  </m:oMathPara>
                </a14:m>
                <a:endParaRPr lang="en-US" dirty="0"/>
              </a:p>
            </p:txBody>
          </p:sp>
        </mc:Choice>
        <mc:Fallback xmlns="">
          <p:sp>
            <p:nvSpPr>
              <p:cNvPr id="7" name="Object 6">
                <a:extLst>
                  <a:ext uri="{FF2B5EF4-FFF2-40B4-BE49-F238E27FC236}">
                    <a16:creationId xmlns:a16="http://schemas.microsoft.com/office/drawing/2014/main" id="{4F851B5C-7029-4E3C-A332-5198678C0BFD}"/>
                  </a:ext>
                </a:extLst>
              </p:cNvPr>
              <p:cNvSpPr txBox="1">
                <a:spLocks noRot="1" noChangeAspect="1" noMove="1" noResize="1" noEditPoints="1" noAdjustHandles="1" noChangeArrowheads="1" noChangeShapeType="1" noTextEdit="1"/>
              </p:cNvSpPr>
              <p:nvPr/>
            </p:nvSpPr>
            <p:spPr>
              <a:xfrm>
                <a:off x="1738313" y="1657985"/>
                <a:ext cx="3392487" cy="739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9905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A4BE0-B8AD-4324-ADE0-3950A3C91FB5}"/>
              </a:ext>
            </a:extLst>
          </p:cNvPr>
          <p:cNvSpPr>
            <a:spLocks noGrp="1"/>
          </p:cNvSpPr>
          <p:nvPr>
            <p:ph type="title"/>
          </p:nvPr>
        </p:nvSpPr>
        <p:spPr>
          <a:xfrm>
            <a:off x="597524" y="379581"/>
            <a:ext cx="9875520" cy="615351"/>
          </a:xfrm>
        </p:spPr>
        <p:txBody>
          <a:bodyPr>
            <a:normAutofit/>
          </a:bodyPr>
          <a:lstStyle/>
          <a:p>
            <a:r>
              <a:rPr lang="en-US" sz="2800" b="1" dirty="0"/>
              <a:t>Characteristics of Normal Distribution</a:t>
            </a:r>
          </a:p>
        </p:txBody>
      </p:sp>
      <p:sp>
        <p:nvSpPr>
          <p:cNvPr id="3" name="Content Placeholder 2">
            <a:extLst>
              <a:ext uri="{FF2B5EF4-FFF2-40B4-BE49-F238E27FC236}">
                <a16:creationId xmlns:a16="http://schemas.microsoft.com/office/drawing/2014/main" id="{31DC18F1-CE82-4FFD-B302-5F42C8047504}"/>
              </a:ext>
            </a:extLst>
          </p:cNvPr>
          <p:cNvSpPr>
            <a:spLocks noGrp="1"/>
          </p:cNvSpPr>
          <p:nvPr>
            <p:ph idx="1"/>
          </p:nvPr>
        </p:nvSpPr>
        <p:spPr>
          <a:xfrm>
            <a:off x="597524" y="1066800"/>
            <a:ext cx="11096636" cy="5019041"/>
          </a:xfrm>
        </p:spPr>
        <p:txBody>
          <a:bodyPr>
            <a:normAutofit lnSpcReduction="10000"/>
          </a:bodyPr>
          <a:lstStyle/>
          <a:p>
            <a:pPr marL="0" marR="0" indent="0">
              <a:spcBef>
                <a:spcPts val="0"/>
              </a:spcBef>
              <a:spcAft>
                <a:spcPts val="0"/>
              </a:spcAft>
              <a:buNone/>
              <a:tabLst>
                <a:tab pos="228600" algn="l"/>
              </a:tabLst>
            </a:pPr>
            <a:r>
              <a:rPr lang="en-US" sz="2600" dirty="0">
                <a:effectLst/>
                <a:latin typeface="+mn-lt"/>
                <a:ea typeface="Times New Roman" panose="02020603050405020304" pitchFamily="18" charset="0"/>
              </a:rPr>
              <a:t>The normal distribution possesses following important characteristics:</a:t>
            </a:r>
          </a:p>
          <a:p>
            <a:pPr marL="342900" marR="0" lvl="0" indent="-342900">
              <a:spcBef>
                <a:spcPts val="0"/>
              </a:spcBef>
              <a:spcAft>
                <a:spcPts val="0"/>
              </a:spcAft>
              <a:buFont typeface="+mj-lt"/>
              <a:buAutoNum type="arabicPeriod"/>
              <a:tabLst>
                <a:tab pos="228600" algn="l"/>
                <a:tab pos="457200" algn="l"/>
              </a:tabLst>
            </a:pPr>
            <a:r>
              <a:rPr lang="en-US" sz="2600" dirty="0">
                <a:effectLst/>
                <a:latin typeface="+mn-lt"/>
                <a:ea typeface="Times New Roman" panose="02020603050405020304" pitchFamily="18" charset="0"/>
              </a:rPr>
              <a:t>The </a:t>
            </a:r>
            <a:r>
              <a:rPr lang="en-US" sz="2600" dirty="0">
                <a:latin typeface="+mn-lt"/>
                <a:ea typeface="Times New Roman" panose="02020603050405020304" pitchFamily="18" charset="0"/>
              </a:rPr>
              <a:t>probability </a:t>
            </a:r>
            <a:r>
              <a:rPr lang="en-US" sz="2600" dirty="0">
                <a:effectLst/>
                <a:latin typeface="+mn-lt"/>
                <a:ea typeface="Times New Roman" panose="02020603050405020304" pitchFamily="18" charset="0"/>
              </a:rPr>
              <a:t>curve is bell shaped</a:t>
            </a:r>
          </a:p>
          <a:p>
            <a:pPr marL="342900" marR="0" lvl="0" indent="-342900">
              <a:spcBef>
                <a:spcPts val="0"/>
              </a:spcBef>
              <a:spcAft>
                <a:spcPts val="0"/>
              </a:spcAft>
              <a:buFont typeface="+mj-lt"/>
              <a:buAutoNum type="arabicPeriod"/>
              <a:tabLst>
                <a:tab pos="228600" algn="l"/>
                <a:tab pos="457200" algn="l"/>
              </a:tabLst>
            </a:pPr>
            <a:r>
              <a:rPr lang="en-US" sz="2600" dirty="0">
                <a:effectLst/>
                <a:latin typeface="+mn-lt"/>
                <a:ea typeface="Times New Roman" panose="02020603050405020304" pitchFamily="18" charset="0"/>
              </a:rPr>
              <a:t>The normal curve is symmetric around the mean. It implies that mean of a normally distributed population lies at the center of its curve i.e. at x = µ. The further a value is from the mean, the less likely it is to occur.</a:t>
            </a:r>
          </a:p>
          <a:p>
            <a:pPr marL="342900" marR="0" lvl="0" indent="-342900">
              <a:spcBef>
                <a:spcPts val="0"/>
              </a:spcBef>
              <a:spcAft>
                <a:spcPts val="0"/>
              </a:spcAft>
              <a:buFont typeface="+mj-lt"/>
              <a:buAutoNum type="arabicPeriod"/>
              <a:tabLst>
                <a:tab pos="228600" algn="l"/>
                <a:tab pos="457200" algn="l"/>
              </a:tabLst>
            </a:pPr>
            <a:r>
              <a:rPr lang="en-US" sz="2600" dirty="0">
                <a:effectLst/>
                <a:latin typeface="+mn-lt"/>
                <a:ea typeface="Times New Roman" panose="02020603050405020304" pitchFamily="18" charset="0"/>
              </a:rPr>
              <a:t>Normal distribution is unimodal distribution </a:t>
            </a:r>
            <a:r>
              <a:rPr lang="en-US" sz="2600" dirty="0">
                <a:latin typeface="+mn-lt"/>
                <a:ea typeface="Times New Roman" panose="02020603050405020304" pitchFamily="18" charset="0"/>
              </a:rPr>
              <a:t>(single </a:t>
            </a:r>
            <a:r>
              <a:rPr lang="en-US" sz="2600" dirty="0">
                <a:effectLst/>
                <a:latin typeface="+mn-lt"/>
                <a:ea typeface="Times New Roman" panose="02020603050405020304" pitchFamily="18" charset="0"/>
              </a:rPr>
              <a:t>mode distribution). This peak represents the most likely value (mode) in the distribution.</a:t>
            </a:r>
          </a:p>
          <a:p>
            <a:pPr marL="342900" marR="0" lvl="0" indent="-342900">
              <a:spcBef>
                <a:spcPts val="0"/>
              </a:spcBef>
              <a:spcAft>
                <a:spcPts val="0"/>
              </a:spcAft>
              <a:buFont typeface="+mj-lt"/>
              <a:buAutoNum type="arabicPeriod"/>
              <a:tabLst>
                <a:tab pos="228600" algn="l"/>
                <a:tab pos="457200" algn="l"/>
              </a:tabLst>
            </a:pPr>
            <a:r>
              <a:rPr lang="en-US" sz="2600" dirty="0">
                <a:latin typeface="+mn-lt"/>
                <a:ea typeface="Times New Roman" panose="02020603050405020304" pitchFamily="18" charset="0"/>
              </a:rPr>
              <a:t>All</a:t>
            </a:r>
            <a:r>
              <a:rPr lang="en-US" sz="2600" dirty="0">
                <a:effectLst/>
                <a:latin typeface="+mn-lt"/>
                <a:ea typeface="Times New Roman" panose="02020603050405020304" pitchFamily="18" charset="0"/>
              </a:rPr>
              <a:t> measures of central tendency are all equal i.e. mean = median = mode.</a:t>
            </a:r>
          </a:p>
          <a:p>
            <a:pPr marL="342900" marR="0" lvl="0" indent="-342900">
              <a:spcBef>
                <a:spcPts val="0"/>
              </a:spcBef>
              <a:spcAft>
                <a:spcPts val="0"/>
              </a:spcAft>
              <a:buFont typeface="+mj-lt"/>
              <a:buAutoNum type="arabicPeriod"/>
              <a:tabLst>
                <a:tab pos="228600" algn="l"/>
                <a:tab pos="457200" algn="l"/>
              </a:tabLst>
            </a:pPr>
            <a:r>
              <a:rPr lang="en-US" sz="2400" dirty="0">
                <a:latin typeface="+mn-lt"/>
              </a:rPr>
              <a:t>The tails of the normal distribution extend infinitely in both directions without touching the x-axis (Asymptotic Nature) </a:t>
            </a:r>
          </a:p>
          <a:p>
            <a:pPr marL="342900" marR="0" lvl="0" indent="-342900">
              <a:spcBef>
                <a:spcPts val="0"/>
              </a:spcBef>
              <a:spcAft>
                <a:spcPts val="0"/>
              </a:spcAft>
              <a:buFont typeface="+mj-lt"/>
              <a:buAutoNum type="arabicPeriod"/>
              <a:tabLst>
                <a:tab pos="228600" algn="l"/>
                <a:tab pos="457200" algn="l"/>
              </a:tabLst>
            </a:pPr>
            <a:r>
              <a:rPr lang="en-US" sz="2400" dirty="0">
                <a:latin typeface="+mn-lt"/>
                <a:ea typeface="Times New Roman" panose="02020603050405020304" pitchFamily="18" charset="0"/>
              </a:rPr>
              <a:t>The total area under the normal curve above the X-axis is one square unit. </a:t>
            </a:r>
            <a:r>
              <a:rPr lang="en-US" sz="2600" dirty="0">
                <a:effectLst/>
                <a:latin typeface="+mn-lt"/>
                <a:ea typeface="Times New Roman" panose="02020603050405020304" pitchFamily="18" charset="0"/>
              </a:rPr>
              <a:t>The </a:t>
            </a:r>
            <a:r>
              <a:rPr lang="en-US" sz="2600" dirty="0">
                <a:latin typeface="+mn-lt"/>
                <a:ea typeface="Times New Roman" panose="02020603050405020304" pitchFamily="18" charset="0"/>
              </a:rPr>
              <a:t>area under the normal curve represents probability</a:t>
            </a:r>
          </a:p>
          <a:p>
            <a:pPr marL="342900" marR="0" lvl="0" indent="-342900">
              <a:spcBef>
                <a:spcPts val="0"/>
              </a:spcBef>
              <a:spcAft>
                <a:spcPts val="0"/>
              </a:spcAft>
              <a:buFont typeface="+mj-lt"/>
              <a:buAutoNum type="arabicPeriod"/>
              <a:tabLst>
                <a:tab pos="228600" algn="l"/>
                <a:tab pos="457200" algn="l"/>
              </a:tabLst>
            </a:pPr>
            <a:r>
              <a:rPr lang="en-US" sz="2600" dirty="0">
                <a:effectLst/>
                <a:latin typeface="+mn-lt"/>
                <a:ea typeface="Times New Roman" panose="02020603050405020304" pitchFamily="18" charset="0"/>
              </a:rPr>
              <a:t>The shape of the normal curve is defined by two parameters µ and </a:t>
            </a:r>
            <a:r>
              <a:rPr lang="el-GR" sz="2600" dirty="0">
                <a:effectLst/>
                <a:latin typeface="+mn-lt"/>
                <a:ea typeface="Times New Roman" panose="02020603050405020304" pitchFamily="18" charset="0"/>
              </a:rPr>
              <a:t>σ</a:t>
            </a:r>
            <a:r>
              <a:rPr lang="en-US" sz="2600" dirty="0">
                <a:latin typeface="+mn-lt"/>
                <a:ea typeface="Times New Roman" panose="02020603050405020304" pitchFamily="18" charset="0"/>
              </a:rPr>
              <a:t>. Changing </a:t>
            </a:r>
            <a:r>
              <a:rPr lang="el-GR" sz="2600" dirty="0">
                <a:latin typeface="+mn-lt"/>
                <a:ea typeface="Times New Roman" panose="02020603050405020304" pitchFamily="18" charset="0"/>
              </a:rPr>
              <a:t>μ </a:t>
            </a:r>
            <a:r>
              <a:rPr lang="en-US" sz="2600" dirty="0">
                <a:latin typeface="+mn-lt"/>
                <a:ea typeface="Times New Roman" panose="02020603050405020304" pitchFamily="18" charset="0"/>
              </a:rPr>
              <a:t>shifts the curve left or right. Changing </a:t>
            </a:r>
            <a:r>
              <a:rPr lang="el-GR" sz="2600" dirty="0">
                <a:latin typeface="+mn-lt"/>
                <a:ea typeface="Times New Roman" panose="02020603050405020304" pitchFamily="18" charset="0"/>
              </a:rPr>
              <a:t>σ </a:t>
            </a:r>
            <a:r>
              <a:rPr lang="en-US" sz="2600" dirty="0">
                <a:latin typeface="+mn-lt"/>
                <a:ea typeface="Times New Roman" panose="02020603050405020304" pitchFamily="18" charset="0"/>
              </a:rPr>
              <a:t>affects the spread. Larger </a:t>
            </a:r>
            <a:r>
              <a:rPr lang="el-GR" sz="2600" dirty="0">
                <a:latin typeface="+mn-lt"/>
                <a:ea typeface="Times New Roman" panose="02020603050405020304" pitchFamily="18" charset="0"/>
              </a:rPr>
              <a:t>σ </a:t>
            </a:r>
            <a:r>
              <a:rPr lang="en-US" sz="2600" dirty="0">
                <a:latin typeface="+mn-lt"/>
                <a:ea typeface="Times New Roman" panose="02020603050405020304" pitchFamily="18" charset="0"/>
              </a:rPr>
              <a:t> means wider, flatter curve. Smaller </a:t>
            </a:r>
            <a:r>
              <a:rPr lang="el-GR" sz="2600" dirty="0">
                <a:latin typeface="+mn-lt"/>
                <a:ea typeface="Times New Roman" panose="02020603050405020304" pitchFamily="18" charset="0"/>
              </a:rPr>
              <a:t>σ </a:t>
            </a:r>
            <a:r>
              <a:rPr lang="en-US" sz="2600" dirty="0">
                <a:latin typeface="+mn-lt"/>
                <a:ea typeface="Times New Roman" panose="02020603050405020304" pitchFamily="18" charset="0"/>
              </a:rPr>
              <a:t>narrower, taller curve.</a:t>
            </a:r>
            <a:endParaRPr lang="en-US" sz="2600" dirty="0">
              <a:effectLst/>
              <a:latin typeface="+mn-lt"/>
              <a:ea typeface="Times New Roman" panose="02020603050405020304" pitchFamily="18" charset="0"/>
            </a:endParaRPr>
          </a:p>
          <a:p>
            <a:endParaRPr lang="en-US" dirty="0"/>
          </a:p>
        </p:txBody>
      </p:sp>
      <p:sp>
        <p:nvSpPr>
          <p:cNvPr id="4" name="Footer Placeholder 3">
            <a:extLst>
              <a:ext uri="{FF2B5EF4-FFF2-40B4-BE49-F238E27FC236}">
                <a16:creationId xmlns:a16="http://schemas.microsoft.com/office/drawing/2014/main" id="{067DE96B-2655-4DAF-A8AE-2CDC06BF70F7}"/>
              </a:ext>
            </a:extLst>
          </p:cNvPr>
          <p:cNvSpPr>
            <a:spLocks noGrp="1"/>
          </p:cNvSpPr>
          <p:nvPr>
            <p:ph type="ftr" sz="quarter" idx="11"/>
          </p:nvPr>
        </p:nvSpPr>
        <p:spPr/>
        <p:txBody>
          <a:bodyPr/>
          <a:lstStyle/>
          <a:p>
            <a:r>
              <a:rPr lang="en-US"/>
              <a:t>CopyRight: Santosh Chhatkuli</a:t>
            </a:r>
            <a:endParaRPr lang="en-US" dirty="0"/>
          </a:p>
        </p:txBody>
      </p:sp>
    </p:spTree>
    <p:extLst>
      <p:ext uri="{BB962C8B-B14F-4D97-AF65-F5344CB8AC3E}">
        <p14:creationId xmlns:p14="http://schemas.microsoft.com/office/powerpoint/2010/main" val="4090670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E8A7D-C022-4103-9541-A842F45E9765}"/>
              </a:ext>
            </a:extLst>
          </p:cNvPr>
          <p:cNvSpPr>
            <a:spLocks noGrp="1"/>
          </p:cNvSpPr>
          <p:nvPr>
            <p:ph type="title"/>
          </p:nvPr>
        </p:nvSpPr>
        <p:spPr>
          <a:xfrm>
            <a:off x="522424" y="295790"/>
            <a:ext cx="9875520" cy="425570"/>
          </a:xfrm>
        </p:spPr>
        <p:txBody>
          <a:bodyPr>
            <a:normAutofit fontScale="90000"/>
          </a:bodyPr>
          <a:lstStyle/>
          <a:p>
            <a:r>
              <a:rPr lang="en-US" sz="2800" b="1" dirty="0"/>
              <a:t>Importance of Normal Distribution</a:t>
            </a:r>
          </a:p>
        </p:txBody>
      </p:sp>
      <p:sp>
        <p:nvSpPr>
          <p:cNvPr id="3" name="Content Placeholder 2">
            <a:extLst>
              <a:ext uri="{FF2B5EF4-FFF2-40B4-BE49-F238E27FC236}">
                <a16:creationId xmlns:a16="http://schemas.microsoft.com/office/drawing/2014/main" id="{7CEDBE73-E851-4F3A-82B7-9C7B13E963DD}"/>
              </a:ext>
            </a:extLst>
          </p:cNvPr>
          <p:cNvSpPr>
            <a:spLocks noGrp="1"/>
          </p:cNvSpPr>
          <p:nvPr>
            <p:ph idx="1"/>
          </p:nvPr>
        </p:nvSpPr>
        <p:spPr>
          <a:xfrm>
            <a:off x="522424" y="721360"/>
            <a:ext cx="11202215" cy="5502468"/>
          </a:xfrm>
        </p:spPr>
        <p:txBody>
          <a:bodyPr>
            <a:noAutofit/>
          </a:bodyPr>
          <a:lstStyle/>
          <a:p>
            <a:r>
              <a:rPr lang="en-US" dirty="0">
                <a:effectLst/>
                <a:latin typeface="Corbel" panose="020B0503020204020204" pitchFamily="34" charset="0"/>
                <a:ea typeface="Times New Roman" panose="02020603050405020304" pitchFamily="18" charset="0"/>
              </a:rPr>
              <a:t>The distribution of many continuous variables such as height, weight, blood pressure etc. is approximately normal.</a:t>
            </a:r>
            <a:endParaRPr lang="en-US" dirty="0">
              <a:effectLst/>
              <a:latin typeface="Times New Roman" panose="02020603050405020304" pitchFamily="18" charset="0"/>
              <a:ea typeface="Times New Roman" panose="02020603050405020304" pitchFamily="18" charset="0"/>
            </a:endParaRPr>
          </a:p>
          <a:p>
            <a:r>
              <a:rPr lang="en-US" dirty="0">
                <a:effectLst/>
                <a:latin typeface="Corbel" panose="020B0503020204020204" pitchFamily="34" charset="0"/>
                <a:ea typeface="Times New Roman" panose="02020603050405020304" pitchFamily="18" charset="0"/>
              </a:rPr>
              <a:t>The measurement whose distribution is not normal, a simple transformation of the scale of measurements may induce normality. Hence the normal distribution can be used to solve the probability problem even in the skewed distribution.</a:t>
            </a:r>
            <a:endParaRPr lang="en-US" dirty="0">
              <a:effectLst/>
              <a:latin typeface="Times New Roman" panose="02020603050405020304" pitchFamily="18" charset="0"/>
              <a:ea typeface="Times New Roman" panose="02020603050405020304" pitchFamily="18" charset="0"/>
            </a:endParaRPr>
          </a:p>
          <a:p>
            <a:r>
              <a:rPr lang="en-US" dirty="0">
                <a:effectLst/>
                <a:latin typeface="Corbel" panose="020B0503020204020204" pitchFamily="34" charset="0"/>
                <a:ea typeface="Times New Roman" panose="02020603050405020304" pitchFamily="18" charset="0"/>
              </a:rPr>
              <a:t>An essential requirement for employing many statistical test such as t-test, ANOVA and tools such as regression, correlation and any other parametric analysis is that observations must have distribution not significantly different from normality. Thus, Normal Distribution serves as the foundation for classical statistical inference.</a:t>
            </a:r>
          </a:p>
          <a:p>
            <a:r>
              <a:rPr lang="en-US" dirty="0">
                <a:effectLst/>
                <a:latin typeface="Corbel" panose="020B0503020204020204" pitchFamily="34" charset="0"/>
                <a:ea typeface="Times New Roman" panose="02020603050405020304" pitchFamily="18" charset="0"/>
              </a:rPr>
              <a:t>The normal distribution is relatively easier to work with mathematically.</a:t>
            </a:r>
            <a:endParaRPr lang="en-US" dirty="0">
              <a:effectLst/>
              <a:latin typeface="Times New Roman" panose="02020603050405020304" pitchFamily="18" charset="0"/>
              <a:ea typeface="Times New Roman" panose="02020603050405020304" pitchFamily="18" charset="0"/>
            </a:endParaRPr>
          </a:p>
          <a:p>
            <a:r>
              <a:rPr lang="en-US" dirty="0">
                <a:effectLst/>
                <a:latin typeface="Corbel" panose="020B0503020204020204" pitchFamily="34" charset="0"/>
                <a:ea typeface="Times New Roman" panose="02020603050405020304" pitchFamily="18" charset="0"/>
              </a:rPr>
              <a:t>We can use normal distribution to approximate various discrete probability distributions such as Poisson distribution, Binomial distribution and thereby avoid much computational drudgery.</a:t>
            </a:r>
            <a:endParaRPr lang="en-US" dirty="0">
              <a:effectLst/>
              <a:latin typeface="Times New Roman" panose="02020603050405020304" pitchFamily="18" charset="0"/>
              <a:ea typeface="Times New Roman" panose="02020603050405020304" pitchFamily="18" charset="0"/>
            </a:endParaRPr>
          </a:p>
          <a:p>
            <a:r>
              <a:rPr lang="en-US" dirty="0">
                <a:effectLst/>
                <a:latin typeface="+mn-lt"/>
                <a:ea typeface="Times New Roman" panose="02020603050405020304" pitchFamily="18" charset="0"/>
              </a:rPr>
              <a:t>We can standardize the values (raw scores) of a normal distribution by converting them into z-scores.</a:t>
            </a:r>
          </a:p>
        </p:txBody>
      </p:sp>
      <p:sp>
        <p:nvSpPr>
          <p:cNvPr id="4" name="Footer Placeholder 3">
            <a:extLst>
              <a:ext uri="{FF2B5EF4-FFF2-40B4-BE49-F238E27FC236}">
                <a16:creationId xmlns:a16="http://schemas.microsoft.com/office/drawing/2014/main" id="{E1D101FF-4A46-4E24-A8F6-18331D95FACC}"/>
              </a:ext>
            </a:extLst>
          </p:cNvPr>
          <p:cNvSpPr>
            <a:spLocks noGrp="1"/>
          </p:cNvSpPr>
          <p:nvPr>
            <p:ph type="ftr" sz="quarter" idx="11"/>
          </p:nvPr>
        </p:nvSpPr>
        <p:spPr/>
        <p:txBody>
          <a:bodyPr/>
          <a:lstStyle/>
          <a:p>
            <a:r>
              <a:rPr lang="en-US"/>
              <a:t>CopyRight: Santosh Chhatkuli</a:t>
            </a:r>
            <a:endParaRPr lang="en-US" dirty="0"/>
          </a:p>
        </p:txBody>
      </p:sp>
    </p:spTree>
    <p:extLst>
      <p:ext uri="{BB962C8B-B14F-4D97-AF65-F5344CB8AC3E}">
        <p14:creationId xmlns:p14="http://schemas.microsoft.com/office/powerpoint/2010/main" val="1435861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62789-E83B-478C-8A8E-910389D3DB48}"/>
              </a:ext>
            </a:extLst>
          </p:cNvPr>
          <p:cNvSpPr>
            <a:spLocks noGrp="1"/>
          </p:cNvSpPr>
          <p:nvPr>
            <p:ph type="title"/>
          </p:nvPr>
        </p:nvSpPr>
        <p:spPr>
          <a:xfrm>
            <a:off x="746760" y="543560"/>
            <a:ext cx="9875520" cy="436880"/>
          </a:xfrm>
        </p:spPr>
        <p:txBody>
          <a:bodyPr>
            <a:noAutofit/>
          </a:bodyPr>
          <a:lstStyle/>
          <a:p>
            <a:r>
              <a:rPr lang="en-US" sz="3000" b="1" dirty="0"/>
              <a:t>Parameters of Normal Distribution</a:t>
            </a:r>
          </a:p>
        </p:txBody>
      </p:sp>
      <p:sp>
        <p:nvSpPr>
          <p:cNvPr id="3" name="Content Placeholder 2">
            <a:extLst>
              <a:ext uri="{FF2B5EF4-FFF2-40B4-BE49-F238E27FC236}">
                <a16:creationId xmlns:a16="http://schemas.microsoft.com/office/drawing/2014/main" id="{5040CA89-A562-4DC3-869D-FA9D4AEA74E7}"/>
              </a:ext>
            </a:extLst>
          </p:cNvPr>
          <p:cNvSpPr>
            <a:spLocks noGrp="1"/>
          </p:cNvSpPr>
          <p:nvPr>
            <p:ph idx="1"/>
          </p:nvPr>
        </p:nvSpPr>
        <p:spPr>
          <a:xfrm>
            <a:off x="746760" y="1097280"/>
            <a:ext cx="10916920" cy="4998720"/>
          </a:xfrm>
        </p:spPr>
        <p:txBody>
          <a:bodyPr>
            <a:normAutofit/>
          </a:bodyPr>
          <a:lstStyle/>
          <a:p>
            <a:pPr marL="45720" indent="0">
              <a:buNone/>
            </a:pPr>
            <a:r>
              <a:rPr lang="en-US" sz="2800" dirty="0">
                <a:effectLst/>
                <a:latin typeface="Corbel" panose="020B0503020204020204" pitchFamily="34" charset="0"/>
                <a:ea typeface="Times New Roman" panose="02020603050405020304" pitchFamily="18" charset="0"/>
                <a:cs typeface="Calibri" panose="020F0502020204030204" pitchFamily="34" charset="0"/>
              </a:rPr>
              <a:t>To define particular normal distribution, we need only two parameters-the population </a:t>
            </a:r>
            <a:r>
              <a:rPr lang="en-US" sz="2800" b="1" dirty="0">
                <a:effectLst/>
                <a:latin typeface="Corbel" panose="020B0503020204020204" pitchFamily="34" charset="0"/>
                <a:ea typeface="Times New Roman" panose="02020603050405020304" pitchFamily="18" charset="0"/>
                <a:cs typeface="Calibri" panose="020F0502020204030204" pitchFamily="34" charset="0"/>
              </a:rPr>
              <a:t>mean (µ)</a:t>
            </a:r>
            <a:r>
              <a:rPr lang="en-US" sz="2800" dirty="0">
                <a:effectLst/>
                <a:latin typeface="Corbel" panose="020B0503020204020204" pitchFamily="34" charset="0"/>
                <a:ea typeface="Times New Roman" panose="02020603050405020304" pitchFamily="18" charset="0"/>
                <a:cs typeface="Calibri" panose="020F0502020204030204" pitchFamily="34" charset="0"/>
              </a:rPr>
              <a:t> and </a:t>
            </a:r>
            <a:r>
              <a:rPr lang="en-US" sz="2800" b="1" dirty="0">
                <a:effectLst/>
                <a:latin typeface="Corbel" panose="020B0503020204020204" pitchFamily="34" charset="0"/>
                <a:ea typeface="Times New Roman" panose="02020603050405020304" pitchFamily="18" charset="0"/>
                <a:cs typeface="Calibri" panose="020F0502020204030204" pitchFamily="34" charset="0"/>
              </a:rPr>
              <a:t>population standard deviation (σ). </a:t>
            </a:r>
            <a:r>
              <a:rPr lang="en-US" sz="2800" dirty="0">
                <a:effectLst/>
                <a:latin typeface="Corbel" panose="020B0503020204020204" pitchFamily="34" charset="0"/>
                <a:ea typeface="Times New Roman" panose="02020603050405020304" pitchFamily="18" charset="0"/>
                <a:cs typeface="Calibri" panose="020F0502020204030204" pitchFamily="34" charset="0"/>
              </a:rPr>
              <a:t>In other words, a different normal distribution is specified for each different value of µ and σ. </a:t>
            </a:r>
          </a:p>
          <a:p>
            <a:pPr marL="45720" indent="0">
              <a:buNone/>
            </a:pPr>
            <a:r>
              <a:rPr lang="en-US" sz="2800" dirty="0">
                <a:effectLst/>
                <a:latin typeface="Corbel" panose="020B0503020204020204" pitchFamily="34" charset="0"/>
                <a:ea typeface="Times New Roman" panose="02020603050405020304" pitchFamily="18" charset="0"/>
                <a:cs typeface="Calibri" panose="020F0502020204030204" pitchFamily="34" charset="0"/>
              </a:rPr>
              <a:t>The two normal distributions having same mean but different standard deviations have different shape of normal curve. The curve with large σ is lower at the mean and spreads wider and value of X that are far from the mean are more frequent. </a:t>
            </a:r>
          </a:p>
          <a:p>
            <a:pPr marL="45720" indent="0">
              <a:buNone/>
            </a:pPr>
            <a:r>
              <a:rPr lang="en-US" sz="2800" dirty="0">
                <a:latin typeface="Corbel" panose="020B0503020204020204" pitchFamily="34" charset="0"/>
                <a:cs typeface="Calibri" panose="020F0502020204030204" pitchFamily="34" charset="0"/>
              </a:rPr>
              <a:t>Parameter µ is called </a:t>
            </a:r>
            <a:r>
              <a:rPr lang="en-US" sz="2800" b="1" dirty="0">
                <a:latin typeface="Corbel" panose="020B0503020204020204" pitchFamily="34" charset="0"/>
                <a:cs typeface="Calibri" panose="020F0502020204030204" pitchFamily="34" charset="0"/>
              </a:rPr>
              <a:t>location parameter </a:t>
            </a:r>
            <a:r>
              <a:rPr lang="en-US" sz="2800" dirty="0">
                <a:latin typeface="Corbel" panose="020B0503020204020204" pitchFamily="34" charset="0"/>
                <a:cs typeface="Calibri" panose="020F0502020204030204" pitchFamily="34" charset="0"/>
              </a:rPr>
              <a:t>and </a:t>
            </a:r>
            <a:r>
              <a:rPr lang="el-GR" sz="2800" dirty="0">
                <a:latin typeface="Corbel" panose="020B0503020204020204" pitchFamily="34" charset="0"/>
                <a:cs typeface="Calibri" panose="020F0502020204030204" pitchFamily="34" charset="0"/>
              </a:rPr>
              <a:t>σ</a:t>
            </a:r>
            <a:r>
              <a:rPr lang="en-US" sz="2800" dirty="0">
                <a:latin typeface="Corbel" panose="020B0503020204020204" pitchFamily="34" charset="0"/>
                <a:cs typeface="Calibri" panose="020F0502020204030204" pitchFamily="34" charset="0"/>
              </a:rPr>
              <a:t> is called </a:t>
            </a:r>
            <a:r>
              <a:rPr lang="en-US" sz="2800" b="1" dirty="0">
                <a:latin typeface="Corbel" panose="020B0503020204020204" pitchFamily="34" charset="0"/>
                <a:cs typeface="Calibri" panose="020F0502020204030204" pitchFamily="34" charset="0"/>
              </a:rPr>
              <a:t>size parameter</a:t>
            </a:r>
            <a:r>
              <a:rPr lang="en-US" sz="2800" dirty="0">
                <a:latin typeface="Corbel" panose="020B0503020204020204" pitchFamily="34" charset="0"/>
                <a:cs typeface="Calibri" panose="020F0502020204030204" pitchFamily="34" charset="0"/>
              </a:rPr>
              <a:t>. The parameter </a:t>
            </a:r>
            <a:r>
              <a:rPr lang="el-GR" sz="2800" dirty="0">
                <a:latin typeface="Corbel" panose="020B0503020204020204" pitchFamily="34" charset="0"/>
                <a:cs typeface="Calibri" panose="020F0502020204030204" pitchFamily="34" charset="0"/>
              </a:rPr>
              <a:t>σ</a:t>
            </a:r>
            <a:r>
              <a:rPr lang="en-US" sz="2800" dirty="0">
                <a:latin typeface="Corbel" panose="020B0503020204020204" pitchFamily="34" charset="0"/>
                <a:cs typeface="Calibri" panose="020F0502020204030204" pitchFamily="34" charset="0"/>
              </a:rPr>
              <a:t> determines the peakedness and flatness of the normal curve.</a:t>
            </a:r>
          </a:p>
        </p:txBody>
      </p:sp>
      <p:sp>
        <p:nvSpPr>
          <p:cNvPr id="4" name="Footer Placeholder 3">
            <a:extLst>
              <a:ext uri="{FF2B5EF4-FFF2-40B4-BE49-F238E27FC236}">
                <a16:creationId xmlns:a16="http://schemas.microsoft.com/office/drawing/2014/main" id="{0135BC5F-6DE1-429F-AA92-66E7118E647F}"/>
              </a:ext>
            </a:extLst>
          </p:cNvPr>
          <p:cNvSpPr>
            <a:spLocks noGrp="1"/>
          </p:cNvSpPr>
          <p:nvPr>
            <p:ph type="ftr" sz="quarter" idx="11"/>
          </p:nvPr>
        </p:nvSpPr>
        <p:spPr/>
        <p:txBody>
          <a:bodyPr/>
          <a:lstStyle/>
          <a:p>
            <a:r>
              <a:rPr lang="en-US"/>
              <a:t>CopyRight: Santosh Chhatkuli</a:t>
            </a:r>
            <a:endParaRPr lang="en-US" dirty="0"/>
          </a:p>
        </p:txBody>
      </p:sp>
    </p:spTree>
    <p:extLst>
      <p:ext uri="{BB962C8B-B14F-4D97-AF65-F5344CB8AC3E}">
        <p14:creationId xmlns:p14="http://schemas.microsoft.com/office/powerpoint/2010/main" val="2439663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2C7FD-A97A-4B30-8D6F-68A355D4742D}"/>
              </a:ext>
            </a:extLst>
          </p:cNvPr>
          <p:cNvSpPr>
            <a:spLocks noGrp="1"/>
          </p:cNvSpPr>
          <p:nvPr>
            <p:ph type="title"/>
          </p:nvPr>
        </p:nvSpPr>
        <p:spPr>
          <a:xfrm>
            <a:off x="728932" y="414068"/>
            <a:ext cx="9875520" cy="347932"/>
          </a:xfrm>
        </p:spPr>
        <p:txBody>
          <a:bodyPr>
            <a:normAutofit fontScale="90000"/>
          </a:bodyPr>
          <a:lstStyle/>
          <a:p>
            <a:r>
              <a:rPr lang="en-US" sz="2400" b="1" dirty="0">
                <a:latin typeface="Corbel" panose="020B0503020204020204" pitchFamily="34" charset="0"/>
                <a:cs typeface="Calibri" panose="020F0502020204030204" pitchFamily="34" charset="0"/>
              </a:rPr>
              <a:t>Area property of Normal Distribution</a:t>
            </a:r>
          </a:p>
        </p:txBody>
      </p:sp>
      <p:sp>
        <p:nvSpPr>
          <p:cNvPr id="3" name="Content Placeholder 2">
            <a:extLst>
              <a:ext uri="{FF2B5EF4-FFF2-40B4-BE49-F238E27FC236}">
                <a16:creationId xmlns:a16="http://schemas.microsoft.com/office/drawing/2014/main" id="{8E26FE6F-85D8-4996-9E2D-82586D72C8EE}"/>
              </a:ext>
            </a:extLst>
          </p:cNvPr>
          <p:cNvSpPr>
            <a:spLocks noGrp="1"/>
          </p:cNvSpPr>
          <p:nvPr>
            <p:ph idx="1"/>
          </p:nvPr>
        </p:nvSpPr>
        <p:spPr>
          <a:xfrm>
            <a:off x="728932" y="914400"/>
            <a:ext cx="10873788" cy="5130800"/>
          </a:xfrm>
        </p:spPr>
        <p:txBody>
          <a:bodyPr>
            <a:normAutofit lnSpcReduction="10000"/>
          </a:bodyPr>
          <a:lstStyle/>
          <a:p>
            <a:pPr marL="45720" indent="0">
              <a:buNone/>
            </a:pPr>
            <a:r>
              <a:rPr lang="en-US" b="0" i="0" dirty="0">
                <a:effectLst/>
                <a:latin typeface="+mn-lt"/>
              </a:rPr>
              <a:t>The empirical rule in statistics allows researchers to determine the proportion of values that fall within certain distances from the mean.</a:t>
            </a:r>
          </a:p>
          <a:p>
            <a:pPr marL="45720" indent="0">
              <a:buNone/>
            </a:pPr>
            <a:r>
              <a:rPr lang="en-US" b="0" i="0" dirty="0">
                <a:effectLst/>
                <a:latin typeface="+mn-lt"/>
              </a:rPr>
              <a:t>If the data values in a normal distribution are converted to </a:t>
            </a:r>
            <a:r>
              <a:rPr lang="en-US" b="0" i="0" u="none" strike="noStrike" dirty="0">
                <a:effectLst/>
                <a:latin typeface="+mn-lt"/>
              </a:rPr>
              <a:t>Z-scores</a:t>
            </a:r>
            <a:r>
              <a:rPr lang="en-US" b="0" i="0" dirty="0">
                <a:effectLst/>
                <a:latin typeface="+mn-lt"/>
              </a:rPr>
              <a:t> in a standard normal distribution the empirical rule describes the percentage of the data that fall within specific numbers of standard deviations (σ) from the mean (μ) for bell-shaped curves.</a:t>
            </a:r>
          </a:p>
          <a:p>
            <a:pPr marL="45720" indent="0">
              <a:buNone/>
            </a:pPr>
            <a:r>
              <a:rPr lang="en-US" dirty="0">
                <a:latin typeface="+mn-lt"/>
              </a:rPr>
              <a:t>For any normally distributed population</a:t>
            </a:r>
          </a:p>
          <a:p>
            <a:pPr marL="502920" indent="-457200">
              <a:buAutoNum type="alphaLcParenBoth"/>
            </a:pPr>
            <a:r>
              <a:rPr lang="en-US" dirty="0">
                <a:latin typeface="+mn-lt"/>
              </a:rPr>
              <a:t>68.26 % or roughly two-third of all the observations lie in the interval µ ± σ. Out of remaining 31.74 % or roughly one-third of observations, half i.e. 15.58 % or roughly one-sixth will lie below the lower limit µ - σ and other half i.e. 15.58 % will be above the upper limit µ + σ.</a:t>
            </a:r>
          </a:p>
          <a:p>
            <a:pPr marL="502920" indent="-457200">
              <a:buAutoNum type="alphaLcParenBoth"/>
            </a:pPr>
            <a:r>
              <a:rPr lang="en-US" dirty="0">
                <a:latin typeface="+mn-lt"/>
              </a:rPr>
              <a:t>95.44 % of all the observations lie in the interval µ ± 2σ, while 4.56 % of observations will be outside the limits i.e. values differ from the mean by more than twice the standard deviation is being only 4.56 %.</a:t>
            </a:r>
          </a:p>
          <a:p>
            <a:pPr marL="502920" indent="-457200">
              <a:buAutoNum type="alphaLcParenBoth"/>
            </a:pPr>
            <a:r>
              <a:rPr lang="en-US" dirty="0">
                <a:latin typeface="+mn-lt"/>
              </a:rPr>
              <a:t>The limits µ ± 3σ include 99.74 % of all observations. Chance of values being higher than µ + 3σ and the lower than µ - 3σ is very rare and it is only 0.26 %. </a:t>
            </a:r>
          </a:p>
        </p:txBody>
      </p:sp>
      <p:sp>
        <p:nvSpPr>
          <p:cNvPr id="4" name="Footer Placeholder 3">
            <a:extLst>
              <a:ext uri="{FF2B5EF4-FFF2-40B4-BE49-F238E27FC236}">
                <a16:creationId xmlns:a16="http://schemas.microsoft.com/office/drawing/2014/main" id="{A2E7EF42-FB1F-48ED-B2BF-3299FA042C61}"/>
              </a:ext>
            </a:extLst>
          </p:cNvPr>
          <p:cNvSpPr>
            <a:spLocks noGrp="1"/>
          </p:cNvSpPr>
          <p:nvPr>
            <p:ph type="ftr" sz="quarter" idx="11"/>
          </p:nvPr>
        </p:nvSpPr>
        <p:spPr/>
        <p:txBody>
          <a:bodyPr/>
          <a:lstStyle/>
          <a:p>
            <a:r>
              <a:rPr lang="en-US"/>
              <a:t>CopyRight: Santosh Chhatkuli</a:t>
            </a:r>
            <a:endParaRPr lang="en-US" dirty="0"/>
          </a:p>
        </p:txBody>
      </p:sp>
    </p:spTree>
    <p:extLst>
      <p:ext uri="{BB962C8B-B14F-4D97-AF65-F5344CB8AC3E}">
        <p14:creationId xmlns:p14="http://schemas.microsoft.com/office/powerpoint/2010/main" val="3010878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914E6662-FE08-42E8-AA7A-459D6D51BE56}"/>
              </a:ext>
            </a:extLst>
          </p:cNvPr>
          <p:cNvPicPr>
            <a:picLocks noGrp="1" noChangeAspect="1"/>
          </p:cNvPicPr>
          <p:nvPr>
            <p:ph idx="1"/>
          </p:nvPr>
        </p:nvPicPr>
        <p:blipFill>
          <a:blip r:embed="rId2"/>
          <a:stretch>
            <a:fillRect/>
          </a:stretch>
        </p:blipFill>
        <p:spPr>
          <a:xfrm>
            <a:off x="1991360" y="508000"/>
            <a:ext cx="8229600" cy="5557519"/>
          </a:xfrm>
        </p:spPr>
      </p:pic>
      <p:sp>
        <p:nvSpPr>
          <p:cNvPr id="2" name="Footer Placeholder 1">
            <a:extLst>
              <a:ext uri="{FF2B5EF4-FFF2-40B4-BE49-F238E27FC236}">
                <a16:creationId xmlns:a16="http://schemas.microsoft.com/office/drawing/2014/main" id="{03806D0F-41DC-4A9E-B302-559FD420C830}"/>
              </a:ext>
            </a:extLst>
          </p:cNvPr>
          <p:cNvSpPr>
            <a:spLocks noGrp="1"/>
          </p:cNvSpPr>
          <p:nvPr>
            <p:ph type="ftr" sz="quarter" idx="11"/>
          </p:nvPr>
        </p:nvSpPr>
        <p:spPr/>
        <p:txBody>
          <a:bodyPr/>
          <a:lstStyle/>
          <a:p>
            <a:r>
              <a:rPr lang="en-US"/>
              <a:t>CopyRight: Santosh Chhatkuli</a:t>
            </a:r>
            <a:endParaRPr lang="en-US" dirty="0"/>
          </a:p>
        </p:txBody>
      </p:sp>
    </p:spTree>
    <p:extLst>
      <p:ext uri="{BB962C8B-B14F-4D97-AF65-F5344CB8AC3E}">
        <p14:creationId xmlns:p14="http://schemas.microsoft.com/office/powerpoint/2010/main" val="139535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7B90D-A1B7-42F2-BCBC-55CF7580E9A4}"/>
              </a:ext>
            </a:extLst>
          </p:cNvPr>
          <p:cNvSpPr>
            <a:spLocks noGrp="1"/>
          </p:cNvSpPr>
          <p:nvPr>
            <p:ph type="title"/>
          </p:nvPr>
        </p:nvSpPr>
        <p:spPr>
          <a:xfrm>
            <a:off x="789317" y="362308"/>
            <a:ext cx="9875520" cy="399691"/>
          </a:xfrm>
        </p:spPr>
        <p:txBody>
          <a:bodyPr>
            <a:noAutofit/>
          </a:bodyPr>
          <a:lstStyle/>
          <a:p>
            <a:r>
              <a:rPr lang="en-US" sz="2800" b="1" dirty="0"/>
              <a:t>Standard Normal Distribution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3927B4-BFAA-43B9-B029-CDD5531A4B4A}"/>
                  </a:ext>
                </a:extLst>
              </p:cNvPr>
              <p:cNvSpPr>
                <a:spLocks noGrp="1"/>
              </p:cNvSpPr>
              <p:nvPr>
                <p:ph idx="1"/>
              </p:nvPr>
            </p:nvSpPr>
            <p:spPr>
              <a:xfrm>
                <a:off x="789317" y="894080"/>
                <a:ext cx="10735573" cy="5201921"/>
              </a:xfrm>
            </p:spPr>
            <p:txBody>
              <a:bodyPr>
                <a:normAutofit/>
              </a:bodyPr>
              <a:lstStyle/>
              <a:p>
                <a:pPr marL="45720" indent="0">
                  <a:buNone/>
                </a:pPr>
                <a:r>
                  <a:rPr lang="en-US" sz="2800" dirty="0">
                    <a:effectLst/>
                    <a:latin typeface="Corbel" panose="020B0503020204020204" pitchFamily="34" charset="0"/>
                    <a:ea typeface="Times New Roman" panose="02020603050405020304" pitchFamily="18" charset="0"/>
                  </a:rPr>
                  <a:t>Any non-standard normal distribution with either µ ≠ 0, σ ≠ 1 or both, can be converted to standard normal distribution by using the transformation formula.</a:t>
                </a:r>
              </a:p>
              <a:p>
                <a:pPr marL="45720" indent="0">
                  <a:buNone/>
                </a:pPr>
                <a:r>
                  <a:rPr lang="en-US" sz="2800" dirty="0">
                    <a:latin typeface="Corbel" panose="020B0503020204020204" pitchFamily="34" charset="0"/>
                    <a:ea typeface="Times New Roman" panose="02020603050405020304" pitchFamily="18" charset="0"/>
                  </a:rPr>
                  <a:t>	</a:t>
                </a:r>
                <a14:m>
                  <m:oMath xmlns:m="http://schemas.openxmlformats.org/officeDocument/2006/math">
                    <m:r>
                      <a:rPr lang="en-US" sz="2800" b="0" i="1" smtClean="0">
                        <a:latin typeface="Cambria Math" panose="02040503050406030204" pitchFamily="18" charset="0"/>
                        <a:ea typeface="Times New Roman" panose="02020603050405020304" pitchFamily="18" charset="0"/>
                      </a:rPr>
                      <m:t>𝑍</m:t>
                    </m:r>
                    <m:r>
                      <a:rPr lang="en-US" sz="2800" b="0" i="1" smtClean="0">
                        <a:latin typeface="Cambria Math" panose="02040503050406030204" pitchFamily="18" charset="0"/>
                        <a:ea typeface="Times New Roman" panose="02020603050405020304" pitchFamily="18" charset="0"/>
                      </a:rPr>
                      <m:t>= </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𝐷𝑎𝑡𝑎</m:t>
                        </m:r>
                        <m:r>
                          <a:rPr lang="en-US" sz="2800" b="0" i="1" smtClean="0">
                            <a:latin typeface="Cambria Math" panose="02040503050406030204" pitchFamily="18" charset="0"/>
                          </a:rPr>
                          <m:t> −</m:t>
                        </m:r>
                        <m:r>
                          <a:rPr lang="en-US" sz="2800" b="0" i="1" smtClean="0">
                            <a:latin typeface="Cambria Math" panose="02040503050406030204" pitchFamily="18" charset="0"/>
                          </a:rPr>
                          <m:t>𝑀𝑒𝑎𝑛</m:t>
                        </m:r>
                      </m:num>
                      <m:den>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𝐷</m:t>
                        </m:r>
                        <m:r>
                          <a:rPr lang="en-US" sz="2800" b="0" i="1" smtClean="0">
                            <a:latin typeface="Cambria Math" panose="02040503050406030204" pitchFamily="18" charset="0"/>
                          </a:rPr>
                          <m:t>.</m:t>
                        </m:r>
                      </m:den>
                    </m:f>
                  </m:oMath>
                </a14:m>
                <a:r>
                  <a:rPr lang="en-US" sz="2800" dirty="0">
                    <a:latin typeface="Corbel" panose="020B0503020204020204" pitchFamily="34" charset="0"/>
                    <a:ea typeface="Times New Roman" panose="02020603050405020304" pitchFamily="18" charset="0"/>
                  </a:rPr>
                  <a:t> = </a:t>
                </a:r>
                <a14:m>
                  <m:oMath xmlns:m="http://schemas.openxmlformats.org/officeDocument/2006/math">
                    <m:f>
                      <m:fPr>
                        <m:ctrlPr>
                          <a:rPr lang="en-US" sz="2800" i="1" smtClean="0">
                            <a:latin typeface="Cambria Math" panose="02040503050406030204" pitchFamily="18" charset="0"/>
                          </a:rPr>
                        </m:ctrlPr>
                      </m:fPr>
                      <m:num>
                        <m:r>
                          <a:rPr lang="en-US" sz="2800" b="0" i="1" smtClean="0">
                            <a:latin typeface="Cambria Math" panose="02040503050406030204" pitchFamily="18" charset="0"/>
                          </a:rPr>
                          <m:t>𝑋</m:t>
                        </m:r>
                        <m:r>
                          <a:rPr lang="en-US" sz="2800" b="0" i="1" smtClean="0">
                            <a:latin typeface="Cambria Math" panose="02040503050406030204" pitchFamily="18" charset="0"/>
                          </a:rPr>
                          <m:t> − </m:t>
                        </m:r>
                        <m:r>
                          <a:rPr lang="en-US" sz="2800" b="0" i="1" smtClean="0">
                            <a:latin typeface="Cambria Math" panose="02040503050406030204" pitchFamily="18" charset="0"/>
                            <a:ea typeface="Cambria Math" panose="02040503050406030204" pitchFamily="18" charset="0"/>
                          </a:rPr>
                          <m:t>𝜇</m:t>
                        </m:r>
                      </m:num>
                      <m:den>
                        <m:r>
                          <a:rPr lang="en-US" sz="2800" i="1" smtClean="0">
                            <a:latin typeface="Cambria Math" panose="02040503050406030204" pitchFamily="18" charset="0"/>
                            <a:ea typeface="Cambria Math" panose="02040503050406030204" pitchFamily="18" charset="0"/>
                          </a:rPr>
                          <m:t>𝜎</m:t>
                        </m:r>
                      </m:den>
                    </m:f>
                  </m:oMath>
                </a14:m>
                <a:r>
                  <a:rPr lang="en-US" sz="2800" dirty="0">
                    <a:latin typeface="Corbel" panose="020B0503020204020204" pitchFamily="34" charset="0"/>
                    <a:ea typeface="Times New Roman" panose="02020603050405020304" pitchFamily="18" charset="0"/>
                  </a:rPr>
                  <a:t>	</a:t>
                </a:r>
              </a:p>
              <a:p>
                <a:pPr marL="45720" indent="0">
                  <a:buNone/>
                </a:pPr>
                <a:r>
                  <a:rPr lang="en-US" sz="2800" dirty="0">
                    <a:effectLst/>
                    <a:latin typeface="Corbel" panose="020B0503020204020204" pitchFamily="34" charset="0"/>
                    <a:ea typeface="Times New Roman" panose="02020603050405020304" pitchFamily="18" charset="0"/>
                  </a:rPr>
                  <a:t>Note:</a:t>
                </a:r>
              </a:p>
              <a:p>
                <a:pPr marL="560070" indent="-514350">
                  <a:buFont typeface="+mj-lt"/>
                  <a:buAutoNum type="arabicPeriod"/>
                </a:pPr>
                <a:r>
                  <a:rPr lang="en-US" sz="2800" dirty="0">
                    <a:latin typeface="Corbel" panose="020B0503020204020204" pitchFamily="34" charset="0"/>
                    <a:ea typeface="Times New Roman" panose="02020603050405020304" pitchFamily="18" charset="0"/>
                  </a:rPr>
                  <a:t>The mean of standard normal variable (</a:t>
                </a:r>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panose="02040503050406030204" pitchFamily="18" charset="0"/>
                          </a:rPr>
                          <m:t>µ</m:t>
                        </m:r>
                      </m:e>
                      <m:sub>
                        <m:r>
                          <a:rPr lang="en-US" sz="2800" b="0" i="1" smtClean="0">
                            <a:latin typeface="Cambria Math" panose="02040503050406030204" pitchFamily="18" charset="0"/>
                          </a:rPr>
                          <m:t>𝑍</m:t>
                        </m:r>
                      </m:sub>
                    </m:sSub>
                    <m:r>
                      <a:rPr lang="en-US" sz="2800" b="0" i="1" smtClean="0">
                        <a:latin typeface="Cambria Math" panose="02040503050406030204" pitchFamily="18" charset="0"/>
                      </a:rPr>
                      <m:t>)</m:t>
                    </m:r>
                  </m:oMath>
                </a14:m>
                <a:r>
                  <a:rPr lang="en-US" sz="2800" dirty="0">
                    <a:effectLst/>
                    <a:latin typeface="Times New Roman" panose="02020603050405020304" pitchFamily="18" charset="0"/>
                    <a:ea typeface="Times New Roman" panose="02020603050405020304" pitchFamily="18" charset="0"/>
                  </a:rPr>
                  <a:t> = 0</a:t>
                </a:r>
              </a:p>
              <a:p>
                <a:pPr marL="560070" indent="-514350">
                  <a:buFont typeface="+mj-lt"/>
                  <a:buAutoNum type="arabicPeriod"/>
                </a:pPr>
                <a:r>
                  <a:rPr lang="en-US" sz="2800" dirty="0">
                    <a:latin typeface="Times New Roman" panose="02020603050405020304" pitchFamily="18" charset="0"/>
                    <a:ea typeface="Times New Roman" panose="02020603050405020304" pitchFamily="18" charset="0"/>
                  </a:rPr>
                  <a:t>The standard deviation of standard normal (</a:t>
                </a:r>
                <a14:m>
                  <m:oMath xmlns:m="http://schemas.openxmlformats.org/officeDocument/2006/math">
                    <m:sSub>
                      <m:sSubPr>
                        <m:ctrlPr>
                          <a:rPr lang="en-US" sz="2800" i="1" smtClean="0">
                            <a:latin typeface="Cambria Math" panose="02040503050406030204" pitchFamily="18" charset="0"/>
                          </a:rPr>
                        </m:ctrlPr>
                      </m:sSubPr>
                      <m:e>
                        <m:r>
                          <a:rPr lang="en-US" sz="2800" i="1" smtClean="0">
                            <a:latin typeface="Cambria Math" panose="02040503050406030204" pitchFamily="18" charset="0"/>
                            <a:ea typeface="Cambria Math" panose="02040503050406030204" pitchFamily="18" charset="0"/>
                          </a:rPr>
                          <m:t>𝜎</m:t>
                        </m:r>
                      </m:e>
                      <m:sub>
                        <m:r>
                          <a:rPr lang="en-US" sz="2800" b="0" i="1" smtClean="0">
                            <a:latin typeface="Cambria Math" panose="02040503050406030204" pitchFamily="18" charset="0"/>
                          </a:rPr>
                          <m:t>𝑍</m:t>
                        </m:r>
                      </m:sub>
                    </m:sSub>
                    <m:r>
                      <a:rPr lang="en-US" sz="2800" b="0" i="1" smtClean="0">
                        <a:latin typeface="Cambria Math" panose="02040503050406030204" pitchFamily="18" charset="0"/>
                      </a:rPr>
                      <m:t>)</m:t>
                    </m:r>
                  </m:oMath>
                </a14:m>
                <a:r>
                  <a:rPr lang="en-US" sz="2800" dirty="0">
                    <a:effectLst/>
                    <a:latin typeface="Times New Roman" panose="02020603050405020304" pitchFamily="18" charset="0"/>
                    <a:ea typeface="Times New Roman" panose="02020603050405020304" pitchFamily="18" charset="0"/>
                  </a:rPr>
                  <a:t> = 1</a:t>
                </a:r>
              </a:p>
              <a:p>
                <a:pPr marL="560070" indent="-514350">
                  <a:buFont typeface="+mj-lt"/>
                  <a:buAutoNum type="arabicPeriod"/>
                </a:pPr>
                <a:r>
                  <a:rPr lang="en-US" sz="2800" dirty="0">
                    <a:latin typeface="Times New Roman" panose="02020603050405020304" pitchFamily="18" charset="0"/>
                    <a:ea typeface="Times New Roman" panose="02020603050405020304" pitchFamily="18" charset="0"/>
                  </a:rPr>
                  <a:t>The z-scores ranges from -3 to +3 (most of the time). The extended range is </a:t>
                </a:r>
                <a:r>
                  <a:rPr lang="en-US" sz="2800" dirty="0">
                    <a:latin typeface="Century Gothic" panose="020B0502020202020204" pitchFamily="34" charset="0"/>
                    <a:ea typeface="Times New Roman" panose="02020603050405020304" pitchFamily="18" charset="0"/>
                  </a:rPr>
                  <a:t>± 5</a:t>
                </a:r>
                <a:r>
                  <a:rPr lang="en-US" sz="2600" dirty="0">
                    <a:latin typeface="Century Gothic" panose="020B0502020202020204" pitchFamily="34" charset="0"/>
                    <a:ea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BE3927B4-BFAA-43B9-B029-CDD5531A4B4A}"/>
                  </a:ext>
                </a:extLst>
              </p:cNvPr>
              <p:cNvSpPr>
                <a:spLocks noGrp="1" noRot="1" noChangeAspect="1" noMove="1" noResize="1" noEditPoints="1" noAdjustHandles="1" noChangeArrowheads="1" noChangeShapeType="1" noTextEdit="1"/>
              </p:cNvSpPr>
              <p:nvPr>
                <p:ph idx="1"/>
              </p:nvPr>
            </p:nvSpPr>
            <p:spPr>
              <a:xfrm>
                <a:off x="789317" y="894080"/>
                <a:ext cx="10735573" cy="5201921"/>
              </a:xfrm>
              <a:blipFill>
                <a:blip r:embed="rId2"/>
                <a:stretch>
                  <a:fillRect l="-681" t="-199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9CA9F41C-7C59-43C2-9745-5804B601A5E0}"/>
              </a:ext>
            </a:extLst>
          </p:cNvPr>
          <p:cNvSpPr>
            <a:spLocks noGrp="1"/>
          </p:cNvSpPr>
          <p:nvPr>
            <p:ph type="ftr" sz="quarter" idx="11"/>
          </p:nvPr>
        </p:nvSpPr>
        <p:spPr/>
        <p:txBody>
          <a:bodyPr/>
          <a:lstStyle/>
          <a:p>
            <a:r>
              <a:rPr lang="en-US"/>
              <a:t>CopyRight: Santosh Chhatkuli</a:t>
            </a:r>
            <a:endParaRPr lang="en-US" dirty="0"/>
          </a:p>
        </p:txBody>
      </p:sp>
    </p:spTree>
    <p:extLst>
      <p:ext uri="{BB962C8B-B14F-4D97-AF65-F5344CB8AC3E}">
        <p14:creationId xmlns:p14="http://schemas.microsoft.com/office/powerpoint/2010/main" val="2680534073"/>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Custom 2">
      <a:majorFont>
        <a:latin typeface="Corbel"/>
        <a:ea typeface=""/>
        <a:cs typeface=""/>
      </a:majorFont>
      <a:minorFont>
        <a:latin typeface="Corbel"/>
        <a:ea typeface=""/>
        <a:cs typeface=""/>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ACC63D00-1EE0-4159-BF5A-6FF02000B71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AA3F7EDC-E5B4-4BBC-9D2A-CBE6D46C37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TM03457444[[fn=Basis]]</Template>
  <TotalTime>744</TotalTime>
  <Words>1417</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Abadi</vt:lpstr>
      <vt:lpstr>Cambria Math</vt:lpstr>
      <vt:lpstr>Century Gothic</vt:lpstr>
      <vt:lpstr>Corbel</vt:lpstr>
      <vt:lpstr>Times New Roman</vt:lpstr>
      <vt:lpstr>Basis</vt:lpstr>
      <vt:lpstr>NORMAL DISTRIBUTION</vt:lpstr>
      <vt:lpstr>Introduction</vt:lpstr>
      <vt:lpstr>Probability Density Function of Normal Distribution</vt:lpstr>
      <vt:lpstr>Characteristics of Normal Distribution</vt:lpstr>
      <vt:lpstr>Importance of Normal Distribution</vt:lpstr>
      <vt:lpstr>Parameters of Normal Distribution</vt:lpstr>
      <vt:lpstr>Area property of Normal Distribution</vt:lpstr>
      <vt:lpstr>PowerPoint Presentation</vt:lpstr>
      <vt:lpstr>Standard Normal Distribution</vt:lpstr>
      <vt:lpstr>Table of Standard Normal Distribution</vt:lpstr>
      <vt:lpstr>Normal Distribution as an approximation of Binomial Distribution</vt:lpstr>
      <vt:lpstr>Normal Distribution as an approximation of Poisson Distribution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 DISTRIBUTION</dc:title>
  <dc:creator>Santosh Chhatkuli</dc:creator>
  <cp:lastModifiedBy>Santosh Chhatkuli</cp:lastModifiedBy>
  <cp:revision>77</cp:revision>
  <dcterms:created xsi:type="dcterms:W3CDTF">2020-11-11T12:48:43Z</dcterms:created>
  <dcterms:modified xsi:type="dcterms:W3CDTF">2025-02-28T12:24:24Z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