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184" autoAdjust="0"/>
  </p:normalViewPr>
  <p:slideViewPr>
    <p:cSldViewPr snapToGrid="0">
      <p:cViewPr varScale="1">
        <p:scale>
          <a:sx n="63" d="100"/>
          <a:sy n="63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4B6A-D050-4DE5-BBAF-024FE76A36E2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18BA-9C9D-49BE-8154-192E0CBDA7A7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EBA1-BA9C-48AB-9177-8C5E6BB48320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6A52-C6F8-4EDB-B10B-5ED449229392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0159-A725-4C42-A3FA-A3D480DA0565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D889-D522-44FE-8261-600DCBD507C4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714-94CB-4046-947F-61792062FDF8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917B-65FD-4D9C-B3EB-A93E6B1AD049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1A58-F64B-47BF-A46E-D260819B78FE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AE8A-9C92-4A91-A197-F22CB934FB7A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Random 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Variable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Santosh Chhatkuli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F59C9-E492-E732-E8B2-BF01956E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474A-4EB9-4F2B-8A41-648B41C6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7" y="252981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Expected value of random variable (Mathematical Expectation)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316C4-75B2-4134-906B-76CBAADD5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847" y="681038"/>
                <a:ext cx="10796953" cy="5495926"/>
              </a:xfrm>
            </p:spPr>
            <p:txBody>
              <a:bodyPr>
                <a:no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Mathematical Expectation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mean of a random variable X is more commonly referred to as its expected value. The expected value of X gives the value that we would expect to observe on average in a large number of repetitions of the experiment. It is denoted by E (X).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Expected value of discrete random variable</a:t>
                </a:r>
              </a:p>
              <a:p>
                <a:pPr marL="0" indent="0">
                  <a:buNone/>
                </a:pPr>
                <a:r>
                  <a:rPr lang="en-US" sz="2000" dirty="0"/>
                  <a:t>Let random variable X assumes values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…, 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probabilities p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p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…, </a:t>
                </a:r>
                <a:r>
                  <a:rPr lang="en-US" sz="2000" dirty="0" err="1"/>
                  <a:t>p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respectively. Then expected or mean value of random variable X is given by,</a:t>
                </a:r>
              </a:p>
              <a:p>
                <a:pPr marL="0" indent="0">
                  <a:buNone/>
                </a:pPr>
                <a:r>
                  <a:rPr lang="en-US" sz="2000" dirty="0"/>
                  <a:t>E (X) = Mean of X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Expected value of continuous random variable</a:t>
                </a:r>
              </a:p>
              <a:p>
                <a:pPr marL="0" indent="0">
                  <a:buNone/>
                </a:pPr>
                <a:r>
                  <a:rPr lang="en-US" sz="2000" dirty="0"/>
                  <a:t>Expected value of continuous 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If X is a continuous random variable with probability density function f(x). Then expected value of X is given by,</a:t>
                </a:r>
              </a:p>
              <a:p>
                <a:pPr marL="0" indent="0">
                  <a:buNone/>
                </a:pPr>
                <a:r>
                  <a:rPr lang="en-US" sz="2000" dirty="0"/>
                  <a:t>E (X) = Mean of X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0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316C4-75B2-4134-906B-76CBAADD5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847" y="681038"/>
                <a:ext cx="10796953" cy="5495926"/>
              </a:xfrm>
              <a:blipFill>
                <a:blip r:embed="rId2"/>
                <a:stretch>
                  <a:fillRect l="-564" t="-555" b="-15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4E3E3-930F-3521-AB93-AFE0B050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4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5B58-7763-4675-A134-183C737E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3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Variance of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5BC04-5CEB-43BB-A5A0-1BA7FD390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033" y="957532"/>
                <a:ext cx="10765767" cy="55353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Discrete random variable</a:t>
                </a:r>
              </a:p>
              <a:p>
                <a:pPr marL="0" indent="0">
                  <a:buNone/>
                </a:pPr>
                <a:r>
                  <a:rPr lang="en-US" sz="2000" dirty="0"/>
                  <a:t>Variance of random variable X is given by,</a:t>
                </a:r>
              </a:p>
              <a:p>
                <a:pPr marL="0" indent="0">
                  <a:buNone/>
                </a:pPr>
                <a:r>
                  <a:rPr lang="en-US" sz="2000" dirty="0"/>
                  <a:t>	V(X)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where µ = E(X) = Mean of X or expected value of X.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Continuous random variable </a:t>
                </a:r>
              </a:p>
              <a:p>
                <a:pPr marL="0" indent="0">
                  <a:buNone/>
                </a:pPr>
                <a:r>
                  <a:rPr lang="en-US" sz="2000" dirty="0"/>
                  <a:t>Variance of random variable X is given by,</a:t>
                </a:r>
              </a:p>
              <a:p>
                <a:pPr marL="0" indent="0">
                  <a:buNone/>
                </a:pPr>
                <a:r>
                  <a:rPr lang="en-US" sz="2000" dirty="0"/>
                  <a:t>	V(X)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Variance in terms of mathematical expectation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The variance of random variable X is the mathematical expectation of the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Thus,</a:t>
                </a:r>
              </a:p>
              <a:p>
                <a:pPr marL="0" indent="0">
                  <a:buNone/>
                </a:pPr>
                <a:r>
                  <a:rPr lang="en-US" sz="2000" dirty="0"/>
                  <a:t>	V(X)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−µ]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E 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 – {E(X)}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= E 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aseline="30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5BC04-5CEB-43BB-A5A0-1BA7FD390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033" y="957532"/>
                <a:ext cx="10765767" cy="5535343"/>
              </a:xfrm>
              <a:blipFill>
                <a:blip r:embed="rId2"/>
                <a:stretch>
                  <a:fillRect l="-566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08FB7-70DC-FC46-72BB-AA2E03A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1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20DF2-FBBF-4D5C-982B-8F35DE1E9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53" y="362309"/>
                <a:ext cx="11222966" cy="58146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Example 1: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the company record for the past 500 working days, the manager of IT store, has summarized the number of Laptops sold per day into the following table.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AutoNum type="alphaLcParenBoth"/>
                </a:pPr>
                <a:r>
                  <a:rPr lang="en-US" sz="2000" dirty="0"/>
                  <a:t>What is the expected no. of Laptop sold per day?</a:t>
                </a:r>
              </a:p>
              <a:p>
                <a:pPr marL="457200" indent="-457200">
                  <a:buAutoNum type="alphaLcParenBoth"/>
                </a:pPr>
                <a:r>
                  <a:rPr lang="en-US" sz="2000" dirty="0"/>
                  <a:t>What is the variance of no. of Laptop sold per day?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Solution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Here, the random variable X = No. of laptops sold per day and X is the discrete random variable</a:t>
                </a:r>
              </a:p>
              <a:p>
                <a:pPr marL="0" indent="0">
                  <a:buNone/>
                </a:pPr>
                <a:r>
                  <a:rPr lang="en-US" sz="2000" dirty="0"/>
                  <a:t>Now,</a:t>
                </a:r>
              </a:p>
              <a:p>
                <a:pPr marL="0" indent="0">
                  <a:buNone/>
                </a:pPr>
                <a:r>
                  <a:rPr lang="en-US" sz="2000" dirty="0"/>
                  <a:t>Expected value X = Mean of X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Variance of 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20DF2-FBBF-4D5C-982B-8F35DE1E9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53" y="362309"/>
                <a:ext cx="11222966" cy="5814654"/>
              </a:xfrm>
              <a:blipFill>
                <a:blip r:embed="rId2"/>
                <a:stretch>
                  <a:fillRect l="-598" t="-1048" b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9D31FE-9AED-4056-8E4A-9927D6DF8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16860"/>
              </p:ext>
            </p:extLst>
          </p:nvPr>
        </p:nvGraphicFramePr>
        <p:xfrm>
          <a:off x="600015" y="1409779"/>
          <a:ext cx="9467016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2741">
                  <a:extLst>
                    <a:ext uri="{9D8B030D-6E8A-4147-A177-3AD203B41FA5}">
                      <a16:colId xmlns:a16="http://schemas.microsoft.com/office/drawing/2014/main" val="2310218009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2956365534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962521486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2239279728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396011417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2531134519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2078651691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922281904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3506277386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1210189316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3937448661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3511244095"/>
                    </a:ext>
                  </a:extLst>
                </a:gridCol>
                <a:gridCol w="555671">
                  <a:extLst>
                    <a:ext uri="{9D8B030D-6E8A-4147-A177-3AD203B41FA5}">
                      <a16:colId xmlns:a16="http://schemas.microsoft.com/office/drawing/2014/main" val="2392609182"/>
                    </a:ext>
                  </a:extLst>
                </a:gridCol>
                <a:gridCol w="966223">
                  <a:extLst>
                    <a:ext uri="{9D8B030D-6E8A-4147-A177-3AD203B41FA5}">
                      <a16:colId xmlns:a16="http://schemas.microsoft.com/office/drawing/2014/main" val="3187047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laptop sold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500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8243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756E2E-E0E1-2EA0-D283-A6B87DC2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9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EF5E48-C1FC-4587-BC83-76DFAC4ED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09" y="483079"/>
                <a:ext cx="11275127" cy="56938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µ = E 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= 3.056</a:t>
                </a:r>
              </a:p>
              <a:p>
                <a:pPr marL="0" indent="0">
                  <a:buNone/>
                </a:pPr>
                <a:r>
                  <a:rPr lang="en-US" sz="2400" dirty="0"/>
                  <a:t>Hence, there are about 3 Laptops expected to be sold per day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l-GR" sz="2400" dirty="0"/>
                  <a:t>σ</a:t>
                </a:r>
                <a:r>
                  <a:rPr lang="el-GR" sz="2400" baseline="30000" dirty="0"/>
                  <a:t>2</a:t>
                </a:r>
                <a:r>
                  <a:rPr lang="en-US" sz="2400" dirty="0"/>
                  <a:t> = V(X)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15.408 – (3.056)^2 = 6.0689</a:t>
                </a:r>
              </a:p>
              <a:p>
                <a:pPr marL="0" indent="0">
                  <a:buNone/>
                </a:pPr>
                <a:r>
                  <a:rPr lang="en-US" sz="2400" dirty="0"/>
                  <a:t>Hence variance of no. of Laptops sold per day is 6.0689</a:t>
                </a:r>
              </a:p>
              <a:p>
                <a:pPr marL="0" indent="0">
                  <a:buNone/>
                </a:pPr>
                <a:r>
                  <a:rPr lang="el-GR" sz="2400" dirty="0"/>
                  <a:t>σ</a:t>
                </a:r>
                <a:r>
                  <a:rPr lang="en-US" sz="2400" dirty="0"/>
                  <a:t> = Standard deviation of Laptops sold per day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6.0689</m:t>
                        </m:r>
                      </m:e>
                    </m:rad>
                  </m:oMath>
                </a14:m>
                <a:r>
                  <a:rPr lang="en-US" sz="2400" dirty="0"/>
                  <a:t> = 2.4635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EF5E48-C1FC-4587-BC83-76DFAC4ED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09" y="483079"/>
                <a:ext cx="11275127" cy="5693884"/>
              </a:xfrm>
              <a:blipFill>
                <a:blip r:embed="rId3"/>
                <a:stretch>
                  <a:fillRect l="-1136" t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25BD2DD-7A16-4969-9D08-972C2F0DF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07934"/>
              </p:ext>
            </p:extLst>
          </p:nvPr>
        </p:nvGraphicFramePr>
        <p:xfrm>
          <a:off x="674866" y="1084951"/>
          <a:ext cx="10591231" cy="171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8543985" imgH="961911" progId="Excel.Sheet.12">
                  <p:embed/>
                </p:oleObj>
              </mc:Choice>
              <mc:Fallback>
                <p:oleObj name="Worksheet" r:id="rId4" imgW="8543985" imgH="961911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61D10C96-17C3-45A3-B3DC-625878DC1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866" y="1084951"/>
                        <a:ext cx="10591231" cy="1718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BDF724-86C1-DD8A-5259-8F401B3C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62AE-6927-4468-BB65-080F86B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3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Rules of 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93FE-C0A0-4484-8B4C-A9190B77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888521"/>
            <a:ext cx="11187022" cy="53935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Rule 1: The expectation of constant is a constant.</a:t>
            </a:r>
          </a:p>
          <a:p>
            <a:pPr marL="973138" indent="-973138">
              <a:buNone/>
            </a:pPr>
            <a:r>
              <a:rPr lang="en-US" dirty="0"/>
              <a:t>	E (c) = c</a:t>
            </a:r>
          </a:p>
          <a:p>
            <a:pPr marL="973138" indent="-973138">
              <a:buNone/>
            </a:pPr>
            <a:r>
              <a:rPr lang="en-US" dirty="0"/>
              <a:t>Rule 2: The expectation of scaler multiple of X is equal to scaler times expectation of X i.e. E (c X) = c E(X)</a:t>
            </a:r>
          </a:p>
          <a:p>
            <a:pPr marL="0" indent="0">
              <a:buNone/>
            </a:pPr>
            <a:r>
              <a:rPr lang="en-US" dirty="0"/>
              <a:t>Rule 3: If a and b are constants then </a:t>
            </a:r>
          </a:p>
          <a:p>
            <a:pPr marL="0" indent="0">
              <a:buNone/>
            </a:pPr>
            <a:r>
              <a:rPr lang="en-US" dirty="0"/>
              <a:t>	(a)  E (a X ± b) = a E(X) ± b</a:t>
            </a:r>
          </a:p>
          <a:p>
            <a:pPr marL="0" indent="0">
              <a:buNone/>
            </a:pPr>
            <a:r>
              <a:rPr lang="en-US" dirty="0"/>
              <a:t>	(b)  E (a ± b X) = a ± b E(X)</a:t>
            </a:r>
          </a:p>
          <a:p>
            <a:pPr marL="0" indent="0">
              <a:buNone/>
            </a:pPr>
            <a:r>
              <a:rPr lang="en-US" dirty="0"/>
              <a:t>	(c)   E (a ± X) = a ± E (X)</a:t>
            </a:r>
          </a:p>
          <a:p>
            <a:pPr marL="0" indent="0">
              <a:buNone/>
            </a:pPr>
            <a:r>
              <a:rPr lang="en-US" dirty="0"/>
              <a:t>Rule 4: If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are two variables, then</a:t>
            </a:r>
          </a:p>
          <a:p>
            <a:pPr marL="0" indent="0">
              <a:buNone/>
            </a:pPr>
            <a:r>
              <a:rPr lang="en-US" dirty="0"/>
              <a:t>	E(X</a:t>
            </a:r>
            <a:r>
              <a:rPr lang="en-US" baseline="-25000" dirty="0"/>
              <a:t>1</a:t>
            </a:r>
            <a:r>
              <a:rPr lang="en-US" dirty="0"/>
              <a:t> ± X</a:t>
            </a:r>
            <a:r>
              <a:rPr lang="en-US" baseline="-25000" dirty="0"/>
              <a:t>2</a:t>
            </a:r>
            <a:r>
              <a:rPr lang="en-US" dirty="0"/>
              <a:t>) = E (X</a:t>
            </a:r>
            <a:r>
              <a:rPr lang="en-US" baseline="-25000" dirty="0"/>
              <a:t>1</a:t>
            </a:r>
            <a:r>
              <a:rPr lang="en-US" dirty="0"/>
              <a:t>) ± E(X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 general,</a:t>
            </a:r>
          </a:p>
          <a:p>
            <a:pPr marL="0" indent="0">
              <a:buNone/>
            </a:pPr>
            <a:r>
              <a:rPr lang="en-US" dirty="0"/>
              <a:t>	E(X</a:t>
            </a:r>
            <a:r>
              <a:rPr lang="en-US" baseline="-25000" dirty="0"/>
              <a:t>1</a:t>
            </a:r>
            <a:r>
              <a:rPr lang="en-US" dirty="0"/>
              <a:t> ± X</a:t>
            </a:r>
            <a:r>
              <a:rPr lang="en-US" baseline="-25000" dirty="0"/>
              <a:t>2</a:t>
            </a:r>
            <a:r>
              <a:rPr lang="en-US" dirty="0"/>
              <a:t> ±  … ±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= E(X</a:t>
            </a:r>
            <a:r>
              <a:rPr lang="en-US" baseline="-25000" dirty="0"/>
              <a:t>1</a:t>
            </a:r>
            <a:r>
              <a:rPr lang="en-US" dirty="0"/>
              <a:t>) ± E(X</a:t>
            </a:r>
            <a:r>
              <a:rPr lang="en-US" baseline="-25000" dirty="0"/>
              <a:t>2</a:t>
            </a:r>
            <a:r>
              <a:rPr lang="en-US" dirty="0"/>
              <a:t>) ± … ± E(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873B9-F786-33F3-FBB7-18D66A3D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BC0-4415-4EED-AB03-C9645C1D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63" y="141288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Rules of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C3F0-875B-4EB3-A7BA-CAB3CF16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3" y="560439"/>
            <a:ext cx="11160857" cy="5931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Rule 1</a:t>
            </a:r>
            <a:r>
              <a:rPr lang="en-US" sz="1600" dirty="0"/>
              <a:t>: The variance of constant is zero i.e. V (c) = 0</a:t>
            </a:r>
          </a:p>
          <a:p>
            <a:pPr marL="796925" indent="-796925">
              <a:buNone/>
            </a:pPr>
            <a:r>
              <a:rPr lang="en-US" sz="1600" b="1" dirty="0"/>
              <a:t>Rule 2</a:t>
            </a:r>
            <a:r>
              <a:rPr lang="en-US" sz="1600" dirty="0"/>
              <a:t>: The variance of scaler multiplication of r. v. X is equal to square of scaler times variance of X i.e.  </a:t>
            </a:r>
          </a:p>
          <a:p>
            <a:pPr marL="796925" indent="-796925">
              <a:buNone/>
            </a:pPr>
            <a:r>
              <a:rPr lang="en-US" sz="1600" dirty="0"/>
              <a:t>              V (c X) = c</a:t>
            </a:r>
            <a:r>
              <a:rPr lang="en-US" sz="1600" baseline="30000" dirty="0"/>
              <a:t>2</a:t>
            </a:r>
            <a:r>
              <a:rPr lang="en-US" sz="1600" dirty="0"/>
              <a:t> . V (X)</a:t>
            </a:r>
          </a:p>
          <a:p>
            <a:pPr marL="0" indent="0">
              <a:buNone/>
            </a:pPr>
            <a:r>
              <a:rPr lang="en-US" sz="1600" b="1" dirty="0"/>
              <a:t>Rule 3</a:t>
            </a:r>
            <a:r>
              <a:rPr lang="en-US" sz="1600" dirty="0"/>
              <a:t>: If a and b are constants</a:t>
            </a:r>
          </a:p>
          <a:p>
            <a:pPr marL="914400" indent="-285750">
              <a:buFont typeface="+mj-lt"/>
              <a:buAutoNum type="alphaLcParenR"/>
            </a:pPr>
            <a:r>
              <a:rPr lang="en-US" sz="1600" dirty="0"/>
              <a:t>V (a X ± b) = a</a:t>
            </a:r>
            <a:r>
              <a:rPr lang="en-US" sz="1600" baseline="30000" dirty="0"/>
              <a:t>2</a:t>
            </a:r>
            <a:r>
              <a:rPr lang="en-US" sz="1600" dirty="0"/>
              <a:t> V</a:t>
            </a:r>
            <a:r>
              <a:rPr lang="en-US" sz="1600" baseline="30000" dirty="0"/>
              <a:t> </a:t>
            </a:r>
            <a:r>
              <a:rPr lang="en-US" sz="1600" dirty="0"/>
              <a:t>(X) </a:t>
            </a:r>
          </a:p>
          <a:p>
            <a:pPr marL="914400" indent="-285750">
              <a:buFont typeface="+mj-lt"/>
              <a:buAutoNum type="alphaLcParenR"/>
            </a:pPr>
            <a:r>
              <a:rPr lang="en-US" sz="1600" dirty="0"/>
              <a:t>E (a ± b X) = b</a:t>
            </a:r>
            <a:r>
              <a:rPr lang="en-US" sz="1600" baseline="30000" dirty="0"/>
              <a:t>2</a:t>
            </a:r>
            <a:r>
              <a:rPr lang="en-US" sz="1600" dirty="0"/>
              <a:t> V (X)</a:t>
            </a:r>
          </a:p>
          <a:p>
            <a:pPr marL="914400" indent="-285750">
              <a:buFont typeface="+mj-lt"/>
              <a:buAutoNum type="alphaLcParenR"/>
            </a:pPr>
            <a:r>
              <a:rPr lang="en-US" sz="1600" dirty="0"/>
              <a:t>(c)   E (a ± X) = V (X)</a:t>
            </a:r>
          </a:p>
          <a:p>
            <a:pPr marL="0" indent="0">
              <a:buNone/>
            </a:pPr>
            <a:r>
              <a:rPr lang="en-US" sz="1600" b="1" dirty="0"/>
              <a:t>Rule 4</a:t>
            </a:r>
            <a:r>
              <a:rPr lang="en-US" sz="1600" dirty="0"/>
              <a:t>: V (X</a:t>
            </a:r>
            <a:r>
              <a:rPr lang="en-US" sz="1600" baseline="-25000" dirty="0"/>
              <a:t>1</a:t>
            </a:r>
            <a:r>
              <a:rPr lang="en-US" sz="1600" dirty="0"/>
              <a:t> ± X</a:t>
            </a:r>
            <a:r>
              <a:rPr lang="en-US" sz="1600" baseline="-25000" dirty="0"/>
              <a:t>2</a:t>
            </a:r>
            <a:r>
              <a:rPr lang="en-US" sz="1600" dirty="0"/>
              <a:t>) = V (X</a:t>
            </a:r>
            <a:r>
              <a:rPr lang="en-US" sz="1600" baseline="-25000" dirty="0"/>
              <a:t>1</a:t>
            </a:r>
            <a:r>
              <a:rPr lang="en-US" sz="1600" dirty="0"/>
              <a:t>) + V (X</a:t>
            </a:r>
            <a:r>
              <a:rPr lang="en-US" sz="1600" baseline="-25000" dirty="0"/>
              <a:t>2</a:t>
            </a:r>
            <a:r>
              <a:rPr lang="en-US" sz="1600" dirty="0"/>
              <a:t>) ± 2 COV (X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V (X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) = V (X</a:t>
            </a:r>
            <a:r>
              <a:rPr lang="en-US" sz="1600" baseline="-25000" dirty="0"/>
              <a:t>1</a:t>
            </a:r>
            <a:r>
              <a:rPr lang="en-US" sz="1600" dirty="0"/>
              <a:t>) + V(X</a:t>
            </a:r>
            <a:r>
              <a:rPr lang="en-US" sz="1600" baseline="-25000" dirty="0"/>
              <a:t>2</a:t>
            </a:r>
            <a:r>
              <a:rPr lang="en-US" sz="1600" dirty="0"/>
              <a:t>) + 2 COV (X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V (X</a:t>
            </a:r>
            <a:r>
              <a:rPr lang="en-US" sz="1600" baseline="-25000" dirty="0"/>
              <a:t>1</a:t>
            </a:r>
            <a:r>
              <a:rPr lang="en-US" sz="1600" dirty="0"/>
              <a:t> – X</a:t>
            </a:r>
            <a:r>
              <a:rPr lang="en-US" sz="1600" baseline="-25000" dirty="0"/>
              <a:t>2</a:t>
            </a:r>
            <a:r>
              <a:rPr lang="en-US" sz="1600" dirty="0"/>
              <a:t>) = V (X</a:t>
            </a:r>
            <a:r>
              <a:rPr lang="en-US" sz="1600" baseline="-25000" dirty="0"/>
              <a:t>1</a:t>
            </a:r>
            <a:r>
              <a:rPr lang="en-US" sz="1600" dirty="0"/>
              <a:t>) + V (X</a:t>
            </a:r>
            <a:r>
              <a:rPr lang="en-US" sz="1600" baseline="-25000" dirty="0"/>
              <a:t>2</a:t>
            </a:r>
            <a:r>
              <a:rPr lang="en-US" sz="1600" dirty="0"/>
              <a:t>) - 2 COV (X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V (aX</a:t>
            </a:r>
            <a:r>
              <a:rPr lang="en-US" sz="1600" baseline="-25000" dirty="0"/>
              <a:t>1</a:t>
            </a:r>
            <a:r>
              <a:rPr lang="en-US" sz="1600" dirty="0"/>
              <a:t> + bX</a:t>
            </a:r>
            <a:r>
              <a:rPr lang="en-US" sz="1600" baseline="-25000" dirty="0"/>
              <a:t>2</a:t>
            </a:r>
            <a:r>
              <a:rPr lang="en-US" sz="1600" dirty="0"/>
              <a:t>) = a</a:t>
            </a:r>
            <a:r>
              <a:rPr lang="en-US" sz="1600" baseline="30000" dirty="0"/>
              <a:t>2</a:t>
            </a:r>
            <a:r>
              <a:rPr lang="en-US" sz="1600" dirty="0"/>
              <a:t> V (X</a:t>
            </a:r>
            <a:r>
              <a:rPr lang="en-US" sz="1600" baseline="-25000" dirty="0"/>
              <a:t>1</a:t>
            </a:r>
            <a:r>
              <a:rPr lang="en-US" sz="1600" dirty="0"/>
              <a:t>) + b</a:t>
            </a:r>
            <a:r>
              <a:rPr lang="en-US" sz="1600" baseline="30000" dirty="0"/>
              <a:t>2</a:t>
            </a:r>
            <a:r>
              <a:rPr lang="en-US" sz="1600" dirty="0"/>
              <a:t> V(X</a:t>
            </a:r>
            <a:r>
              <a:rPr lang="en-US" sz="1600" baseline="-25000" dirty="0"/>
              <a:t>2</a:t>
            </a:r>
            <a:r>
              <a:rPr lang="en-US" sz="1600" dirty="0"/>
              <a:t>) + 2 ab </a:t>
            </a:r>
            <a:r>
              <a:rPr lang="en-US" sz="1600" dirty="0" err="1"/>
              <a:t>Cov</a:t>
            </a:r>
            <a:r>
              <a:rPr lang="en-US" sz="1600" dirty="0"/>
              <a:t> (X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b="1" dirty="0"/>
              <a:t>Rule 5</a:t>
            </a:r>
            <a:r>
              <a:rPr lang="en-US" sz="1600" dirty="0"/>
              <a:t>: If X</a:t>
            </a:r>
            <a:r>
              <a:rPr lang="en-US" sz="1600" baseline="-25000" dirty="0"/>
              <a:t>1</a:t>
            </a:r>
            <a:r>
              <a:rPr lang="en-US" sz="1600" dirty="0"/>
              <a:t> and X</a:t>
            </a:r>
            <a:r>
              <a:rPr lang="en-US" sz="1600" baseline="-25000" dirty="0"/>
              <a:t>2</a:t>
            </a:r>
            <a:r>
              <a:rPr lang="en-US" sz="1600" dirty="0"/>
              <a:t> are independent then,</a:t>
            </a:r>
          </a:p>
          <a:p>
            <a:pPr marL="0" indent="0">
              <a:buNone/>
            </a:pPr>
            <a:r>
              <a:rPr lang="en-US" sz="1600" dirty="0"/>
              <a:t>	 V (X</a:t>
            </a:r>
            <a:r>
              <a:rPr lang="en-US" sz="1600" baseline="-25000" dirty="0"/>
              <a:t>1</a:t>
            </a:r>
            <a:r>
              <a:rPr lang="en-US" sz="1600" dirty="0"/>
              <a:t> ± X</a:t>
            </a:r>
            <a:r>
              <a:rPr lang="en-US" sz="1600" baseline="-25000" dirty="0"/>
              <a:t>2</a:t>
            </a:r>
            <a:r>
              <a:rPr lang="en-US" sz="1600" dirty="0"/>
              <a:t>) =  V(X</a:t>
            </a:r>
            <a:r>
              <a:rPr lang="en-US" sz="1600" baseline="-25000" dirty="0"/>
              <a:t>1</a:t>
            </a:r>
            <a:r>
              <a:rPr lang="en-US" sz="1600" dirty="0"/>
              <a:t>) ± V (X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V(X</a:t>
            </a:r>
            <a:r>
              <a:rPr lang="en-US" sz="1600" baseline="-25000" dirty="0"/>
              <a:t>1</a:t>
            </a:r>
            <a:r>
              <a:rPr lang="en-US" sz="1600" dirty="0"/>
              <a:t> ± X</a:t>
            </a:r>
            <a:r>
              <a:rPr lang="en-US" sz="1600" baseline="-25000" dirty="0"/>
              <a:t>2</a:t>
            </a:r>
            <a:r>
              <a:rPr lang="en-US" sz="1600" dirty="0"/>
              <a:t> ± …. ± </a:t>
            </a:r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/>
              <a:t>) = V(X</a:t>
            </a:r>
            <a:r>
              <a:rPr lang="en-US" sz="1600" baseline="-25000" dirty="0"/>
              <a:t>1</a:t>
            </a:r>
            <a:r>
              <a:rPr lang="en-US" sz="1600" dirty="0"/>
              <a:t>) ± V(X</a:t>
            </a:r>
            <a:r>
              <a:rPr lang="en-US" sz="1600" baseline="-25000" dirty="0"/>
              <a:t>2</a:t>
            </a:r>
            <a:r>
              <a:rPr lang="en-US" sz="1600" dirty="0"/>
              <a:t>) ± … ± V (</a:t>
            </a:r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b="1" dirty="0"/>
              <a:t>Rule 6</a:t>
            </a:r>
            <a:r>
              <a:rPr lang="en-US" sz="1600" dirty="0"/>
              <a:t>: However, it is generally NOT TRUE that V(X</a:t>
            </a:r>
            <a:r>
              <a:rPr lang="en-US" sz="1600" baseline="-25000" dirty="0"/>
              <a:t>1</a:t>
            </a:r>
            <a:r>
              <a:rPr lang="en-US" sz="1600" dirty="0"/>
              <a:t> . X</a:t>
            </a:r>
            <a:r>
              <a:rPr lang="en-US" sz="1600" baseline="-25000" dirty="0"/>
              <a:t>2</a:t>
            </a:r>
            <a:r>
              <a:rPr lang="en-US" sz="1600" dirty="0"/>
              <a:t>) = V(X</a:t>
            </a:r>
            <a:r>
              <a:rPr lang="en-US" sz="1600" baseline="-25000" dirty="0"/>
              <a:t>1</a:t>
            </a:r>
            <a:r>
              <a:rPr lang="en-US" sz="1600" dirty="0"/>
              <a:t>) . V(X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If X</a:t>
            </a:r>
            <a:r>
              <a:rPr lang="en-US" sz="1600" baseline="-25000" dirty="0"/>
              <a:t>1</a:t>
            </a:r>
            <a:r>
              <a:rPr lang="en-US" sz="1600" dirty="0"/>
              <a:t> and X</a:t>
            </a:r>
            <a:r>
              <a:rPr lang="en-US" sz="1600" baseline="-25000" dirty="0"/>
              <a:t>2</a:t>
            </a:r>
            <a:r>
              <a:rPr lang="en-US" sz="1600" dirty="0"/>
              <a:t> are independent random variables, then V(X.Y) = E(X</a:t>
            </a:r>
            <a:r>
              <a:rPr lang="en-US" sz="1600" baseline="30000" dirty="0"/>
              <a:t>2</a:t>
            </a:r>
            <a:r>
              <a:rPr lang="en-US" sz="1600" dirty="0"/>
              <a:t>) . E(Y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  <a:endParaRPr lang="en-US" sz="1600" baseline="30000" dirty="0"/>
          </a:p>
          <a:p>
            <a:pPr marL="0" indent="0">
              <a:buNone/>
            </a:pPr>
            <a:r>
              <a:rPr lang="en-US" sz="1600" dirty="0"/>
              <a:t>If X1 and X2 are dependent, then V (X</a:t>
            </a:r>
            <a:r>
              <a:rPr lang="en-US" sz="1600" baseline="-25000" dirty="0"/>
              <a:t>1</a:t>
            </a:r>
            <a:r>
              <a:rPr lang="en-US" sz="1600" dirty="0"/>
              <a:t> . X</a:t>
            </a:r>
            <a:r>
              <a:rPr lang="en-US" sz="1600" baseline="-25000" dirty="0"/>
              <a:t>2</a:t>
            </a:r>
            <a:r>
              <a:rPr lang="en-US" sz="1600" dirty="0"/>
              <a:t>) = E (X</a:t>
            </a:r>
            <a:r>
              <a:rPr lang="en-US" sz="1600" baseline="30000" dirty="0"/>
              <a:t>2</a:t>
            </a:r>
            <a:r>
              <a:rPr lang="en-US" sz="1600" dirty="0"/>
              <a:t>Y</a:t>
            </a:r>
            <a:r>
              <a:rPr lang="en-US" sz="1600" baseline="30000" dirty="0"/>
              <a:t>2</a:t>
            </a:r>
            <a:r>
              <a:rPr lang="en-US" sz="1600" dirty="0"/>
              <a:t>) – {E(XY)}</a:t>
            </a:r>
            <a:r>
              <a:rPr lang="en-US" sz="1600" baseline="30000" dirty="0"/>
              <a:t>2</a:t>
            </a:r>
            <a:r>
              <a:rPr lang="en-US" sz="1600" dirty="0"/>
              <a:t> = E (X</a:t>
            </a:r>
            <a:r>
              <a:rPr lang="en-US" sz="1600" baseline="30000" dirty="0"/>
              <a:t>2</a:t>
            </a:r>
            <a:r>
              <a:rPr lang="en-US" sz="1600" dirty="0"/>
              <a:t>Y</a:t>
            </a:r>
            <a:r>
              <a:rPr lang="en-US" sz="1600" baseline="30000" dirty="0"/>
              <a:t>2</a:t>
            </a:r>
            <a:r>
              <a:rPr lang="en-US" sz="1600" dirty="0"/>
              <a:t>) – { E(X) . E(Y)}</a:t>
            </a:r>
            <a:r>
              <a:rPr lang="en-US" sz="1600" baseline="30000" dirty="0"/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32F1-B989-FDAB-C9A3-547DDAEC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3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7273-7EFA-4A15-8B23-BD134910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2" y="303579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4215-8426-46E2-8E7C-18B434E6E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2" y="905608"/>
            <a:ext cx="11084170" cy="5433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Random Experiment</a:t>
            </a:r>
            <a:r>
              <a:rPr lang="en-US" dirty="0"/>
              <a:t>: Any action that can have more than one possible outcome (result) is called random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Sample Space</a:t>
            </a:r>
            <a:r>
              <a:rPr lang="en-US" dirty="0"/>
              <a:t>: Representation of every possible outcome (result) of a random experiment is called sample space. It is denoted by ‘S’.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Random Variable</a:t>
            </a:r>
            <a:r>
              <a:rPr lang="en-US" dirty="0"/>
              <a:t>: A random variable X is a variable whose values are numerical outcomes of random phenomenon. Random variable quantifies outcome of random experiment.</a:t>
            </a:r>
          </a:p>
          <a:p>
            <a:pPr marL="0" indent="0">
              <a:buNone/>
            </a:pPr>
            <a:r>
              <a:rPr lang="en-US" dirty="0"/>
              <a:t>Mathematically, a random variable X is a function whose domain is the sample space and whose range is the set of real numbers. So random variable maps possible outcomes of random experiment to set of real numbers.</a:t>
            </a:r>
          </a:p>
          <a:p>
            <a:pPr marL="0" indent="0">
              <a:buNone/>
            </a:pPr>
            <a:r>
              <a:rPr lang="en-US" dirty="0"/>
              <a:t>  	 </a:t>
            </a:r>
            <a:r>
              <a:rPr lang="en-US" i="1" dirty="0"/>
              <a:t>X = f (w)</a:t>
            </a:r>
          </a:p>
          <a:p>
            <a:pPr marL="0" indent="0">
              <a:buNone/>
            </a:pPr>
            <a:r>
              <a:rPr lang="en-US" dirty="0"/>
              <a:t>Range can be set of real numbers or set of integers or set of positive numbers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EC6C-FA41-28F7-8CF9-5EB70063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2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51C5-15A3-4E03-AEAF-5B25C531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508958"/>
            <a:ext cx="10732698" cy="5668005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Types of random variable</a:t>
            </a:r>
            <a:endParaRPr lang="en-US" sz="20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random variable can be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discrete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continuous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Discrete random variable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If random variable is allowed to take on only a limited number of values, which can be listed, then it is a discrete random variable. It can assume only a countable number of values.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Continuous random variable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If a random variable is takes infinite number of values within a given range, it is a continuous random variable.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Probability Distribution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Probability distribution is the listing of all possible outcomes of an experiment together with their probabilities. Probability distribution describes the dispersion of the values of a random variable.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</a:rPr>
              <a:t>There are two types of probability distributions</a:t>
            </a:r>
          </a:p>
          <a:p>
            <a:pPr marL="690563" marR="0" lvl="0" indent="-4064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Discrete probability distribution: A probability distribution of a discrete random variable</a:t>
            </a:r>
          </a:p>
          <a:p>
            <a:pPr marL="690563" marR="0" lvl="0" indent="-4064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Continuous probability distribution: A probability distribution of continuous random variable.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</a:rPr>
              <a:t>Some of the probability distribution can be modeled and are called probability distribution function.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A </a:t>
            </a:r>
            <a:r>
              <a:rPr lang="en-US" sz="2000" b="0" i="0" dirty="0">
                <a:solidFill>
                  <a:srgbClr val="4D5156"/>
                </a:solidFill>
                <a:effectLst/>
              </a:rPr>
              <a:t>probability distribution function is the mathematical function that gives the probabilities of occurrence of different possible outcomes for an experiment.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B5F3E7-6BF4-480B-5A90-50887DC2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EB40-92D4-4E2E-8FD4-0AC1344A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5" y="439947"/>
            <a:ext cx="10715445" cy="57628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Example 1</a:t>
            </a:r>
            <a:r>
              <a:rPr lang="en-US" dirty="0"/>
              <a:t> : Consider tossing a coin three times ( or simultaneous tossing of three coins)</a:t>
            </a:r>
          </a:p>
          <a:p>
            <a:pPr marL="0" indent="0">
              <a:buNone/>
            </a:pPr>
            <a:r>
              <a:rPr lang="en-US" dirty="0"/>
              <a:t>No. of possible outcomes = 2^3 = 8</a:t>
            </a:r>
          </a:p>
          <a:p>
            <a:pPr marL="0" indent="0">
              <a:buNone/>
            </a:pPr>
            <a:r>
              <a:rPr lang="en-US" dirty="0"/>
              <a:t>Sample space (S) = {HHH, HHT, HTT, HTH, THT, THH, TTH, TTT}</a:t>
            </a:r>
          </a:p>
          <a:p>
            <a:pPr marL="0" indent="0">
              <a:buNone/>
            </a:pPr>
            <a:r>
              <a:rPr lang="en-US" dirty="0"/>
              <a:t>Define the random variable ‘X’ as follows.</a:t>
            </a:r>
          </a:p>
          <a:p>
            <a:pPr marL="0" indent="0">
              <a:buNone/>
            </a:pPr>
            <a:r>
              <a:rPr lang="en-US" dirty="0"/>
              <a:t>	X =  No. of heads in the sequence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r.v.</a:t>
            </a:r>
            <a:r>
              <a:rPr lang="en-US" dirty="0"/>
              <a:t> X can take values 0, 1, 2, 3</a:t>
            </a:r>
          </a:p>
          <a:p>
            <a:pPr marL="0" indent="0">
              <a:buNone/>
            </a:pPr>
            <a:r>
              <a:rPr lang="en-US" dirty="0"/>
              <a:t>The probability distribution for this process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AF1646-2903-418D-95F9-A251B175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4274"/>
              </p:ext>
            </p:extLst>
          </p:nvPr>
        </p:nvGraphicFramePr>
        <p:xfrm>
          <a:off x="743863" y="4489907"/>
          <a:ext cx="96516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478">
                  <a:extLst>
                    <a:ext uri="{9D8B030D-6E8A-4147-A177-3AD203B41FA5}">
                      <a16:colId xmlns:a16="http://schemas.microsoft.com/office/drawing/2014/main" val="3044838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88151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944241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66110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54886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1716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89002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37835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818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 = No.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9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551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0CC7F8-C0C5-EE13-4903-1D469E0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A8BA3-D606-4031-8AAD-18C7D10F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508958"/>
            <a:ext cx="10929668" cy="5668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The table can be summarized as 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This is an example of discrete probability distribution. The probability distribution of X is a Binomial Probability Distribution.</a:t>
            </a:r>
          </a:p>
          <a:p>
            <a:pPr marL="0" indent="0">
              <a:buNone/>
            </a:pPr>
            <a:r>
              <a:rPr lang="en-US" sz="2600" dirty="0"/>
              <a:t>	P (X = x) = </a:t>
            </a:r>
            <a:r>
              <a:rPr lang="en-US" sz="2600" dirty="0" err="1"/>
              <a:t>nCx</a:t>
            </a:r>
            <a:r>
              <a:rPr lang="en-US" sz="2600" dirty="0"/>
              <a:t> . p</a:t>
            </a:r>
            <a:r>
              <a:rPr lang="en-US" sz="2600" baseline="30000" dirty="0"/>
              <a:t>x</a:t>
            </a:r>
            <a:r>
              <a:rPr lang="en-US" sz="2600" dirty="0"/>
              <a:t> . </a:t>
            </a:r>
            <a:r>
              <a:rPr lang="en-US" sz="2600" dirty="0" err="1"/>
              <a:t>q</a:t>
            </a:r>
            <a:r>
              <a:rPr lang="en-US" sz="2600" baseline="30000" dirty="0" err="1"/>
              <a:t>n</a:t>
            </a:r>
            <a:r>
              <a:rPr lang="en-US" sz="2600" baseline="30000" dirty="0"/>
              <a:t>-x</a:t>
            </a:r>
          </a:p>
          <a:p>
            <a:pPr marL="0" indent="0">
              <a:buNone/>
            </a:pPr>
            <a:r>
              <a:rPr lang="en-US" sz="2600" dirty="0"/>
              <a:t>	P (X = 0) = 3C0 (0.5)^0 * (0.5)^3-0 = 1/8 = 0.125</a:t>
            </a:r>
          </a:p>
          <a:p>
            <a:pPr marL="0" indent="0">
              <a:buNone/>
            </a:pPr>
            <a:r>
              <a:rPr lang="en-US" sz="2600" dirty="0"/>
              <a:t>Similarly we can find the rest of the probabilities.</a:t>
            </a:r>
          </a:p>
          <a:p>
            <a:pPr marL="0" indent="0">
              <a:buNone/>
            </a:pPr>
            <a:r>
              <a:rPr lang="en-US" sz="2600" dirty="0"/>
              <a:t>Notation: n = no. of trials, x = no. of successes, n – x = no. of failures</a:t>
            </a:r>
          </a:p>
          <a:p>
            <a:pPr marL="0" indent="0">
              <a:buNone/>
            </a:pPr>
            <a:r>
              <a:rPr lang="en-US" sz="2600" dirty="0"/>
              <a:t>p = probability of success, q = probability of failure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6692F3-A6B0-4072-BA64-F917FD58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5494"/>
              </p:ext>
            </p:extLst>
          </p:nvPr>
        </p:nvGraphicFramePr>
        <p:xfrm>
          <a:off x="846992" y="859019"/>
          <a:ext cx="3540369" cy="235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55">
                  <a:extLst>
                    <a:ext uri="{9D8B030D-6E8A-4147-A177-3AD203B41FA5}">
                      <a16:colId xmlns:a16="http://schemas.microsoft.com/office/drawing/2014/main" val="495525766"/>
                    </a:ext>
                  </a:extLst>
                </a:gridCol>
                <a:gridCol w="1287407">
                  <a:extLst>
                    <a:ext uri="{9D8B030D-6E8A-4147-A177-3AD203B41FA5}">
                      <a16:colId xmlns:a16="http://schemas.microsoft.com/office/drawing/2014/main" val="2884597554"/>
                    </a:ext>
                  </a:extLst>
                </a:gridCol>
                <a:gridCol w="1287407">
                  <a:extLst>
                    <a:ext uri="{9D8B030D-6E8A-4147-A177-3AD203B41FA5}">
                      <a16:colId xmlns:a16="http://schemas.microsoft.com/office/drawing/2014/main" val="517645812"/>
                    </a:ext>
                  </a:extLst>
                </a:gridCol>
              </a:tblGrid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( X = x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 P(X=x)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4873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94878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69788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63537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786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3642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2EF068E-DE7B-4894-92F3-5111EB6C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55" y="751360"/>
            <a:ext cx="4958530" cy="25699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9107F0-5FC6-E2CD-2B0B-0A389862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F6E3-C4E7-40B4-9C40-805F1C70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386862"/>
            <a:ext cx="11670631" cy="613703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</a:rPr>
              <a:t>Example 2</a:t>
            </a:r>
            <a:r>
              <a:rPr lang="en-US" sz="2200" dirty="0"/>
              <a:t>: Consider rolling two fair dice simultaneously.</a:t>
            </a:r>
          </a:p>
          <a:p>
            <a:pPr marL="0" indent="0">
              <a:buNone/>
            </a:pPr>
            <a:r>
              <a:rPr lang="en-US" sz="2200" dirty="0"/>
              <a:t>No. of possible outcomes = 6^2 = 36</a:t>
            </a:r>
          </a:p>
          <a:p>
            <a:pPr marL="0" indent="0">
              <a:buNone/>
            </a:pPr>
            <a:r>
              <a:rPr lang="en-US" sz="2200" dirty="0"/>
              <a:t>Sample space is: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Let, </a:t>
            </a:r>
            <a:r>
              <a:rPr lang="en-US" sz="2200" dirty="0" err="1"/>
              <a:t>r.v.</a:t>
            </a:r>
            <a:r>
              <a:rPr lang="en-US" sz="2200" dirty="0"/>
              <a:t> X = Sum of numbers appear in the face of </a:t>
            </a:r>
          </a:p>
          <a:p>
            <a:pPr marL="0" indent="0">
              <a:buNone/>
            </a:pPr>
            <a:r>
              <a:rPr lang="en-US" sz="2200" dirty="0"/>
              <a:t>dice when rolled. The </a:t>
            </a:r>
            <a:r>
              <a:rPr lang="en-US" sz="2200" dirty="0" err="1"/>
              <a:t>r.v.</a:t>
            </a:r>
            <a:r>
              <a:rPr lang="en-US" sz="2200" dirty="0"/>
              <a:t> variable X is discrete and </a:t>
            </a:r>
          </a:p>
          <a:p>
            <a:pPr marL="0" indent="0">
              <a:buNone/>
            </a:pPr>
            <a:r>
              <a:rPr lang="en-US" sz="2200" dirty="0"/>
              <a:t>it takes value from 2 to 12.</a:t>
            </a:r>
          </a:p>
          <a:p>
            <a:pPr marL="0" indent="0">
              <a:buNone/>
            </a:pPr>
            <a:r>
              <a:rPr lang="en-US" sz="2200" dirty="0"/>
              <a:t>The probability distribution for this action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7D85-661A-40F0-8231-943E0ECA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23" y="1667140"/>
            <a:ext cx="3459407" cy="210685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AF5DBA-FE19-4AB8-9F95-03E4A276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3119"/>
              </p:ext>
            </p:extLst>
          </p:nvPr>
        </p:nvGraphicFramePr>
        <p:xfrm>
          <a:off x="830625" y="5518052"/>
          <a:ext cx="99824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20">
                  <a:extLst>
                    <a:ext uri="{9D8B030D-6E8A-4147-A177-3AD203B41FA5}">
                      <a16:colId xmlns:a16="http://schemas.microsoft.com/office/drawing/2014/main" val="132140879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076934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524043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5967181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8987047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9474694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20026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59221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193817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9576969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3323125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84787302"/>
                    </a:ext>
                  </a:extLst>
                </a:gridCol>
              </a:tblGrid>
              <a:tr h="316957">
                <a:tc>
                  <a:txBody>
                    <a:bodyPr/>
                    <a:lstStyle/>
                    <a:p>
                      <a:r>
                        <a:rPr lang="en-US" sz="1600" dirty="0"/>
                        <a:t>X = Sum of nobs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2305"/>
                  </a:ext>
                </a:extLst>
              </a:tr>
              <a:tr h="316957">
                <a:tc>
                  <a:txBody>
                    <a:bodyPr/>
                    <a:lstStyle/>
                    <a:p>
                      <a:r>
                        <a:rPr lang="en-US" sz="1600" dirty="0"/>
                        <a:t>No. of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894"/>
                  </a:ext>
                </a:extLst>
              </a:tr>
              <a:tr h="316957"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2365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54161E0-ED84-49B7-B399-F5C7288F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83" y="858697"/>
            <a:ext cx="5317958" cy="411305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5F6C0-D2B5-7DD4-A155-EE3C98D3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37F-ACEF-49A4-986B-17BE7226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336430"/>
            <a:ext cx="11258078" cy="614200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Example 3</a:t>
            </a:r>
            <a:r>
              <a:rPr lang="en-US" sz="2400" dirty="0"/>
              <a:t>: Using the company record of past 500 working days, the manager of IT stores has summarized the number of Laptops sold per day into the following table.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case random variable X = No. of Laptops sold per day (X = 0, 1, …, 11)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097A75-DEC5-4930-BE71-12C6B2663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17799"/>
              </p:ext>
            </p:extLst>
          </p:nvPr>
        </p:nvGraphicFramePr>
        <p:xfrm>
          <a:off x="934157" y="1090602"/>
          <a:ext cx="10800645" cy="151205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12002">
                  <a:extLst>
                    <a:ext uri="{9D8B030D-6E8A-4147-A177-3AD203B41FA5}">
                      <a16:colId xmlns:a16="http://schemas.microsoft.com/office/drawing/2014/main" val="4193353847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3159890517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2533429928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3233423004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2630588784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1637090463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220272899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720094924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2730865751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4192102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2836816617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3976492876"/>
                    </a:ext>
                  </a:extLst>
                </a:gridCol>
                <a:gridCol w="630547">
                  <a:extLst>
                    <a:ext uri="{9D8B030D-6E8A-4147-A177-3AD203B41FA5}">
                      <a16:colId xmlns:a16="http://schemas.microsoft.com/office/drawing/2014/main" val="117900168"/>
                    </a:ext>
                  </a:extLst>
                </a:gridCol>
                <a:gridCol w="822079">
                  <a:extLst>
                    <a:ext uri="{9D8B030D-6E8A-4147-A177-3AD203B41FA5}">
                      <a16:colId xmlns:a16="http://schemas.microsoft.com/office/drawing/2014/main" val="1192623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No. of Laptops </a:t>
                      </a:r>
                    </a:p>
                    <a:p>
                      <a:r>
                        <a:rPr lang="en-US" b="0" dirty="0"/>
                        <a:t>sold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16700"/>
                  </a:ext>
                </a:extLst>
              </a:tr>
              <a:tr h="501131">
                <a:tc>
                  <a:txBody>
                    <a:bodyPr/>
                    <a:lstStyle/>
                    <a:p>
                      <a:r>
                        <a:rPr lang="en-US" dirty="0"/>
                        <a:t>No. of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 =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5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2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876F24-6E28-446C-A5ED-A789E95D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57" y="3429000"/>
            <a:ext cx="10800645" cy="314620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718E1-FA92-2845-E7AB-02574EB4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8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3983-D9AF-4C2B-B48A-5406D73A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60" y="365125"/>
            <a:ext cx="1068094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Probability mass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0C30-07EF-44FF-B3F0-1F777133D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860" y="1759789"/>
                <a:ext cx="10680940" cy="44171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X be a discrete random variable which takes the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 , …, then the function </a:t>
                </a:r>
                <a:r>
                  <a:rPr lang="en-US" i="1" dirty="0"/>
                  <a:t>f(x)</a:t>
                </a:r>
                <a:r>
                  <a:rPr lang="en-US" dirty="0"/>
                  <a:t> is defined as </a:t>
                </a:r>
                <a:r>
                  <a:rPr lang="en-US" i="1" dirty="0"/>
                  <a:t>f(x) = P (X = x) </a:t>
                </a:r>
                <a:r>
                  <a:rPr lang="en-US" dirty="0"/>
                  <a:t>is called probability mass function.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probability mass function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f (x) ≥ 0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P (X = x) = f (x)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0C30-07EF-44FF-B3F0-1F777133D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860" y="1759789"/>
                <a:ext cx="10680940" cy="4417174"/>
              </a:xfrm>
              <a:blipFill>
                <a:blip r:embed="rId2"/>
                <a:stretch>
                  <a:fillRect l="-1198" t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C558E5A8-4F7A-4998-8B9D-E620D07E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3A05-E451-D4D4-AF6F-3E52FD8A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185-43E4-4B54-8D44-D07FC1F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8FDC9-4660-4BFC-88E6-4C211DC0A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8687"/>
                <a:ext cx="10515600" cy="503827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X be the continuous random variable. Associated with X there is a real valued function f (x) such that for any real numbers a and b,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function f (x) satisfying the above condition is called probability density function.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probability density function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f (x) ≥ 0 for all x € R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 i.e. the total area under the probability density curve is unity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P (a ≤ X ≤ b)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which represents the area under the probability curve bounded by x-axis and the ordinate x = a and x = b.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8FDC9-4660-4BFC-88E6-4C211DC0A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8687"/>
                <a:ext cx="10515600" cy="5038276"/>
              </a:xfrm>
              <a:blipFill>
                <a:blip r:embed="rId2"/>
                <a:stretch>
                  <a:fillRect l="-928" t="-2785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AFB4D-8BA5-5B68-3A1D-70FFF6E8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1926</TotalTime>
  <Words>2114</Words>
  <Application>Microsoft Office PowerPoint</Application>
  <PresentationFormat>Widescreen</PresentationFormat>
  <Paragraphs>334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Cambria Math</vt:lpstr>
      <vt:lpstr>Rockwell</vt:lpstr>
      <vt:lpstr>Tahoma</vt:lpstr>
      <vt:lpstr>Times New Roman</vt:lpstr>
      <vt:lpstr>Office Theme</vt:lpstr>
      <vt:lpstr>Worksheet</vt:lpstr>
      <vt:lpstr>Random  Variable</vt:lpstr>
      <vt:lpstr>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mass function</vt:lpstr>
      <vt:lpstr>Probability density function</vt:lpstr>
      <vt:lpstr>Expected value of random variable (Mathematical Expectation)</vt:lpstr>
      <vt:lpstr>Variance of random variable</vt:lpstr>
      <vt:lpstr>PowerPoint Presentation</vt:lpstr>
      <vt:lpstr>PowerPoint Presentation</vt:lpstr>
      <vt:lpstr>Rules of Expectation</vt:lpstr>
      <vt:lpstr>Rules of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</dc:title>
  <dc:creator>Santosh Chhatkuli</dc:creator>
  <cp:lastModifiedBy>Santosh Chhatkuli</cp:lastModifiedBy>
  <cp:revision>96</cp:revision>
  <dcterms:created xsi:type="dcterms:W3CDTF">2020-09-30T14:25:23Z</dcterms:created>
  <dcterms:modified xsi:type="dcterms:W3CDTF">2025-02-28T11:56:14Z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