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1" r:id="rId4"/>
  </p:sldMasterIdLst>
  <p:notesMasterIdLst>
    <p:notesMasterId r:id="rId32"/>
  </p:notesMasterIdLst>
  <p:sldIdLst>
    <p:sldId id="266" r:id="rId5"/>
    <p:sldId id="344" r:id="rId6"/>
    <p:sldId id="309" r:id="rId7"/>
    <p:sldId id="310" r:id="rId8"/>
    <p:sldId id="311" r:id="rId9"/>
    <p:sldId id="313" r:id="rId10"/>
    <p:sldId id="314" r:id="rId11"/>
    <p:sldId id="315" r:id="rId12"/>
    <p:sldId id="312" r:id="rId13"/>
    <p:sldId id="316" r:id="rId14"/>
    <p:sldId id="317" r:id="rId15"/>
    <p:sldId id="318" r:id="rId16"/>
    <p:sldId id="319" r:id="rId17"/>
    <p:sldId id="320" r:id="rId18"/>
    <p:sldId id="321" r:id="rId19"/>
    <p:sldId id="322" r:id="rId20"/>
    <p:sldId id="323" r:id="rId21"/>
    <p:sldId id="325" r:id="rId22"/>
    <p:sldId id="326" r:id="rId23"/>
    <p:sldId id="324" r:id="rId24"/>
    <p:sldId id="339" r:id="rId25"/>
    <p:sldId id="327" r:id="rId26"/>
    <p:sldId id="328" r:id="rId27"/>
    <p:sldId id="330" r:id="rId28"/>
    <p:sldId id="347" r:id="rId29"/>
    <p:sldId id="329" r:id="rId30"/>
    <p:sldId id="34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osh Chhatkuli" initials="SC" lastIdx="1" clrIdx="0">
    <p:extLst>
      <p:ext uri="{19B8F6BF-5375-455C-9EA6-DF929625EA0E}">
        <p15:presenceInfo xmlns:p15="http://schemas.microsoft.com/office/powerpoint/2012/main" userId="Santosh Chhatku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63" d="100"/>
          <a:sy n="63" d="100"/>
        </p:scale>
        <p:origin x="6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2A07D-F976-4E9F-8114-345B690EB3E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CBA8647-CAC3-4170-BF8E-37A800EE28E9}">
      <dgm:prSet phldrT="[Text]"/>
      <dgm:spPr/>
      <dgm:t>
        <a:bodyPr/>
        <a:lstStyle/>
        <a:p>
          <a:r>
            <a:rPr lang="en-US" dirty="0"/>
            <a:t>Events</a:t>
          </a:r>
        </a:p>
      </dgm:t>
    </dgm:pt>
    <dgm:pt modelId="{3F16FE91-B636-4493-BE8B-3E4DEF66E169}" type="parTrans" cxnId="{AA4561AC-B6A4-45A5-89EC-1F929787FC24}">
      <dgm:prSet/>
      <dgm:spPr/>
      <dgm:t>
        <a:bodyPr/>
        <a:lstStyle/>
        <a:p>
          <a:endParaRPr lang="en-US"/>
        </a:p>
      </dgm:t>
    </dgm:pt>
    <dgm:pt modelId="{CBEBC820-1556-445A-AD1E-122286735688}" type="sibTrans" cxnId="{AA4561AC-B6A4-45A5-89EC-1F929787FC24}">
      <dgm:prSet/>
      <dgm:spPr/>
      <dgm:t>
        <a:bodyPr/>
        <a:lstStyle/>
        <a:p>
          <a:endParaRPr lang="en-US"/>
        </a:p>
      </dgm:t>
    </dgm:pt>
    <dgm:pt modelId="{91115B19-90FB-47D3-AE42-232240156764}">
      <dgm:prSet phldrT="[Text]"/>
      <dgm:spPr/>
      <dgm:t>
        <a:bodyPr/>
        <a:lstStyle/>
        <a:p>
          <a:r>
            <a:rPr lang="en-US" dirty="0"/>
            <a:t>Simple Events</a:t>
          </a:r>
        </a:p>
      </dgm:t>
    </dgm:pt>
    <dgm:pt modelId="{0113C83E-F3FD-445E-984C-818F7E457DBB}" type="parTrans" cxnId="{8516B1AD-D23A-4A34-9FAB-42D358ABF928}">
      <dgm:prSet/>
      <dgm:spPr/>
      <dgm:t>
        <a:bodyPr/>
        <a:lstStyle/>
        <a:p>
          <a:endParaRPr lang="en-US"/>
        </a:p>
      </dgm:t>
    </dgm:pt>
    <dgm:pt modelId="{D443C553-A718-4BF7-B589-36A5D8354AE0}" type="sibTrans" cxnId="{8516B1AD-D23A-4A34-9FAB-42D358ABF928}">
      <dgm:prSet/>
      <dgm:spPr/>
      <dgm:t>
        <a:bodyPr/>
        <a:lstStyle/>
        <a:p>
          <a:endParaRPr lang="en-US"/>
        </a:p>
      </dgm:t>
    </dgm:pt>
    <dgm:pt modelId="{0B03112D-EFD5-4A67-BCBD-2894C7CC12B9}">
      <dgm:prSet phldrT="[Text]"/>
      <dgm:spPr/>
      <dgm:t>
        <a:bodyPr/>
        <a:lstStyle/>
        <a:p>
          <a:r>
            <a:rPr lang="en-US" dirty="0"/>
            <a:t>Compound Events</a:t>
          </a:r>
        </a:p>
      </dgm:t>
    </dgm:pt>
    <dgm:pt modelId="{0A858E36-976E-4B0E-A2EA-0D9F50EF4A4C}" type="parTrans" cxnId="{68DD4DD2-4198-4B1D-8DF8-A41BD405EDAD}">
      <dgm:prSet/>
      <dgm:spPr/>
      <dgm:t>
        <a:bodyPr/>
        <a:lstStyle/>
        <a:p>
          <a:endParaRPr lang="en-US"/>
        </a:p>
      </dgm:t>
    </dgm:pt>
    <dgm:pt modelId="{098C5DAC-3739-464A-9CA2-8C07A2EFF9D2}" type="sibTrans" cxnId="{68DD4DD2-4198-4B1D-8DF8-A41BD405EDAD}">
      <dgm:prSet/>
      <dgm:spPr/>
      <dgm:t>
        <a:bodyPr/>
        <a:lstStyle/>
        <a:p>
          <a:endParaRPr lang="en-US"/>
        </a:p>
      </dgm:t>
    </dgm:pt>
    <dgm:pt modelId="{82CE2EA5-040A-46BD-B5AB-C5AEBF390BA9}">
      <dgm:prSet phldrT="[Text]"/>
      <dgm:spPr/>
      <dgm:t>
        <a:bodyPr/>
        <a:lstStyle/>
        <a:p>
          <a:r>
            <a:rPr lang="en-US" dirty="0"/>
            <a:t>Mutually Exclusive Events</a:t>
          </a:r>
        </a:p>
      </dgm:t>
    </dgm:pt>
    <dgm:pt modelId="{C90E8EAF-9BC1-4567-82EA-111AB05BF906}" type="parTrans" cxnId="{58636BFA-041D-4EC7-824C-97812827CE74}">
      <dgm:prSet/>
      <dgm:spPr/>
      <dgm:t>
        <a:bodyPr/>
        <a:lstStyle/>
        <a:p>
          <a:endParaRPr lang="en-US"/>
        </a:p>
      </dgm:t>
    </dgm:pt>
    <dgm:pt modelId="{088F1F27-BE7B-402B-8D88-A8E75D105C62}" type="sibTrans" cxnId="{58636BFA-041D-4EC7-824C-97812827CE74}">
      <dgm:prSet/>
      <dgm:spPr/>
      <dgm:t>
        <a:bodyPr/>
        <a:lstStyle/>
        <a:p>
          <a:endParaRPr lang="en-US"/>
        </a:p>
      </dgm:t>
    </dgm:pt>
    <dgm:pt modelId="{B40D7715-D278-4125-AC35-F62441DDB953}">
      <dgm:prSet/>
      <dgm:spPr/>
      <dgm:t>
        <a:bodyPr/>
        <a:lstStyle/>
        <a:p>
          <a:r>
            <a:rPr lang="en-US" dirty="0"/>
            <a:t>Equally Likely Events</a:t>
          </a:r>
        </a:p>
      </dgm:t>
    </dgm:pt>
    <dgm:pt modelId="{81839F23-626C-449D-A360-64180E5A8A97}" type="parTrans" cxnId="{40555358-64A8-4B13-AD89-9939349FAEE9}">
      <dgm:prSet/>
      <dgm:spPr/>
      <dgm:t>
        <a:bodyPr/>
        <a:lstStyle/>
        <a:p>
          <a:endParaRPr lang="en-US"/>
        </a:p>
      </dgm:t>
    </dgm:pt>
    <dgm:pt modelId="{A6910780-562E-4224-978D-ED0B339DE2EF}" type="sibTrans" cxnId="{40555358-64A8-4B13-AD89-9939349FAEE9}">
      <dgm:prSet/>
      <dgm:spPr/>
      <dgm:t>
        <a:bodyPr/>
        <a:lstStyle/>
        <a:p>
          <a:endParaRPr lang="en-US"/>
        </a:p>
      </dgm:t>
    </dgm:pt>
    <dgm:pt modelId="{A69828C8-B3D0-46ED-BF4D-CDBE0FD21780}">
      <dgm:prSet/>
      <dgm:spPr/>
      <dgm:t>
        <a:bodyPr/>
        <a:lstStyle/>
        <a:p>
          <a:r>
            <a:rPr lang="en-US" dirty="0"/>
            <a:t>Independent Events</a:t>
          </a:r>
        </a:p>
      </dgm:t>
    </dgm:pt>
    <dgm:pt modelId="{7FA4AFA1-C4FB-4BA5-B5AD-33887D57EABF}" type="parTrans" cxnId="{48EEE399-7A1B-48D9-9187-04C3A844997F}">
      <dgm:prSet/>
      <dgm:spPr/>
      <dgm:t>
        <a:bodyPr/>
        <a:lstStyle/>
        <a:p>
          <a:endParaRPr lang="en-US"/>
        </a:p>
      </dgm:t>
    </dgm:pt>
    <dgm:pt modelId="{636F0EBD-6620-4F60-89E6-5F7DDE3E1940}" type="sibTrans" cxnId="{48EEE399-7A1B-48D9-9187-04C3A844997F}">
      <dgm:prSet/>
      <dgm:spPr/>
      <dgm:t>
        <a:bodyPr/>
        <a:lstStyle/>
        <a:p>
          <a:endParaRPr lang="en-US"/>
        </a:p>
      </dgm:t>
    </dgm:pt>
    <dgm:pt modelId="{ADC1DB8C-9CC0-4370-AB2D-97700E3A3539}">
      <dgm:prSet/>
      <dgm:spPr/>
      <dgm:t>
        <a:bodyPr/>
        <a:lstStyle/>
        <a:p>
          <a:r>
            <a:rPr lang="en-US" dirty="0"/>
            <a:t>Exhaustive Events</a:t>
          </a:r>
        </a:p>
      </dgm:t>
    </dgm:pt>
    <dgm:pt modelId="{64F86378-58AB-48E4-ABD1-FF61A0464ADE}" type="parTrans" cxnId="{05BD3C6C-7CBE-4CA2-AA91-1214B81356C1}">
      <dgm:prSet/>
      <dgm:spPr/>
      <dgm:t>
        <a:bodyPr/>
        <a:lstStyle/>
        <a:p>
          <a:endParaRPr lang="en-US"/>
        </a:p>
      </dgm:t>
    </dgm:pt>
    <dgm:pt modelId="{A6762C54-6C38-4629-939A-B12E0D28F245}" type="sibTrans" cxnId="{05BD3C6C-7CBE-4CA2-AA91-1214B81356C1}">
      <dgm:prSet/>
      <dgm:spPr/>
      <dgm:t>
        <a:bodyPr/>
        <a:lstStyle/>
        <a:p>
          <a:endParaRPr lang="en-US"/>
        </a:p>
      </dgm:t>
    </dgm:pt>
    <dgm:pt modelId="{3684E444-BFBD-4AE3-806C-6DC9E78E2C39}">
      <dgm:prSet/>
      <dgm:spPr/>
      <dgm:t>
        <a:bodyPr/>
        <a:lstStyle/>
        <a:p>
          <a:r>
            <a:rPr lang="en-US" dirty="0"/>
            <a:t>Dependent Events</a:t>
          </a:r>
        </a:p>
      </dgm:t>
    </dgm:pt>
    <dgm:pt modelId="{DD79ABAA-8D02-44B4-929A-6C913C98607B}" type="parTrans" cxnId="{AE2E655F-983C-4E25-BDBC-BAD4A10A0163}">
      <dgm:prSet/>
      <dgm:spPr/>
      <dgm:t>
        <a:bodyPr/>
        <a:lstStyle/>
        <a:p>
          <a:endParaRPr lang="en-US"/>
        </a:p>
      </dgm:t>
    </dgm:pt>
    <dgm:pt modelId="{2A9A4989-D7A0-4C72-9722-E8D50D0C5AF6}" type="sibTrans" cxnId="{AE2E655F-983C-4E25-BDBC-BAD4A10A0163}">
      <dgm:prSet/>
      <dgm:spPr/>
      <dgm:t>
        <a:bodyPr/>
        <a:lstStyle/>
        <a:p>
          <a:endParaRPr lang="en-US"/>
        </a:p>
      </dgm:t>
    </dgm:pt>
    <dgm:pt modelId="{BA23F81A-6059-4C66-BC6A-0ED06778BD9F}" type="pres">
      <dgm:prSet presAssocID="{BB32A07D-F976-4E9F-8114-345B690EB3E0}" presName="hierChild1" presStyleCnt="0">
        <dgm:presLayoutVars>
          <dgm:orgChart val="1"/>
          <dgm:chPref val="1"/>
          <dgm:dir/>
          <dgm:animOne val="branch"/>
          <dgm:animLvl val="lvl"/>
          <dgm:resizeHandles/>
        </dgm:presLayoutVars>
      </dgm:prSet>
      <dgm:spPr/>
    </dgm:pt>
    <dgm:pt modelId="{05E608EC-9CFB-4ACC-90F7-3F578EF14011}" type="pres">
      <dgm:prSet presAssocID="{6CBA8647-CAC3-4170-BF8E-37A800EE28E9}" presName="hierRoot1" presStyleCnt="0">
        <dgm:presLayoutVars>
          <dgm:hierBranch val="init"/>
        </dgm:presLayoutVars>
      </dgm:prSet>
      <dgm:spPr/>
    </dgm:pt>
    <dgm:pt modelId="{80896198-B696-4750-9DFC-A8FE598EF6D4}" type="pres">
      <dgm:prSet presAssocID="{6CBA8647-CAC3-4170-BF8E-37A800EE28E9}" presName="rootComposite1" presStyleCnt="0"/>
      <dgm:spPr/>
    </dgm:pt>
    <dgm:pt modelId="{76D90EEE-F736-455C-93C5-CA3679733B59}" type="pres">
      <dgm:prSet presAssocID="{6CBA8647-CAC3-4170-BF8E-37A800EE28E9}" presName="rootText1" presStyleLbl="node0" presStyleIdx="0" presStyleCnt="1">
        <dgm:presLayoutVars>
          <dgm:chPref val="3"/>
        </dgm:presLayoutVars>
      </dgm:prSet>
      <dgm:spPr/>
    </dgm:pt>
    <dgm:pt modelId="{4D8F53BF-743B-4F92-8829-7170EF236B25}" type="pres">
      <dgm:prSet presAssocID="{6CBA8647-CAC3-4170-BF8E-37A800EE28E9}" presName="rootConnector1" presStyleLbl="node1" presStyleIdx="0" presStyleCnt="0"/>
      <dgm:spPr/>
    </dgm:pt>
    <dgm:pt modelId="{0E325332-F409-46C6-A73E-ACC9BBED3977}" type="pres">
      <dgm:prSet presAssocID="{6CBA8647-CAC3-4170-BF8E-37A800EE28E9}" presName="hierChild2" presStyleCnt="0"/>
      <dgm:spPr/>
    </dgm:pt>
    <dgm:pt modelId="{69A7C712-7C49-45A2-A843-6EAACC7945F8}" type="pres">
      <dgm:prSet presAssocID="{0113C83E-F3FD-445E-984C-818F7E457DBB}" presName="Name37" presStyleLbl="parChTrans1D2" presStyleIdx="0" presStyleCnt="7"/>
      <dgm:spPr/>
    </dgm:pt>
    <dgm:pt modelId="{C306C56D-E2BB-47C0-9DC3-31ACA9E0856B}" type="pres">
      <dgm:prSet presAssocID="{91115B19-90FB-47D3-AE42-232240156764}" presName="hierRoot2" presStyleCnt="0">
        <dgm:presLayoutVars>
          <dgm:hierBranch val="init"/>
        </dgm:presLayoutVars>
      </dgm:prSet>
      <dgm:spPr/>
    </dgm:pt>
    <dgm:pt modelId="{44485C33-5D3B-4E6D-BF67-07A8184B6B6B}" type="pres">
      <dgm:prSet presAssocID="{91115B19-90FB-47D3-AE42-232240156764}" presName="rootComposite" presStyleCnt="0"/>
      <dgm:spPr/>
    </dgm:pt>
    <dgm:pt modelId="{8E4B0FB9-4A44-4EF1-BF03-362D2542C876}" type="pres">
      <dgm:prSet presAssocID="{91115B19-90FB-47D3-AE42-232240156764}" presName="rootText" presStyleLbl="node2" presStyleIdx="0" presStyleCnt="7">
        <dgm:presLayoutVars>
          <dgm:chPref val="3"/>
        </dgm:presLayoutVars>
      </dgm:prSet>
      <dgm:spPr/>
    </dgm:pt>
    <dgm:pt modelId="{ED670C73-A756-4F0E-A11C-F8117DF93A8D}" type="pres">
      <dgm:prSet presAssocID="{91115B19-90FB-47D3-AE42-232240156764}" presName="rootConnector" presStyleLbl="node2" presStyleIdx="0" presStyleCnt="7"/>
      <dgm:spPr/>
    </dgm:pt>
    <dgm:pt modelId="{94FC0FEB-3475-40C3-BFD1-6F1AE68AEB83}" type="pres">
      <dgm:prSet presAssocID="{91115B19-90FB-47D3-AE42-232240156764}" presName="hierChild4" presStyleCnt="0"/>
      <dgm:spPr/>
    </dgm:pt>
    <dgm:pt modelId="{03F80D34-3DAE-4CBB-BADC-6F7C0AD15452}" type="pres">
      <dgm:prSet presAssocID="{91115B19-90FB-47D3-AE42-232240156764}" presName="hierChild5" presStyleCnt="0"/>
      <dgm:spPr/>
    </dgm:pt>
    <dgm:pt modelId="{6B3C5D19-D84E-4792-8182-784339629552}" type="pres">
      <dgm:prSet presAssocID="{0A858E36-976E-4B0E-A2EA-0D9F50EF4A4C}" presName="Name37" presStyleLbl="parChTrans1D2" presStyleIdx="1" presStyleCnt="7"/>
      <dgm:spPr/>
    </dgm:pt>
    <dgm:pt modelId="{3C99B925-562F-40AA-BE60-96CA6FA54896}" type="pres">
      <dgm:prSet presAssocID="{0B03112D-EFD5-4A67-BCBD-2894C7CC12B9}" presName="hierRoot2" presStyleCnt="0">
        <dgm:presLayoutVars>
          <dgm:hierBranch val="init"/>
        </dgm:presLayoutVars>
      </dgm:prSet>
      <dgm:spPr/>
    </dgm:pt>
    <dgm:pt modelId="{B74E8652-A82D-4B47-814E-0183125ECC42}" type="pres">
      <dgm:prSet presAssocID="{0B03112D-EFD5-4A67-BCBD-2894C7CC12B9}" presName="rootComposite" presStyleCnt="0"/>
      <dgm:spPr/>
    </dgm:pt>
    <dgm:pt modelId="{B28134B1-822B-4C18-A70D-327F8C3A9D75}" type="pres">
      <dgm:prSet presAssocID="{0B03112D-EFD5-4A67-BCBD-2894C7CC12B9}" presName="rootText" presStyleLbl="node2" presStyleIdx="1" presStyleCnt="7">
        <dgm:presLayoutVars>
          <dgm:chPref val="3"/>
        </dgm:presLayoutVars>
      </dgm:prSet>
      <dgm:spPr/>
    </dgm:pt>
    <dgm:pt modelId="{8CCF30B3-2540-48E7-9190-EC06548F4D7A}" type="pres">
      <dgm:prSet presAssocID="{0B03112D-EFD5-4A67-BCBD-2894C7CC12B9}" presName="rootConnector" presStyleLbl="node2" presStyleIdx="1" presStyleCnt="7"/>
      <dgm:spPr/>
    </dgm:pt>
    <dgm:pt modelId="{E7D56817-8A0E-4C16-A327-10A3087F0723}" type="pres">
      <dgm:prSet presAssocID="{0B03112D-EFD5-4A67-BCBD-2894C7CC12B9}" presName="hierChild4" presStyleCnt="0"/>
      <dgm:spPr/>
    </dgm:pt>
    <dgm:pt modelId="{4172CB2F-971D-4C9A-B80B-2BED4F26D874}" type="pres">
      <dgm:prSet presAssocID="{0B03112D-EFD5-4A67-BCBD-2894C7CC12B9}" presName="hierChild5" presStyleCnt="0"/>
      <dgm:spPr/>
    </dgm:pt>
    <dgm:pt modelId="{23EA9A9F-1ED4-4FCF-BA0B-AF88F0751148}" type="pres">
      <dgm:prSet presAssocID="{C90E8EAF-9BC1-4567-82EA-111AB05BF906}" presName="Name37" presStyleLbl="parChTrans1D2" presStyleIdx="2" presStyleCnt="7"/>
      <dgm:spPr/>
    </dgm:pt>
    <dgm:pt modelId="{154286DC-A084-4F77-91DC-66AE8EF3BABB}" type="pres">
      <dgm:prSet presAssocID="{82CE2EA5-040A-46BD-B5AB-C5AEBF390BA9}" presName="hierRoot2" presStyleCnt="0">
        <dgm:presLayoutVars>
          <dgm:hierBranch val="init"/>
        </dgm:presLayoutVars>
      </dgm:prSet>
      <dgm:spPr/>
    </dgm:pt>
    <dgm:pt modelId="{EC57879E-638C-400C-854B-047BA4984FAC}" type="pres">
      <dgm:prSet presAssocID="{82CE2EA5-040A-46BD-B5AB-C5AEBF390BA9}" presName="rootComposite" presStyleCnt="0"/>
      <dgm:spPr/>
    </dgm:pt>
    <dgm:pt modelId="{9318A767-3F22-447F-B74D-E5B37487A93C}" type="pres">
      <dgm:prSet presAssocID="{82CE2EA5-040A-46BD-B5AB-C5AEBF390BA9}" presName="rootText" presStyleLbl="node2" presStyleIdx="2" presStyleCnt="7">
        <dgm:presLayoutVars>
          <dgm:chPref val="3"/>
        </dgm:presLayoutVars>
      </dgm:prSet>
      <dgm:spPr/>
    </dgm:pt>
    <dgm:pt modelId="{2E102FE4-C370-420E-9B38-3737843D7636}" type="pres">
      <dgm:prSet presAssocID="{82CE2EA5-040A-46BD-B5AB-C5AEBF390BA9}" presName="rootConnector" presStyleLbl="node2" presStyleIdx="2" presStyleCnt="7"/>
      <dgm:spPr/>
    </dgm:pt>
    <dgm:pt modelId="{7E03A3C0-8EB6-4D31-9367-41FA2D687CC8}" type="pres">
      <dgm:prSet presAssocID="{82CE2EA5-040A-46BD-B5AB-C5AEBF390BA9}" presName="hierChild4" presStyleCnt="0"/>
      <dgm:spPr/>
    </dgm:pt>
    <dgm:pt modelId="{F0C45BAE-D4C2-4AC9-A670-85950599A11D}" type="pres">
      <dgm:prSet presAssocID="{82CE2EA5-040A-46BD-B5AB-C5AEBF390BA9}" presName="hierChild5" presStyleCnt="0"/>
      <dgm:spPr/>
    </dgm:pt>
    <dgm:pt modelId="{5B84D4F0-EB35-4245-AD20-26014B38E061}" type="pres">
      <dgm:prSet presAssocID="{81839F23-626C-449D-A360-64180E5A8A97}" presName="Name37" presStyleLbl="parChTrans1D2" presStyleIdx="3" presStyleCnt="7"/>
      <dgm:spPr/>
    </dgm:pt>
    <dgm:pt modelId="{A1C01EE3-2A78-4729-964A-4C1CE45BC888}" type="pres">
      <dgm:prSet presAssocID="{B40D7715-D278-4125-AC35-F62441DDB953}" presName="hierRoot2" presStyleCnt="0">
        <dgm:presLayoutVars>
          <dgm:hierBranch val="init"/>
        </dgm:presLayoutVars>
      </dgm:prSet>
      <dgm:spPr/>
    </dgm:pt>
    <dgm:pt modelId="{F5BF27F0-73CD-40A4-BB54-77BBEAB5A3E0}" type="pres">
      <dgm:prSet presAssocID="{B40D7715-D278-4125-AC35-F62441DDB953}" presName="rootComposite" presStyleCnt="0"/>
      <dgm:spPr/>
    </dgm:pt>
    <dgm:pt modelId="{798ECF23-7882-4E97-84CF-CE510055978B}" type="pres">
      <dgm:prSet presAssocID="{B40D7715-D278-4125-AC35-F62441DDB953}" presName="rootText" presStyleLbl="node2" presStyleIdx="3" presStyleCnt="7">
        <dgm:presLayoutVars>
          <dgm:chPref val="3"/>
        </dgm:presLayoutVars>
      </dgm:prSet>
      <dgm:spPr/>
    </dgm:pt>
    <dgm:pt modelId="{6C9663BD-4B3F-4866-937F-E7C816467D6A}" type="pres">
      <dgm:prSet presAssocID="{B40D7715-D278-4125-AC35-F62441DDB953}" presName="rootConnector" presStyleLbl="node2" presStyleIdx="3" presStyleCnt="7"/>
      <dgm:spPr/>
    </dgm:pt>
    <dgm:pt modelId="{2A7757A7-6BFB-497F-B0F2-A7DD628A195C}" type="pres">
      <dgm:prSet presAssocID="{B40D7715-D278-4125-AC35-F62441DDB953}" presName="hierChild4" presStyleCnt="0"/>
      <dgm:spPr/>
    </dgm:pt>
    <dgm:pt modelId="{C390AD13-F43F-48C7-911E-240AFBC8ADEC}" type="pres">
      <dgm:prSet presAssocID="{B40D7715-D278-4125-AC35-F62441DDB953}" presName="hierChild5" presStyleCnt="0"/>
      <dgm:spPr/>
    </dgm:pt>
    <dgm:pt modelId="{C4EE97F8-76CE-4C62-9C40-3DFEDAB53B70}" type="pres">
      <dgm:prSet presAssocID="{64F86378-58AB-48E4-ABD1-FF61A0464ADE}" presName="Name37" presStyleLbl="parChTrans1D2" presStyleIdx="4" presStyleCnt="7"/>
      <dgm:spPr/>
    </dgm:pt>
    <dgm:pt modelId="{6973D714-D07E-4937-A61D-F230C22EE9E7}" type="pres">
      <dgm:prSet presAssocID="{ADC1DB8C-9CC0-4370-AB2D-97700E3A3539}" presName="hierRoot2" presStyleCnt="0">
        <dgm:presLayoutVars>
          <dgm:hierBranch val="init"/>
        </dgm:presLayoutVars>
      </dgm:prSet>
      <dgm:spPr/>
    </dgm:pt>
    <dgm:pt modelId="{E0B49A6D-70E3-4E8A-A240-7121A76DFACB}" type="pres">
      <dgm:prSet presAssocID="{ADC1DB8C-9CC0-4370-AB2D-97700E3A3539}" presName="rootComposite" presStyleCnt="0"/>
      <dgm:spPr/>
    </dgm:pt>
    <dgm:pt modelId="{628334BB-A314-4289-915F-DF9AA8280245}" type="pres">
      <dgm:prSet presAssocID="{ADC1DB8C-9CC0-4370-AB2D-97700E3A3539}" presName="rootText" presStyleLbl="node2" presStyleIdx="4" presStyleCnt="7">
        <dgm:presLayoutVars>
          <dgm:chPref val="3"/>
        </dgm:presLayoutVars>
      </dgm:prSet>
      <dgm:spPr/>
    </dgm:pt>
    <dgm:pt modelId="{559DA952-BE8E-4F07-86AC-69747C057FB6}" type="pres">
      <dgm:prSet presAssocID="{ADC1DB8C-9CC0-4370-AB2D-97700E3A3539}" presName="rootConnector" presStyleLbl="node2" presStyleIdx="4" presStyleCnt="7"/>
      <dgm:spPr/>
    </dgm:pt>
    <dgm:pt modelId="{DAA19731-EFBE-43DD-9A79-03E86EFB27B0}" type="pres">
      <dgm:prSet presAssocID="{ADC1DB8C-9CC0-4370-AB2D-97700E3A3539}" presName="hierChild4" presStyleCnt="0"/>
      <dgm:spPr/>
    </dgm:pt>
    <dgm:pt modelId="{7B25B32B-E1EB-4AAF-96AA-4170C91EBC14}" type="pres">
      <dgm:prSet presAssocID="{ADC1DB8C-9CC0-4370-AB2D-97700E3A3539}" presName="hierChild5" presStyleCnt="0"/>
      <dgm:spPr/>
    </dgm:pt>
    <dgm:pt modelId="{303EFF7A-3295-45AA-9AF1-61545F9729AF}" type="pres">
      <dgm:prSet presAssocID="{7FA4AFA1-C4FB-4BA5-B5AD-33887D57EABF}" presName="Name37" presStyleLbl="parChTrans1D2" presStyleIdx="5" presStyleCnt="7"/>
      <dgm:spPr/>
    </dgm:pt>
    <dgm:pt modelId="{DC7D426F-E873-4052-9B91-D0FF9B0D06F6}" type="pres">
      <dgm:prSet presAssocID="{A69828C8-B3D0-46ED-BF4D-CDBE0FD21780}" presName="hierRoot2" presStyleCnt="0">
        <dgm:presLayoutVars>
          <dgm:hierBranch val="init"/>
        </dgm:presLayoutVars>
      </dgm:prSet>
      <dgm:spPr/>
    </dgm:pt>
    <dgm:pt modelId="{A7DBBD44-0038-47F6-AA12-04727E1A1DB6}" type="pres">
      <dgm:prSet presAssocID="{A69828C8-B3D0-46ED-BF4D-CDBE0FD21780}" presName="rootComposite" presStyleCnt="0"/>
      <dgm:spPr/>
    </dgm:pt>
    <dgm:pt modelId="{DEC3B598-A50D-4EE3-830A-AC1985016833}" type="pres">
      <dgm:prSet presAssocID="{A69828C8-B3D0-46ED-BF4D-CDBE0FD21780}" presName="rootText" presStyleLbl="node2" presStyleIdx="5" presStyleCnt="7">
        <dgm:presLayoutVars>
          <dgm:chPref val="3"/>
        </dgm:presLayoutVars>
      </dgm:prSet>
      <dgm:spPr/>
    </dgm:pt>
    <dgm:pt modelId="{3445F3AB-9AF5-4093-BF48-F50BA99D92CA}" type="pres">
      <dgm:prSet presAssocID="{A69828C8-B3D0-46ED-BF4D-CDBE0FD21780}" presName="rootConnector" presStyleLbl="node2" presStyleIdx="5" presStyleCnt="7"/>
      <dgm:spPr/>
    </dgm:pt>
    <dgm:pt modelId="{A6762925-597A-4E69-AD79-77272778E4CD}" type="pres">
      <dgm:prSet presAssocID="{A69828C8-B3D0-46ED-BF4D-CDBE0FD21780}" presName="hierChild4" presStyleCnt="0"/>
      <dgm:spPr/>
    </dgm:pt>
    <dgm:pt modelId="{44EF6522-1453-454D-95AA-B80986FCCB80}" type="pres">
      <dgm:prSet presAssocID="{A69828C8-B3D0-46ED-BF4D-CDBE0FD21780}" presName="hierChild5" presStyleCnt="0"/>
      <dgm:spPr/>
    </dgm:pt>
    <dgm:pt modelId="{EA5F649C-DBBA-4B76-AA74-E2D73D8EE2A4}" type="pres">
      <dgm:prSet presAssocID="{DD79ABAA-8D02-44B4-929A-6C913C98607B}" presName="Name37" presStyleLbl="parChTrans1D2" presStyleIdx="6" presStyleCnt="7"/>
      <dgm:spPr/>
    </dgm:pt>
    <dgm:pt modelId="{AA24822D-1E20-49D9-BC94-D0266B8F4A0B}" type="pres">
      <dgm:prSet presAssocID="{3684E444-BFBD-4AE3-806C-6DC9E78E2C39}" presName="hierRoot2" presStyleCnt="0">
        <dgm:presLayoutVars>
          <dgm:hierBranch val="init"/>
        </dgm:presLayoutVars>
      </dgm:prSet>
      <dgm:spPr/>
    </dgm:pt>
    <dgm:pt modelId="{D1A610B8-A617-4075-A7CC-D56926EF86BF}" type="pres">
      <dgm:prSet presAssocID="{3684E444-BFBD-4AE3-806C-6DC9E78E2C39}" presName="rootComposite" presStyleCnt="0"/>
      <dgm:spPr/>
    </dgm:pt>
    <dgm:pt modelId="{6917F73F-C9D2-4F13-B561-BAE8E58ED172}" type="pres">
      <dgm:prSet presAssocID="{3684E444-BFBD-4AE3-806C-6DC9E78E2C39}" presName="rootText" presStyleLbl="node2" presStyleIdx="6" presStyleCnt="7">
        <dgm:presLayoutVars>
          <dgm:chPref val="3"/>
        </dgm:presLayoutVars>
      </dgm:prSet>
      <dgm:spPr/>
    </dgm:pt>
    <dgm:pt modelId="{131FF522-FF60-41D1-9658-58BDB10A8863}" type="pres">
      <dgm:prSet presAssocID="{3684E444-BFBD-4AE3-806C-6DC9E78E2C39}" presName="rootConnector" presStyleLbl="node2" presStyleIdx="6" presStyleCnt="7"/>
      <dgm:spPr/>
    </dgm:pt>
    <dgm:pt modelId="{4EA07C10-D630-4BA3-90A3-15DB291FA956}" type="pres">
      <dgm:prSet presAssocID="{3684E444-BFBD-4AE3-806C-6DC9E78E2C39}" presName="hierChild4" presStyleCnt="0"/>
      <dgm:spPr/>
    </dgm:pt>
    <dgm:pt modelId="{ADCA2E37-CC11-41B9-A071-7A1E13A7EB62}" type="pres">
      <dgm:prSet presAssocID="{3684E444-BFBD-4AE3-806C-6DC9E78E2C39}" presName="hierChild5" presStyleCnt="0"/>
      <dgm:spPr/>
    </dgm:pt>
    <dgm:pt modelId="{34FF2F27-AA21-42F1-9C19-0313DA0867B5}" type="pres">
      <dgm:prSet presAssocID="{6CBA8647-CAC3-4170-BF8E-37A800EE28E9}" presName="hierChild3" presStyleCnt="0"/>
      <dgm:spPr/>
    </dgm:pt>
  </dgm:ptLst>
  <dgm:cxnLst>
    <dgm:cxn modelId="{CD80F317-12ED-465F-BF50-7F1BEAFD073C}" type="presOf" srcId="{82CE2EA5-040A-46BD-B5AB-C5AEBF390BA9}" destId="{9318A767-3F22-447F-B74D-E5B37487A93C}" srcOrd="0" destOrd="0" presId="urn:microsoft.com/office/officeart/2005/8/layout/orgChart1"/>
    <dgm:cxn modelId="{3FD53534-EEBB-4D38-9E9D-ED7D854A4DDA}" type="presOf" srcId="{81839F23-626C-449D-A360-64180E5A8A97}" destId="{5B84D4F0-EB35-4245-AD20-26014B38E061}" srcOrd="0" destOrd="0" presId="urn:microsoft.com/office/officeart/2005/8/layout/orgChart1"/>
    <dgm:cxn modelId="{67AB7938-B54E-4FF3-9118-8EC472EAD909}" type="presOf" srcId="{64F86378-58AB-48E4-ABD1-FF61A0464ADE}" destId="{C4EE97F8-76CE-4C62-9C40-3DFEDAB53B70}" srcOrd="0" destOrd="0" presId="urn:microsoft.com/office/officeart/2005/8/layout/orgChart1"/>
    <dgm:cxn modelId="{D314133D-B1A1-4203-84E6-1034278E5524}" type="presOf" srcId="{ADC1DB8C-9CC0-4370-AB2D-97700E3A3539}" destId="{628334BB-A314-4289-915F-DF9AA8280245}" srcOrd="0" destOrd="0" presId="urn:microsoft.com/office/officeart/2005/8/layout/orgChart1"/>
    <dgm:cxn modelId="{806CFB3D-C152-47DE-803B-75D2EC0AE149}" type="presOf" srcId="{0B03112D-EFD5-4A67-BCBD-2894C7CC12B9}" destId="{8CCF30B3-2540-48E7-9190-EC06548F4D7A}" srcOrd="1" destOrd="0" presId="urn:microsoft.com/office/officeart/2005/8/layout/orgChart1"/>
    <dgm:cxn modelId="{EB6DCA3E-13E7-4D45-991C-4C6FDC9C95E4}" type="presOf" srcId="{A69828C8-B3D0-46ED-BF4D-CDBE0FD21780}" destId="{3445F3AB-9AF5-4093-BF48-F50BA99D92CA}" srcOrd="1" destOrd="0" presId="urn:microsoft.com/office/officeart/2005/8/layout/orgChart1"/>
    <dgm:cxn modelId="{AE2E655F-983C-4E25-BDBC-BAD4A10A0163}" srcId="{6CBA8647-CAC3-4170-BF8E-37A800EE28E9}" destId="{3684E444-BFBD-4AE3-806C-6DC9E78E2C39}" srcOrd="6" destOrd="0" parTransId="{DD79ABAA-8D02-44B4-929A-6C913C98607B}" sibTransId="{2A9A4989-D7A0-4C72-9722-E8D50D0C5AF6}"/>
    <dgm:cxn modelId="{70879142-6AC0-4418-A6C3-968CFFE2CB09}" type="presOf" srcId="{91115B19-90FB-47D3-AE42-232240156764}" destId="{8E4B0FB9-4A44-4EF1-BF03-362D2542C876}" srcOrd="0" destOrd="0" presId="urn:microsoft.com/office/officeart/2005/8/layout/orgChart1"/>
    <dgm:cxn modelId="{B08FFB48-DD6A-4637-920B-DFD81F66C519}" type="presOf" srcId="{7FA4AFA1-C4FB-4BA5-B5AD-33887D57EABF}" destId="{303EFF7A-3295-45AA-9AF1-61545F9729AF}" srcOrd="0" destOrd="0" presId="urn:microsoft.com/office/officeart/2005/8/layout/orgChart1"/>
    <dgm:cxn modelId="{05BD3C6C-7CBE-4CA2-AA91-1214B81356C1}" srcId="{6CBA8647-CAC3-4170-BF8E-37A800EE28E9}" destId="{ADC1DB8C-9CC0-4370-AB2D-97700E3A3539}" srcOrd="4" destOrd="0" parTransId="{64F86378-58AB-48E4-ABD1-FF61A0464ADE}" sibTransId="{A6762C54-6C38-4629-939A-B12E0D28F245}"/>
    <dgm:cxn modelId="{86E0196D-4975-44AA-BC2F-85EBA2F9E5E0}" type="presOf" srcId="{DD79ABAA-8D02-44B4-929A-6C913C98607B}" destId="{EA5F649C-DBBA-4B76-AA74-E2D73D8EE2A4}" srcOrd="0" destOrd="0" presId="urn:microsoft.com/office/officeart/2005/8/layout/orgChart1"/>
    <dgm:cxn modelId="{B24D2A70-A211-4DC4-A302-216D2A2FD4D1}" type="presOf" srcId="{BB32A07D-F976-4E9F-8114-345B690EB3E0}" destId="{BA23F81A-6059-4C66-BC6A-0ED06778BD9F}" srcOrd="0" destOrd="0" presId="urn:microsoft.com/office/officeart/2005/8/layout/orgChart1"/>
    <dgm:cxn modelId="{042E8C51-73A6-4E3C-91EE-99C9631B2D47}" type="presOf" srcId="{3684E444-BFBD-4AE3-806C-6DC9E78E2C39}" destId="{131FF522-FF60-41D1-9658-58BDB10A8863}" srcOrd="1" destOrd="0" presId="urn:microsoft.com/office/officeart/2005/8/layout/orgChart1"/>
    <dgm:cxn modelId="{EA160155-AE39-4BD4-9DBB-45A1A14C7598}" type="presOf" srcId="{0A858E36-976E-4B0E-A2EA-0D9F50EF4A4C}" destId="{6B3C5D19-D84E-4792-8182-784339629552}" srcOrd="0" destOrd="0" presId="urn:microsoft.com/office/officeart/2005/8/layout/orgChart1"/>
    <dgm:cxn modelId="{743D1876-9993-403F-A659-41591C582FB4}" type="presOf" srcId="{C90E8EAF-9BC1-4567-82EA-111AB05BF906}" destId="{23EA9A9F-1ED4-4FCF-BA0B-AF88F0751148}" srcOrd="0" destOrd="0" presId="urn:microsoft.com/office/officeart/2005/8/layout/orgChart1"/>
    <dgm:cxn modelId="{43C16757-56B3-4E48-A640-D1EAFB1A50D9}" type="presOf" srcId="{B40D7715-D278-4125-AC35-F62441DDB953}" destId="{798ECF23-7882-4E97-84CF-CE510055978B}" srcOrd="0" destOrd="0" presId="urn:microsoft.com/office/officeart/2005/8/layout/orgChart1"/>
    <dgm:cxn modelId="{40555358-64A8-4B13-AD89-9939349FAEE9}" srcId="{6CBA8647-CAC3-4170-BF8E-37A800EE28E9}" destId="{B40D7715-D278-4125-AC35-F62441DDB953}" srcOrd="3" destOrd="0" parTransId="{81839F23-626C-449D-A360-64180E5A8A97}" sibTransId="{A6910780-562E-4224-978D-ED0B339DE2EF}"/>
    <dgm:cxn modelId="{EE67358A-7013-408E-8747-F598AD17DB4F}" type="presOf" srcId="{0113C83E-F3FD-445E-984C-818F7E457DBB}" destId="{69A7C712-7C49-45A2-A843-6EAACC7945F8}" srcOrd="0" destOrd="0" presId="urn:microsoft.com/office/officeart/2005/8/layout/orgChart1"/>
    <dgm:cxn modelId="{E0C3448D-E844-4CCB-973D-12DC76088440}" type="presOf" srcId="{82CE2EA5-040A-46BD-B5AB-C5AEBF390BA9}" destId="{2E102FE4-C370-420E-9B38-3737843D7636}" srcOrd="1" destOrd="0" presId="urn:microsoft.com/office/officeart/2005/8/layout/orgChart1"/>
    <dgm:cxn modelId="{48EEE399-7A1B-48D9-9187-04C3A844997F}" srcId="{6CBA8647-CAC3-4170-BF8E-37A800EE28E9}" destId="{A69828C8-B3D0-46ED-BF4D-CDBE0FD21780}" srcOrd="5" destOrd="0" parTransId="{7FA4AFA1-C4FB-4BA5-B5AD-33887D57EABF}" sibTransId="{636F0EBD-6620-4F60-89E6-5F7DDE3E1940}"/>
    <dgm:cxn modelId="{AA4561AC-B6A4-45A5-89EC-1F929787FC24}" srcId="{BB32A07D-F976-4E9F-8114-345B690EB3E0}" destId="{6CBA8647-CAC3-4170-BF8E-37A800EE28E9}" srcOrd="0" destOrd="0" parTransId="{3F16FE91-B636-4493-BE8B-3E4DEF66E169}" sibTransId="{CBEBC820-1556-445A-AD1E-122286735688}"/>
    <dgm:cxn modelId="{8516B1AD-D23A-4A34-9FAB-42D358ABF928}" srcId="{6CBA8647-CAC3-4170-BF8E-37A800EE28E9}" destId="{91115B19-90FB-47D3-AE42-232240156764}" srcOrd="0" destOrd="0" parTransId="{0113C83E-F3FD-445E-984C-818F7E457DBB}" sibTransId="{D443C553-A718-4BF7-B589-36A5D8354AE0}"/>
    <dgm:cxn modelId="{2C63DFAE-9005-45E3-831A-40000D38D912}" type="presOf" srcId="{0B03112D-EFD5-4A67-BCBD-2894C7CC12B9}" destId="{B28134B1-822B-4C18-A70D-327F8C3A9D75}" srcOrd="0" destOrd="0" presId="urn:microsoft.com/office/officeart/2005/8/layout/orgChart1"/>
    <dgm:cxn modelId="{FB0487B0-F1F8-405A-836C-C71A0320D397}" type="presOf" srcId="{3684E444-BFBD-4AE3-806C-6DC9E78E2C39}" destId="{6917F73F-C9D2-4F13-B561-BAE8E58ED172}" srcOrd="0" destOrd="0" presId="urn:microsoft.com/office/officeart/2005/8/layout/orgChart1"/>
    <dgm:cxn modelId="{974A47B6-FFFD-4237-AA4A-094138866D1D}" type="presOf" srcId="{6CBA8647-CAC3-4170-BF8E-37A800EE28E9}" destId="{76D90EEE-F736-455C-93C5-CA3679733B59}" srcOrd="0" destOrd="0" presId="urn:microsoft.com/office/officeart/2005/8/layout/orgChart1"/>
    <dgm:cxn modelId="{3220DDBE-18BF-4041-A929-F93736AB8C60}" type="presOf" srcId="{6CBA8647-CAC3-4170-BF8E-37A800EE28E9}" destId="{4D8F53BF-743B-4F92-8829-7170EF236B25}" srcOrd="1" destOrd="0" presId="urn:microsoft.com/office/officeart/2005/8/layout/orgChart1"/>
    <dgm:cxn modelId="{8422CED0-0463-412E-B75B-417FF17DB2C5}" type="presOf" srcId="{A69828C8-B3D0-46ED-BF4D-CDBE0FD21780}" destId="{DEC3B598-A50D-4EE3-830A-AC1985016833}" srcOrd="0" destOrd="0" presId="urn:microsoft.com/office/officeart/2005/8/layout/orgChart1"/>
    <dgm:cxn modelId="{68DD4DD2-4198-4B1D-8DF8-A41BD405EDAD}" srcId="{6CBA8647-CAC3-4170-BF8E-37A800EE28E9}" destId="{0B03112D-EFD5-4A67-BCBD-2894C7CC12B9}" srcOrd="1" destOrd="0" parTransId="{0A858E36-976E-4B0E-A2EA-0D9F50EF4A4C}" sibTransId="{098C5DAC-3739-464A-9CA2-8C07A2EFF9D2}"/>
    <dgm:cxn modelId="{5230C5E9-943C-4393-B3D8-4DC6610026FE}" type="presOf" srcId="{ADC1DB8C-9CC0-4370-AB2D-97700E3A3539}" destId="{559DA952-BE8E-4F07-86AC-69747C057FB6}" srcOrd="1" destOrd="0" presId="urn:microsoft.com/office/officeart/2005/8/layout/orgChart1"/>
    <dgm:cxn modelId="{F5EC87F5-4A1C-4AFB-97C1-B5B7C29CC811}" type="presOf" srcId="{B40D7715-D278-4125-AC35-F62441DDB953}" destId="{6C9663BD-4B3F-4866-937F-E7C816467D6A}" srcOrd="1" destOrd="0" presId="urn:microsoft.com/office/officeart/2005/8/layout/orgChart1"/>
    <dgm:cxn modelId="{E9B7EEF7-2EB8-4DE7-BA16-2527ADD3C31E}" type="presOf" srcId="{91115B19-90FB-47D3-AE42-232240156764}" destId="{ED670C73-A756-4F0E-A11C-F8117DF93A8D}" srcOrd="1" destOrd="0" presId="urn:microsoft.com/office/officeart/2005/8/layout/orgChart1"/>
    <dgm:cxn modelId="{58636BFA-041D-4EC7-824C-97812827CE74}" srcId="{6CBA8647-CAC3-4170-BF8E-37A800EE28E9}" destId="{82CE2EA5-040A-46BD-B5AB-C5AEBF390BA9}" srcOrd="2" destOrd="0" parTransId="{C90E8EAF-9BC1-4567-82EA-111AB05BF906}" sibTransId="{088F1F27-BE7B-402B-8D88-A8E75D105C62}"/>
    <dgm:cxn modelId="{C84F7AF3-58AF-4585-AE25-086456ED2BA3}" type="presParOf" srcId="{BA23F81A-6059-4C66-BC6A-0ED06778BD9F}" destId="{05E608EC-9CFB-4ACC-90F7-3F578EF14011}" srcOrd="0" destOrd="0" presId="urn:microsoft.com/office/officeart/2005/8/layout/orgChart1"/>
    <dgm:cxn modelId="{6DB38682-8A8C-46B3-B3ED-AB268A5D1D1C}" type="presParOf" srcId="{05E608EC-9CFB-4ACC-90F7-3F578EF14011}" destId="{80896198-B696-4750-9DFC-A8FE598EF6D4}" srcOrd="0" destOrd="0" presId="urn:microsoft.com/office/officeart/2005/8/layout/orgChart1"/>
    <dgm:cxn modelId="{5265BACD-EBAF-4C84-BC7E-671140941ED6}" type="presParOf" srcId="{80896198-B696-4750-9DFC-A8FE598EF6D4}" destId="{76D90EEE-F736-455C-93C5-CA3679733B59}" srcOrd="0" destOrd="0" presId="urn:microsoft.com/office/officeart/2005/8/layout/orgChart1"/>
    <dgm:cxn modelId="{7B92D7C4-35A5-4470-8107-D1B686F5A862}" type="presParOf" srcId="{80896198-B696-4750-9DFC-A8FE598EF6D4}" destId="{4D8F53BF-743B-4F92-8829-7170EF236B25}" srcOrd="1" destOrd="0" presId="urn:microsoft.com/office/officeart/2005/8/layout/orgChart1"/>
    <dgm:cxn modelId="{D82D6AE8-DFAC-40EC-A666-1788E890098C}" type="presParOf" srcId="{05E608EC-9CFB-4ACC-90F7-3F578EF14011}" destId="{0E325332-F409-46C6-A73E-ACC9BBED3977}" srcOrd="1" destOrd="0" presId="urn:microsoft.com/office/officeart/2005/8/layout/orgChart1"/>
    <dgm:cxn modelId="{04973A2E-2323-4947-9631-6B8659FDB833}" type="presParOf" srcId="{0E325332-F409-46C6-A73E-ACC9BBED3977}" destId="{69A7C712-7C49-45A2-A843-6EAACC7945F8}" srcOrd="0" destOrd="0" presId="urn:microsoft.com/office/officeart/2005/8/layout/orgChart1"/>
    <dgm:cxn modelId="{91778B1D-807B-4E70-A6CC-4F5BC9F69F85}" type="presParOf" srcId="{0E325332-F409-46C6-A73E-ACC9BBED3977}" destId="{C306C56D-E2BB-47C0-9DC3-31ACA9E0856B}" srcOrd="1" destOrd="0" presId="urn:microsoft.com/office/officeart/2005/8/layout/orgChart1"/>
    <dgm:cxn modelId="{9C5A5CDA-35F6-4D43-B557-32C567EA89EA}" type="presParOf" srcId="{C306C56D-E2BB-47C0-9DC3-31ACA9E0856B}" destId="{44485C33-5D3B-4E6D-BF67-07A8184B6B6B}" srcOrd="0" destOrd="0" presId="urn:microsoft.com/office/officeart/2005/8/layout/orgChart1"/>
    <dgm:cxn modelId="{8A549629-2401-408F-91F7-97EE5D7CD8FD}" type="presParOf" srcId="{44485C33-5D3B-4E6D-BF67-07A8184B6B6B}" destId="{8E4B0FB9-4A44-4EF1-BF03-362D2542C876}" srcOrd="0" destOrd="0" presId="urn:microsoft.com/office/officeart/2005/8/layout/orgChart1"/>
    <dgm:cxn modelId="{462AE7A8-361F-4A6C-A96F-868C959B7B5D}" type="presParOf" srcId="{44485C33-5D3B-4E6D-BF67-07A8184B6B6B}" destId="{ED670C73-A756-4F0E-A11C-F8117DF93A8D}" srcOrd="1" destOrd="0" presId="urn:microsoft.com/office/officeart/2005/8/layout/orgChart1"/>
    <dgm:cxn modelId="{FBEBA3A9-EDD1-45C9-8F3C-EB40667C52D6}" type="presParOf" srcId="{C306C56D-E2BB-47C0-9DC3-31ACA9E0856B}" destId="{94FC0FEB-3475-40C3-BFD1-6F1AE68AEB83}" srcOrd="1" destOrd="0" presId="urn:microsoft.com/office/officeart/2005/8/layout/orgChart1"/>
    <dgm:cxn modelId="{16DFA8E1-060B-4E2D-A623-CAECC5E28142}" type="presParOf" srcId="{C306C56D-E2BB-47C0-9DC3-31ACA9E0856B}" destId="{03F80D34-3DAE-4CBB-BADC-6F7C0AD15452}" srcOrd="2" destOrd="0" presId="urn:microsoft.com/office/officeart/2005/8/layout/orgChart1"/>
    <dgm:cxn modelId="{5FC7B3A8-E3C5-49B3-A461-B10F4BF6E5CC}" type="presParOf" srcId="{0E325332-F409-46C6-A73E-ACC9BBED3977}" destId="{6B3C5D19-D84E-4792-8182-784339629552}" srcOrd="2" destOrd="0" presId="urn:microsoft.com/office/officeart/2005/8/layout/orgChart1"/>
    <dgm:cxn modelId="{63A6EA3C-552D-4761-9FE3-F099DE00CC72}" type="presParOf" srcId="{0E325332-F409-46C6-A73E-ACC9BBED3977}" destId="{3C99B925-562F-40AA-BE60-96CA6FA54896}" srcOrd="3" destOrd="0" presId="urn:microsoft.com/office/officeart/2005/8/layout/orgChart1"/>
    <dgm:cxn modelId="{4BD7604A-467D-4577-9C99-86DA7DB61472}" type="presParOf" srcId="{3C99B925-562F-40AA-BE60-96CA6FA54896}" destId="{B74E8652-A82D-4B47-814E-0183125ECC42}" srcOrd="0" destOrd="0" presId="urn:microsoft.com/office/officeart/2005/8/layout/orgChart1"/>
    <dgm:cxn modelId="{8F20935B-75D0-466C-A9A3-00FF53D60F24}" type="presParOf" srcId="{B74E8652-A82D-4B47-814E-0183125ECC42}" destId="{B28134B1-822B-4C18-A70D-327F8C3A9D75}" srcOrd="0" destOrd="0" presId="urn:microsoft.com/office/officeart/2005/8/layout/orgChart1"/>
    <dgm:cxn modelId="{7BB5E389-A71F-45AD-B7D9-E01794E6A23D}" type="presParOf" srcId="{B74E8652-A82D-4B47-814E-0183125ECC42}" destId="{8CCF30B3-2540-48E7-9190-EC06548F4D7A}" srcOrd="1" destOrd="0" presId="urn:microsoft.com/office/officeart/2005/8/layout/orgChart1"/>
    <dgm:cxn modelId="{32AB038C-3487-4104-A23B-2475BABCF9F6}" type="presParOf" srcId="{3C99B925-562F-40AA-BE60-96CA6FA54896}" destId="{E7D56817-8A0E-4C16-A327-10A3087F0723}" srcOrd="1" destOrd="0" presId="urn:microsoft.com/office/officeart/2005/8/layout/orgChart1"/>
    <dgm:cxn modelId="{87008815-22D7-4059-9B0E-94A3C13756ED}" type="presParOf" srcId="{3C99B925-562F-40AA-BE60-96CA6FA54896}" destId="{4172CB2F-971D-4C9A-B80B-2BED4F26D874}" srcOrd="2" destOrd="0" presId="urn:microsoft.com/office/officeart/2005/8/layout/orgChart1"/>
    <dgm:cxn modelId="{F630EEAF-738D-4373-B033-D64C926C5322}" type="presParOf" srcId="{0E325332-F409-46C6-A73E-ACC9BBED3977}" destId="{23EA9A9F-1ED4-4FCF-BA0B-AF88F0751148}" srcOrd="4" destOrd="0" presId="urn:microsoft.com/office/officeart/2005/8/layout/orgChart1"/>
    <dgm:cxn modelId="{DA9D4E66-FB69-4B69-88CA-7484FEA81586}" type="presParOf" srcId="{0E325332-F409-46C6-A73E-ACC9BBED3977}" destId="{154286DC-A084-4F77-91DC-66AE8EF3BABB}" srcOrd="5" destOrd="0" presId="urn:microsoft.com/office/officeart/2005/8/layout/orgChart1"/>
    <dgm:cxn modelId="{3DFF6221-E9B6-4A58-931B-97D322A23AB5}" type="presParOf" srcId="{154286DC-A084-4F77-91DC-66AE8EF3BABB}" destId="{EC57879E-638C-400C-854B-047BA4984FAC}" srcOrd="0" destOrd="0" presId="urn:microsoft.com/office/officeart/2005/8/layout/orgChart1"/>
    <dgm:cxn modelId="{C2D38BD2-3110-443E-AF63-9A6BA07A70F0}" type="presParOf" srcId="{EC57879E-638C-400C-854B-047BA4984FAC}" destId="{9318A767-3F22-447F-B74D-E5B37487A93C}" srcOrd="0" destOrd="0" presId="urn:microsoft.com/office/officeart/2005/8/layout/orgChart1"/>
    <dgm:cxn modelId="{07AFB11C-71C6-4BAB-96CC-841900909085}" type="presParOf" srcId="{EC57879E-638C-400C-854B-047BA4984FAC}" destId="{2E102FE4-C370-420E-9B38-3737843D7636}" srcOrd="1" destOrd="0" presId="urn:microsoft.com/office/officeart/2005/8/layout/orgChart1"/>
    <dgm:cxn modelId="{1A9949B3-9F30-45FC-A0BC-26B0F4101C08}" type="presParOf" srcId="{154286DC-A084-4F77-91DC-66AE8EF3BABB}" destId="{7E03A3C0-8EB6-4D31-9367-41FA2D687CC8}" srcOrd="1" destOrd="0" presId="urn:microsoft.com/office/officeart/2005/8/layout/orgChart1"/>
    <dgm:cxn modelId="{92D1620D-0F77-402D-9B44-E5A5065BFC88}" type="presParOf" srcId="{154286DC-A084-4F77-91DC-66AE8EF3BABB}" destId="{F0C45BAE-D4C2-4AC9-A670-85950599A11D}" srcOrd="2" destOrd="0" presId="urn:microsoft.com/office/officeart/2005/8/layout/orgChart1"/>
    <dgm:cxn modelId="{6AA94A5D-76D4-41C1-9515-C0A65E487798}" type="presParOf" srcId="{0E325332-F409-46C6-A73E-ACC9BBED3977}" destId="{5B84D4F0-EB35-4245-AD20-26014B38E061}" srcOrd="6" destOrd="0" presId="urn:microsoft.com/office/officeart/2005/8/layout/orgChart1"/>
    <dgm:cxn modelId="{6B52A161-5276-4442-90FE-BD8FB8DE293A}" type="presParOf" srcId="{0E325332-F409-46C6-A73E-ACC9BBED3977}" destId="{A1C01EE3-2A78-4729-964A-4C1CE45BC888}" srcOrd="7" destOrd="0" presId="urn:microsoft.com/office/officeart/2005/8/layout/orgChart1"/>
    <dgm:cxn modelId="{20F6227F-10A8-4B5A-BBDA-2A8D7423C6EA}" type="presParOf" srcId="{A1C01EE3-2A78-4729-964A-4C1CE45BC888}" destId="{F5BF27F0-73CD-40A4-BB54-77BBEAB5A3E0}" srcOrd="0" destOrd="0" presId="urn:microsoft.com/office/officeart/2005/8/layout/orgChart1"/>
    <dgm:cxn modelId="{681982C6-B4CB-4929-9E53-93EC531E3096}" type="presParOf" srcId="{F5BF27F0-73CD-40A4-BB54-77BBEAB5A3E0}" destId="{798ECF23-7882-4E97-84CF-CE510055978B}" srcOrd="0" destOrd="0" presId="urn:microsoft.com/office/officeart/2005/8/layout/orgChart1"/>
    <dgm:cxn modelId="{562EFFD1-4AEC-4E51-A475-4C47DD83BBAE}" type="presParOf" srcId="{F5BF27F0-73CD-40A4-BB54-77BBEAB5A3E0}" destId="{6C9663BD-4B3F-4866-937F-E7C816467D6A}" srcOrd="1" destOrd="0" presId="urn:microsoft.com/office/officeart/2005/8/layout/orgChart1"/>
    <dgm:cxn modelId="{119F281F-3F56-4D91-B43D-6ED4F8E9FF25}" type="presParOf" srcId="{A1C01EE3-2A78-4729-964A-4C1CE45BC888}" destId="{2A7757A7-6BFB-497F-B0F2-A7DD628A195C}" srcOrd="1" destOrd="0" presId="urn:microsoft.com/office/officeart/2005/8/layout/orgChart1"/>
    <dgm:cxn modelId="{A71D06AD-5319-457B-A280-F099C24D8BD7}" type="presParOf" srcId="{A1C01EE3-2A78-4729-964A-4C1CE45BC888}" destId="{C390AD13-F43F-48C7-911E-240AFBC8ADEC}" srcOrd="2" destOrd="0" presId="urn:microsoft.com/office/officeart/2005/8/layout/orgChart1"/>
    <dgm:cxn modelId="{D03D7605-270E-4052-A482-B495A5B66C6B}" type="presParOf" srcId="{0E325332-F409-46C6-A73E-ACC9BBED3977}" destId="{C4EE97F8-76CE-4C62-9C40-3DFEDAB53B70}" srcOrd="8" destOrd="0" presId="urn:microsoft.com/office/officeart/2005/8/layout/orgChart1"/>
    <dgm:cxn modelId="{B84390E6-7CA7-4BBA-8ED5-537DC46720EE}" type="presParOf" srcId="{0E325332-F409-46C6-A73E-ACC9BBED3977}" destId="{6973D714-D07E-4937-A61D-F230C22EE9E7}" srcOrd="9" destOrd="0" presId="urn:microsoft.com/office/officeart/2005/8/layout/orgChart1"/>
    <dgm:cxn modelId="{E5B7B110-2E1D-4F32-95DE-F11A87ACF2A8}" type="presParOf" srcId="{6973D714-D07E-4937-A61D-F230C22EE9E7}" destId="{E0B49A6D-70E3-4E8A-A240-7121A76DFACB}" srcOrd="0" destOrd="0" presId="urn:microsoft.com/office/officeart/2005/8/layout/orgChart1"/>
    <dgm:cxn modelId="{AD680601-4FEE-41EC-A2DB-73581B375AA0}" type="presParOf" srcId="{E0B49A6D-70E3-4E8A-A240-7121A76DFACB}" destId="{628334BB-A314-4289-915F-DF9AA8280245}" srcOrd="0" destOrd="0" presId="urn:microsoft.com/office/officeart/2005/8/layout/orgChart1"/>
    <dgm:cxn modelId="{F69E0B0F-282F-4802-8153-1DABC112454B}" type="presParOf" srcId="{E0B49A6D-70E3-4E8A-A240-7121A76DFACB}" destId="{559DA952-BE8E-4F07-86AC-69747C057FB6}" srcOrd="1" destOrd="0" presId="urn:microsoft.com/office/officeart/2005/8/layout/orgChart1"/>
    <dgm:cxn modelId="{8184D970-24F0-4B7D-9C7B-BFBA11DA4362}" type="presParOf" srcId="{6973D714-D07E-4937-A61D-F230C22EE9E7}" destId="{DAA19731-EFBE-43DD-9A79-03E86EFB27B0}" srcOrd="1" destOrd="0" presId="urn:microsoft.com/office/officeart/2005/8/layout/orgChart1"/>
    <dgm:cxn modelId="{079751E6-8235-4565-AA15-761C74B647C1}" type="presParOf" srcId="{6973D714-D07E-4937-A61D-F230C22EE9E7}" destId="{7B25B32B-E1EB-4AAF-96AA-4170C91EBC14}" srcOrd="2" destOrd="0" presId="urn:microsoft.com/office/officeart/2005/8/layout/orgChart1"/>
    <dgm:cxn modelId="{C4D0A8FD-9FA0-41C2-96B8-5E1A5B57D26E}" type="presParOf" srcId="{0E325332-F409-46C6-A73E-ACC9BBED3977}" destId="{303EFF7A-3295-45AA-9AF1-61545F9729AF}" srcOrd="10" destOrd="0" presId="urn:microsoft.com/office/officeart/2005/8/layout/orgChart1"/>
    <dgm:cxn modelId="{6A5326BB-AAA1-493C-BC71-3992215E6014}" type="presParOf" srcId="{0E325332-F409-46C6-A73E-ACC9BBED3977}" destId="{DC7D426F-E873-4052-9B91-D0FF9B0D06F6}" srcOrd="11" destOrd="0" presId="urn:microsoft.com/office/officeart/2005/8/layout/orgChart1"/>
    <dgm:cxn modelId="{0651049B-E64B-45F0-8F09-D4DEA971CEAE}" type="presParOf" srcId="{DC7D426F-E873-4052-9B91-D0FF9B0D06F6}" destId="{A7DBBD44-0038-47F6-AA12-04727E1A1DB6}" srcOrd="0" destOrd="0" presId="urn:microsoft.com/office/officeart/2005/8/layout/orgChart1"/>
    <dgm:cxn modelId="{3B0A3287-E863-4CFC-B1E4-CD9560DEFA77}" type="presParOf" srcId="{A7DBBD44-0038-47F6-AA12-04727E1A1DB6}" destId="{DEC3B598-A50D-4EE3-830A-AC1985016833}" srcOrd="0" destOrd="0" presId="urn:microsoft.com/office/officeart/2005/8/layout/orgChart1"/>
    <dgm:cxn modelId="{C3356123-68A8-4D4D-8635-012DB74A0301}" type="presParOf" srcId="{A7DBBD44-0038-47F6-AA12-04727E1A1DB6}" destId="{3445F3AB-9AF5-4093-BF48-F50BA99D92CA}" srcOrd="1" destOrd="0" presId="urn:microsoft.com/office/officeart/2005/8/layout/orgChart1"/>
    <dgm:cxn modelId="{EEC3F000-E7AB-4B4B-B0FC-8514F04CD96C}" type="presParOf" srcId="{DC7D426F-E873-4052-9B91-D0FF9B0D06F6}" destId="{A6762925-597A-4E69-AD79-77272778E4CD}" srcOrd="1" destOrd="0" presId="urn:microsoft.com/office/officeart/2005/8/layout/orgChart1"/>
    <dgm:cxn modelId="{5951F7FF-5918-47D4-995D-68FFDE1CC42B}" type="presParOf" srcId="{DC7D426F-E873-4052-9B91-D0FF9B0D06F6}" destId="{44EF6522-1453-454D-95AA-B80986FCCB80}" srcOrd="2" destOrd="0" presId="urn:microsoft.com/office/officeart/2005/8/layout/orgChart1"/>
    <dgm:cxn modelId="{6D679647-2E13-40B3-85DE-6ED95B2E2D80}" type="presParOf" srcId="{0E325332-F409-46C6-A73E-ACC9BBED3977}" destId="{EA5F649C-DBBA-4B76-AA74-E2D73D8EE2A4}" srcOrd="12" destOrd="0" presId="urn:microsoft.com/office/officeart/2005/8/layout/orgChart1"/>
    <dgm:cxn modelId="{9B44B8A9-8397-4B05-A8B6-07210D47D7FE}" type="presParOf" srcId="{0E325332-F409-46C6-A73E-ACC9BBED3977}" destId="{AA24822D-1E20-49D9-BC94-D0266B8F4A0B}" srcOrd="13" destOrd="0" presId="urn:microsoft.com/office/officeart/2005/8/layout/orgChart1"/>
    <dgm:cxn modelId="{7817F9EB-51EA-4907-ACE9-E9FFB4D67761}" type="presParOf" srcId="{AA24822D-1E20-49D9-BC94-D0266B8F4A0B}" destId="{D1A610B8-A617-4075-A7CC-D56926EF86BF}" srcOrd="0" destOrd="0" presId="urn:microsoft.com/office/officeart/2005/8/layout/orgChart1"/>
    <dgm:cxn modelId="{8F305238-8D37-46CC-B1D8-43E464495138}" type="presParOf" srcId="{D1A610B8-A617-4075-A7CC-D56926EF86BF}" destId="{6917F73F-C9D2-4F13-B561-BAE8E58ED172}" srcOrd="0" destOrd="0" presId="urn:microsoft.com/office/officeart/2005/8/layout/orgChart1"/>
    <dgm:cxn modelId="{6B593D65-1837-40EE-A970-8DF0348B6965}" type="presParOf" srcId="{D1A610B8-A617-4075-A7CC-D56926EF86BF}" destId="{131FF522-FF60-41D1-9658-58BDB10A8863}" srcOrd="1" destOrd="0" presId="urn:microsoft.com/office/officeart/2005/8/layout/orgChart1"/>
    <dgm:cxn modelId="{3A62DDB3-AFBE-471A-90F4-D2156D4B07EC}" type="presParOf" srcId="{AA24822D-1E20-49D9-BC94-D0266B8F4A0B}" destId="{4EA07C10-D630-4BA3-90A3-15DB291FA956}" srcOrd="1" destOrd="0" presId="urn:microsoft.com/office/officeart/2005/8/layout/orgChart1"/>
    <dgm:cxn modelId="{B48E6578-4565-422F-8C1C-08CDFE12E521}" type="presParOf" srcId="{AA24822D-1E20-49D9-BC94-D0266B8F4A0B}" destId="{ADCA2E37-CC11-41B9-A071-7A1E13A7EB62}" srcOrd="2" destOrd="0" presId="urn:microsoft.com/office/officeart/2005/8/layout/orgChart1"/>
    <dgm:cxn modelId="{D429B7E6-9A77-4BFF-890B-A4D1DA7ABAAF}" type="presParOf" srcId="{05E608EC-9CFB-4ACC-90F7-3F578EF14011}" destId="{34FF2F27-AA21-42F1-9C19-0313DA0867B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F649C-DBBA-4B76-AA74-E2D73D8EE2A4}">
      <dsp:nvSpPr>
        <dsp:cNvPr id="0" name=""/>
        <dsp:cNvSpPr/>
      </dsp:nvSpPr>
      <dsp:spPr>
        <a:xfrm>
          <a:off x="5392947" y="554259"/>
          <a:ext cx="4020665" cy="232600"/>
        </a:xfrm>
        <a:custGeom>
          <a:avLst/>
          <a:gdLst/>
          <a:ahLst/>
          <a:cxnLst/>
          <a:rect l="0" t="0" r="0" b="0"/>
          <a:pathLst>
            <a:path>
              <a:moveTo>
                <a:pt x="0" y="0"/>
              </a:moveTo>
              <a:lnTo>
                <a:pt x="0" y="116300"/>
              </a:lnTo>
              <a:lnTo>
                <a:pt x="4020665" y="116300"/>
              </a:lnTo>
              <a:lnTo>
                <a:pt x="4020665" y="23260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3EFF7A-3295-45AA-9AF1-61545F9729AF}">
      <dsp:nvSpPr>
        <dsp:cNvPr id="0" name=""/>
        <dsp:cNvSpPr/>
      </dsp:nvSpPr>
      <dsp:spPr>
        <a:xfrm>
          <a:off x="5392947" y="554259"/>
          <a:ext cx="2680443" cy="232600"/>
        </a:xfrm>
        <a:custGeom>
          <a:avLst/>
          <a:gdLst/>
          <a:ahLst/>
          <a:cxnLst/>
          <a:rect l="0" t="0" r="0" b="0"/>
          <a:pathLst>
            <a:path>
              <a:moveTo>
                <a:pt x="0" y="0"/>
              </a:moveTo>
              <a:lnTo>
                <a:pt x="0" y="116300"/>
              </a:lnTo>
              <a:lnTo>
                <a:pt x="2680443" y="116300"/>
              </a:lnTo>
              <a:lnTo>
                <a:pt x="2680443" y="23260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EE97F8-76CE-4C62-9C40-3DFEDAB53B70}">
      <dsp:nvSpPr>
        <dsp:cNvPr id="0" name=""/>
        <dsp:cNvSpPr/>
      </dsp:nvSpPr>
      <dsp:spPr>
        <a:xfrm>
          <a:off x="5392947" y="554259"/>
          <a:ext cx="1340221" cy="232600"/>
        </a:xfrm>
        <a:custGeom>
          <a:avLst/>
          <a:gdLst/>
          <a:ahLst/>
          <a:cxnLst/>
          <a:rect l="0" t="0" r="0" b="0"/>
          <a:pathLst>
            <a:path>
              <a:moveTo>
                <a:pt x="0" y="0"/>
              </a:moveTo>
              <a:lnTo>
                <a:pt x="0" y="116300"/>
              </a:lnTo>
              <a:lnTo>
                <a:pt x="1340221" y="116300"/>
              </a:lnTo>
              <a:lnTo>
                <a:pt x="1340221" y="23260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4D4F0-EB35-4245-AD20-26014B38E061}">
      <dsp:nvSpPr>
        <dsp:cNvPr id="0" name=""/>
        <dsp:cNvSpPr/>
      </dsp:nvSpPr>
      <dsp:spPr>
        <a:xfrm>
          <a:off x="5347226" y="554259"/>
          <a:ext cx="91440" cy="232600"/>
        </a:xfrm>
        <a:custGeom>
          <a:avLst/>
          <a:gdLst/>
          <a:ahLst/>
          <a:cxnLst/>
          <a:rect l="0" t="0" r="0" b="0"/>
          <a:pathLst>
            <a:path>
              <a:moveTo>
                <a:pt x="45720" y="0"/>
              </a:moveTo>
              <a:lnTo>
                <a:pt x="45720" y="23260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A9A9F-1ED4-4FCF-BA0B-AF88F0751148}">
      <dsp:nvSpPr>
        <dsp:cNvPr id="0" name=""/>
        <dsp:cNvSpPr/>
      </dsp:nvSpPr>
      <dsp:spPr>
        <a:xfrm>
          <a:off x="4052725" y="554259"/>
          <a:ext cx="1340221" cy="232600"/>
        </a:xfrm>
        <a:custGeom>
          <a:avLst/>
          <a:gdLst/>
          <a:ahLst/>
          <a:cxnLst/>
          <a:rect l="0" t="0" r="0" b="0"/>
          <a:pathLst>
            <a:path>
              <a:moveTo>
                <a:pt x="1340221" y="0"/>
              </a:moveTo>
              <a:lnTo>
                <a:pt x="1340221" y="116300"/>
              </a:lnTo>
              <a:lnTo>
                <a:pt x="0" y="116300"/>
              </a:lnTo>
              <a:lnTo>
                <a:pt x="0" y="23260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C5D19-D84E-4792-8182-784339629552}">
      <dsp:nvSpPr>
        <dsp:cNvPr id="0" name=""/>
        <dsp:cNvSpPr/>
      </dsp:nvSpPr>
      <dsp:spPr>
        <a:xfrm>
          <a:off x="2712503" y="554259"/>
          <a:ext cx="2680443" cy="232600"/>
        </a:xfrm>
        <a:custGeom>
          <a:avLst/>
          <a:gdLst/>
          <a:ahLst/>
          <a:cxnLst/>
          <a:rect l="0" t="0" r="0" b="0"/>
          <a:pathLst>
            <a:path>
              <a:moveTo>
                <a:pt x="2680443" y="0"/>
              </a:moveTo>
              <a:lnTo>
                <a:pt x="2680443" y="116300"/>
              </a:lnTo>
              <a:lnTo>
                <a:pt x="0" y="116300"/>
              </a:lnTo>
              <a:lnTo>
                <a:pt x="0" y="23260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7C712-7C49-45A2-A843-6EAACC7945F8}">
      <dsp:nvSpPr>
        <dsp:cNvPr id="0" name=""/>
        <dsp:cNvSpPr/>
      </dsp:nvSpPr>
      <dsp:spPr>
        <a:xfrm>
          <a:off x="1372281" y="554259"/>
          <a:ext cx="4020665" cy="232600"/>
        </a:xfrm>
        <a:custGeom>
          <a:avLst/>
          <a:gdLst/>
          <a:ahLst/>
          <a:cxnLst/>
          <a:rect l="0" t="0" r="0" b="0"/>
          <a:pathLst>
            <a:path>
              <a:moveTo>
                <a:pt x="4020665" y="0"/>
              </a:moveTo>
              <a:lnTo>
                <a:pt x="4020665" y="116300"/>
              </a:lnTo>
              <a:lnTo>
                <a:pt x="0" y="116300"/>
              </a:lnTo>
              <a:lnTo>
                <a:pt x="0" y="23260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D90EEE-F736-455C-93C5-CA3679733B59}">
      <dsp:nvSpPr>
        <dsp:cNvPr id="0" name=""/>
        <dsp:cNvSpPr/>
      </dsp:nvSpPr>
      <dsp:spPr>
        <a:xfrm>
          <a:off x="4839136" y="448"/>
          <a:ext cx="1107621" cy="553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Events</a:t>
          </a:r>
        </a:p>
      </dsp:txBody>
      <dsp:txXfrm>
        <a:off x="4839136" y="448"/>
        <a:ext cx="1107621" cy="553810"/>
      </dsp:txXfrm>
    </dsp:sp>
    <dsp:sp modelId="{8E4B0FB9-4A44-4EF1-BF03-362D2542C876}">
      <dsp:nvSpPr>
        <dsp:cNvPr id="0" name=""/>
        <dsp:cNvSpPr/>
      </dsp:nvSpPr>
      <dsp:spPr>
        <a:xfrm>
          <a:off x="818471" y="786859"/>
          <a:ext cx="1107621" cy="553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Simple Events</a:t>
          </a:r>
        </a:p>
      </dsp:txBody>
      <dsp:txXfrm>
        <a:off x="818471" y="786859"/>
        <a:ext cx="1107621" cy="553810"/>
      </dsp:txXfrm>
    </dsp:sp>
    <dsp:sp modelId="{B28134B1-822B-4C18-A70D-327F8C3A9D75}">
      <dsp:nvSpPr>
        <dsp:cNvPr id="0" name=""/>
        <dsp:cNvSpPr/>
      </dsp:nvSpPr>
      <dsp:spPr>
        <a:xfrm>
          <a:off x="2158692" y="786859"/>
          <a:ext cx="1107621" cy="553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Compound Events</a:t>
          </a:r>
        </a:p>
      </dsp:txBody>
      <dsp:txXfrm>
        <a:off x="2158692" y="786859"/>
        <a:ext cx="1107621" cy="553810"/>
      </dsp:txXfrm>
    </dsp:sp>
    <dsp:sp modelId="{9318A767-3F22-447F-B74D-E5B37487A93C}">
      <dsp:nvSpPr>
        <dsp:cNvPr id="0" name=""/>
        <dsp:cNvSpPr/>
      </dsp:nvSpPr>
      <dsp:spPr>
        <a:xfrm>
          <a:off x="3498914" y="786859"/>
          <a:ext cx="1107621" cy="553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Mutually Exclusive Events</a:t>
          </a:r>
        </a:p>
      </dsp:txBody>
      <dsp:txXfrm>
        <a:off x="3498914" y="786859"/>
        <a:ext cx="1107621" cy="553810"/>
      </dsp:txXfrm>
    </dsp:sp>
    <dsp:sp modelId="{798ECF23-7882-4E97-84CF-CE510055978B}">
      <dsp:nvSpPr>
        <dsp:cNvPr id="0" name=""/>
        <dsp:cNvSpPr/>
      </dsp:nvSpPr>
      <dsp:spPr>
        <a:xfrm>
          <a:off x="4839136" y="786859"/>
          <a:ext cx="1107621" cy="553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Equally Likely Events</a:t>
          </a:r>
        </a:p>
      </dsp:txBody>
      <dsp:txXfrm>
        <a:off x="4839136" y="786859"/>
        <a:ext cx="1107621" cy="553810"/>
      </dsp:txXfrm>
    </dsp:sp>
    <dsp:sp modelId="{628334BB-A314-4289-915F-DF9AA8280245}">
      <dsp:nvSpPr>
        <dsp:cNvPr id="0" name=""/>
        <dsp:cNvSpPr/>
      </dsp:nvSpPr>
      <dsp:spPr>
        <a:xfrm>
          <a:off x="6179358" y="786859"/>
          <a:ext cx="1107621" cy="553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Exhaustive Events</a:t>
          </a:r>
        </a:p>
      </dsp:txBody>
      <dsp:txXfrm>
        <a:off x="6179358" y="786859"/>
        <a:ext cx="1107621" cy="553810"/>
      </dsp:txXfrm>
    </dsp:sp>
    <dsp:sp modelId="{DEC3B598-A50D-4EE3-830A-AC1985016833}">
      <dsp:nvSpPr>
        <dsp:cNvPr id="0" name=""/>
        <dsp:cNvSpPr/>
      </dsp:nvSpPr>
      <dsp:spPr>
        <a:xfrm>
          <a:off x="7519579" y="786859"/>
          <a:ext cx="1107621" cy="553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Independent Events</a:t>
          </a:r>
        </a:p>
      </dsp:txBody>
      <dsp:txXfrm>
        <a:off x="7519579" y="786859"/>
        <a:ext cx="1107621" cy="553810"/>
      </dsp:txXfrm>
    </dsp:sp>
    <dsp:sp modelId="{6917F73F-C9D2-4F13-B561-BAE8E58ED172}">
      <dsp:nvSpPr>
        <dsp:cNvPr id="0" name=""/>
        <dsp:cNvSpPr/>
      </dsp:nvSpPr>
      <dsp:spPr>
        <a:xfrm>
          <a:off x="8859801" y="786859"/>
          <a:ext cx="1107621" cy="5538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Dependent Events</a:t>
          </a:r>
        </a:p>
      </dsp:txBody>
      <dsp:txXfrm>
        <a:off x="8859801" y="786859"/>
        <a:ext cx="1107621" cy="5538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CC7EB-790B-4C52-AE5A-97CEB0233C49}"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F9D419-D8E4-4505-87EF-C87C67831D02}" type="slidenum">
              <a:rPr lang="en-US" smtClean="0"/>
              <a:t>‹#›</a:t>
            </a:fld>
            <a:endParaRPr lang="en-US"/>
          </a:p>
        </p:txBody>
      </p:sp>
    </p:spTree>
    <p:extLst>
      <p:ext uri="{BB962C8B-B14F-4D97-AF65-F5344CB8AC3E}">
        <p14:creationId xmlns:p14="http://schemas.microsoft.com/office/powerpoint/2010/main" val="355362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F9D419-D8E4-4505-87EF-C87C67831D02}" type="slidenum">
              <a:rPr lang="en-US" smtClean="0"/>
              <a:t>14</a:t>
            </a:fld>
            <a:endParaRPr lang="en-US"/>
          </a:p>
        </p:txBody>
      </p:sp>
    </p:spTree>
    <p:extLst>
      <p:ext uri="{BB962C8B-B14F-4D97-AF65-F5344CB8AC3E}">
        <p14:creationId xmlns:p14="http://schemas.microsoft.com/office/powerpoint/2010/main" val="2406997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F9D9D32-0B33-48F1-8D47-3DB22D25F64E}" type="datetime1">
              <a:rPr lang="en-US" smtClean="0"/>
              <a:t>2/28/2025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Copy Right  (C)  Santosh Chhatkuli</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783335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21865-F6EC-43B0-8FA9-D5E88E3D91A6}" type="datetime1">
              <a:rPr lang="en-US" smtClean="0"/>
              <a:t>2/28/2025</a:t>
            </a:fld>
            <a:endParaRPr lang="en-US" dirty="0"/>
          </a:p>
        </p:txBody>
      </p:sp>
      <p:sp>
        <p:nvSpPr>
          <p:cNvPr id="5" name="Footer Placeholder 4"/>
          <p:cNvSpPr>
            <a:spLocks noGrp="1"/>
          </p:cNvSpPr>
          <p:nvPr>
            <p:ph type="ftr" sz="quarter" idx="11"/>
          </p:nvPr>
        </p:nvSpPr>
        <p:spPr/>
        <p:txBody>
          <a:bodyPr/>
          <a:lstStyle/>
          <a:p>
            <a:r>
              <a:rPr lang="en-US"/>
              <a:t>Copy Right  (C)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3534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ECA3E-188D-4B9C-8445-5A420164F0B0}" type="datetime1">
              <a:rPr lang="en-US" smtClean="0"/>
              <a:t>2/28/2025</a:t>
            </a:fld>
            <a:endParaRPr lang="en-US" dirty="0"/>
          </a:p>
        </p:txBody>
      </p:sp>
      <p:sp>
        <p:nvSpPr>
          <p:cNvPr id="5" name="Footer Placeholder 4"/>
          <p:cNvSpPr>
            <a:spLocks noGrp="1"/>
          </p:cNvSpPr>
          <p:nvPr>
            <p:ph type="ftr" sz="quarter" idx="11"/>
          </p:nvPr>
        </p:nvSpPr>
        <p:spPr/>
        <p:txBody>
          <a:bodyPr/>
          <a:lstStyle/>
          <a:p>
            <a:r>
              <a:rPr lang="en-US"/>
              <a:t>Copy Right  (C)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85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8C1BEC-5A72-4DDC-81FF-830E700564BE}" type="datetime1">
              <a:rPr lang="en-US" smtClean="0"/>
              <a:t>2/28/2025</a:t>
            </a:fld>
            <a:endParaRPr lang="en-US" dirty="0"/>
          </a:p>
        </p:txBody>
      </p:sp>
      <p:sp>
        <p:nvSpPr>
          <p:cNvPr id="8" name="Footer Placeholder 7"/>
          <p:cNvSpPr>
            <a:spLocks noGrp="1"/>
          </p:cNvSpPr>
          <p:nvPr>
            <p:ph type="ftr" sz="quarter" idx="11"/>
          </p:nvPr>
        </p:nvSpPr>
        <p:spPr/>
        <p:txBody>
          <a:bodyPr/>
          <a:lstStyle/>
          <a:p>
            <a:r>
              <a:rPr lang="en-US"/>
              <a:t>Copy Right  (C)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286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BE503CA-1ED2-4BB8-B965-0944E3AEA0C7}" type="datetime1">
              <a:rPr lang="en-US" smtClean="0"/>
              <a:t>2/28/2025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Copy Right  (C)  Santosh Chhatkuli</a:t>
            </a:r>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77187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95406-535E-4E15-AF8F-F2F789DA8474}" type="datetime1">
              <a:rPr lang="en-US" smtClean="0"/>
              <a:t>2/28/2025</a:t>
            </a:fld>
            <a:endParaRPr lang="en-US" dirty="0"/>
          </a:p>
        </p:txBody>
      </p:sp>
      <p:sp>
        <p:nvSpPr>
          <p:cNvPr id="6" name="Footer Placeholder 5"/>
          <p:cNvSpPr>
            <a:spLocks noGrp="1"/>
          </p:cNvSpPr>
          <p:nvPr>
            <p:ph type="ftr" sz="quarter" idx="11"/>
          </p:nvPr>
        </p:nvSpPr>
        <p:spPr/>
        <p:txBody>
          <a:bodyPr/>
          <a:lstStyle/>
          <a:p>
            <a:r>
              <a:rPr lang="en-US"/>
              <a:t>Copy Right  (C)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847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6B604F-9D89-4ED9-BA68-1A1ABE994C00}" type="datetime1">
              <a:rPr lang="en-US" smtClean="0"/>
              <a:t>2/28/2025</a:t>
            </a:fld>
            <a:endParaRPr lang="en-US" dirty="0"/>
          </a:p>
        </p:txBody>
      </p:sp>
      <p:sp>
        <p:nvSpPr>
          <p:cNvPr id="8" name="Footer Placeholder 7"/>
          <p:cNvSpPr>
            <a:spLocks noGrp="1"/>
          </p:cNvSpPr>
          <p:nvPr>
            <p:ph type="ftr" sz="quarter" idx="11"/>
          </p:nvPr>
        </p:nvSpPr>
        <p:spPr/>
        <p:txBody>
          <a:bodyPr/>
          <a:lstStyle/>
          <a:p>
            <a:r>
              <a:rPr lang="en-US"/>
              <a:t>Copy Right  (C)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878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F8CB5A-31DC-43EB-A1A9-95A3E1426A89}" type="datetime1">
              <a:rPr lang="en-US" smtClean="0"/>
              <a:t>2/28/2025</a:t>
            </a:fld>
            <a:endParaRPr lang="en-US" dirty="0"/>
          </a:p>
        </p:txBody>
      </p:sp>
      <p:sp>
        <p:nvSpPr>
          <p:cNvPr id="4" name="Footer Placeholder 3"/>
          <p:cNvSpPr>
            <a:spLocks noGrp="1"/>
          </p:cNvSpPr>
          <p:nvPr>
            <p:ph type="ftr" sz="quarter" idx="11"/>
          </p:nvPr>
        </p:nvSpPr>
        <p:spPr/>
        <p:txBody>
          <a:bodyPr/>
          <a:lstStyle/>
          <a:p>
            <a:r>
              <a:rPr lang="en-US"/>
              <a:t>Copy Right  (C)  Santosh Chhatkuli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91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74B06-DA2F-4B5D-B778-C84FAA6A2A9A}" type="datetime1">
              <a:rPr lang="en-US" smtClean="0"/>
              <a:t>2/28/2025</a:t>
            </a:fld>
            <a:endParaRPr lang="en-US" dirty="0"/>
          </a:p>
        </p:txBody>
      </p:sp>
      <p:sp>
        <p:nvSpPr>
          <p:cNvPr id="3" name="Footer Placeholder 2"/>
          <p:cNvSpPr>
            <a:spLocks noGrp="1"/>
          </p:cNvSpPr>
          <p:nvPr>
            <p:ph type="ftr" sz="quarter" idx="11"/>
          </p:nvPr>
        </p:nvSpPr>
        <p:spPr/>
        <p:txBody>
          <a:bodyPr/>
          <a:lstStyle/>
          <a:p>
            <a:r>
              <a:rPr lang="en-US"/>
              <a:t>Copy Right  (C)  Santosh Chhatkuli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5587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718C1E-1D6A-441B-8E05-0782B932A787}" type="datetime1">
              <a:rPr lang="en-US" smtClean="0"/>
              <a:t>2/28/2025</a:t>
            </a:fld>
            <a:endParaRPr lang="en-US" dirty="0"/>
          </a:p>
        </p:txBody>
      </p:sp>
      <p:sp>
        <p:nvSpPr>
          <p:cNvPr id="9" name="Footer Placeholder 8"/>
          <p:cNvSpPr>
            <a:spLocks noGrp="1"/>
          </p:cNvSpPr>
          <p:nvPr>
            <p:ph type="ftr" sz="quarter" idx="11"/>
          </p:nvPr>
        </p:nvSpPr>
        <p:spPr/>
        <p:txBody>
          <a:bodyPr/>
          <a:lstStyle>
            <a:lvl1pPr algn="r">
              <a:defRPr/>
            </a:lvl1pPr>
          </a:lstStyle>
          <a:p>
            <a:r>
              <a:rPr lang="en-US"/>
              <a:t>Copy Right  (C)  Santosh Chhatkuli</a:t>
            </a:r>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A98EE3D-8CD1-4C3F-BD1C-C98C9596463C}"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38241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C11B662-D1DC-4150-83BB-D59612911490}" type="datetime1">
              <a:rPr lang="en-US" smtClean="0"/>
              <a:t>2/28/2025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r>
              <a:rPr lang="en-US"/>
              <a:t>Copy Right  (C)  Santosh Chhatkuli</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A98EE3D-8CD1-4C3F-BD1C-C98C9596463C}"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139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69A94E9-B798-4C84-B089-ED0180F1CCB8}" type="datetime1">
              <a:rPr lang="en-US" smtClean="0"/>
              <a:t>2/28/2025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Copy Right  (C)  Santosh Chhatkuli</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253642126"/>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hf sldNum="0" hd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commons.wikimedia.org/wiki/File:Dice-3-b.svg" TargetMode="External"/><Relationship Id="rId13" Type="http://schemas.openxmlformats.org/officeDocument/2006/relationships/image" Target="../media/image10.png"/><Relationship Id="rId3" Type="http://schemas.openxmlformats.org/officeDocument/2006/relationships/hyperlink" Target="https://commons.wikimedia.org/wiki/File:Dice-1-b.svg" TargetMode="External"/><Relationship Id="rId7" Type="http://schemas.openxmlformats.org/officeDocument/2006/relationships/image" Target="../media/image7.png"/><Relationship Id="rId12" Type="http://schemas.openxmlformats.org/officeDocument/2006/relationships/hyperlink" Target="https://commons.wikimedia.org/wiki/File:Dice-5-b.svg"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commons.wikimedia.org/wiki/File:Dice-2-b.svg"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commons.wikimedia.org/wiki/File:Dice-4-b.svg" TargetMode="External"/><Relationship Id="rId4" Type="http://schemas.openxmlformats.org/officeDocument/2006/relationships/hyperlink" Target="https://creativecommons.org/licenses/by-sa/3.0/" TargetMode="External"/><Relationship Id="rId9" Type="http://schemas.openxmlformats.org/officeDocument/2006/relationships/image" Target="../media/image8.png"/><Relationship Id="rId14" Type="http://schemas.openxmlformats.org/officeDocument/2006/relationships/hyperlink" Target="http://commons.wikimedia.org/wiki/File:Dice-6-b.sv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18789" y="2191109"/>
            <a:ext cx="3710547" cy="724619"/>
          </a:xfrm>
        </p:spPr>
        <p:txBody>
          <a:bodyPr>
            <a:normAutofit/>
          </a:bodyPr>
          <a:lstStyle/>
          <a:p>
            <a:r>
              <a:rPr lang="en-US" sz="4000" b="1" dirty="0"/>
              <a:t>Probability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601488" y="3677050"/>
            <a:ext cx="3945147" cy="530445"/>
          </a:xfrm>
        </p:spPr>
        <p:txBody>
          <a:bodyPr>
            <a:normAutofit/>
          </a:bodyPr>
          <a:lstStyle/>
          <a:p>
            <a:r>
              <a:rPr lang="en-US" sz="2800" b="1" dirty="0"/>
              <a:t>Santosh Chhatkuli</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
        <p:nvSpPr>
          <p:cNvPr id="4" name="Footer Placeholder 3">
            <a:extLst>
              <a:ext uri="{FF2B5EF4-FFF2-40B4-BE49-F238E27FC236}">
                <a16:creationId xmlns:a16="http://schemas.microsoft.com/office/drawing/2014/main" id="{61927263-1FDB-4142-8194-84905D89B81C}"/>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9B54-12F1-44E7-88A0-E672648276A6}"/>
              </a:ext>
            </a:extLst>
          </p:cNvPr>
          <p:cNvSpPr>
            <a:spLocks noGrp="1"/>
          </p:cNvSpPr>
          <p:nvPr>
            <p:ph type="title"/>
          </p:nvPr>
        </p:nvSpPr>
        <p:spPr>
          <a:xfrm>
            <a:off x="879893" y="643925"/>
            <a:ext cx="10058400" cy="358070"/>
          </a:xfrm>
        </p:spPr>
        <p:txBody>
          <a:bodyPr>
            <a:normAutofit fontScale="90000"/>
          </a:bodyPr>
          <a:lstStyle/>
          <a:p>
            <a:r>
              <a:rPr lang="en-US" sz="2400" b="1" dirty="0"/>
              <a:t>Approaches in probability</a:t>
            </a:r>
          </a:p>
        </p:txBody>
      </p:sp>
      <p:sp>
        <p:nvSpPr>
          <p:cNvPr id="3" name="Content Placeholder 2">
            <a:extLst>
              <a:ext uri="{FF2B5EF4-FFF2-40B4-BE49-F238E27FC236}">
                <a16:creationId xmlns:a16="http://schemas.microsoft.com/office/drawing/2014/main" id="{66EC7900-28AD-49B3-8224-B9801A6647A3}"/>
              </a:ext>
            </a:extLst>
          </p:cNvPr>
          <p:cNvSpPr>
            <a:spLocks noGrp="1"/>
          </p:cNvSpPr>
          <p:nvPr>
            <p:ph idx="1"/>
          </p:nvPr>
        </p:nvSpPr>
        <p:spPr>
          <a:xfrm>
            <a:off x="879893" y="1449238"/>
            <a:ext cx="10731261" cy="4585802"/>
          </a:xfrm>
        </p:spPr>
        <p:txBody>
          <a:bodyPr>
            <a:normAutofit/>
          </a:bodyPr>
          <a:lstStyle/>
          <a:p>
            <a:pPr marL="0" indent="0">
              <a:buNone/>
            </a:pPr>
            <a:r>
              <a:rPr lang="en-US" sz="2800" dirty="0"/>
              <a:t>There are three approaches in defining a probability of an event. </a:t>
            </a:r>
          </a:p>
          <a:p>
            <a:pPr marL="0" indent="0">
              <a:buNone/>
            </a:pPr>
            <a:endParaRPr lang="en-US" sz="2800" dirty="0"/>
          </a:p>
          <a:p>
            <a:pPr marL="342900" indent="-342900">
              <a:buFont typeface="+mj-lt"/>
              <a:buAutoNum type="arabicPeriod"/>
            </a:pPr>
            <a:r>
              <a:rPr lang="en-US" sz="2800" dirty="0"/>
              <a:t>Classical or Priori Approach</a:t>
            </a:r>
          </a:p>
          <a:p>
            <a:pPr marL="342900" indent="-342900">
              <a:buFont typeface="+mj-lt"/>
              <a:buAutoNum type="arabicPeriod"/>
            </a:pPr>
            <a:r>
              <a:rPr lang="en-US" sz="2800" dirty="0"/>
              <a:t>Relative Frequency or Empirical Approach</a:t>
            </a:r>
          </a:p>
          <a:p>
            <a:pPr marL="342900" indent="-342900">
              <a:buFont typeface="+mj-lt"/>
              <a:buAutoNum type="arabicPeriod"/>
            </a:pPr>
            <a:r>
              <a:rPr lang="en-US" sz="2800" dirty="0"/>
              <a:t>Subjective Approach</a:t>
            </a:r>
          </a:p>
        </p:txBody>
      </p:sp>
      <p:sp>
        <p:nvSpPr>
          <p:cNvPr id="4" name="Footer Placeholder 3">
            <a:extLst>
              <a:ext uri="{FF2B5EF4-FFF2-40B4-BE49-F238E27FC236}">
                <a16:creationId xmlns:a16="http://schemas.microsoft.com/office/drawing/2014/main" id="{CC501708-C42D-4A17-B559-C4FF22884F30}"/>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184440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59D3-7D8F-40F5-B45E-3606CC6BFFAF}"/>
              </a:ext>
            </a:extLst>
          </p:cNvPr>
          <p:cNvSpPr>
            <a:spLocks noGrp="1"/>
          </p:cNvSpPr>
          <p:nvPr>
            <p:ph type="title"/>
          </p:nvPr>
        </p:nvSpPr>
        <p:spPr>
          <a:xfrm>
            <a:off x="802257" y="477737"/>
            <a:ext cx="10058400" cy="435708"/>
          </a:xfrm>
        </p:spPr>
        <p:txBody>
          <a:bodyPr>
            <a:normAutofit/>
          </a:bodyPr>
          <a:lstStyle/>
          <a:p>
            <a:r>
              <a:rPr lang="en-US" sz="2400" b="1" dirty="0"/>
              <a:t>Classical definition of probability</a:t>
            </a:r>
          </a:p>
        </p:txBody>
      </p:sp>
      <p:sp>
        <p:nvSpPr>
          <p:cNvPr id="3" name="Content Placeholder 2">
            <a:extLst>
              <a:ext uri="{FF2B5EF4-FFF2-40B4-BE49-F238E27FC236}">
                <a16:creationId xmlns:a16="http://schemas.microsoft.com/office/drawing/2014/main" id="{A9304CEC-8FDF-4C08-AAC5-158D47DE92DF}"/>
              </a:ext>
            </a:extLst>
          </p:cNvPr>
          <p:cNvSpPr>
            <a:spLocks noGrp="1"/>
          </p:cNvSpPr>
          <p:nvPr>
            <p:ph idx="1"/>
          </p:nvPr>
        </p:nvSpPr>
        <p:spPr>
          <a:xfrm>
            <a:off x="802258" y="1155940"/>
            <a:ext cx="10735808" cy="5059466"/>
          </a:xfrm>
        </p:spPr>
        <p:txBody>
          <a:bodyPr/>
          <a:lstStyle/>
          <a:p>
            <a:pPr marL="0" indent="0">
              <a:buNone/>
            </a:pPr>
            <a:r>
              <a:rPr lang="en-US" sz="2000" dirty="0"/>
              <a:t>If an experiment can produce ‘N’ exhaustive and mutually exclusive outcome, all of which are equally likely and if ‘n’ of these outcome are </a:t>
            </a:r>
            <a:r>
              <a:rPr lang="en-US" sz="2000" dirty="0">
                <a:effectLst/>
                <a:latin typeface="Calibri" panose="020F0502020204030204" pitchFamily="34" charset="0"/>
                <a:ea typeface="Times New Roman" panose="02020603050405020304" pitchFamily="18" charset="0"/>
              </a:rPr>
              <a:t>favorable to happening of event E, the probability of happening of E is given by, </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p>
          <a:p>
            <a:pPr marL="0" indent="0">
              <a:buNone/>
            </a:pPr>
            <a:endParaRPr lang="en-US" sz="2000" dirty="0"/>
          </a:p>
          <a:p>
            <a:pPr marL="0" indent="0">
              <a:buNone/>
            </a:pPr>
            <a:endParaRPr lang="en-US" sz="2000" dirty="0"/>
          </a:p>
          <a:p>
            <a:pPr marL="0" marR="0" indent="0">
              <a:spcBef>
                <a:spcPts val="0"/>
              </a:spcBef>
              <a:spcAft>
                <a:spcPts val="0"/>
              </a:spcAft>
              <a:buNone/>
            </a:pPr>
            <a:r>
              <a:rPr lang="en-US" sz="2000" dirty="0">
                <a:effectLst/>
                <a:latin typeface="Calibri" panose="020F0502020204030204" pitchFamily="34" charset="0"/>
                <a:ea typeface="Times New Roman" panose="02020603050405020304" pitchFamily="18" charset="0"/>
              </a:rPr>
              <a:t>Notes:</a:t>
            </a:r>
          </a:p>
          <a:p>
            <a:pPr marR="0">
              <a:spcBef>
                <a:spcPts val="0"/>
              </a:spcBef>
              <a:spcAft>
                <a:spcPts val="0"/>
              </a:spcAft>
              <a:buFont typeface="Wingdings" panose="05000000000000000000" pitchFamily="2" charset="2"/>
              <a:buChar char="ü"/>
            </a:pPr>
            <a:r>
              <a:rPr lang="en-US" sz="2000" dirty="0">
                <a:effectLst/>
                <a:latin typeface="Calibri" panose="020F0502020204030204" pitchFamily="34" charset="0"/>
                <a:ea typeface="Times New Roman" panose="02020603050405020304" pitchFamily="18" charset="0"/>
              </a:rPr>
              <a:t>Classical probability uses sample space to determine the numerical probability that an event will happen. </a:t>
            </a:r>
          </a:p>
          <a:p>
            <a:pPr marR="0">
              <a:spcBef>
                <a:spcPts val="0"/>
              </a:spcBef>
              <a:spcAft>
                <a:spcPts val="0"/>
              </a:spcAft>
              <a:buFont typeface="Wingdings" panose="05000000000000000000" pitchFamily="2" charset="2"/>
              <a:buChar char="ü"/>
            </a:pPr>
            <a:r>
              <a:rPr lang="en-US" sz="2000" dirty="0">
                <a:effectLst/>
                <a:latin typeface="Calibri" panose="020F0502020204030204" pitchFamily="34" charset="0"/>
                <a:ea typeface="Times New Roman" panose="02020603050405020304" pitchFamily="18" charset="0"/>
              </a:rPr>
              <a:t>It assumes that all outcomes in the sample space are equally likely to occur.</a:t>
            </a:r>
            <a:endParaRPr lang="en-US" sz="2000" dirty="0">
              <a:latin typeface="Times New Roman" panose="02020603050405020304" pitchFamily="18" charset="0"/>
              <a:ea typeface="Times New Roman" panose="02020603050405020304" pitchFamily="18" charset="0"/>
            </a:endParaRPr>
          </a:p>
          <a:p>
            <a:pPr marR="0">
              <a:spcBef>
                <a:spcPts val="0"/>
              </a:spcBef>
              <a:spcAft>
                <a:spcPts val="0"/>
              </a:spcAft>
              <a:buFont typeface="Wingdings" panose="05000000000000000000" pitchFamily="2" charset="2"/>
              <a:buChar char="ü"/>
            </a:pPr>
            <a:r>
              <a:rPr lang="en-US" sz="2000" dirty="0">
                <a:effectLst/>
                <a:latin typeface="Calibri" panose="020F0502020204030204" pitchFamily="34" charset="0"/>
                <a:ea typeface="Times New Roman" panose="02020603050405020304" pitchFamily="18" charset="0"/>
              </a:rPr>
              <a:t>Classical probability is also called priori probability because we can state the probability of event in advance (a priori) without performing an experiment, i.e. probability of success is based on prior knowledge of the process involved. </a:t>
            </a:r>
          </a:p>
          <a:p>
            <a:pPr marR="0">
              <a:spcBef>
                <a:spcPts val="0"/>
              </a:spcBef>
              <a:spcAft>
                <a:spcPts val="0"/>
              </a:spcAft>
              <a:buFont typeface="Wingdings" panose="05000000000000000000" pitchFamily="2" charset="2"/>
              <a:buChar char="ü"/>
            </a:pPr>
            <a:r>
              <a:rPr lang="en-US" sz="2000" dirty="0">
                <a:effectLst/>
                <a:latin typeface="Calibri" panose="020F0502020204030204" pitchFamily="34" charset="0"/>
                <a:ea typeface="Times New Roman" panose="02020603050405020304" pitchFamily="18" charset="0"/>
              </a:rPr>
              <a:t>This approach of probability is useful when we deal with card game, dice games, coin tossing etc.</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C2EBD832-1A4C-401C-9718-139837355415}"/>
              </a:ext>
            </a:extLst>
          </p:cNvPr>
          <p:cNvSpPr>
            <a:spLocks noGrp="1"/>
          </p:cNvSpPr>
          <p:nvPr>
            <p:ph type="ftr" sz="quarter" idx="11"/>
          </p:nvPr>
        </p:nvSpPr>
        <p:spPr/>
        <p:txBody>
          <a:bodyPr/>
          <a:lstStyle/>
          <a:p>
            <a:r>
              <a:rPr lang="en-US"/>
              <a:t>Copy Right  (C)  Santosh Chhatkuli</a:t>
            </a:r>
            <a:endParaRPr lang="en-US" dirty="0"/>
          </a:p>
        </p:txBody>
      </p:sp>
      <p:graphicFrame>
        <p:nvGraphicFramePr>
          <p:cNvPr id="9" name="Object 8">
            <a:extLst>
              <a:ext uri="{FF2B5EF4-FFF2-40B4-BE49-F238E27FC236}">
                <a16:creationId xmlns:a16="http://schemas.microsoft.com/office/drawing/2014/main" id="{CCDFA547-D6F7-49F6-8300-13D8E5ABBCF9}"/>
              </a:ext>
            </a:extLst>
          </p:cNvPr>
          <p:cNvGraphicFramePr>
            <a:graphicFrameLocks noChangeAspect="1"/>
          </p:cNvGraphicFramePr>
          <p:nvPr>
            <p:extLst>
              <p:ext uri="{D42A27DB-BD31-4B8C-83A1-F6EECF244321}">
                <p14:modId xmlns:p14="http://schemas.microsoft.com/office/powerpoint/2010/main" val="2164001794"/>
              </p:ext>
            </p:extLst>
          </p:nvPr>
        </p:nvGraphicFramePr>
        <p:xfrm>
          <a:off x="1494790" y="2443163"/>
          <a:ext cx="7312025" cy="642937"/>
        </p:xfrm>
        <a:graphic>
          <a:graphicData uri="http://schemas.openxmlformats.org/presentationml/2006/ole">
            <mc:AlternateContent xmlns:mc="http://schemas.openxmlformats.org/markup-compatibility/2006">
              <mc:Choice xmlns:v="urn:schemas-microsoft-com:vml" Requires="v">
                <p:oleObj name="Equation" r:id="rId2" imgW="4622760" imgH="419040" progId="Equation.DSMT4">
                  <p:embed/>
                </p:oleObj>
              </mc:Choice>
              <mc:Fallback>
                <p:oleObj name="Equation" r:id="rId2" imgW="4622760" imgH="419040" progId="Equation.DSMT4">
                  <p:embed/>
                  <p:pic>
                    <p:nvPicPr>
                      <p:cNvPr id="0" name=""/>
                      <p:cNvPicPr/>
                      <p:nvPr/>
                    </p:nvPicPr>
                    <p:blipFill>
                      <a:blip r:embed="rId3"/>
                      <a:stretch>
                        <a:fillRect/>
                      </a:stretch>
                    </p:blipFill>
                    <p:spPr>
                      <a:xfrm>
                        <a:off x="1494790" y="2443163"/>
                        <a:ext cx="7312025" cy="642937"/>
                      </a:xfrm>
                      <a:prstGeom prst="rect">
                        <a:avLst/>
                      </a:prstGeom>
                    </p:spPr>
                  </p:pic>
                </p:oleObj>
              </mc:Fallback>
            </mc:AlternateContent>
          </a:graphicData>
        </a:graphic>
      </p:graphicFrame>
    </p:spTree>
    <p:extLst>
      <p:ext uri="{BB962C8B-B14F-4D97-AF65-F5344CB8AC3E}">
        <p14:creationId xmlns:p14="http://schemas.microsoft.com/office/powerpoint/2010/main" val="102364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7BF9-3AC2-4AB9-A511-1179B07B74C3}"/>
              </a:ext>
            </a:extLst>
          </p:cNvPr>
          <p:cNvSpPr>
            <a:spLocks noGrp="1"/>
          </p:cNvSpPr>
          <p:nvPr>
            <p:ph type="title"/>
          </p:nvPr>
        </p:nvSpPr>
        <p:spPr>
          <a:xfrm>
            <a:off x="847725" y="569987"/>
            <a:ext cx="10058400" cy="414681"/>
          </a:xfrm>
        </p:spPr>
        <p:txBody>
          <a:bodyPr>
            <a:normAutofit fontScale="90000"/>
          </a:bodyPr>
          <a:lstStyle/>
          <a:p>
            <a:r>
              <a:rPr lang="en-US" sz="2400" b="1" dirty="0"/>
              <a:t>Empirical definition of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A541AA-8BB8-40A4-BC94-DB488AB4F4A5}"/>
                  </a:ext>
                </a:extLst>
              </p:cNvPr>
              <p:cNvSpPr>
                <a:spLocks noGrp="1"/>
              </p:cNvSpPr>
              <p:nvPr>
                <p:ph idx="1"/>
              </p:nvPr>
            </p:nvSpPr>
            <p:spPr>
              <a:xfrm>
                <a:off x="847725" y="1209675"/>
                <a:ext cx="10734675" cy="4972050"/>
              </a:xfrm>
            </p:spPr>
            <p:txBody>
              <a:bodyPr>
                <a:noAutofit/>
              </a:bodyPr>
              <a:lstStyle/>
              <a:p>
                <a:pPr marL="0" marR="0" indent="0">
                  <a:spcBef>
                    <a:spcPts val="0"/>
                  </a:spcBef>
                  <a:spcAft>
                    <a:spcPts val="0"/>
                  </a:spcAft>
                  <a:buNone/>
                </a:pPr>
                <a:r>
                  <a:rPr lang="en-US" sz="1600" dirty="0">
                    <a:effectLst/>
                    <a:latin typeface="+mj-lt"/>
                    <a:ea typeface="Times New Roman" panose="02020603050405020304" pitchFamily="18" charset="0"/>
                  </a:rPr>
                  <a:t>In defining the probability of an event E, relative frequency approach uses the outcomes which are based on observed data, not on prior knowledge of a process. This method uses the relative frequencies of past occurrences as probability. </a:t>
                </a:r>
              </a:p>
              <a:p>
                <a:pPr marL="0" marR="0" indent="0">
                  <a:spcBef>
                    <a:spcPts val="0"/>
                  </a:spcBef>
                  <a:spcAft>
                    <a:spcPts val="0"/>
                  </a:spcAft>
                  <a:buNone/>
                </a:pPr>
                <a:r>
                  <a:rPr lang="en-US" sz="1600" dirty="0">
                    <a:effectLst/>
                    <a:latin typeface="+mj-lt"/>
                    <a:ea typeface="Times New Roman" panose="02020603050405020304" pitchFamily="18" charset="0"/>
                  </a:rPr>
                  <a:t> </a:t>
                </a:r>
              </a:p>
              <a:p>
                <a:pPr marL="0" marR="0" indent="0">
                  <a:spcBef>
                    <a:spcPts val="0"/>
                  </a:spcBef>
                  <a:spcAft>
                    <a:spcPts val="0"/>
                  </a:spcAft>
                  <a:buNone/>
                </a:pPr>
                <a:r>
                  <a:rPr lang="en-US" sz="1600" dirty="0">
                    <a:effectLst/>
                    <a:latin typeface="+mj-lt"/>
                    <a:ea typeface="Times New Roman" panose="02020603050405020304" pitchFamily="18" charset="0"/>
                  </a:rPr>
                  <a:t>Let an experiment be performed </a:t>
                </a:r>
                <a:r>
                  <a:rPr lang="en-US" sz="1600" i="1" dirty="0">
                    <a:effectLst/>
                    <a:latin typeface="+mj-lt"/>
                    <a:ea typeface="Times New Roman" panose="02020603050405020304" pitchFamily="18" charset="0"/>
                  </a:rPr>
                  <a:t>n</a:t>
                </a:r>
                <a:r>
                  <a:rPr lang="en-US" sz="1600" dirty="0">
                    <a:effectLst/>
                    <a:latin typeface="+mj-lt"/>
                    <a:ea typeface="Times New Roman" panose="02020603050405020304" pitchFamily="18" charset="0"/>
                  </a:rPr>
                  <a:t> times under identical conditions and </a:t>
                </a:r>
                <a:r>
                  <a:rPr lang="en-US" sz="1600" i="1" dirty="0">
                    <a:effectLst/>
                    <a:latin typeface="+mj-lt"/>
                    <a:ea typeface="Times New Roman" panose="02020603050405020304" pitchFamily="18" charset="0"/>
                  </a:rPr>
                  <a:t>f</a:t>
                </a:r>
                <a:r>
                  <a:rPr lang="en-US" sz="1600" dirty="0">
                    <a:effectLst/>
                    <a:latin typeface="+mj-lt"/>
                    <a:ea typeface="Times New Roman" panose="02020603050405020304" pitchFamily="18" charset="0"/>
                  </a:rPr>
                  <a:t> is the frequency of occurrence of the event E. </a:t>
                </a:r>
              </a:p>
              <a:p>
                <a:pPr marL="0" marR="0" indent="0">
                  <a:spcBef>
                    <a:spcPts val="0"/>
                  </a:spcBef>
                  <a:spcAft>
                    <a:spcPts val="0"/>
                  </a:spcAft>
                  <a:buNone/>
                </a:pPr>
                <a:r>
                  <a:rPr lang="en-US" sz="1600" dirty="0">
                    <a:latin typeface="+mj-lt"/>
                  </a:rPr>
                  <a:t>	The relative frequency of an event E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𝑒𝑣𝑒𝑛𝑡</m:t>
                        </m:r>
                        <m:r>
                          <a:rPr lang="en-US" b="0" i="1" smtClean="0">
                            <a:latin typeface="Cambria Math" panose="02040503050406030204" pitchFamily="18" charset="0"/>
                          </a:rPr>
                          <m:t> </m:t>
                        </m:r>
                        <m:r>
                          <a:rPr lang="en-US" b="0" i="1" smtClean="0">
                            <a:latin typeface="Cambria Math" panose="02040503050406030204" pitchFamily="18" charset="0"/>
                          </a:rPr>
                          <m:t>𝐸</m:t>
                        </m:r>
                      </m:num>
                      <m:den>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𝑒𝑣𝑒𝑛𝑡𝑠</m:t>
                        </m:r>
                      </m:den>
                    </m:f>
                  </m:oMath>
                </a14:m>
                <a:r>
                  <a:rPr lang="en-US" sz="1600" dirty="0">
                    <a:latin typeface="+mj-lt"/>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𝑓</m:t>
                        </m:r>
                      </m:num>
                      <m:den>
                        <m:r>
                          <a:rPr lang="en-US" b="0" i="1" smtClean="0">
                            <a:latin typeface="Cambria Math" panose="02040503050406030204" pitchFamily="18" charset="0"/>
                          </a:rPr>
                          <m:t>𝑛</m:t>
                        </m:r>
                      </m:den>
                    </m:f>
                  </m:oMath>
                </a14:m>
                <a:endParaRPr lang="en-US" dirty="0">
                  <a:latin typeface="+mj-lt"/>
                </a:endParaRPr>
              </a:p>
              <a:p>
                <a:pPr marL="0" marR="0" indent="0">
                  <a:spcBef>
                    <a:spcPts val="0"/>
                  </a:spcBef>
                  <a:spcAft>
                    <a:spcPts val="0"/>
                  </a:spcAft>
                  <a:buNone/>
                </a:pPr>
                <a:endParaRPr lang="en-US" sz="1600" dirty="0">
                  <a:latin typeface="+mj-lt"/>
                </a:endParaRPr>
              </a:p>
              <a:p>
                <a:pPr marL="0" marR="0" indent="0">
                  <a:spcBef>
                    <a:spcPts val="0"/>
                  </a:spcBef>
                  <a:spcAft>
                    <a:spcPts val="0"/>
                  </a:spcAft>
                  <a:buNone/>
                </a:pPr>
                <a:r>
                  <a:rPr lang="en-US" sz="1600" dirty="0">
                    <a:latin typeface="+mj-lt"/>
                  </a:rPr>
                  <a:t>We define the probability of the event E by,</a:t>
                </a:r>
              </a:p>
              <a:p>
                <a:pPr marL="0" marR="0" indent="0">
                  <a:spcBef>
                    <a:spcPts val="0"/>
                  </a:spcBef>
                  <a:spcAft>
                    <a:spcPts val="0"/>
                  </a:spcAft>
                  <a:buNone/>
                </a:pPr>
                <a:endParaRPr lang="en-US" sz="1600" dirty="0">
                  <a:latin typeface="+mj-lt"/>
                </a:endParaRPr>
              </a:p>
              <a:p>
                <a:pPr marL="0" marR="0" indent="0">
                  <a:spcBef>
                    <a:spcPts val="0"/>
                  </a:spcBef>
                  <a:spcAft>
                    <a:spcPts val="0"/>
                  </a:spcAft>
                  <a:buNone/>
                </a:pPr>
                <a:r>
                  <a:rPr lang="en-US" sz="1600" dirty="0">
                    <a:latin typeface="+mj-lt"/>
                  </a:rPr>
                  <a:t>	</a:t>
                </a:r>
              </a:p>
              <a:p>
                <a:pPr marL="0" marR="0" indent="0">
                  <a:spcBef>
                    <a:spcPts val="0"/>
                  </a:spcBef>
                  <a:spcAft>
                    <a:spcPts val="0"/>
                  </a:spcAft>
                  <a:buNone/>
                </a:pPr>
                <a:r>
                  <a:rPr lang="en-US" sz="1600" dirty="0">
                    <a:latin typeface="+mj-lt"/>
                  </a:rPr>
                  <a:t>	 </a:t>
                </a:r>
              </a:p>
              <a:p>
                <a:pPr marL="0" marR="0" indent="0">
                  <a:spcBef>
                    <a:spcPts val="0"/>
                  </a:spcBef>
                  <a:spcAft>
                    <a:spcPts val="0"/>
                  </a:spcAft>
                  <a:buNone/>
                </a:pPr>
                <a:r>
                  <a:rPr lang="en-US" sz="1600" dirty="0">
                    <a:latin typeface="+mj-lt"/>
                  </a:rPr>
                  <a:t>The probability estimates obtained by method are reliable and stable; when we include more and more observations i.e. when number of observations is large.</a:t>
                </a:r>
              </a:p>
              <a:p>
                <a:pPr marL="0" marR="0" indent="0">
                  <a:spcBef>
                    <a:spcPts val="0"/>
                  </a:spcBef>
                  <a:spcAft>
                    <a:spcPts val="0"/>
                  </a:spcAft>
                  <a:buNone/>
                </a:pPr>
                <a:r>
                  <a:rPr lang="en-US" sz="1600" dirty="0">
                    <a:latin typeface="+mj-lt"/>
                  </a:rPr>
                  <a:t>Note:</a:t>
                </a:r>
              </a:p>
              <a:p>
                <a:pPr>
                  <a:spcBef>
                    <a:spcPts val="0"/>
                  </a:spcBef>
                  <a:buFont typeface="Wingdings" panose="05000000000000000000" pitchFamily="2" charset="2"/>
                  <a:buChar char="ü"/>
                </a:pPr>
                <a:r>
                  <a:rPr lang="en-US" sz="1600" dirty="0">
                    <a:latin typeface="+mj-lt"/>
                  </a:rPr>
                  <a:t>Empirical approach uses frequency distribution (</a:t>
                </a:r>
                <a:r>
                  <a:rPr lang="en-US" sz="1600" b="0" i="0" dirty="0">
                    <a:solidFill>
                      <a:srgbClr val="111111"/>
                    </a:solidFill>
                    <a:effectLst/>
                    <a:latin typeface="SourceSansPro"/>
                  </a:rPr>
                  <a:t>based on a recorded observation or a long history of collected data)</a:t>
                </a:r>
                <a:r>
                  <a:rPr lang="en-US" sz="1600" dirty="0">
                    <a:latin typeface="+mj-lt"/>
                  </a:rPr>
                  <a:t> to </a:t>
                </a:r>
                <a:r>
                  <a:rPr lang="en-US" sz="1600" dirty="0">
                    <a:effectLst/>
                    <a:latin typeface="+mj-lt"/>
                    <a:ea typeface="Times New Roman" panose="02020603050405020304" pitchFamily="18" charset="0"/>
                  </a:rPr>
                  <a:t>determine the numerical probability that an event will happen. </a:t>
                </a:r>
              </a:p>
              <a:p>
                <a:pPr>
                  <a:spcBef>
                    <a:spcPts val="0"/>
                  </a:spcBef>
                  <a:buFont typeface="Wingdings" panose="05000000000000000000" pitchFamily="2" charset="2"/>
                  <a:buChar char="ü"/>
                </a:pPr>
                <a:r>
                  <a:rPr lang="en-US" sz="1600" dirty="0">
                    <a:latin typeface="+mj-lt"/>
                    <a:ea typeface="Times New Roman" panose="02020603050405020304" pitchFamily="18" charset="0"/>
                  </a:rPr>
                  <a:t>The sample size ‘n’ must be large for the probability of an event to be reliable and stable</a:t>
                </a:r>
              </a:p>
              <a:p>
                <a:pPr>
                  <a:spcBef>
                    <a:spcPts val="0"/>
                  </a:spcBef>
                  <a:buFont typeface="Wingdings" panose="05000000000000000000" pitchFamily="2" charset="2"/>
                  <a:buChar char="ü"/>
                </a:pPr>
                <a:r>
                  <a:rPr lang="en-US" sz="1600" dirty="0">
                    <a:latin typeface="+mj-lt"/>
                    <a:ea typeface="Times New Roman" panose="02020603050405020304" pitchFamily="18" charset="0"/>
                  </a:rPr>
                  <a:t>We state the probability of an event after performing an experiment.</a:t>
                </a:r>
              </a:p>
              <a:p>
                <a:pPr marL="342900" indent="-342900">
                  <a:spcBef>
                    <a:spcPts val="0"/>
                  </a:spcBef>
                  <a:buAutoNum type="arabicPeriod"/>
                </a:pPr>
                <a:endParaRPr lang="en-US" sz="1600" dirty="0">
                  <a:effectLst/>
                  <a:latin typeface="+mj-lt"/>
                  <a:ea typeface="Times New Roman" panose="02020603050405020304" pitchFamily="18" charset="0"/>
                </a:endParaRPr>
              </a:p>
              <a:p>
                <a:pPr marL="0" marR="0" indent="0">
                  <a:spcBef>
                    <a:spcPts val="0"/>
                  </a:spcBef>
                  <a:spcAft>
                    <a:spcPts val="0"/>
                  </a:spcAft>
                  <a:buNone/>
                </a:pPr>
                <a:endParaRPr lang="en-US" sz="1600" dirty="0">
                  <a:latin typeface="+mj-lt"/>
                </a:endParaRPr>
              </a:p>
              <a:p>
                <a:pPr marL="0" marR="0" indent="0">
                  <a:spcBef>
                    <a:spcPts val="0"/>
                  </a:spcBef>
                  <a:spcAft>
                    <a:spcPts val="0"/>
                  </a:spcAft>
                  <a:buNone/>
                </a:pPr>
                <a:endParaRPr lang="en-US" sz="1600" dirty="0">
                  <a:latin typeface="+mj-lt"/>
                </a:endParaRPr>
              </a:p>
              <a:p>
                <a:pPr marL="0" marR="0" indent="0">
                  <a:spcBef>
                    <a:spcPts val="0"/>
                  </a:spcBef>
                  <a:spcAft>
                    <a:spcPts val="0"/>
                  </a:spcAft>
                  <a:buNone/>
                </a:pPr>
                <a:endParaRPr lang="en-US" dirty="0"/>
              </a:p>
            </p:txBody>
          </p:sp>
        </mc:Choice>
        <mc:Fallback xmlns="">
          <p:sp>
            <p:nvSpPr>
              <p:cNvPr id="3" name="Content Placeholder 2">
                <a:extLst>
                  <a:ext uri="{FF2B5EF4-FFF2-40B4-BE49-F238E27FC236}">
                    <a16:creationId xmlns:a16="http://schemas.microsoft.com/office/drawing/2014/main" id="{66A541AA-8BB8-40A4-BC94-DB488AB4F4A5}"/>
                  </a:ext>
                </a:extLst>
              </p:cNvPr>
              <p:cNvSpPr>
                <a:spLocks noGrp="1" noRot="1" noChangeAspect="1" noMove="1" noResize="1" noEditPoints="1" noAdjustHandles="1" noChangeArrowheads="1" noChangeShapeType="1" noTextEdit="1"/>
              </p:cNvSpPr>
              <p:nvPr>
                <p:ph idx="1"/>
              </p:nvPr>
            </p:nvSpPr>
            <p:spPr>
              <a:xfrm>
                <a:off x="847725" y="1209675"/>
                <a:ext cx="10734675" cy="4972050"/>
              </a:xfrm>
              <a:blipFill>
                <a:blip r:embed="rId2"/>
                <a:stretch>
                  <a:fillRect l="-284" t="-368" r="-454" b="-24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080D801-7D17-4063-ABEF-7BE668A024FE}"/>
              </a:ext>
            </a:extLst>
          </p:cNvPr>
          <p:cNvSpPr>
            <a:spLocks noGrp="1"/>
          </p:cNvSpPr>
          <p:nvPr>
            <p:ph type="ftr" sz="quarter" idx="11"/>
          </p:nvPr>
        </p:nvSpPr>
        <p:spPr/>
        <p:txBody>
          <a:bodyPr/>
          <a:lstStyle/>
          <a:p>
            <a:r>
              <a:rPr lang="en-US"/>
              <a:t>Copy Right  (C)  Santosh Chhatkuli</a:t>
            </a:r>
            <a:endParaRPr lang="en-US" dirty="0"/>
          </a:p>
        </p:txBody>
      </p:sp>
      <p:graphicFrame>
        <p:nvGraphicFramePr>
          <p:cNvPr id="18" name="Object 17">
            <a:extLst>
              <a:ext uri="{FF2B5EF4-FFF2-40B4-BE49-F238E27FC236}">
                <a16:creationId xmlns:a16="http://schemas.microsoft.com/office/drawing/2014/main" id="{F75C014E-A1B7-4929-93CE-B49C60ED2B74}"/>
              </a:ext>
            </a:extLst>
          </p:cNvPr>
          <p:cNvGraphicFramePr>
            <a:graphicFrameLocks noChangeAspect="1"/>
          </p:cNvGraphicFramePr>
          <p:nvPr>
            <p:extLst>
              <p:ext uri="{D42A27DB-BD31-4B8C-83A1-F6EECF244321}">
                <p14:modId xmlns:p14="http://schemas.microsoft.com/office/powerpoint/2010/main" val="4001964325"/>
              </p:ext>
            </p:extLst>
          </p:nvPr>
        </p:nvGraphicFramePr>
        <p:xfrm>
          <a:off x="1965325" y="3667125"/>
          <a:ext cx="1054100" cy="590550"/>
        </p:xfrm>
        <a:graphic>
          <a:graphicData uri="http://schemas.openxmlformats.org/presentationml/2006/ole">
            <mc:AlternateContent xmlns:mc="http://schemas.openxmlformats.org/markup-compatibility/2006">
              <mc:Choice xmlns:v="urn:schemas-microsoft-com:vml" Requires="v">
                <p:oleObj name="Equation" r:id="rId3" imgW="876240" imgH="419040" progId="Equation.DSMT4">
                  <p:embed/>
                </p:oleObj>
              </mc:Choice>
              <mc:Fallback>
                <p:oleObj name="Equation" r:id="rId3" imgW="876240" imgH="419040" progId="Equation.DSMT4">
                  <p:embed/>
                  <p:pic>
                    <p:nvPicPr>
                      <p:cNvPr id="0" name=""/>
                      <p:cNvPicPr/>
                      <p:nvPr/>
                    </p:nvPicPr>
                    <p:blipFill>
                      <a:blip r:embed="rId4"/>
                      <a:stretch>
                        <a:fillRect/>
                      </a:stretch>
                    </p:blipFill>
                    <p:spPr>
                      <a:xfrm>
                        <a:off x="1965325" y="3667125"/>
                        <a:ext cx="1054100" cy="590550"/>
                      </a:xfrm>
                      <a:prstGeom prst="rect">
                        <a:avLst/>
                      </a:prstGeom>
                    </p:spPr>
                  </p:pic>
                </p:oleObj>
              </mc:Fallback>
            </mc:AlternateContent>
          </a:graphicData>
        </a:graphic>
      </p:graphicFrame>
    </p:spTree>
    <p:extLst>
      <p:ext uri="{BB962C8B-B14F-4D97-AF65-F5344CB8AC3E}">
        <p14:creationId xmlns:p14="http://schemas.microsoft.com/office/powerpoint/2010/main" val="151591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49CA-7F42-4063-9683-0DC4A2A4AF47}"/>
              </a:ext>
            </a:extLst>
          </p:cNvPr>
          <p:cNvSpPr>
            <a:spLocks noGrp="1"/>
          </p:cNvSpPr>
          <p:nvPr>
            <p:ph type="title"/>
          </p:nvPr>
        </p:nvSpPr>
        <p:spPr>
          <a:xfrm>
            <a:off x="733425" y="595489"/>
            <a:ext cx="10058400" cy="443256"/>
          </a:xfrm>
        </p:spPr>
        <p:txBody>
          <a:bodyPr>
            <a:normAutofit/>
          </a:bodyPr>
          <a:lstStyle/>
          <a:p>
            <a:r>
              <a:rPr lang="en-US" sz="2200" b="1" dirty="0"/>
              <a:t>Subjective Probability</a:t>
            </a:r>
          </a:p>
        </p:txBody>
      </p:sp>
      <p:sp>
        <p:nvSpPr>
          <p:cNvPr id="3" name="Content Placeholder 2">
            <a:extLst>
              <a:ext uri="{FF2B5EF4-FFF2-40B4-BE49-F238E27FC236}">
                <a16:creationId xmlns:a16="http://schemas.microsoft.com/office/drawing/2014/main" id="{4B988FF9-B260-48D8-A11E-A87018744784}"/>
              </a:ext>
            </a:extLst>
          </p:cNvPr>
          <p:cNvSpPr>
            <a:spLocks noGrp="1"/>
          </p:cNvSpPr>
          <p:nvPr>
            <p:ph idx="1"/>
          </p:nvPr>
        </p:nvSpPr>
        <p:spPr>
          <a:xfrm>
            <a:off x="733425" y="1285875"/>
            <a:ext cx="10829925" cy="4970793"/>
          </a:xfrm>
        </p:spPr>
        <p:txBody>
          <a:bodyPr>
            <a:normAutofit/>
          </a:bodyPr>
          <a:lstStyle/>
          <a:p>
            <a:pPr marL="0" indent="0">
              <a:buNone/>
            </a:pPr>
            <a:r>
              <a:rPr lang="en-US" sz="2400" b="0" i="0" dirty="0">
                <a:solidFill>
                  <a:srgbClr val="111111"/>
                </a:solidFill>
                <a:effectLst/>
                <a:latin typeface="SourceSansPro"/>
              </a:rPr>
              <a:t>Subjective probability is a type of probability derived from an individual's personal judgment or own experience about whether a specific outcome is likely to occur. It contains no formal calculations and only reflects the subject's opinions and past experience. </a:t>
            </a:r>
          </a:p>
          <a:p>
            <a:pPr marL="0" indent="0">
              <a:buNone/>
            </a:pPr>
            <a:r>
              <a:rPr lang="en-US" sz="2400" dirty="0">
                <a:solidFill>
                  <a:srgbClr val="111111"/>
                </a:solidFill>
                <a:latin typeface="SourceSansPro"/>
              </a:rPr>
              <a:t>This approach is especially used when we do not have historical data relating to the event.</a:t>
            </a:r>
          </a:p>
          <a:p>
            <a:pPr marL="0" indent="0">
              <a:buNone/>
            </a:pPr>
            <a:r>
              <a:rPr lang="en-US" sz="2400" dirty="0">
                <a:solidFill>
                  <a:srgbClr val="111111"/>
                </a:solidFill>
                <a:latin typeface="SourceSansPro"/>
              </a:rPr>
              <a:t>Assessment of probability is based on:</a:t>
            </a:r>
          </a:p>
          <a:p>
            <a:pPr lvl="1">
              <a:buFont typeface="Wingdings" panose="05000000000000000000" pitchFamily="2" charset="2"/>
              <a:buChar char="q"/>
            </a:pPr>
            <a:r>
              <a:rPr lang="en-US" sz="2200" dirty="0">
                <a:solidFill>
                  <a:srgbClr val="111111"/>
                </a:solidFill>
                <a:latin typeface="SourceSansPro"/>
              </a:rPr>
              <a:t>  Individual past experience</a:t>
            </a:r>
          </a:p>
          <a:p>
            <a:pPr lvl="1">
              <a:buFont typeface="Wingdings" panose="05000000000000000000" pitchFamily="2" charset="2"/>
              <a:buChar char="q"/>
            </a:pPr>
            <a:r>
              <a:rPr lang="en-US" sz="2200" dirty="0">
                <a:solidFill>
                  <a:srgbClr val="111111"/>
                </a:solidFill>
                <a:latin typeface="SourceSansPro"/>
              </a:rPr>
              <a:t>  Personal opinion or belief (</a:t>
            </a:r>
            <a:r>
              <a:rPr lang="en-US" sz="2200" b="0" i="0" dirty="0">
                <a:solidFill>
                  <a:srgbClr val="111111"/>
                </a:solidFill>
                <a:effectLst/>
                <a:latin typeface="SourceSansPro"/>
              </a:rPr>
              <a:t>highly flexible, even in terms of one individual’s belief)</a:t>
            </a:r>
            <a:endParaRPr lang="en-US" sz="2200" dirty="0">
              <a:solidFill>
                <a:srgbClr val="111111"/>
              </a:solidFill>
              <a:latin typeface="SourceSansPro"/>
            </a:endParaRPr>
          </a:p>
          <a:p>
            <a:pPr lvl="1">
              <a:buFont typeface="Wingdings" panose="05000000000000000000" pitchFamily="2" charset="2"/>
              <a:buChar char="q"/>
            </a:pPr>
            <a:r>
              <a:rPr lang="en-US" sz="2200" dirty="0">
                <a:solidFill>
                  <a:srgbClr val="111111"/>
                </a:solidFill>
                <a:latin typeface="SourceSansPro"/>
              </a:rPr>
              <a:t>  Analysis of the situation</a:t>
            </a:r>
          </a:p>
          <a:p>
            <a:pPr lvl="1">
              <a:buFont typeface="Wingdings" panose="05000000000000000000" pitchFamily="2" charset="2"/>
              <a:buChar char="q"/>
            </a:pPr>
            <a:r>
              <a:rPr lang="en-US" sz="2200" dirty="0">
                <a:solidFill>
                  <a:srgbClr val="111111"/>
                </a:solidFill>
                <a:latin typeface="SourceSansPro"/>
              </a:rPr>
              <a:t>  Knowledge or expertise in the field</a:t>
            </a:r>
          </a:p>
          <a:p>
            <a:pPr marL="0" indent="0">
              <a:buNone/>
            </a:pPr>
            <a:endParaRPr lang="en-US" dirty="0"/>
          </a:p>
        </p:txBody>
      </p:sp>
      <p:sp>
        <p:nvSpPr>
          <p:cNvPr id="4" name="Footer Placeholder 3">
            <a:extLst>
              <a:ext uri="{FF2B5EF4-FFF2-40B4-BE49-F238E27FC236}">
                <a16:creationId xmlns:a16="http://schemas.microsoft.com/office/drawing/2014/main" id="{A51F8DE1-D486-4533-96B5-558F3C513A68}"/>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1485480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4F7AB-C6F6-4A2A-8BE0-8C423A910015}"/>
              </a:ext>
            </a:extLst>
          </p:cNvPr>
          <p:cNvSpPr>
            <a:spLocks noGrp="1"/>
          </p:cNvSpPr>
          <p:nvPr>
            <p:ph idx="1"/>
          </p:nvPr>
        </p:nvSpPr>
        <p:spPr>
          <a:xfrm>
            <a:off x="771525" y="476250"/>
            <a:ext cx="10820400" cy="5743575"/>
          </a:xfrm>
        </p:spPr>
        <p:txBody>
          <a:bodyPr/>
          <a:lstStyle/>
          <a:p>
            <a:pPr marL="0" indent="0">
              <a:buNone/>
            </a:pPr>
            <a:r>
              <a:rPr lang="en-US" sz="1600" b="1" dirty="0">
                <a:solidFill>
                  <a:srgbClr val="00B0F0"/>
                </a:solidFill>
              </a:rPr>
              <a:t>Example 1</a:t>
            </a:r>
            <a:r>
              <a:rPr lang="en-US" sz="1600" dirty="0"/>
              <a:t>: In a family of three children (no twins, triplets), find the following probabilities.</a:t>
            </a:r>
          </a:p>
          <a:p>
            <a:pPr marL="342900" indent="-342900">
              <a:buAutoNum type="alphaLcParenBoth"/>
            </a:pPr>
            <a:r>
              <a:rPr lang="en-US" sz="1600" dirty="0"/>
              <a:t>All children are girls  (b) All children are boys  (c) All girls or all boys  (d) Exactly two boys</a:t>
            </a:r>
          </a:p>
          <a:p>
            <a:pPr marL="0" indent="0">
              <a:buNone/>
            </a:pPr>
            <a:r>
              <a:rPr lang="en-US" sz="1600" dirty="0"/>
              <a:t>(e) At least one child of each gender (f) gender in alternative form</a:t>
            </a:r>
          </a:p>
          <a:p>
            <a:pPr marL="0" indent="0">
              <a:buNone/>
            </a:pPr>
            <a:r>
              <a:rPr lang="en-US" sz="1600" b="1" dirty="0">
                <a:solidFill>
                  <a:srgbClr val="00B0F0"/>
                </a:solidFill>
              </a:rPr>
              <a:t>Solution</a:t>
            </a:r>
            <a:r>
              <a:rPr lang="en-US" sz="1600" dirty="0"/>
              <a:t>:</a:t>
            </a:r>
          </a:p>
          <a:p>
            <a:pPr marL="0" indent="0">
              <a:buNone/>
            </a:pPr>
            <a:r>
              <a:rPr lang="en-US" sz="1600" dirty="0"/>
              <a:t>Total no. of cases in the sample space = 2^3 = 8</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Sample Space = {BBB, BBG, BGB, BGG, GBB, GBG, GGB, GGG}</a:t>
            </a:r>
          </a:p>
          <a:p>
            <a:pPr marL="0" indent="0">
              <a:buNone/>
            </a:pPr>
            <a:endParaRPr lang="en-US" sz="1600" dirty="0"/>
          </a:p>
          <a:p>
            <a:pPr marL="0" indent="0">
              <a:buNone/>
            </a:pPr>
            <a:endParaRPr lang="en-US" dirty="0"/>
          </a:p>
        </p:txBody>
      </p:sp>
      <p:sp>
        <p:nvSpPr>
          <p:cNvPr id="4" name="Footer Placeholder 3">
            <a:extLst>
              <a:ext uri="{FF2B5EF4-FFF2-40B4-BE49-F238E27FC236}">
                <a16:creationId xmlns:a16="http://schemas.microsoft.com/office/drawing/2014/main" id="{28DB5EAD-8D87-4E02-906E-1B6AF3C15110}"/>
              </a:ext>
            </a:extLst>
          </p:cNvPr>
          <p:cNvSpPr>
            <a:spLocks noGrp="1"/>
          </p:cNvSpPr>
          <p:nvPr>
            <p:ph type="ftr" sz="quarter" idx="11"/>
          </p:nvPr>
        </p:nvSpPr>
        <p:spPr/>
        <p:txBody>
          <a:bodyPr/>
          <a:lstStyle/>
          <a:p>
            <a:r>
              <a:rPr lang="en-US"/>
              <a:t>Copy Right  (C)  Santosh Chhatkuli</a:t>
            </a:r>
            <a:endParaRPr lang="en-US" dirty="0"/>
          </a:p>
        </p:txBody>
      </p:sp>
      <p:pic>
        <p:nvPicPr>
          <p:cNvPr id="6" name="Picture 5">
            <a:extLst>
              <a:ext uri="{FF2B5EF4-FFF2-40B4-BE49-F238E27FC236}">
                <a16:creationId xmlns:a16="http://schemas.microsoft.com/office/drawing/2014/main" id="{D1F66256-98EF-4E4D-AEC5-9129408E1F52}"/>
              </a:ext>
            </a:extLst>
          </p:cNvPr>
          <p:cNvPicPr>
            <a:picLocks noChangeAspect="1"/>
          </p:cNvPicPr>
          <p:nvPr/>
        </p:nvPicPr>
        <p:blipFill>
          <a:blip r:embed="rId3"/>
          <a:stretch>
            <a:fillRect/>
          </a:stretch>
        </p:blipFill>
        <p:spPr>
          <a:xfrm>
            <a:off x="913342" y="2314575"/>
            <a:ext cx="9144000" cy="3467100"/>
          </a:xfrm>
          <a:prstGeom prst="rect">
            <a:avLst/>
          </a:prstGeom>
        </p:spPr>
      </p:pic>
    </p:spTree>
    <p:extLst>
      <p:ext uri="{BB962C8B-B14F-4D97-AF65-F5344CB8AC3E}">
        <p14:creationId xmlns:p14="http://schemas.microsoft.com/office/powerpoint/2010/main" val="274545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54F5E-7986-4798-9DD3-30298FA8C0E7}"/>
              </a:ext>
            </a:extLst>
          </p:cNvPr>
          <p:cNvSpPr>
            <a:spLocks noGrp="1"/>
          </p:cNvSpPr>
          <p:nvPr>
            <p:ph idx="1"/>
          </p:nvPr>
        </p:nvSpPr>
        <p:spPr>
          <a:xfrm>
            <a:off x="834189" y="714375"/>
            <a:ext cx="10291011" cy="5362575"/>
          </a:xfrm>
        </p:spPr>
        <p:txBody>
          <a:bodyPr/>
          <a:lstStyle/>
          <a:p>
            <a:pPr marL="0" indent="0">
              <a:buNone/>
            </a:pPr>
            <a:r>
              <a:rPr lang="en-US" b="1" dirty="0">
                <a:solidFill>
                  <a:srgbClr val="00B0F0"/>
                </a:solidFill>
              </a:rPr>
              <a:t>Solution</a:t>
            </a:r>
            <a:r>
              <a:rPr lang="en-US" dirty="0"/>
              <a:t>:</a:t>
            </a:r>
          </a:p>
          <a:p>
            <a:pPr marL="457200" indent="-457200">
              <a:buNone/>
            </a:pPr>
            <a:r>
              <a:rPr lang="en-US" sz="2000" dirty="0"/>
              <a:t>(a) </a:t>
            </a:r>
            <a:r>
              <a:rPr lang="en-US" sz="2400" dirty="0"/>
              <a:t>P (all girls) = No. of cases favorable to the Event / total no. of cases in sample space = n/N = 1/8 = 0.125 = 12.5</a:t>
            </a:r>
          </a:p>
          <a:p>
            <a:pPr marL="457200" indent="-457200">
              <a:buNone/>
            </a:pPr>
            <a:r>
              <a:rPr lang="en-US" sz="2400" dirty="0"/>
              <a:t>(b) P (all boys) = No. of cases favorable to the Event / total no. of cases in sample space = n/N = 1/8 = 0.125 = 12.5 </a:t>
            </a:r>
          </a:p>
          <a:p>
            <a:pPr marL="0" indent="0">
              <a:buNone/>
            </a:pPr>
            <a:r>
              <a:rPr lang="en-US" sz="2400" dirty="0"/>
              <a:t>(c) P (all girls or all boys) = Favorable cases / Total cases = n/N = 2 / 8    	=1/4 = 0.25 = 25 %</a:t>
            </a:r>
          </a:p>
          <a:p>
            <a:pPr marL="0" indent="0">
              <a:buNone/>
            </a:pPr>
            <a:r>
              <a:rPr lang="en-US" sz="2400" dirty="0"/>
              <a:t>(d) P (exactly two boys) = Favorable cases / Total cases = 3 / 8 </a:t>
            </a:r>
          </a:p>
          <a:p>
            <a:pPr marL="0" indent="0">
              <a:buNone/>
            </a:pPr>
            <a:r>
              <a:rPr lang="en-US" sz="2400" dirty="0"/>
              <a:t>	= 0.375 = 37.5 %</a:t>
            </a:r>
          </a:p>
          <a:p>
            <a:pPr marL="0" indent="0">
              <a:buNone/>
            </a:pPr>
            <a:r>
              <a:rPr lang="en-US" sz="2400" dirty="0"/>
              <a:t>(e) P (at least one child of each gender) = 6 / 8 = 3 / 4 = 0.75 = 75 %</a:t>
            </a:r>
          </a:p>
          <a:p>
            <a:pPr marL="0" indent="0">
              <a:buNone/>
            </a:pPr>
            <a:r>
              <a:rPr lang="en-US" sz="2400" dirty="0"/>
              <a:t>(f)  P (gender in alternative form) = 2 / 8 = 1 / 4 = 0.25 = 25 %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251EF61-3ADE-42E2-A67F-76C115445EAA}"/>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713083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F2BF7-0FEF-4B2C-BE8B-CAD8DB63B232}"/>
              </a:ext>
            </a:extLst>
          </p:cNvPr>
          <p:cNvSpPr>
            <a:spLocks noGrp="1"/>
          </p:cNvSpPr>
          <p:nvPr>
            <p:ph idx="1"/>
          </p:nvPr>
        </p:nvSpPr>
        <p:spPr>
          <a:xfrm>
            <a:off x="677333" y="533401"/>
            <a:ext cx="10881004" cy="5638800"/>
          </a:xfrm>
        </p:spPr>
        <p:txBody>
          <a:bodyPr>
            <a:normAutofit fontScale="70000" lnSpcReduction="20000"/>
          </a:bodyPr>
          <a:lstStyle/>
          <a:p>
            <a:pPr marL="0" indent="0">
              <a:buNone/>
            </a:pPr>
            <a:r>
              <a:rPr lang="en-US" sz="2300" b="1" dirty="0">
                <a:solidFill>
                  <a:srgbClr val="00B0F0"/>
                </a:solidFill>
              </a:rPr>
              <a:t>Example 2:</a:t>
            </a:r>
          </a:p>
          <a:p>
            <a:pPr marL="0" indent="0">
              <a:buNone/>
            </a:pPr>
            <a:r>
              <a:rPr lang="en-US" sz="2300" dirty="0"/>
              <a:t>Hospital records of maternity patients who stayed in the hospitals for the number of days is shown in the following distribution.</a:t>
            </a:r>
          </a:p>
          <a:p>
            <a:pPr marL="0" indent="0">
              <a:buNone/>
            </a:pPr>
            <a:endParaRPr lang="en-US" sz="2300" b="1" dirty="0">
              <a:solidFill>
                <a:srgbClr val="00B0F0"/>
              </a:solidFill>
            </a:endParaRPr>
          </a:p>
          <a:p>
            <a:pPr marL="0" indent="0">
              <a:buNone/>
            </a:pPr>
            <a:endParaRPr lang="en-US" sz="2300" b="1" dirty="0">
              <a:solidFill>
                <a:srgbClr val="00B0F0"/>
              </a:solidFill>
            </a:endParaRPr>
          </a:p>
          <a:p>
            <a:pPr marL="0" indent="0">
              <a:buNone/>
            </a:pPr>
            <a:endParaRPr lang="en-US" sz="2300" b="1" dirty="0">
              <a:solidFill>
                <a:srgbClr val="00B0F0"/>
              </a:solidFill>
            </a:endParaRPr>
          </a:p>
          <a:p>
            <a:pPr marL="0" indent="0">
              <a:buNone/>
            </a:pPr>
            <a:endParaRPr lang="en-US" sz="2300" b="1" dirty="0">
              <a:solidFill>
                <a:srgbClr val="00B0F0"/>
              </a:solidFill>
            </a:endParaRPr>
          </a:p>
          <a:p>
            <a:pPr marL="0" indent="0">
              <a:buNone/>
            </a:pPr>
            <a:r>
              <a:rPr lang="en-US" sz="2300" dirty="0"/>
              <a:t>Find these probabilities: </a:t>
            </a:r>
          </a:p>
          <a:p>
            <a:pPr marL="342900" indent="-342900">
              <a:buFont typeface="+mj-lt"/>
              <a:buAutoNum type="alphaLcParenR"/>
            </a:pPr>
            <a:r>
              <a:rPr lang="en-US" sz="2300" dirty="0"/>
              <a:t>A patient stayed exactly 5 days    </a:t>
            </a:r>
          </a:p>
          <a:p>
            <a:pPr marL="0" indent="0">
              <a:buNone/>
            </a:pPr>
            <a:r>
              <a:rPr lang="en-US" sz="2300" dirty="0"/>
              <a:t>       P(X = 5) = P(5 days) = f / n = 56 / 130 = 0.4307</a:t>
            </a:r>
          </a:p>
          <a:p>
            <a:pPr marL="342900" indent="-342900">
              <a:buFont typeface="+mj-lt"/>
              <a:buAutoNum type="alphaLcParenR"/>
            </a:pPr>
            <a:r>
              <a:rPr lang="en-US" sz="2300" dirty="0"/>
              <a:t>A patient stayed less than 6 days  </a:t>
            </a:r>
          </a:p>
          <a:p>
            <a:pPr marL="0" indent="0">
              <a:buNone/>
            </a:pPr>
            <a:r>
              <a:rPr lang="en-US" sz="2300" dirty="0"/>
              <a:t>       P(X &lt; 6) = P(less than 6 days) = f / n = (15 + 32 + 56) / 130 = 103 / 130 = 0.7923 </a:t>
            </a:r>
          </a:p>
          <a:p>
            <a:pPr marL="342900" indent="-342900">
              <a:buFont typeface="+mj-lt"/>
              <a:buAutoNum type="alphaLcParenR"/>
            </a:pPr>
            <a:r>
              <a:rPr lang="en-US" sz="2300" dirty="0"/>
              <a:t>A patient stayed at most 4 days    </a:t>
            </a:r>
          </a:p>
          <a:p>
            <a:pPr marL="0" indent="0">
              <a:buNone/>
            </a:pPr>
            <a:r>
              <a:rPr lang="en-US" sz="2300" dirty="0"/>
              <a:t>       P(at most 4 days) = f / n = (15 + 32) / 130 = 47 / 130 = 0.3615 </a:t>
            </a:r>
          </a:p>
          <a:p>
            <a:pPr marL="342900" indent="-342900">
              <a:buFont typeface="+mj-lt"/>
              <a:buAutoNum type="alphaLcParenR"/>
            </a:pPr>
            <a:r>
              <a:rPr lang="en-US" sz="2300" dirty="0"/>
              <a:t>A patient stayed at least 5 days    </a:t>
            </a:r>
          </a:p>
          <a:p>
            <a:pPr marL="0" indent="0">
              <a:buNone/>
            </a:pPr>
            <a:r>
              <a:rPr lang="en-US" sz="2300" dirty="0"/>
              <a:t>       P(at least 5 days) = (56 + 19 + 8) / 130 = 83 / 130 = 0.6385</a:t>
            </a:r>
          </a:p>
          <a:p>
            <a:pPr marL="342900" indent="-342900">
              <a:buFont typeface="+mj-lt"/>
              <a:buAutoNum type="alphaLcParenR"/>
            </a:pPr>
            <a:r>
              <a:rPr lang="en-US" sz="2300" dirty="0"/>
              <a:t>A patient stayed between 4 to 6 days inclusive  </a:t>
            </a:r>
          </a:p>
          <a:p>
            <a:pPr marL="0" indent="0">
              <a:buNone/>
            </a:pPr>
            <a:r>
              <a:rPr lang="en-US" sz="2300" dirty="0"/>
              <a:t>       P(4 to 6 days) = (32 + 56 + 19) / 130 = 107 / 130 = 0.8231</a:t>
            </a:r>
          </a:p>
          <a:p>
            <a:pPr marL="0" indent="0">
              <a:buNone/>
            </a:pPr>
            <a:endParaRPr lang="en-US" sz="2100" b="1" dirty="0">
              <a:solidFill>
                <a:srgbClr val="00B0F0"/>
              </a:solidFill>
            </a:endParaRPr>
          </a:p>
          <a:p>
            <a:pPr marL="0" indent="0">
              <a:buNone/>
            </a:pPr>
            <a:endParaRPr lang="en-US" dirty="0"/>
          </a:p>
        </p:txBody>
      </p:sp>
      <p:sp>
        <p:nvSpPr>
          <p:cNvPr id="4" name="Footer Placeholder 3">
            <a:extLst>
              <a:ext uri="{FF2B5EF4-FFF2-40B4-BE49-F238E27FC236}">
                <a16:creationId xmlns:a16="http://schemas.microsoft.com/office/drawing/2014/main" id="{786742C6-D50C-4D67-AED5-00C949A650BF}"/>
              </a:ext>
            </a:extLst>
          </p:cNvPr>
          <p:cNvSpPr>
            <a:spLocks noGrp="1"/>
          </p:cNvSpPr>
          <p:nvPr>
            <p:ph type="ftr" sz="quarter" idx="11"/>
          </p:nvPr>
        </p:nvSpPr>
        <p:spPr/>
        <p:txBody>
          <a:bodyPr/>
          <a:lstStyle/>
          <a:p>
            <a:r>
              <a:rPr lang="en-US"/>
              <a:t>Copy Right  (C)  Santosh Chhatkuli</a:t>
            </a:r>
            <a:endParaRPr lang="en-US" dirty="0"/>
          </a:p>
        </p:txBody>
      </p:sp>
      <p:graphicFrame>
        <p:nvGraphicFramePr>
          <p:cNvPr id="2" name="Table 1">
            <a:extLst>
              <a:ext uri="{FF2B5EF4-FFF2-40B4-BE49-F238E27FC236}">
                <a16:creationId xmlns:a16="http://schemas.microsoft.com/office/drawing/2014/main" id="{BA4A40B1-CC49-4A96-0EB2-C3B582DE08CD}"/>
              </a:ext>
            </a:extLst>
          </p:cNvPr>
          <p:cNvGraphicFramePr>
            <a:graphicFrameLocks noGrp="1"/>
          </p:cNvGraphicFramePr>
          <p:nvPr>
            <p:extLst>
              <p:ext uri="{D42A27DB-BD31-4B8C-83A1-F6EECF244321}">
                <p14:modId xmlns:p14="http://schemas.microsoft.com/office/powerpoint/2010/main" val="1891278386"/>
              </p:ext>
            </p:extLst>
          </p:nvPr>
        </p:nvGraphicFramePr>
        <p:xfrm>
          <a:off x="782108" y="1388533"/>
          <a:ext cx="9479489" cy="1010920"/>
        </p:xfrm>
        <a:graphic>
          <a:graphicData uri="http://schemas.openxmlformats.org/drawingml/2006/table">
            <a:tbl>
              <a:tblPr firstRow="1" bandRow="1">
                <a:tableStyleId>{68D230F3-CF80-4859-8CE7-A43EE81993B5}</a:tableStyleId>
              </a:tblPr>
              <a:tblGrid>
                <a:gridCol w="1901825">
                  <a:extLst>
                    <a:ext uri="{9D8B030D-6E8A-4147-A177-3AD203B41FA5}">
                      <a16:colId xmlns:a16="http://schemas.microsoft.com/office/drawing/2014/main" val="1128719046"/>
                    </a:ext>
                  </a:extLst>
                </a:gridCol>
                <a:gridCol w="1262944">
                  <a:extLst>
                    <a:ext uri="{9D8B030D-6E8A-4147-A177-3AD203B41FA5}">
                      <a16:colId xmlns:a16="http://schemas.microsoft.com/office/drawing/2014/main" val="238132539"/>
                    </a:ext>
                  </a:extLst>
                </a:gridCol>
                <a:gridCol w="1262944">
                  <a:extLst>
                    <a:ext uri="{9D8B030D-6E8A-4147-A177-3AD203B41FA5}">
                      <a16:colId xmlns:a16="http://schemas.microsoft.com/office/drawing/2014/main" val="858144255"/>
                    </a:ext>
                  </a:extLst>
                </a:gridCol>
                <a:gridCol w="1262944">
                  <a:extLst>
                    <a:ext uri="{9D8B030D-6E8A-4147-A177-3AD203B41FA5}">
                      <a16:colId xmlns:a16="http://schemas.microsoft.com/office/drawing/2014/main" val="1973809802"/>
                    </a:ext>
                  </a:extLst>
                </a:gridCol>
                <a:gridCol w="1262944">
                  <a:extLst>
                    <a:ext uri="{9D8B030D-6E8A-4147-A177-3AD203B41FA5}">
                      <a16:colId xmlns:a16="http://schemas.microsoft.com/office/drawing/2014/main" val="3297682212"/>
                    </a:ext>
                  </a:extLst>
                </a:gridCol>
                <a:gridCol w="1262944">
                  <a:extLst>
                    <a:ext uri="{9D8B030D-6E8A-4147-A177-3AD203B41FA5}">
                      <a16:colId xmlns:a16="http://schemas.microsoft.com/office/drawing/2014/main" val="4160266053"/>
                    </a:ext>
                  </a:extLst>
                </a:gridCol>
                <a:gridCol w="1262944">
                  <a:extLst>
                    <a:ext uri="{9D8B030D-6E8A-4147-A177-3AD203B41FA5}">
                      <a16:colId xmlns:a16="http://schemas.microsoft.com/office/drawing/2014/main" val="2009813164"/>
                    </a:ext>
                  </a:extLst>
                </a:gridCol>
              </a:tblGrid>
              <a:tr h="370840">
                <a:tc>
                  <a:txBody>
                    <a:bodyPr/>
                    <a:lstStyle/>
                    <a:p>
                      <a:r>
                        <a:rPr lang="en-US" sz="1800" dirty="0"/>
                        <a:t>No. of days stayed (X)</a:t>
                      </a:r>
                    </a:p>
                  </a:txBody>
                  <a:tcPr/>
                </a:tc>
                <a:tc>
                  <a:txBody>
                    <a:bodyPr/>
                    <a:lstStyle/>
                    <a:p>
                      <a:pPr algn="ctr"/>
                      <a:r>
                        <a:rPr lang="en-US" sz="1800" dirty="0"/>
                        <a:t>3</a:t>
                      </a:r>
                    </a:p>
                  </a:txBody>
                  <a:tcPr/>
                </a:tc>
                <a:tc>
                  <a:txBody>
                    <a:bodyPr/>
                    <a:lstStyle/>
                    <a:p>
                      <a:pPr algn="ctr"/>
                      <a:r>
                        <a:rPr lang="en-US" sz="1800" dirty="0"/>
                        <a:t>4</a:t>
                      </a:r>
                    </a:p>
                  </a:txBody>
                  <a:tcPr/>
                </a:tc>
                <a:tc>
                  <a:txBody>
                    <a:bodyPr/>
                    <a:lstStyle/>
                    <a:p>
                      <a:pPr algn="ctr"/>
                      <a:r>
                        <a:rPr lang="en-US" sz="1800" dirty="0"/>
                        <a:t>5</a:t>
                      </a:r>
                    </a:p>
                  </a:txBody>
                  <a:tcPr/>
                </a:tc>
                <a:tc>
                  <a:txBody>
                    <a:bodyPr/>
                    <a:lstStyle/>
                    <a:p>
                      <a:pPr algn="ctr"/>
                      <a:r>
                        <a:rPr lang="en-US" sz="1800" dirty="0"/>
                        <a:t>6</a:t>
                      </a:r>
                    </a:p>
                  </a:txBody>
                  <a:tcPr/>
                </a:tc>
                <a:tc>
                  <a:txBody>
                    <a:bodyPr/>
                    <a:lstStyle/>
                    <a:p>
                      <a:pPr algn="ctr"/>
                      <a:r>
                        <a:rPr lang="en-US" sz="1800" dirty="0"/>
                        <a:t>7</a:t>
                      </a:r>
                    </a:p>
                  </a:txBody>
                  <a:tcPr/>
                </a:tc>
                <a:tc>
                  <a:txBody>
                    <a:bodyPr/>
                    <a:lstStyle/>
                    <a:p>
                      <a:pPr algn="ctr"/>
                      <a:r>
                        <a:rPr lang="en-US" sz="1800" dirty="0"/>
                        <a:t>Total</a:t>
                      </a:r>
                    </a:p>
                  </a:txBody>
                  <a:tcPr/>
                </a:tc>
                <a:extLst>
                  <a:ext uri="{0D108BD9-81ED-4DB2-BD59-A6C34878D82A}">
                    <a16:rowId xmlns:a16="http://schemas.microsoft.com/office/drawing/2014/main" val="3835908346"/>
                  </a:ext>
                </a:extLst>
              </a:tr>
              <a:tr h="370840">
                <a:tc>
                  <a:txBody>
                    <a:bodyPr/>
                    <a:lstStyle/>
                    <a:p>
                      <a:r>
                        <a:rPr lang="en-US" sz="1800" dirty="0"/>
                        <a:t>Frequency (f)</a:t>
                      </a:r>
                    </a:p>
                  </a:txBody>
                  <a:tcPr/>
                </a:tc>
                <a:tc>
                  <a:txBody>
                    <a:bodyPr/>
                    <a:lstStyle/>
                    <a:p>
                      <a:pPr algn="ctr"/>
                      <a:r>
                        <a:rPr lang="en-US" sz="1800" dirty="0"/>
                        <a:t>15</a:t>
                      </a:r>
                    </a:p>
                  </a:txBody>
                  <a:tcPr/>
                </a:tc>
                <a:tc>
                  <a:txBody>
                    <a:bodyPr/>
                    <a:lstStyle/>
                    <a:p>
                      <a:pPr algn="ctr"/>
                      <a:r>
                        <a:rPr lang="en-US" sz="1800" dirty="0"/>
                        <a:t>32</a:t>
                      </a:r>
                    </a:p>
                  </a:txBody>
                  <a:tcPr/>
                </a:tc>
                <a:tc>
                  <a:txBody>
                    <a:bodyPr/>
                    <a:lstStyle/>
                    <a:p>
                      <a:pPr algn="ctr"/>
                      <a:r>
                        <a:rPr lang="en-US" sz="1800" dirty="0"/>
                        <a:t>56</a:t>
                      </a:r>
                    </a:p>
                  </a:txBody>
                  <a:tcPr/>
                </a:tc>
                <a:tc>
                  <a:txBody>
                    <a:bodyPr/>
                    <a:lstStyle/>
                    <a:p>
                      <a:pPr algn="ctr"/>
                      <a:r>
                        <a:rPr lang="en-US" sz="1800" dirty="0"/>
                        <a:t>19</a:t>
                      </a:r>
                    </a:p>
                  </a:txBody>
                  <a:tcPr/>
                </a:tc>
                <a:tc>
                  <a:txBody>
                    <a:bodyPr/>
                    <a:lstStyle/>
                    <a:p>
                      <a:pPr algn="ctr"/>
                      <a:r>
                        <a:rPr lang="en-US" sz="1800" dirty="0"/>
                        <a:t>8</a:t>
                      </a:r>
                    </a:p>
                  </a:txBody>
                  <a:tcPr/>
                </a:tc>
                <a:tc>
                  <a:txBody>
                    <a:bodyPr/>
                    <a:lstStyle/>
                    <a:p>
                      <a:pPr algn="ctr"/>
                      <a:r>
                        <a:rPr lang="en-US" sz="1800" dirty="0"/>
                        <a:t>130</a:t>
                      </a:r>
                    </a:p>
                  </a:txBody>
                  <a:tcPr/>
                </a:tc>
                <a:extLst>
                  <a:ext uri="{0D108BD9-81ED-4DB2-BD59-A6C34878D82A}">
                    <a16:rowId xmlns:a16="http://schemas.microsoft.com/office/drawing/2014/main" val="378268733"/>
                  </a:ext>
                </a:extLst>
              </a:tr>
            </a:tbl>
          </a:graphicData>
        </a:graphic>
      </p:graphicFrame>
    </p:spTree>
    <p:extLst>
      <p:ext uri="{BB962C8B-B14F-4D97-AF65-F5344CB8AC3E}">
        <p14:creationId xmlns:p14="http://schemas.microsoft.com/office/powerpoint/2010/main" val="303265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4FB4-5384-47E8-A244-D21012A0E87D}"/>
              </a:ext>
            </a:extLst>
          </p:cNvPr>
          <p:cNvSpPr>
            <a:spLocks noGrp="1"/>
          </p:cNvSpPr>
          <p:nvPr>
            <p:ph type="title"/>
          </p:nvPr>
        </p:nvSpPr>
        <p:spPr>
          <a:xfrm>
            <a:off x="745958" y="546341"/>
            <a:ext cx="10058400" cy="368059"/>
          </a:xfrm>
        </p:spPr>
        <p:txBody>
          <a:bodyPr>
            <a:normAutofit/>
          </a:bodyPr>
          <a:lstStyle/>
          <a:p>
            <a:r>
              <a:rPr lang="en-US" sz="2000" b="1" dirty="0"/>
              <a:t>Additional Rule of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EE40BD-7107-47D9-B918-3666C6ADE279}"/>
                  </a:ext>
                </a:extLst>
              </p:cNvPr>
              <p:cNvSpPr>
                <a:spLocks noGrp="1"/>
              </p:cNvSpPr>
              <p:nvPr>
                <p:ph idx="1"/>
              </p:nvPr>
            </p:nvSpPr>
            <p:spPr>
              <a:xfrm>
                <a:off x="745957" y="1106905"/>
                <a:ext cx="11063605" cy="4928135"/>
              </a:xfrm>
            </p:spPr>
            <p:txBody>
              <a:bodyPr>
                <a:normAutofit/>
              </a:bodyPr>
              <a:lstStyle/>
              <a:p>
                <a:pPr marL="0" indent="0">
                  <a:buNone/>
                </a:pPr>
                <a:r>
                  <a:rPr lang="en-US" sz="1600" b="1" dirty="0">
                    <a:solidFill>
                      <a:srgbClr val="00B0F0"/>
                    </a:solidFill>
                  </a:rPr>
                  <a:t>Events are mutually exclusive</a:t>
                </a:r>
              </a:p>
              <a:p>
                <a:pPr marL="0" indent="0">
                  <a:buNone/>
                </a:pPr>
                <a:r>
                  <a:rPr lang="en-US" sz="1600" dirty="0"/>
                  <a:t>Let A and B are two events which are mutually exclusive, then probability that event A or B will occur is given by,</a:t>
                </a:r>
              </a:p>
              <a:p>
                <a:pPr marL="0" indent="0">
                  <a:buNone/>
                </a:pPr>
                <a:r>
                  <a:rPr lang="en-US" sz="1600" dirty="0"/>
                  <a:t>	P (A or B) = P (A U B) = P(A) + P(B)</a:t>
                </a:r>
              </a:p>
              <a:p>
                <a:pPr marL="0" indent="0">
                  <a:buNone/>
                </a:pPr>
                <a:r>
                  <a:rPr lang="en-US" sz="1600" dirty="0"/>
                  <a:t>There are no overlapping cases so that probability of joint occurrence i.e. P(A and B) = P(A∩B) = 0 </a:t>
                </a:r>
              </a:p>
              <a:p>
                <a:pPr marL="0" indent="0">
                  <a:buNone/>
                </a:pPr>
                <a:r>
                  <a:rPr lang="en-US" sz="1600" dirty="0"/>
                  <a:t>This formula can be extended to any no. of mutually exclusive events.</a:t>
                </a:r>
              </a:p>
              <a:p>
                <a:pPr marL="0" indent="0">
                  <a:buNone/>
                </a:pPr>
                <a:r>
                  <a:rPr lang="en-US" sz="1600" dirty="0"/>
                  <a:t>	P (A or B or C) = P(A) + P(B) + P(C)</a:t>
                </a:r>
              </a:p>
              <a:p>
                <a:pPr marL="0" indent="0">
                  <a:buNone/>
                </a:pPr>
                <a:r>
                  <a:rPr lang="en-US" sz="1600" b="1" dirty="0">
                    <a:solidFill>
                      <a:srgbClr val="00B0F0"/>
                    </a:solidFill>
                  </a:rPr>
                  <a:t>Events are not mutually exclusive</a:t>
                </a:r>
              </a:p>
              <a:p>
                <a:pPr marL="0" indent="0">
                  <a:buNone/>
                </a:pPr>
                <a:r>
                  <a:rPr lang="en-US" sz="1600" dirty="0"/>
                  <a:t>Let A and B are two which are not mutually exclusive, then prob. of either of them or both happening is given by,</a:t>
                </a:r>
              </a:p>
              <a:p>
                <a:pPr marL="0" indent="0">
                  <a:buNone/>
                </a:pPr>
                <a:r>
                  <a:rPr lang="en-US" sz="1600" dirty="0"/>
                  <a:t>	P (A or B) = P(A) + P(B) – P (A and B) = 1 – P(</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𝐴</m:t>
                        </m:r>
                        <m:r>
                          <a:rPr lang="en-US" sz="1600" b="0" i="1" smtClean="0">
                            <a:latin typeface="Cambria Math" panose="02040503050406030204" pitchFamily="18" charset="0"/>
                          </a:rPr>
                          <m:t>∩</m:t>
                        </m:r>
                        <m:r>
                          <a:rPr lang="en-US" sz="1600" b="0" i="1" smtClean="0">
                            <a:latin typeface="Cambria Math" panose="02040503050406030204" pitchFamily="18" charset="0"/>
                          </a:rPr>
                          <m:t>𝐵</m:t>
                        </m:r>
                        <m:r>
                          <a:rPr lang="en-US" sz="1600" b="0" i="1" smtClean="0">
                            <a:latin typeface="Cambria Math" panose="02040503050406030204" pitchFamily="18" charset="0"/>
                          </a:rPr>
                          <m:t>)</m:t>
                        </m:r>
                      </m:e>
                    </m:acc>
                  </m:oMath>
                </a14:m>
                <a:endParaRPr lang="en-US" sz="1600" dirty="0"/>
              </a:p>
              <a:p>
                <a:pPr marL="0" indent="0">
                  <a:buNone/>
                </a:pPr>
                <a:r>
                  <a:rPr lang="en-US" sz="1600" dirty="0"/>
                  <a:t>For three event case:</a:t>
                </a:r>
              </a:p>
              <a:p>
                <a:pPr marL="0" indent="0">
                  <a:buNone/>
                </a:pPr>
                <a:r>
                  <a:rPr lang="en-US" sz="1600" dirty="0"/>
                  <a:t>P(A or B or C) = P(A) + P(B) + P(C) – P(A and B) – P(A and C) – P(B and C) + P(A and B and C)</a:t>
                </a:r>
              </a:p>
              <a:p>
                <a:pPr marL="0" indent="0">
                  <a:buNone/>
                </a:pPr>
                <a:r>
                  <a:rPr lang="en-US" sz="1600" dirty="0"/>
                  <a:t>                         = 1 – P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𝐴</m:t>
                        </m:r>
                        <m:r>
                          <a:rPr lang="en-US" sz="1600" b="0" i="1" smtClean="0">
                            <a:latin typeface="Cambria Math" panose="02040503050406030204" pitchFamily="18" charset="0"/>
                          </a:rPr>
                          <m:t>∩</m:t>
                        </m:r>
                        <m:r>
                          <a:rPr lang="en-US" sz="1600" b="0" i="1" smtClean="0">
                            <a:latin typeface="Cambria Math" panose="02040503050406030204" pitchFamily="18" charset="0"/>
                          </a:rPr>
                          <m:t>𝐵</m:t>
                        </m:r>
                        <m:r>
                          <a:rPr lang="en-US" sz="1600" b="0" i="1" smtClean="0">
                            <a:latin typeface="Cambria Math" panose="02040503050406030204" pitchFamily="18" charset="0"/>
                          </a:rPr>
                          <m:t>∩</m:t>
                        </m:r>
                        <m:r>
                          <a:rPr lang="en-US" sz="1600" b="0" i="1" smtClean="0">
                            <a:latin typeface="Cambria Math" panose="02040503050406030204" pitchFamily="18" charset="0"/>
                          </a:rPr>
                          <m:t>𝐶</m:t>
                        </m:r>
                      </m:e>
                    </m:acc>
                    <m:r>
                      <a:rPr lang="en-US" sz="1600" b="0" i="1" smtClean="0">
                        <a:latin typeface="Cambria Math" panose="02040503050406030204" pitchFamily="18" charset="0"/>
                      </a:rPr>
                      <m:t>)</m:t>
                    </m:r>
                  </m:oMath>
                </a14:m>
                <a:endParaRPr lang="en-US" sz="1600"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2EE40BD-7107-47D9-B918-3666C6ADE279}"/>
                  </a:ext>
                </a:extLst>
              </p:cNvPr>
              <p:cNvSpPr>
                <a:spLocks noGrp="1" noRot="1" noChangeAspect="1" noMove="1" noResize="1" noEditPoints="1" noAdjustHandles="1" noChangeArrowheads="1" noChangeShapeType="1" noTextEdit="1"/>
              </p:cNvSpPr>
              <p:nvPr>
                <p:ph idx="1"/>
              </p:nvPr>
            </p:nvSpPr>
            <p:spPr>
              <a:xfrm>
                <a:off x="745957" y="1106905"/>
                <a:ext cx="11063605" cy="4928135"/>
              </a:xfrm>
              <a:blipFill>
                <a:blip r:embed="rId2"/>
                <a:stretch>
                  <a:fillRect l="-275" t="-3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1A4DDE5-7F29-41EA-9B74-73EECB4CB7C4}"/>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3595355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F0FE-3B9E-49CE-8233-E26116AB3900}"/>
              </a:ext>
            </a:extLst>
          </p:cNvPr>
          <p:cNvSpPr>
            <a:spLocks noGrp="1"/>
          </p:cNvSpPr>
          <p:nvPr>
            <p:ph type="title"/>
          </p:nvPr>
        </p:nvSpPr>
        <p:spPr>
          <a:xfrm>
            <a:off x="664234" y="499358"/>
            <a:ext cx="10058400" cy="358070"/>
          </a:xfrm>
        </p:spPr>
        <p:txBody>
          <a:bodyPr>
            <a:normAutofit fontScale="90000"/>
          </a:bodyPr>
          <a:lstStyle/>
          <a:p>
            <a:r>
              <a:rPr lang="en-US" sz="2400" b="1" dirty="0"/>
              <a:t>Multiplicative rule of probability</a:t>
            </a:r>
          </a:p>
        </p:txBody>
      </p:sp>
      <p:sp>
        <p:nvSpPr>
          <p:cNvPr id="3" name="Content Placeholder 2">
            <a:extLst>
              <a:ext uri="{FF2B5EF4-FFF2-40B4-BE49-F238E27FC236}">
                <a16:creationId xmlns:a16="http://schemas.microsoft.com/office/drawing/2014/main" id="{F3039DEE-4B1B-4690-B8D7-4B5CAFCB009B}"/>
              </a:ext>
            </a:extLst>
          </p:cNvPr>
          <p:cNvSpPr>
            <a:spLocks noGrp="1"/>
          </p:cNvSpPr>
          <p:nvPr>
            <p:ph idx="1"/>
          </p:nvPr>
        </p:nvSpPr>
        <p:spPr>
          <a:xfrm>
            <a:off x="664234" y="948906"/>
            <a:ext cx="10929668" cy="5358766"/>
          </a:xfrm>
        </p:spPr>
        <p:txBody>
          <a:bodyPr>
            <a:normAutofit lnSpcReduction="10000"/>
          </a:bodyPr>
          <a:lstStyle/>
          <a:p>
            <a:pPr marL="0" indent="0">
              <a:buNone/>
            </a:pPr>
            <a:r>
              <a:rPr lang="en-US" b="1" dirty="0">
                <a:solidFill>
                  <a:srgbClr val="00B0F0"/>
                </a:solidFill>
              </a:rPr>
              <a:t>Events are independent (Under statistical independence)</a:t>
            </a:r>
          </a:p>
          <a:p>
            <a:pPr marL="0" indent="0">
              <a:buNone/>
            </a:pPr>
            <a:r>
              <a:rPr lang="en-US" dirty="0"/>
              <a:t>If A and B are two independent events, then probability of their simultaneous occurrence is given by, </a:t>
            </a:r>
          </a:p>
          <a:p>
            <a:pPr marL="0" indent="0">
              <a:buNone/>
            </a:pPr>
            <a:r>
              <a:rPr lang="en-US" dirty="0"/>
              <a:t>	P (A and B) = P (A ∩ B) = P(A) . P(B)</a:t>
            </a:r>
          </a:p>
          <a:p>
            <a:pPr marL="0" indent="0">
              <a:buNone/>
            </a:pPr>
            <a:r>
              <a:rPr lang="en-US" dirty="0"/>
              <a:t>	P (A and B and C) = P (A ∩ B ∩ C) = P(A) . P(B) . P(C)</a:t>
            </a:r>
          </a:p>
          <a:p>
            <a:pPr marL="0" indent="0">
              <a:buNone/>
            </a:pPr>
            <a:endParaRPr lang="en-US" b="1" dirty="0">
              <a:solidFill>
                <a:srgbClr val="00B0F0"/>
              </a:solidFill>
            </a:endParaRPr>
          </a:p>
          <a:p>
            <a:pPr marL="0" indent="0">
              <a:buNone/>
            </a:pPr>
            <a:r>
              <a:rPr lang="en-US" b="1" dirty="0">
                <a:solidFill>
                  <a:srgbClr val="00B0F0"/>
                </a:solidFill>
              </a:rPr>
              <a:t>Events are dependent (Under statistical dependence)</a:t>
            </a:r>
          </a:p>
          <a:p>
            <a:pPr marL="0" indent="0">
              <a:buNone/>
            </a:pPr>
            <a:r>
              <a:rPr lang="en-US" dirty="0"/>
              <a:t>If A and B are two dependent events, then probability of their joint occurrence is given by,</a:t>
            </a:r>
          </a:p>
          <a:p>
            <a:pPr marL="0" indent="0">
              <a:buNone/>
            </a:pPr>
            <a:r>
              <a:rPr lang="en-US" dirty="0"/>
              <a:t>	P (A and B) = P (A ∩ B) = P(A) . P(B/A) </a:t>
            </a:r>
          </a:p>
          <a:p>
            <a:pPr marL="0" indent="0">
              <a:buNone/>
            </a:pPr>
            <a:r>
              <a:rPr lang="en-US" dirty="0"/>
              <a:t>			           = P(B) . P(A/B)</a:t>
            </a:r>
          </a:p>
          <a:p>
            <a:pPr marL="0" indent="0">
              <a:buNone/>
            </a:pPr>
            <a:r>
              <a:rPr lang="en-US" dirty="0"/>
              <a:t>Notation:</a:t>
            </a:r>
          </a:p>
          <a:p>
            <a:pPr marL="0" indent="0">
              <a:buNone/>
            </a:pPr>
            <a:r>
              <a:rPr lang="en-US" dirty="0"/>
              <a:t>	P(B/A) = Conditional probability of an event B given that event A has already occurred</a:t>
            </a:r>
          </a:p>
          <a:p>
            <a:pPr marL="0" indent="0">
              <a:buNone/>
            </a:pPr>
            <a:r>
              <a:rPr lang="en-US" dirty="0"/>
              <a:t>	               or probability of event B given information about the occurrence of event A.</a:t>
            </a:r>
          </a:p>
          <a:p>
            <a:pPr marL="0" indent="0">
              <a:buNone/>
            </a:pPr>
            <a:r>
              <a:rPr lang="en-US" dirty="0"/>
              <a:t>	P (A/B) = Conditional probability of an event A given that event A has already occurred</a:t>
            </a:r>
          </a:p>
          <a:p>
            <a:pPr marL="0" indent="0">
              <a:buNone/>
            </a:pPr>
            <a:r>
              <a:rPr lang="en-US" dirty="0"/>
              <a:t>	               or probability of event B given information about the occurrence of event B.</a:t>
            </a:r>
          </a:p>
          <a:p>
            <a:pPr marL="0" indent="0">
              <a:buNone/>
            </a:pPr>
            <a:endParaRPr lang="en-US" dirty="0"/>
          </a:p>
        </p:txBody>
      </p:sp>
      <p:sp>
        <p:nvSpPr>
          <p:cNvPr id="4" name="Footer Placeholder 3">
            <a:extLst>
              <a:ext uri="{FF2B5EF4-FFF2-40B4-BE49-F238E27FC236}">
                <a16:creationId xmlns:a16="http://schemas.microsoft.com/office/drawing/2014/main" id="{EE00998A-2905-47F0-A7DB-4D7578D0763C}"/>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2246901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046C6E-6F88-4952-BE6C-0BE7A9A50AE5}"/>
                  </a:ext>
                </a:extLst>
              </p:cNvPr>
              <p:cNvSpPr>
                <a:spLocks noGrp="1"/>
              </p:cNvSpPr>
              <p:nvPr>
                <p:ph idx="1"/>
              </p:nvPr>
            </p:nvSpPr>
            <p:spPr>
              <a:xfrm>
                <a:off x="776377" y="655608"/>
                <a:ext cx="10955548" cy="5379432"/>
              </a:xfrm>
            </p:spPr>
            <p:txBody>
              <a:bodyPr>
                <a:noAutofit/>
              </a:bodyPr>
              <a:lstStyle/>
              <a:p>
                <a:pPr marL="0" indent="0">
                  <a:buNone/>
                </a:pPr>
                <a:r>
                  <a:rPr lang="en-US" sz="2000" b="1" dirty="0">
                    <a:solidFill>
                      <a:srgbClr val="00B0F0"/>
                    </a:solidFill>
                  </a:rPr>
                  <a:t>What is conditional probability?</a:t>
                </a:r>
              </a:p>
              <a:p>
                <a:pPr marL="0" indent="0">
                  <a:buNone/>
                </a:pPr>
                <a:r>
                  <a:rPr lang="en-US" b="0" i="0" dirty="0">
                    <a:solidFill>
                      <a:srgbClr val="111111"/>
                    </a:solidFill>
                    <a:effectLst/>
                  </a:rPr>
                  <a:t>Conditional probability is defined as the likelihood of an event or outcome occurring, based on the occurrence of a previous event or outcome. </a:t>
                </a:r>
                <a:endParaRPr lang="en-US" dirty="0">
                  <a:solidFill>
                    <a:srgbClr val="333333"/>
                  </a:solidFill>
                </a:endParaRPr>
              </a:p>
              <a:p>
                <a:pPr marL="0" indent="0">
                  <a:buNone/>
                </a:pPr>
                <a:r>
                  <a:rPr lang="en-US" dirty="0"/>
                  <a:t>The probability of event A given B is given by,</a:t>
                </a:r>
              </a:p>
              <a:p>
                <a:pPr marL="0" indent="0">
                  <a:buNone/>
                </a:pPr>
                <a:r>
                  <a:rPr lang="en-US" dirty="0"/>
                  <a:t>	P(A/B)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a14:m>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𝑃𝑟𝑜𝑏𝑎𝑏𝑖𝑙𝑖𝑡𝑦</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𝑗𝑜𝑖𝑛𝑡</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𝑒𝑣𝑒𝑛𝑡</m:t>
                        </m:r>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r>
                          <a:rPr lang="en-US" sz="2400" b="0" i="1" smtClean="0">
                            <a:latin typeface="Cambria Math" panose="02040503050406030204" pitchFamily="18" charset="0"/>
                          </a:rPr>
                          <m:t>𝐵</m:t>
                        </m:r>
                      </m:num>
                      <m:den>
                        <m:r>
                          <a:rPr lang="en-US" sz="2400" b="0" i="1" smtClean="0">
                            <a:latin typeface="Cambria Math" panose="02040503050406030204" pitchFamily="18" charset="0"/>
                          </a:rPr>
                          <m:t>𝑃𝑟𝑜𝑏𝑎𝑏𝑖𝑙𝑖𝑡𝑦</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𝑜𝑐𝑐𝑢𝑟𝑒𝑛𝑐𝑒</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𝑎𝑛</m:t>
                        </m:r>
                        <m:r>
                          <a:rPr lang="en-US" sz="2400" b="0" i="1" smtClean="0">
                            <a:latin typeface="Cambria Math" panose="02040503050406030204" pitchFamily="18" charset="0"/>
                          </a:rPr>
                          <m:t> </m:t>
                        </m:r>
                        <m:r>
                          <a:rPr lang="en-US" sz="2400" b="0" i="1" smtClean="0">
                            <a:latin typeface="Cambria Math" panose="02040503050406030204" pitchFamily="18" charset="0"/>
                          </a:rPr>
                          <m:t>𝑒𝑣𝑒𝑛</m:t>
                        </m:r>
                        <m:r>
                          <a:rPr lang="en-US" sz="2400" b="0" i="1" smtClean="0">
                            <a:latin typeface="Cambria Math" panose="02040503050406030204" pitchFamily="18" charset="0"/>
                          </a:rPr>
                          <m:t> </m:t>
                        </m:r>
                        <m:r>
                          <a:rPr lang="en-US" sz="2400" b="0" i="1" smtClean="0">
                            <a:latin typeface="Cambria Math" panose="02040503050406030204" pitchFamily="18" charset="0"/>
                          </a:rPr>
                          <m:t>𝐵</m:t>
                        </m:r>
                      </m:den>
                    </m:f>
                  </m:oMath>
                </a14:m>
                <a:endParaRPr lang="en-US" sz="2400" dirty="0"/>
              </a:p>
              <a:p>
                <a:pPr marL="0" indent="0">
                  <a:buNone/>
                </a:pPr>
                <a:endParaRPr lang="en-US" b="1" dirty="0">
                  <a:solidFill>
                    <a:srgbClr val="00B0F0"/>
                  </a:solidFill>
                </a:endParaRPr>
              </a:p>
              <a:p>
                <a:pPr marL="0" indent="0">
                  <a:buNone/>
                </a:pPr>
                <a:r>
                  <a:rPr lang="en-US" b="1" dirty="0">
                    <a:solidFill>
                      <a:srgbClr val="00B0F0"/>
                    </a:solidFill>
                  </a:rPr>
                  <a:t>Notation</a:t>
                </a:r>
                <a:r>
                  <a:rPr lang="en-US" dirty="0"/>
                  <a:t>:</a:t>
                </a:r>
              </a:p>
              <a:p>
                <a:pPr marL="0" indent="0">
                  <a:buNone/>
                </a:pPr>
                <a:r>
                  <a:rPr lang="en-US" dirty="0"/>
                  <a:t>P (A) = Probability of occurrence of event A or marginal probability of A</a:t>
                </a:r>
              </a:p>
              <a:p>
                <a:pPr marL="0" indent="0">
                  <a:buNone/>
                </a:pPr>
                <a:r>
                  <a:rPr lang="en-US" dirty="0"/>
                  <a:t>P (B) = Probability of occurrence of event A or marginal probability of B</a:t>
                </a:r>
              </a:p>
              <a:p>
                <a:pPr marL="0" indent="0">
                  <a:buNone/>
                </a:pPr>
                <a:r>
                  <a:rPr lang="en-US" dirty="0"/>
                  <a:t>P (A and B) = Prob. of simultaneous occurrence of events A and B or joint probability of A and B</a:t>
                </a:r>
              </a:p>
              <a:p>
                <a:pPr marL="0" indent="0">
                  <a:buNone/>
                </a:pPr>
                <a:r>
                  <a:rPr lang="en-US" dirty="0"/>
                  <a:t>The probability of event B given A is given by,</a:t>
                </a:r>
              </a:p>
              <a:p>
                <a:pPr marL="0" indent="0">
                  <a:buNone/>
                </a:pPr>
                <a:r>
                  <a:rPr lang="en-US"/>
                  <a:t>	P</a:t>
                </a:r>
                <a:r>
                  <a:rPr lang="en-US" dirty="0"/>
                  <a:t>(B/A)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den>
                    </m:f>
                  </m:oMath>
                </a14:m>
                <a:r>
                  <a:rPr lang="en-US" sz="2400" dirty="0"/>
                  <a:t> =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𝑃𝑟𝑜𝑏𝑎𝑏𝑖𝑙𝑖𝑡𝑦</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𝑗𝑜𝑖𝑛𝑡</m:t>
                        </m:r>
                        <m:r>
                          <a:rPr lang="en-US" sz="2400" i="1">
                            <a:latin typeface="Cambria Math" panose="02040503050406030204" pitchFamily="18" charset="0"/>
                          </a:rPr>
                          <m:t> </m:t>
                        </m:r>
                        <m:r>
                          <a:rPr lang="en-US" sz="2400" i="1">
                            <a:latin typeface="Cambria Math" panose="02040503050406030204" pitchFamily="18" charset="0"/>
                          </a:rPr>
                          <m:t>𝑜𝑐𝑐𝑢𝑟𝑒𝑛𝑐𝑒</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𝑒𝑣𝑒𝑛𝑡</m:t>
                        </m:r>
                        <m:r>
                          <a:rPr lang="en-US" sz="2400" i="1">
                            <a:latin typeface="Cambria Math" panose="02040503050406030204" pitchFamily="18" charset="0"/>
                          </a:rPr>
                          <m:t> </m:t>
                        </m:r>
                        <m:r>
                          <a:rPr lang="en-US" sz="2400" i="1">
                            <a:latin typeface="Cambria Math" panose="02040503050406030204" pitchFamily="18" charset="0"/>
                          </a:rPr>
                          <m:t>𝐴</m:t>
                        </m:r>
                        <m:r>
                          <a:rPr lang="en-US" sz="2400" i="1">
                            <a:latin typeface="Cambria Math" panose="02040503050406030204" pitchFamily="18" charset="0"/>
                          </a:rPr>
                          <m:t> </m:t>
                        </m:r>
                        <m:r>
                          <a:rPr lang="en-US" sz="2400" i="1">
                            <a:latin typeface="Cambria Math" panose="02040503050406030204" pitchFamily="18" charset="0"/>
                          </a:rPr>
                          <m:t>𝑎𝑛𝑑</m:t>
                        </m:r>
                        <m:r>
                          <a:rPr lang="en-US" sz="2400" i="1">
                            <a:latin typeface="Cambria Math" panose="02040503050406030204" pitchFamily="18" charset="0"/>
                          </a:rPr>
                          <m:t> </m:t>
                        </m:r>
                        <m:r>
                          <a:rPr lang="en-US" sz="2400" i="1">
                            <a:latin typeface="Cambria Math" panose="02040503050406030204" pitchFamily="18" charset="0"/>
                          </a:rPr>
                          <m:t>𝐵</m:t>
                        </m:r>
                      </m:num>
                      <m:den>
                        <m:r>
                          <a:rPr lang="en-US" sz="2400" i="1">
                            <a:latin typeface="Cambria Math" panose="02040503050406030204" pitchFamily="18" charset="0"/>
                          </a:rPr>
                          <m:t>𝑃𝑟𝑜𝑏𝑎𝑏𝑖𝑙𝑖𝑡𝑦</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𝑜𝑐𝑐𝑢𝑟𝑒𝑛𝑐𝑒</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𝑎𝑛</m:t>
                        </m:r>
                        <m:r>
                          <a:rPr lang="en-US" sz="2400" i="1">
                            <a:latin typeface="Cambria Math" panose="02040503050406030204" pitchFamily="18" charset="0"/>
                          </a:rPr>
                          <m:t> </m:t>
                        </m:r>
                        <m:r>
                          <a:rPr lang="en-US" sz="2400" i="1">
                            <a:latin typeface="Cambria Math" panose="02040503050406030204" pitchFamily="18" charset="0"/>
                          </a:rPr>
                          <m:t>𝑒𝑣𝑒𝑛</m:t>
                        </m:r>
                        <m:r>
                          <a:rPr lang="en-US" sz="2400" i="1">
                            <a:latin typeface="Cambria Math" panose="02040503050406030204" pitchFamily="18" charset="0"/>
                          </a:rPr>
                          <m:t> </m:t>
                        </m:r>
                        <m:r>
                          <a:rPr lang="en-US" sz="2400" b="0" i="1" smtClean="0">
                            <a:latin typeface="Cambria Math" panose="02040503050406030204" pitchFamily="18" charset="0"/>
                          </a:rPr>
                          <m:t>𝐴</m:t>
                        </m:r>
                      </m:den>
                    </m:f>
                  </m:oMath>
                </a14:m>
                <a:endParaRPr lang="en-US" sz="2400" dirty="0"/>
              </a:p>
            </p:txBody>
          </p:sp>
        </mc:Choice>
        <mc:Fallback xmlns="">
          <p:sp>
            <p:nvSpPr>
              <p:cNvPr id="3" name="Content Placeholder 2">
                <a:extLst>
                  <a:ext uri="{FF2B5EF4-FFF2-40B4-BE49-F238E27FC236}">
                    <a16:creationId xmlns:a16="http://schemas.microsoft.com/office/drawing/2014/main" id="{AB046C6E-6F88-4952-BE6C-0BE7A9A50AE5}"/>
                  </a:ext>
                </a:extLst>
              </p:cNvPr>
              <p:cNvSpPr>
                <a:spLocks noGrp="1" noRot="1" noChangeAspect="1" noMove="1" noResize="1" noEditPoints="1" noAdjustHandles="1" noChangeArrowheads="1" noChangeShapeType="1" noTextEdit="1"/>
              </p:cNvSpPr>
              <p:nvPr>
                <p:ph idx="1"/>
              </p:nvPr>
            </p:nvSpPr>
            <p:spPr>
              <a:xfrm>
                <a:off x="776377" y="655608"/>
                <a:ext cx="10955548" cy="5379432"/>
              </a:xfrm>
              <a:blipFill>
                <a:blip r:embed="rId2"/>
                <a:stretch>
                  <a:fillRect l="-556" t="-68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94EBA88-55C3-4669-B281-2F984C64247D}"/>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421184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1E24F-C13A-AFE5-241D-38B831C0F9FA}"/>
              </a:ext>
            </a:extLst>
          </p:cNvPr>
          <p:cNvSpPr>
            <a:spLocks noGrp="1"/>
          </p:cNvSpPr>
          <p:nvPr>
            <p:ph idx="1"/>
          </p:nvPr>
        </p:nvSpPr>
        <p:spPr>
          <a:xfrm>
            <a:off x="626533" y="448733"/>
            <a:ext cx="11074400" cy="5765800"/>
          </a:xfrm>
        </p:spPr>
        <p:txBody>
          <a:bodyPr>
            <a:normAutofit fontScale="92500" lnSpcReduction="20000"/>
          </a:bodyPr>
          <a:lstStyle/>
          <a:p>
            <a:pPr marL="0" indent="0">
              <a:buNone/>
            </a:pPr>
            <a:r>
              <a:rPr lang="en-US" dirty="0"/>
              <a:t>The following are key benefits of knowing probability of events:</a:t>
            </a:r>
          </a:p>
          <a:p>
            <a:pPr marL="342900" indent="-342900">
              <a:buAutoNum type="arabicPeriod"/>
            </a:pPr>
            <a:r>
              <a:rPr lang="en-US" b="1" dirty="0">
                <a:solidFill>
                  <a:srgbClr val="00B0F0"/>
                </a:solidFill>
              </a:rPr>
              <a:t>Better decision making</a:t>
            </a:r>
            <a:r>
              <a:rPr lang="en-US" dirty="0"/>
              <a:t>: A company launching a new product can assess the probability of success or failure to decide whether to proceed.</a:t>
            </a:r>
          </a:p>
          <a:p>
            <a:pPr marL="342900" indent="-342900">
              <a:buAutoNum type="arabicPeriod"/>
            </a:pPr>
            <a:r>
              <a:rPr lang="en-US" b="1" dirty="0">
                <a:solidFill>
                  <a:srgbClr val="00B0F0"/>
                </a:solidFill>
              </a:rPr>
              <a:t>Risk management</a:t>
            </a:r>
            <a:r>
              <a:rPr lang="en-US" dirty="0"/>
              <a:t>: Insurance companies use probabilities to estimate risks (e.g., accidents, health issues) and set premiums</a:t>
            </a:r>
          </a:p>
          <a:p>
            <a:pPr marL="342900" indent="-342900">
              <a:buAutoNum type="arabicPeriod"/>
            </a:pPr>
            <a:r>
              <a:rPr lang="en-US" b="1" dirty="0">
                <a:solidFill>
                  <a:srgbClr val="00B0F0"/>
                </a:solidFill>
              </a:rPr>
              <a:t>Optimum renounce allocation:</a:t>
            </a:r>
            <a:r>
              <a:rPr lang="en-US" dirty="0"/>
              <a:t> Hospitals can predict patient inflow probabilities and allocate resources like beds, staff, and equipment efficiently.</a:t>
            </a:r>
          </a:p>
          <a:p>
            <a:pPr marL="342900" indent="-342900">
              <a:buAutoNum type="arabicPeriod"/>
            </a:pPr>
            <a:r>
              <a:rPr lang="en-US" b="1" dirty="0">
                <a:solidFill>
                  <a:srgbClr val="00B0F0"/>
                </a:solidFill>
              </a:rPr>
              <a:t>Predicting future outcome</a:t>
            </a:r>
            <a:r>
              <a:rPr lang="en-US" dirty="0"/>
              <a:t>: Weather forecasts rely on probabilities (e.g., 70% chance of rain) to guide activities like farming, travel, or outdoor events. </a:t>
            </a:r>
          </a:p>
          <a:p>
            <a:pPr marL="342900" indent="-342900">
              <a:buAutoNum type="arabicPeriod"/>
            </a:pPr>
            <a:r>
              <a:rPr lang="en-US" b="1" dirty="0">
                <a:solidFill>
                  <a:srgbClr val="00B0F0"/>
                </a:solidFill>
              </a:rPr>
              <a:t>Improved Strategy in Games or Competitions</a:t>
            </a:r>
            <a:r>
              <a:rPr lang="en-US" dirty="0"/>
              <a:t>: In poker or chess, players calculate probabilities to decide moves that maximize winning chances.</a:t>
            </a:r>
          </a:p>
          <a:p>
            <a:pPr marL="342900" indent="-342900">
              <a:buAutoNum type="arabicPeriod"/>
            </a:pPr>
            <a:r>
              <a:rPr lang="en-US" b="1" dirty="0">
                <a:solidFill>
                  <a:srgbClr val="00B0F0"/>
                </a:solidFill>
              </a:rPr>
              <a:t>Understanding Randomness and Patterns</a:t>
            </a:r>
            <a:r>
              <a:rPr lang="en-US" dirty="0"/>
              <a:t>: Probability explains phenomena like lottery wins, genetic traits, or stock market fluctuations.</a:t>
            </a:r>
          </a:p>
          <a:p>
            <a:pPr marL="342900" indent="-342900">
              <a:buAutoNum type="arabicPeriod"/>
            </a:pPr>
            <a:r>
              <a:rPr lang="en-US" b="1" dirty="0">
                <a:solidFill>
                  <a:srgbClr val="00B0F0"/>
                </a:solidFill>
              </a:rPr>
              <a:t>Enhanced Business Forecasting</a:t>
            </a:r>
            <a:r>
              <a:rPr lang="en-US" dirty="0"/>
              <a:t>: Businesses predict customer behavior (e.g., probability of repeat purchases) to tailor marketing strategies.</a:t>
            </a:r>
          </a:p>
          <a:p>
            <a:pPr marL="342900" indent="-342900">
              <a:buAutoNum type="arabicPeriod"/>
            </a:pPr>
            <a:r>
              <a:rPr lang="en-US" b="1" dirty="0">
                <a:solidFill>
                  <a:srgbClr val="00B0F0"/>
                </a:solidFill>
              </a:rPr>
              <a:t>Safety and Reliability</a:t>
            </a:r>
            <a:r>
              <a:rPr lang="en-US" dirty="0"/>
              <a:t>: Engineers use probabilities to assess the likelihood of system failures (e.g., bridges, airplanes).</a:t>
            </a:r>
          </a:p>
          <a:p>
            <a:pPr marL="342900" indent="-342900">
              <a:buAutoNum type="arabicPeriod"/>
            </a:pPr>
            <a:r>
              <a:rPr lang="en-US" b="1" dirty="0">
                <a:solidFill>
                  <a:srgbClr val="00B0F0"/>
                </a:solidFill>
              </a:rPr>
              <a:t>Efficient Experimentation and Testing</a:t>
            </a:r>
            <a:r>
              <a:rPr lang="en-US" dirty="0"/>
              <a:t>: In drug trials, probabilities help determine the effectiveness of a new medication.</a:t>
            </a:r>
          </a:p>
          <a:p>
            <a:pPr marL="342900" indent="-342900">
              <a:buAutoNum type="arabicPeriod"/>
            </a:pPr>
            <a:r>
              <a:rPr lang="en-US" b="1" dirty="0">
                <a:solidFill>
                  <a:srgbClr val="00B0F0"/>
                </a:solidFill>
              </a:rPr>
              <a:t>Policy and Public Planning</a:t>
            </a:r>
            <a:r>
              <a:rPr lang="en-US" dirty="0"/>
              <a:t>: Governments estimate the probability of natural disasters (e.g., earthquakes, floods) to plan emergency responses.</a:t>
            </a:r>
          </a:p>
        </p:txBody>
      </p:sp>
      <p:sp>
        <p:nvSpPr>
          <p:cNvPr id="4" name="Footer Placeholder 3">
            <a:extLst>
              <a:ext uri="{FF2B5EF4-FFF2-40B4-BE49-F238E27FC236}">
                <a16:creationId xmlns:a16="http://schemas.microsoft.com/office/drawing/2014/main" id="{F76B1A2F-894A-6D1C-4556-E8FA63875232}"/>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907943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5ACBD-1C41-4124-B361-DA373D76D830}"/>
              </a:ext>
            </a:extLst>
          </p:cNvPr>
          <p:cNvSpPr>
            <a:spLocks noGrp="1"/>
          </p:cNvSpPr>
          <p:nvPr>
            <p:ph idx="1"/>
          </p:nvPr>
        </p:nvSpPr>
        <p:spPr>
          <a:xfrm>
            <a:off x="741871" y="646981"/>
            <a:ext cx="10921041" cy="5388059"/>
          </a:xfrm>
        </p:spPr>
        <p:txBody>
          <a:bodyPr/>
          <a:lstStyle/>
          <a:p>
            <a:pPr marL="0" indent="0">
              <a:buNone/>
            </a:pPr>
            <a:r>
              <a:rPr lang="en-US" b="1" dirty="0">
                <a:solidFill>
                  <a:srgbClr val="00B0F0"/>
                </a:solidFill>
              </a:rPr>
              <a:t>Example</a:t>
            </a:r>
            <a:r>
              <a:rPr lang="en-US" dirty="0"/>
              <a:t>: One hundred students were surveyed about their preference between dogs and cats. The following two-way table displays data for the sample of students who responded to the survey.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1" i="0" dirty="0">
              <a:solidFill>
                <a:srgbClr val="21242C"/>
              </a:solidFill>
              <a:effectLst/>
              <a:latin typeface="Lato"/>
            </a:endParaRPr>
          </a:p>
          <a:p>
            <a:pPr marL="342900" indent="-342900">
              <a:buAutoNum type="alphaLcParenBoth"/>
            </a:pPr>
            <a:r>
              <a:rPr lang="en-US" i="0" dirty="0">
                <a:solidFill>
                  <a:srgbClr val="21242C"/>
                </a:solidFill>
                <a:effectLst/>
              </a:rPr>
              <a:t> In this sample, are the events "prefers dogs" and "prefers cats" mutually exclusive? </a:t>
            </a:r>
          </a:p>
          <a:p>
            <a:pPr marL="342900" indent="-342900">
              <a:buAutoNum type="alphaLcParenBoth"/>
            </a:pPr>
            <a:r>
              <a:rPr lang="en-US" i="0" dirty="0">
                <a:solidFill>
                  <a:srgbClr val="21242C"/>
                </a:solidFill>
                <a:effectLst/>
              </a:rPr>
              <a:t> Find the probability that a randomly selected student prefers dogs</a:t>
            </a:r>
            <a:r>
              <a:rPr lang="en-US" i="0">
                <a:solidFill>
                  <a:srgbClr val="21242C"/>
                </a:solidFill>
                <a:effectLst/>
              </a:rPr>
              <a:t>. </a:t>
            </a:r>
          </a:p>
          <a:p>
            <a:pPr marL="342900" indent="-342900">
              <a:buAutoNum type="alphaLcParenBoth"/>
            </a:pPr>
            <a:r>
              <a:rPr lang="en-US" i="0">
                <a:solidFill>
                  <a:srgbClr val="21242C"/>
                </a:solidFill>
                <a:effectLst/>
              </a:rPr>
              <a:t>Find </a:t>
            </a:r>
            <a:r>
              <a:rPr lang="en-US" i="0" dirty="0">
                <a:solidFill>
                  <a:srgbClr val="21242C"/>
                </a:solidFill>
                <a:effectLst/>
              </a:rPr>
              <a:t>the probability that a randomly selected student prefers dogs or is female. </a:t>
            </a:r>
            <a:endParaRPr lang="en-US" dirty="0">
              <a:solidFill>
                <a:srgbClr val="21242C"/>
              </a:solidFill>
            </a:endParaRPr>
          </a:p>
          <a:p>
            <a:pPr marL="342900" indent="-342900">
              <a:buAutoNum type="alphaLcParenBoth"/>
            </a:pPr>
            <a:r>
              <a:rPr lang="en-US" i="0" dirty="0">
                <a:solidFill>
                  <a:srgbClr val="21242C"/>
                </a:solidFill>
                <a:effectLst/>
              </a:rPr>
              <a:t> Find the probability that a randomly selected student prefers cats </a:t>
            </a:r>
            <a:r>
              <a:rPr lang="en-US" dirty="0">
                <a:solidFill>
                  <a:srgbClr val="21242C"/>
                </a:solidFill>
              </a:rPr>
              <a:t>given that he is male</a:t>
            </a:r>
            <a:r>
              <a:rPr lang="en-US" i="0" dirty="0">
                <a:solidFill>
                  <a:srgbClr val="21242C"/>
                </a:solidFill>
                <a:effectLst/>
              </a:rPr>
              <a:t>.</a:t>
            </a:r>
          </a:p>
          <a:p>
            <a:pPr marL="342900" indent="-342900">
              <a:buAutoNum type="alphaLcParenBoth"/>
            </a:pPr>
            <a:r>
              <a:rPr lang="en-US" dirty="0">
                <a:solidFill>
                  <a:srgbClr val="21242C"/>
                </a:solidFill>
              </a:rPr>
              <a:t> Are the event of ‘female’ independence of event ‘prefer dogs’?</a:t>
            </a:r>
            <a:endParaRPr lang="en-US" dirty="0"/>
          </a:p>
        </p:txBody>
      </p:sp>
      <p:sp>
        <p:nvSpPr>
          <p:cNvPr id="4" name="Footer Placeholder 3">
            <a:extLst>
              <a:ext uri="{FF2B5EF4-FFF2-40B4-BE49-F238E27FC236}">
                <a16:creationId xmlns:a16="http://schemas.microsoft.com/office/drawing/2014/main" id="{31668864-7DB2-47C1-83CF-BEAB1DEF93E2}"/>
              </a:ext>
            </a:extLst>
          </p:cNvPr>
          <p:cNvSpPr>
            <a:spLocks noGrp="1"/>
          </p:cNvSpPr>
          <p:nvPr>
            <p:ph type="ftr" sz="quarter" idx="11"/>
          </p:nvPr>
        </p:nvSpPr>
        <p:spPr/>
        <p:txBody>
          <a:bodyPr/>
          <a:lstStyle/>
          <a:p>
            <a:r>
              <a:rPr lang="en-US"/>
              <a:t>Copy Right  (C)  Santosh Chhatkuli</a:t>
            </a:r>
            <a:endParaRPr lang="en-US" dirty="0"/>
          </a:p>
        </p:txBody>
      </p:sp>
      <p:graphicFrame>
        <p:nvGraphicFramePr>
          <p:cNvPr id="2" name="Table 4">
            <a:extLst>
              <a:ext uri="{FF2B5EF4-FFF2-40B4-BE49-F238E27FC236}">
                <a16:creationId xmlns:a16="http://schemas.microsoft.com/office/drawing/2014/main" id="{C57E304C-E5F3-4EA4-A083-68613B509CD3}"/>
              </a:ext>
            </a:extLst>
          </p:cNvPr>
          <p:cNvGraphicFramePr>
            <a:graphicFrameLocks noGrp="1"/>
          </p:cNvGraphicFramePr>
          <p:nvPr>
            <p:extLst>
              <p:ext uri="{D42A27DB-BD31-4B8C-83A1-F6EECF244321}">
                <p14:modId xmlns:p14="http://schemas.microsoft.com/office/powerpoint/2010/main" val="2579422299"/>
              </p:ext>
            </p:extLst>
          </p:nvPr>
        </p:nvGraphicFramePr>
        <p:xfrm>
          <a:off x="970951" y="1739564"/>
          <a:ext cx="6603041" cy="1854200"/>
        </p:xfrm>
        <a:graphic>
          <a:graphicData uri="http://schemas.openxmlformats.org/drawingml/2006/table">
            <a:tbl>
              <a:tblPr firstRow="1" bandRow="1">
                <a:tableStyleId>{69012ECD-51FC-41F1-AA8D-1B2483CD663E}</a:tableStyleId>
              </a:tblPr>
              <a:tblGrid>
                <a:gridCol w="1857297">
                  <a:extLst>
                    <a:ext uri="{9D8B030D-6E8A-4147-A177-3AD203B41FA5}">
                      <a16:colId xmlns:a16="http://schemas.microsoft.com/office/drawing/2014/main" val="1235283006"/>
                    </a:ext>
                  </a:extLst>
                </a:gridCol>
                <a:gridCol w="1276453">
                  <a:extLst>
                    <a:ext uri="{9D8B030D-6E8A-4147-A177-3AD203B41FA5}">
                      <a16:colId xmlns:a16="http://schemas.microsoft.com/office/drawing/2014/main" val="2021932457"/>
                    </a:ext>
                  </a:extLst>
                </a:gridCol>
                <a:gridCol w="1474449">
                  <a:extLst>
                    <a:ext uri="{9D8B030D-6E8A-4147-A177-3AD203B41FA5}">
                      <a16:colId xmlns:a16="http://schemas.microsoft.com/office/drawing/2014/main" val="4021726448"/>
                    </a:ext>
                  </a:extLst>
                </a:gridCol>
                <a:gridCol w="1994842">
                  <a:extLst>
                    <a:ext uri="{9D8B030D-6E8A-4147-A177-3AD203B41FA5}">
                      <a16:colId xmlns:a16="http://schemas.microsoft.com/office/drawing/2014/main" val="1667224187"/>
                    </a:ext>
                  </a:extLst>
                </a:gridCol>
              </a:tblGrid>
              <a:tr h="370840">
                <a:tc>
                  <a:txBody>
                    <a:bodyPr/>
                    <a:lstStyle/>
                    <a:p>
                      <a:r>
                        <a:rPr lang="en-US" dirty="0"/>
                        <a:t>Preference</a:t>
                      </a:r>
                    </a:p>
                  </a:txBody>
                  <a:tcPr/>
                </a:tc>
                <a:tc>
                  <a:txBody>
                    <a:bodyPr/>
                    <a:lstStyle/>
                    <a:p>
                      <a:pPr algn="ctr"/>
                      <a:r>
                        <a:rPr lang="en-US" dirty="0"/>
                        <a:t>Male</a:t>
                      </a:r>
                    </a:p>
                  </a:txBody>
                  <a:tcPr/>
                </a:tc>
                <a:tc>
                  <a:txBody>
                    <a:bodyPr/>
                    <a:lstStyle/>
                    <a:p>
                      <a:pPr algn="ctr"/>
                      <a:r>
                        <a:rPr lang="en-US" dirty="0"/>
                        <a:t>Female</a:t>
                      </a:r>
                    </a:p>
                  </a:txBody>
                  <a:tcPr/>
                </a:tc>
                <a:tc>
                  <a:txBody>
                    <a:bodyPr/>
                    <a:lstStyle/>
                    <a:p>
                      <a:pPr algn="ctr"/>
                      <a:r>
                        <a:rPr lang="en-US" dirty="0"/>
                        <a:t>Total</a:t>
                      </a:r>
                    </a:p>
                  </a:txBody>
                  <a:tcPr/>
                </a:tc>
                <a:extLst>
                  <a:ext uri="{0D108BD9-81ED-4DB2-BD59-A6C34878D82A}">
                    <a16:rowId xmlns:a16="http://schemas.microsoft.com/office/drawing/2014/main" val="2707796282"/>
                  </a:ext>
                </a:extLst>
              </a:tr>
              <a:tr h="370840">
                <a:tc>
                  <a:txBody>
                    <a:bodyPr/>
                    <a:lstStyle/>
                    <a:p>
                      <a:r>
                        <a:rPr lang="en-US" dirty="0"/>
                        <a:t>Prefers dogs</a:t>
                      </a:r>
                    </a:p>
                  </a:txBody>
                  <a:tcPr/>
                </a:tc>
                <a:tc>
                  <a:txBody>
                    <a:bodyPr/>
                    <a:lstStyle/>
                    <a:p>
                      <a:pPr algn="ctr"/>
                      <a:r>
                        <a:rPr lang="en-US" dirty="0"/>
                        <a:t>120</a:t>
                      </a:r>
                    </a:p>
                  </a:txBody>
                  <a:tcPr/>
                </a:tc>
                <a:tc>
                  <a:txBody>
                    <a:bodyPr/>
                    <a:lstStyle/>
                    <a:p>
                      <a:pPr algn="ctr"/>
                      <a:r>
                        <a:rPr lang="en-US" dirty="0"/>
                        <a:t>65</a:t>
                      </a:r>
                    </a:p>
                  </a:txBody>
                  <a:tcPr/>
                </a:tc>
                <a:tc>
                  <a:txBody>
                    <a:bodyPr/>
                    <a:lstStyle/>
                    <a:p>
                      <a:pPr algn="ctr"/>
                      <a:r>
                        <a:rPr lang="en-US" dirty="0"/>
                        <a:t>185</a:t>
                      </a:r>
                    </a:p>
                  </a:txBody>
                  <a:tcPr/>
                </a:tc>
                <a:extLst>
                  <a:ext uri="{0D108BD9-81ED-4DB2-BD59-A6C34878D82A}">
                    <a16:rowId xmlns:a16="http://schemas.microsoft.com/office/drawing/2014/main" val="1793349977"/>
                  </a:ext>
                </a:extLst>
              </a:tr>
              <a:tr h="370840">
                <a:tc>
                  <a:txBody>
                    <a:bodyPr/>
                    <a:lstStyle/>
                    <a:p>
                      <a:r>
                        <a:rPr lang="en-US" dirty="0"/>
                        <a:t>Prefers cats</a:t>
                      </a:r>
                    </a:p>
                  </a:txBody>
                  <a:tcPr/>
                </a:tc>
                <a:tc>
                  <a:txBody>
                    <a:bodyPr/>
                    <a:lstStyle/>
                    <a:p>
                      <a:pPr algn="ctr"/>
                      <a:r>
                        <a:rPr lang="en-US" dirty="0"/>
                        <a:t>70</a:t>
                      </a:r>
                    </a:p>
                  </a:txBody>
                  <a:tcPr/>
                </a:tc>
                <a:tc>
                  <a:txBody>
                    <a:bodyPr/>
                    <a:lstStyle/>
                    <a:p>
                      <a:pPr algn="ctr"/>
                      <a:r>
                        <a:rPr lang="en-US" dirty="0"/>
                        <a:t>110</a:t>
                      </a:r>
                    </a:p>
                  </a:txBody>
                  <a:tcPr/>
                </a:tc>
                <a:tc>
                  <a:txBody>
                    <a:bodyPr/>
                    <a:lstStyle/>
                    <a:p>
                      <a:pPr algn="ctr"/>
                      <a:r>
                        <a:rPr lang="en-US" dirty="0"/>
                        <a:t>180</a:t>
                      </a:r>
                    </a:p>
                  </a:txBody>
                  <a:tcPr/>
                </a:tc>
                <a:extLst>
                  <a:ext uri="{0D108BD9-81ED-4DB2-BD59-A6C34878D82A}">
                    <a16:rowId xmlns:a16="http://schemas.microsoft.com/office/drawing/2014/main" val="492846133"/>
                  </a:ext>
                </a:extLst>
              </a:tr>
              <a:tr h="370840">
                <a:tc>
                  <a:txBody>
                    <a:bodyPr/>
                    <a:lstStyle/>
                    <a:p>
                      <a:r>
                        <a:rPr lang="en-US" dirty="0"/>
                        <a:t>No preference</a:t>
                      </a:r>
                    </a:p>
                  </a:txBody>
                  <a:tcPr/>
                </a:tc>
                <a:tc>
                  <a:txBody>
                    <a:bodyPr/>
                    <a:lstStyle/>
                    <a:p>
                      <a:pPr algn="ctr"/>
                      <a:r>
                        <a:rPr lang="en-US" dirty="0"/>
                        <a:t>10</a:t>
                      </a:r>
                    </a:p>
                  </a:txBody>
                  <a:tcPr/>
                </a:tc>
                <a:tc>
                  <a:txBody>
                    <a:bodyPr/>
                    <a:lstStyle/>
                    <a:p>
                      <a:pPr algn="ctr"/>
                      <a:r>
                        <a:rPr lang="en-US" dirty="0"/>
                        <a:t>25</a:t>
                      </a:r>
                    </a:p>
                  </a:txBody>
                  <a:tcPr/>
                </a:tc>
                <a:tc>
                  <a:txBody>
                    <a:bodyPr/>
                    <a:lstStyle/>
                    <a:p>
                      <a:pPr algn="ctr"/>
                      <a:r>
                        <a:rPr lang="en-US" dirty="0"/>
                        <a:t>35</a:t>
                      </a:r>
                    </a:p>
                  </a:txBody>
                  <a:tcPr/>
                </a:tc>
                <a:extLst>
                  <a:ext uri="{0D108BD9-81ED-4DB2-BD59-A6C34878D82A}">
                    <a16:rowId xmlns:a16="http://schemas.microsoft.com/office/drawing/2014/main" val="1647842899"/>
                  </a:ext>
                </a:extLst>
              </a:tr>
              <a:tr h="370840">
                <a:tc>
                  <a:txBody>
                    <a:bodyPr/>
                    <a:lstStyle/>
                    <a:p>
                      <a:r>
                        <a:rPr lang="en-US" dirty="0"/>
                        <a:t>Total</a:t>
                      </a:r>
                    </a:p>
                  </a:txBody>
                  <a:tcPr/>
                </a:tc>
                <a:tc>
                  <a:txBody>
                    <a:bodyPr/>
                    <a:lstStyle/>
                    <a:p>
                      <a:pPr algn="ctr"/>
                      <a:r>
                        <a:rPr lang="en-US" dirty="0"/>
                        <a:t>200</a:t>
                      </a:r>
                    </a:p>
                  </a:txBody>
                  <a:tcPr/>
                </a:tc>
                <a:tc>
                  <a:txBody>
                    <a:bodyPr/>
                    <a:lstStyle/>
                    <a:p>
                      <a:pPr algn="ctr"/>
                      <a:r>
                        <a:rPr lang="en-US" dirty="0"/>
                        <a:t>200</a:t>
                      </a:r>
                    </a:p>
                  </a:txBody>
                  <a:tcPr/>
                </a:tc>
                <a:tc>
                  <a:txBody>
                    <a:bodyPr/>
                    <a:lstStyle/>
                    <a:p>
                      <a:pPr algn="ctr"/>
                      <a:r>
                        <a:rPr lang="en-US" dirty="0"/>
                        <a:t>n = 400</a:t>
                      </a:r>
                    </a:p>
                  </a:txBody>
                  <a:tcPr/>
                </a:tc>
                <a:extLst>
                  <a:ext uri="{0D108BD9-81ED-4DB2-BD59-A6C34878D82A}">
                    <a16:rowId xmlns:a16="http://schemas.microsoft.com/office/drawing/2014/main" val="4151930264"/>
                  </a:ext>
                </a:extLst>
              </a:tr>
            </a:tbl>
          </a:graphicData>
        </a:graphic>
      </p:graphicFrame>
    </p:spTree>
    <p:extLst>
      <p:ext uri="{BB962C8B-B14F-4D97-AF65-F5344CB8AC3E}">
        <p14:creationId xmlns:p14="http://schemas.microsoft.com/office/powerpoint/2010/main" val="196933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7C1EE-8FE0-B025-BA07-331930C932A9}"/>
              </a:ext>
            </a:extLst>
          </p:cNvPr>
          <p:cNvSpPr>
            <a:spLocks noGrp="1"/>
          </p:cNvSpPr>
          <p:nvPr>
            <p:ph idx="1"/>
          </p:nvPr>
        </p:nvSpPr>
        <p:spPr>
          <a:xfrm>
            <a:off x="558800" y="467360"/>
            <a:ext cx="11115040" cy="5840312"/>
          </a:xfrm>
        </p:spPr>
        <p:txBody>
          <a:bodyPr/>
          <a:lstStyle/>
          <a:p>
            <a:pPr marL="0" indent="0">
              <a:buNone/>
            </a:pPr>
            <a:r>
              <a:rPr lang="en-US" b="1" dirty="0"/>
              <a:t>Solution:</a:t>
            </a:r>
          </a:p>
          <a:p>
            <a:pPr marL="0" indent="0">
              <a:buNone/>
            </a:pPr>
            <a:r>
              <a:rPr lang="en-US" dirty="0"/>
              <a:t>Event D = Prefers dogs	Event M = randomly selected student is a male</a:t>
            </a:r>
          </a:p>
          <a:p>
            <a:pPr marL="0" indent="0">
              <a:buNone/>
            </a:pPr>
            <a:r>
              <a:rPr lang="en-US" dirty="0"/>
              <a:t>Event C = Prefers cats	Event F = randomly selected student is a female</a:t>
            </a:r>
          </a:p>
          <a:p>
            <a:pPr marL="342900" indent="-342900">
              <a:buAutoNum type="alphaLcParenBoth"/>
            </a:pPr>
            <a:r>
              <a:rPr lang="en-US" dirty="0"/>
              <a:t>Events of ‘prefers dogs’ and ‘prefers cats’ are not mutually exclusive, because a same person may prefer both pets.</a:t>
            </a:r>
          </a:p>
          <a:p>
            <a:pPr marL="342900" indent="-342900">
              <a:buAutoNum type="alphaLcParenBoth"/>
            </a:pPr>
            <a:r>
              <a:rPr lang="en-US" dirty="0"/>
              <a:t>P(D) = f/n = 185/400 = 0.4625</a:t>
            </a:r>
          </a:p>
          <a:p>
            <a:pPr marL="342900" indent="-342900">
              <a:buAutoNum type="alphaLcParenBoth"/>
            </a:pPr>
            <a:r>
              <a:rPr lang="en-US" dirty="0"/>
              <a:t>P (D or F) = P(D) + P(F) -  P (D and F) = 185/400 + 200/400 – 65/400 = </a:t>
            </a:r>
          </a:p>
          <a:p>
            <a:pPr marL="342900" indent="-342900">
              <a:buAutoNum type="alphaLcParenBoth"/>
            </a:pPr>
            <a:r>
              <a:rPr lang="en-US" dirty="0"/>
              <a:t>P (C/M) = P (C and M)/ P(M) = 70/400 / 200/400 = </a:t>
            </a:r>
          </a:p>
          <a:p>
            <a:pPr marL="342900" indent="-342900">
              <a:buAutoNum type="alphaLcParenBoth"/>
            </a:pPr>
            <a:r>
              <a:rPr lang="en-US" dirty="0"/>
              <a:t>Since P (D/M) = 120/200 = 0.6 and P(D/F) = 65/200 = 0.325. It means that male is twice as likely to prefer dog than female. Hence, preference of dog is dependent on gender. </a:t>
            </a:r>
          </a:p>
          <a:p>
            <a:pPr marL="0" indent="0">
              <a:buNone/>
            </a:pPr>
            <a:r>
              <a:rPr lang="en-US" dirty="0"/>
              <a:t>     Further, </a:t>
            </a:r>
          </a:p>
          <a:p>
            <a:pPr marL="0" indent="0">
              <a:buNone/>
            </a:pPr>
            <a:r>
              <a:rPr lang="en-US" dirty="0"/>
              <a:t>	P(F and D) = 65/400 = 0.1625</a:t>
            </a:r>
          </a:p>
          <a:p>
            <a:pPr marL="0" indent="0">
              <a:buNone/>
            </a:pPr>
            <a:r>
              <a:rPr lang="en-US" dirty="0"/>
              <a:t>      and</a:t>
            </a:r>
          </a:p>
          <a:p>
            <a:pPr marL="0" indent="0">
              <a:buNone/>
            </a:pPr>
            <a:r>
              <a:rPr lang="en-US" dirty="0"/>
              <a:t>	P(F) . P(D) = 200/400 x 185/400 = 0.23125</a:t>
            </a:r>
          </a:p>
          <a:p>
            <a:pPr marL="0" indent="0">
              <a:buNone/>
            </a:pPr>
            <a:r>
              <a:rPr lang="en-US" dirty="0"/>
              <a:t>       Hence, we can say event of student being female and preferring dog are not independent.</a:t>
            </a:r>
          </a:p>
          <a:p>
            <a:pPr marL="342900" indent="-342900">
              <a:buAutoNum type="alphaLcParenBoth"/>
            </a:pPr>
            <a:endParaRPr lang="en-US" dirty="0"/>
          </a:p>
          <a:p>
            <a:pPr marL="342900" indent="-342900">
              <a:buAutoNum type="alphaLcParenBoth"/>
            </a:pPr>
            <a:endParaRPr lang="en-US" dirty="0"/>
          </a:p>
        </p:txBody>
      </p:sp>
      <p:sp>
        <p:nvSpPr>
          <p:cNvPr id="4" name="Footer Placeholder 3">
            <a:extLst>
              <a:ext uri="{FF2B5EF4-FFF2-40B4-BE49-F238E27FC236}">
                <a16:creationId xmlns:a16="http://schemas.microsoft.com/office/drawing/2014/main" id="{EC9EA107-538C-9833-83C7-25E996384DBB}"/>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347201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B6D97E-ABB5-41AD-AA20-CB0893A5FF79}"/>
              </a:ext>
            </a:extLst>
          </p:cNvPr>
          <p:cNvSpPr>
            <a:spLocks noGrp="1"/>
          </p:cNvSpPr>
          <p:nvPr>
            <p:ph idx="1"/>
          </p:nvPr>
        </p:nvSpPr>
        <p:spPr>
          <a:xfrm>
            <a:off x="785004" y="629728"/>
            <a:ext cx="10765766" cy="5443268"/>
          </a:xfrm>
        </p:spPr>
        <p:txBody>
          <a:bodyPr>
            <a:normAutofit fontScale="92500" lnSpcReduction="10000"/>
          </a:bodyPr>
          <a:lstStyle/>
          <a:p>
            <a:pPr marL="0" indent="0">
              <a:buNone/>
            </a:pPr>
            <a:r>
              <a:rPr lang="en-US" sz="2200" b="1" i="0" dirty="0">
                <a:solidFill>
                  <a:srgbClr val="00B0F0"/>
                </a:solidFill>
                <a:effectLst/>
                <a:latin typeface="Lato"/>
              </a:rPr>
              <a:t>Example</a:t>
            </a:r>
            <a:r>
              <a:rPr lang="en-US" sz="2200" b="0" i="0" dirty="0">
                <a:solidFill>
                  <a:srgbClr val="333333"/>
                </a:solidFill>
                <a:effectLst/>
                <a:latin typeface="Lato"/>
              </a:rPr>
              <a:t>: In a survey conducted by a college both full time and part-time, students were asked how often they had visited the college’s tutoring center in the last two months. The results may be represented as follows:</a:t>
            </a:r>
          </a:p>
          <a:p>
            <a:pPr marL="0" indent="0">
              <a:buNone/>
            </a:pPr>
            <a:endParaRPr lang="en-US" dirty="0">
              <a:solidFill>
                <a:srgbClr val="333333"/>
              </a:solidFill>
              <a:latin typeface="Lato"/>
            </a:endParaRPr>
          </a:p>
          <a:p>
            <a:pPr marL="0" indent="0">
              <a:buNone/>
            </a:pPr>
            <a:endParaRPr lang="en-US" b="0" i="0" dirty="0">
              <a:solidFill>
                <a:srgbClr val="333333"/>
              </a:solidFill>
              <a:effectLst/>
              <a:latin typeface="Lato"/>
            </a:endParaRPr>
          </a:p>
          <a:p>
            <a:pPr marL="0" indent="0">
              <a:buNone/>
            </a:pPr>
            <a:endParaRPr lang="en-US" dirty="0">
              <a:solidFill>
                <a:srgbClr val="333333"/>
              </a:solidFill>
              <a:latin typeface="Lato"/>
            </a:endParaRPr>
          </a:p>
          <a:p>
            <a:pPr marL="0" indent="0">
              <a:buNone/>
            </a:pPr>
            <a:endParaRPr lang="en-US" b="0" i="0" dirty="0">
              <a:solidFill>
                <a:srgbClr val="333333"/>
              </a:solidFill>
              <a:effectLst/>
              <a:latin typeface="Lato"/>
            </a:endParaRPr>
          </a:p>
          <a:p>
            <a:pPr marL="0" indent="0">
              <a:buNone/>
            </a:pPr>
            <a:endParaRPr lang="en-US" dirty="0">
              <a:solidFill>
                <a:srgbClr val="333333"/>
              </a:solidFill>
              <a:latin typeface="Lato"/>
            </a:endParaRPr>
          </a:p>
          <a:p>
            <a:pPr marL="0" indent="0">
              <a:buNone/>
            </a:pPr>
            <a:endParaRPr lang="en-US" b="0" i="0" dirty="0">
              <a:solidFill>
                <a:srgbClr val="333333"/>
              </a:solidFill>
              <a:effectLst/>
              <a:latin typeface="Lato"/>
            </a:endParaRPr>
          </a:p>
          <a:p>
            <a:pPr marL="0" indent="0">
              <a:buNone/>
            </a:pPr>
            <a:endParaRPr lang="en-US" b="0" i="0" dirty="0">
              <a:solidFill>
                <a:srgbClr val="333333"/>
              </a:solidFill>
              <a:effectLst/>
              <a:latin typeface="Lato"/>
            </a:endParaRPr>
          </a:p>
          <a:p>
            <a:pPr marL="342900" indent="-342900">
              <a:buAutoNum type="alphaLcParenBoth"/>
            </a:pPr>
            <a:r>
              <a:rPr lang="en-US" dirty="0">
                <a:solidFill>
                  <a:srgbClr val="333333"/>
                </a:solidFill>
                <a:latin typeface="Lato"/>
              </a:rPr>
              <a:t>What is the probability the student visited the tutoring center four or more times, given that the student is full time? </a:t>
            </a:r>
          </a:p>
          <a:p>
            <a:pPr marL="342900" indent="-342900">
              <a:buAutoNum type="alphaLcParenBoth"/>
            </a:pPr>
            <a:r>
              <a:rPr lang="en-US" b="0" i="0" dirty="0">
                <a:solidFill>
                  <a:srgbClr val="333333"/>
                </a:solidFill>
                <a:effectLst/>
                <a:latin typeface="Lato"/>
              </a:rPr>
              <a:t>Suppose that a student is part-time. What is the probability that the student visited the tutoring center one or fewer times?</a:t>
            </a:r>
          </a:p>
          <a:p>
            <a:pPr marL="342900" indent="-342900">
              <a:buAutoNum type="alphaLcParenBoth"/>
            </a:pPr>
            <a:r>
              <a:rPr lang="en-US" b="0" i="0" dirty="0">
                <a:solidFill>
                  <a:srgbClr val="333333"/>
                </a:solidFill>
                <a:effectLst/>
                <a:latin typeface="Lato"/>
              </a:rPr>
              <a:t>If the student visited the tutoring center four or more times, what is the probability he or she is a part-time student?</a:t>
            </a:r>
          </a:p>
          <a:p>
            <a:pPr marL="0" indent="0">
              <a:buNone/>
            </a:pPr>
            <a:endParaRPr lang="en-US" dirty="0"/>
          </a:p>
        </p:txBody>
      </p:sp>
      <p:sp>
        <p:nvSpPr>
          <p:cNvPr id="4" name="Footer Placeholder 3">
            <a:extLst>
              <a:ext uri="{FF2B5EF4-FFF2-40B4-BE49-F238E27FC236}">
                <a16:creationId xmlns:a16="http://schemas.microsoft.com/office/drawing/2014/main" id="{B2667F62-CC96-4710-9537-23E4F1786222}"/>
              </a:ext>
            </a:extLst>
          </p:cNvPr>
          <p:cNvSpPr>
            <a:spLocks noGrp="1"/>
          </p:cNvSpPr>
          <p:nvPr>
            <p:ph type="ftr" sz="quarter" idx="11"/>
          </p:nvPr>
        </p:nvSpPr>
        <p:spPr/>
        <p:txBody>
          <a:bodyPr/>
          <a:lstStyle/>
          <a:p>
            <a:r>
              <a:rPr lang="en-US"/>
              <a:t>Copy Right  (C)  Santosh Chhatkuli</a:t>
            </a:r>
            <a:endParaRPr lang="en-US" dirty="0"/>
          </a:p>
        </p:txBody>
      </p:sp>
      <p:graphicFrame>
        <p:nvGraphicFramePr>
          <p:cNvPr id="7" name="Table 7">
            <a:extLst>
              <a:ext uri="{FF2B5EF4-FFF2-40B4-BE49-F238E27FC236}">
                <a16:creationId xmlns:a16="http://schemas.microsoft.com/office/drawing/2014/main" id="{97CE1668-BCCB-47A8-A0B4-FE3BCAC4843A}"/>
              </a:ext>
            </a:extLst>
          </p:cNvPr>
          <p:cNvGraphicFramePr>
            <a:graphicFrameLocks noGrp="1"/>
          </p:cNvGraphicFramePr>
          <p:nvPr>
            <p:extLst>
              <p:ext uri="{D42A27DB-BD31-4B8C-83A1-F6EECF244321}">
                <p14:modId xmlns:p14="http://schemas.microsoft.com/office/powerpoint/2010/main" val="3901953574"/>
              </p:ext>
            </p:extLst>
          </p:nvPr>
        </p:nvGraphicFramePr>
        <p:xfrm>
          <a:off x="1186612" y="1678317"/>
          <a:ext cx="6637545" cy="2062480"/>
        </p:xfrm>
        <a:graphic>
          <a:graphicData uri="http://schemas.openxmlformats.org/drawingml/2006/table">
            <a:tbl>
              <a:tblPr firstRow="1" bandRow="1">
                <a:tableStyleId>{BC89EF96-8CEA-46FF-86C4-4CE0E7609802}</a:tableStyleId>
              </a:tblPr>
              <a:tblGrid>
                <a:gridCol w="1327509">
                  <a:extLst>
                    <a:ext uri="{9D8B030D-6E8A-4147-A177-3AD203B41FA5}">
                      <a16:colId xmlns:a16="http://schemas.microsoft.com/office/drawing/2014/main" val="643060068"/>
                    </a:ext>
                  </a:extLst>
                </a:gridCol>
                <a:gridCol w="1327509">
                  <a:extLst>
                    <a:ext uri="{9D8B030D-6E8A-4147-A177-3AD203B41FA5}">
                      <a16:colId xmlns:a16="http://schemas.microsoft.com/office/drawing/2014/main" val="2672126268"/>
                    </a:ext>
                  </a:extLst>
                </a:gridCol>
                <a:gridCol w="1327509">
                  <a:extLst>
                    <a:ext uri="{9D8B030D-6E8A-4147-A177-3AD203B41FA5}">
                      <a16:colId xmlns:a16="http://schemas.microsoft.com/office/drawing/2014/main" val="3812193708"/>
                    </a:ext>
                  </a:extLst>
                </a:gridCol>
                <a:gridCol w="1327509">
                  <a:extLst>
                    <a:ext uri="{9D8B030D-6E8A-4147-A177-3AD203B41FA5}">
                      <a16:colId xmlns:a16="http://schemas.microsoft.com/office/drawing/2014/main" val="464586235"/>
                    </a:ext>
                  </a:extLst>
                </a:gridCol>
                <a:gridCol w="1327509">
                  <a:extLst>
                    <a:ext uri="{9D8B030D-6E8A-4147-A177-3AD203B41FA5}">
                      <a16:colId xmlns:a16="http://schemas.microsoft.com/office/drawing/2014/main" val="1555710969"/>
                    </a:ext>
                  </a:extLst>
                </a:gridCol>
              </a:tblGrid>
              <a:tr h="370840">
                <a:tc rowSpan="2">
                  <a:txBody>
                    <a:bodyPr/>
                    <a:lstStyle/>
                    <a:p>
                      <a:r>
                        <a:rPr lang="en-US" sz="1600" dirty="0"/>
                        <a:t>Types of students</a:t>
                      </a:r>
                    </a:p>
                  </a:txBody>
                  <a:tcPr/>
                </a:tc>
                <a:tc gridSpan="4">
                  <a:txBody>
                    <a:bodyPr/>
                    <a:lstStyle/>
                    <a:p>
                      <a:r>
                        <a:rPr lang="en-US" sz="1600" dirty="0"/>
                        <a:t>Number of times students visited tutoring</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10987886"/>
                  </a:ext>
                </a:extLst>
              </a:tr>
              <a:tr h="370840">
                <a:tc vMerge="1">
                  <a:txBody>
                    <a:bodyPr/>
                    <a:lstStyle/>
                    <a:p>
                      <a:endParaRPr lang="en-US" dirty="0"/>
                    </a:p>
                  </a:txBody>
                  <a:tcPr/>
                </a:tc>
                <a:tc>
                  <a:txBody>
                    <a:bodyPr/>
                    <a:lstStyle/>
                    <a:p>
                      <a:r>
                        <a:rPr lang="en-US" sz="1600" dirty="0"/>
                        <a:t>One or fewer times</a:t>
                      </a:r>
                    </a:p>
                  </a:txBody>
                  <a:tcPr/>
                </a:tc>
                <a:tc>
                  <a:txBody>
                    <a:bodyPr/>
                    <a:lstStyle/>
                    <a:p>
                      <a:r>
                        <a:rPr lang="en-US" sz="1600" dirty="0"/>
                        <a:t>Two to three times</a:t>
                      </a:r>
                    </a:p>
                  </a:txBody>
                  <a:tcPr/>
                </a:tc>
                <a:tc>
                  <a:txBody>
                    <a:bodyPr/>
                    <a:lstStyle/>
                    <a:p>
                      <a:r>
                        <a:rPr lang="en-US" sz="1600" dirty="0"/>
                        <a:t>Four or more times</a:t>
                      </a:r>
                    </a:p>
                  </a:txBody>
                  <a:tcPr/>
                </a:tc>
                <a:tc>
                  <a:txBody>
                    <a:bodyPr/>
                    <a:lstStyle/>
                    <a:p>
                      <a:r>
                        <a:rPr lang="en-US" sz="1600" dirty="0"/>
                        <a:t>Total</a:t>
                      </a:r>
                    </a:p>
                  </a:txBody>
                  <a:tcPr/>
                </a:tc>
                <a:extLst>
                  <a:ext uri="{0D108BD9-81ED-4DB2-BD59-A6C34878D82A}">
                    <a16:rowId xmlns:a16="http://schemas.microsoft.com/office/drawing/2014/main" val="2462502239"/>
                  </a:ext>
                </a:extLst>
              </a:tr>
              <a:tr h="370840">
                <a:tc>
                  <a:txBody>
                    <a:bodyPr/>
                    <a:lstStyle/>
                    <a:p>
                      <a:r>
                        <a:rPr lang="en-US" sz="1600" dirty="0"/>
                        <a:t>Full time</a:t>
                      </a:r>
                    </a:p>
                  </a:txBody>
                  <a:tcPr/>
                </a:tc>
                <a:tc>
                  <a:txBody>
                    <a:bodyPr/>
                    <a:lstStyle/>
                    <a:p>
                      <a:pPr algn="ctr"/>
                      <a:r>
                        <a:rPr lang="en-US" sz="1600" dirty="0"/>
                        <a:t>12</a:t>
                      </a:r>
                    </a:p>
                  </a:txBody>
                  <a:tcPr/>
                </a:tc>
                <a:tc>
                  <a:txBody>
                    <a:bodyPr/>
                    <a:lstStyle/>
                    <a:p>
                      <a:pPr algn="ctr"/>
                      <a:r>
                        <a:rPr lang="en-US" sz="1600" dirty="0"/>
                        <a:t>25</a:t>
                      </a:r>
                    </a:p>
                  </a:txBody>
                  <a:tcPr/>
                </a:tc>
                <a:tc>
                  <a:txBody>
                    <a:bodyPr/>
                    <a:lstStyle/>
                    <a:p>
                      <a:pPr algn="ctr"/>
                      <a:r>
                        <a:rPr lang="en-US" sz="1600" dirty="0"/>
                        <a:t>8</a:t>
                      </a:r>
                    </a:p>
                  </a:txBody>
                  <a:tcPr/>
                </a:tc>
                <a:tc>
                  <a:txBody>
                    <a:bodyPr/>
                    <a:lstStyle/>
                    <a:p>
                      <a:pPr algn="ctr"/>
                      <a:r>
                        <a:rPr lang="en-US" sz="1600" dirty="0"/>
                        <a:t>45</a:t>
                      </a:r>
                    </a:p>
                  </a:txBody>
                  <a:tcPr/>
                </a:tc>
                <a:extLst>
                  <a:ext uri="{0D108BD9-81ED-4DB2-BD59-A6C34878D82A}">
                    <a16:rowId xmlns:a16="http://schemas.microsoft.com/office/drawing/2014/main" val="762607252"/>
                  </a:ext>
                </a:extLst>
              </a:tr>
              <a:tr h="370840">
                <a:tc>
                  <a:txBody>
                    <a:bodyPr/>
                    <a:lstStyle/>
                    <a:p>
                      <a:r>
                        <a:rPr lang="en-US" sz="1600" dirty="0"/>
                        <a:t>Part time</a:t>
                      </a:r>
                    </a:p>
                  </a:txBody>
                  <a:tcPr/>
                </a:tc>
                <a:tc>
                  <a:txBody>
                    <a:bodyPr/>
                    <a:lstStyle/>
                    <a:p>
                      <a:pPr algn="ctr"/>
                      <a:r>
                        <a:rPr lang="en-US" sz="1600" dirty="0"/>
                        <a:t>2</a:t>
                      </a:r>
                    </a:p>
                  </a:txBody>
                  <a:tcPr/>
                </a:tc>
                <a:tc>
                  <a:txBody>
                    <a:bodyPr/>
                    <a:lstStyle/>
                    <a:p>
                      <a:pPr algn="ctr"/>
                      <a:r>
                        <a:rPr lang="en-US" sz="1600" dirty="0"/>
                        <a:t>5</a:t>
                      </a:r>
                    </a:p>
                  </a:txBody>
                  <a:tcPr/>
                </a:tc>
                <a:tc>
                  <a:txBody>
                    <a:bodyPr/>
                    <a:lstStyle/>
                    <a:p>
                      <a:pPr algn="ctr"/>
                      <a:r>
                        <a:rPr lang="en-US" sz="1600" dirty="0"/>
                        <a:t>6</a:t>
                      </a:r>
                    </a:p>
                  </a:txBody>
                  <a:tcPr/>
                </a:tc>
                <a:tc>
                  <a:txBody>
                    <a:bodyPr/>
                    <a:lstStyle/>
                    <a:p>
                      <a:pPr algn="ctr"/>
                      <a:r>
                        <a:rPr lang="en-US" sz="1600" dirty="0"/>
                        <a:t>13</a:t>
                      </a:r>
                    </a:p>
                  </a:txBody>
                  <a:tcPr/>
                </a:tc>
                <a:extLst>
                  <a:ext uri="{0D108BD9-81ED-4DB2-BD59-A6C34878D82A}">
                    <a16:rowId xmlns:a16="http://schemas.microsoft.com/office/drawing/2014/main" val="2157797605"/>
                  </a:ext>
                </a:extLst>
              </a:tr>
              <a:tr h="370840">
                <a:tc>
                  <a:txBody>
                    <a:bodyPr/>
                    <a:lstStyle/>
                    <a:p>
                      <a:r>
                        <a:rPr lang="en-US" sz="1600" dirty="0"/>
                        <a:t>Total</a:t>
                      </a:r>
                    </a:p>
                  </a:txBody>
                  <a:tcPr/>
                </a:tc>
                <a:tc>
                  <a:txBody>
                    <a:bodyPr/>
                    <a:lstStyle/>
                    <a:p>
                      <a:pPr algn="ctr"/>
                      <a:r>
                        <a:rPr lang="en-US" sz="1600" dirty="0"/>
                        <a:t>14</a:t>
                      </a:r>
                    </a:p>
                  </a:txBody>
                  <a:tcPr/>
                </a:tc>
                <a:tc>
                  <a:txBody>
                    <a:bodyPr/>
                    <a:lstStyle/>
                    <a:p>
                      <a:pPr algn="ctr"/>
                      <a:r>
                        <a:rPr lang="en-US" sz="1600" dirty="0"/>
                        <a:t>30</a:t>
                      </a:r>
                    </a:p>
                  </a:txBody>
                  <a:tcPr/>
                </a:tc>
                <a:tc>
                  <a:txBody>
                    <a:bodyPr/>
                    <a:lstStyle/>
                    <a:p>
                      <a:pPr algn="ctr"/>
                      <a:r>
                        <a:rPr lang="en-US" sz="1600" dirty="0"/>
                        <a:t>14</a:t>
                      </a:r>
                    </a:p>
                  </a:txBody>
                  <a:tcPr/>
                </a:tc>
                <a:tc>
                  <a:txBody>
                    <a:bodyPr/>
                    <a:lstStyle/>
                    <a:p>
                      <a:pPr algn="ctr"/>
                      <a:r>
                        <a:rPr lang="en-US" sz="1600" dirty="0"/>
                        <a:t>n = 58</a:t>
                      </a:r>
                    </a:p>
                  </a:txBody>
                  <a:tcPr/>
                </a:tc>
                <a:extLst>
                  <a:ext uri="{0D108BD9-81ED-4DB2-BD59-A6C34878D82A}">
                    <a16:rowId xmlns:a16="http://schemas.microsoft.com/office/drawing/2014/main" val="2052932372"/>
                  </a:ext>
                </a:extLst>
              </a:tr>
            </a:tbl>
          </a:graphicData>
        </a:graphic>
      </p:graphicFrame>
      <p:graphicFrame>
        <p:nvGraphicFramePr>
          <p:cNvPr id="2" name="Object 1">
            <a:extLst>
              <a:ext uri="{FF2B5EF4-FFF2-40B4-BE49-F238E27FC236}">
                <a16:creationId xmlns:a16="http://schemas.microsoft.com/office/drawing/2014/main" id="{7D87C9E2-0F25-4750-84E4-B78F6922F030}"/>
              </a:ext>
            </a:extLst>
          </p:cNvPr>
          <p:cNvGraphicFramePr>
            <a:graphicFrameLocks noChangeAspect="1"/>
          </p:cNvGraphicFramePr>
          <p:nvPr>
            <p:extLst>
              <p:ext uri="{D42A27DB-BD31-4B8C-83A1-F6EECF244321}">
                <p14:modId xmlns:p14="http://schemas.microsoft.com/office/powerpoint/2010/main" val="3228828858"/>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0" name=""/>
                      <p:cNvPicPr/>
                      <p:nvPr/>
                    </p:nvPicPr>
                    <p:blipFill>
                      <a:blip r:embed="rId3"/>
                      <a:stretch>
                        <a:fillRect/>
                      </a:stretch>
                    </p:blipFill>
                    <p:spPr>
                      <a:xfrm>
                        <a:off x="6146800" y="33528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2559667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C749-F9AA-473E-B73C-0DDCBA2853AB}"/>
              </a:ext>
            </a:extLst>
          </p:cNvPr>
          <p:cNvSpPr>
            <a:spLocks noGrp="1"/>
          </p:cNvSpPr>
          <p:nvPr>
            <p:ph type="title"/>
          </p:nvPr>
        </p:nvSpPr>
        <p:spPr>
          <a:xfrm>
            <a:off x="681487" y="416545"/>
            <a:ext cx="10058400" cy="366697"/>
          </a:xfrm>
        </p:spPr>
        <p:txBody>
          <a:bodyPr>
            <a:normAutofit/>
          </a:bodyPr>
          <a:lstStyle/>
          <a:p>
            <a:r>
              <a:rPr lang="en-US" sz="2000" b="1" dirty="0"/>
              <a:t>Rules of counting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A739BC-CF82-47A0-AD56-E05B54628D7D}"/>
                  </a:ext>
                </a:extLst>
              </p:cNvPr>
              <p:cNvSpPr>
                <a:spLocks noGrp="1"/>
              </p:cNvSpPr>
              <p:nvPr>
                <p:ph idx="1"/>
              </p:nvPr>
            </p:nvSpPr>
            <p:spPr>
              <a:xfrm>
                <a:off x="569343" y="940280"/>
                <a:ext cx="11015932" cy="5296618"/>
              </a:xfrm>
            </p:spPr>
            <p:txBody>
              <a:bodyPr>
                <a:normAutofit fontScale="55000" lnSpcReduction="20000"/>
              </a:bodyPr>
              <a:lstStyle/>
              <a:p>
                <a:pPr marL="0" indent="0">
                  <a:buNone/>
                </a:pPr>
                <a:r>
                  <a:rPr lang="en-US" sz="3600" b="1" dirty="0">
                    <a:solidFill>
                      <a:srgbClr val="00B0F0"/>
                    </a:solidFill>
                  </a:rPr>
                  <a:t>Rule 1</a:t>
                </a:r>
                <a:r>
                  <a:rPr lang="en-US" sz="3600" dirty="0"/>
                  <a:t>: If any one of n different mutually exclusive events can occur on each of r trials, the number of possible outcomes = </a:t>
                </a:r>
                <a14:m>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𝑟</m:t>
                        </m:r>
                      </m:sup>
                    </m:sSup>
                  </m:oMath>
                </a14:m>
                <a:endParaRPr lang="en-US" sz="3600" dirty="0"/>
              </a:p>
              <a:p>
                <a:pPr marL="0" indent="0">
                  <a:buNone/>
                </a:pPr>
                <a:r>
                  <a:rPr lang="en-US" sz="3600" dirty="0"/>
                  <a:t>Ex: </a:t>
                </a:r>
                <a:r>
                  <a:rPr lang="en-US" sz="3600" dirty="0">
                    <a:effectLst/>
                    <a:ea typeface="Times New Roman" panose="02020603050405020304" pitchFamily="18" charset="0"/>
                  </a:rPr>
                  <a:t>If a coin is tossed 10 times, how many outcomes are possible? </a:t>
                </a:r>
              </a:p>
              <a:p>
                <a:pPr marL="0" indent="0">
                  <a:buNone/>
                </a:pPr>
                <a:r>
                  <a:rPr lang="en-US" sz="3600" dirty="0">
                    <a:ea typeface="Times New Roman" panose="02020603050405020304" pitchFamily="18" charset="0"/>
                  </a:rPr>
                  <a:t>      Total no. of cases = </a:t>
                </a:r>
                <a:r>
                  <a:rPr lang="en-US" sz="3600" dirty="0">
                    <a:effectLst/>
                    <a:ea typeface="Times New Roman" panose="02020603050405020304" pitchFamily="18" charset="0"/>
                  </a:rPr>
                  <a:t>2</a:t>
                </a:r>
                <a:r>
                  <a:rPr lang="en-US" sz="3600" baseline="30000" dirty="0">
                    <a:ea typeface="Times New Roman" panose="02020603050405020304" pitchFamily="18" charset="0"/>
                  </a:rPr>
                  <a:t>10</a:t>
                </a:r>
                <a:r>
                  <a:rPr lang="en-US" sz="3600" dirty="0">
                    <a:ea typeface="Times New Roman" panose="02020603050405020304" pitchFamily="18" charset="0"/>
                  </a:rPr>
                  <a:t> </a:t>
                </a:r>
                <a:r>
                  <a:rPr lang="en-US" sz="3600" dirty="0">
                    <a:effectLst/>
                    <a:ea typeface="Times New Roman" panose="02020603050405020304" pitchFamily="18" charset="0"/>
                  </a:rPr>
                  <a:t>= 1024</a:t>
                </a:r>
              </a:p>
              <a:p>
                <a:pPr marL="0" indent="0">
                  <a:buNone/>
                </a:pPr>
                <a:r>
                  <a:rPr lang="en-US" sz="3600" dirty="0"/>
                  <a:t>Ex: </a:t>
                </a:r>
                <a:r>
                  <a:rPr lang="en-US" sz="3600" dirty="0">
                    <a:effectLst/>
                    <a:ea typeface="Times New Roman" panose="02020603050405020304" pitchFamily="18" charset="0"/>
                  </a:rPr>
                  <a:t>If a die is rolled twice, how many outcomes are possible? </a:t>
                </a:r>
              </a:p>
              <a:p>
                <a:pPr marL="0" indent="0">
                  <a:buNone/>
                </a:pPr>
                <a:r>
                  <a:rPr lang="en-US" sz="3600" dirty="0">
                    <a:ea typeface="Times New Roman" panose="02020603050405020304" pitchFamily="18" charset="0"/>
                  </a:rPr>
                  <a:t>      Total no. of cases = </a:t>
                </a:r>
                <a:r>
                  <a:rPr lang="en-US" sz="3600" dirty="0">
                    <a:effectLst/>
                    <a:ea typeface="Times New Roman" panose="02020603050405020304" pitchFamily="18" charset="0"/>
                  </a:rPr>
                  <a:t>6</a:t>
                </a:r>
                <a:r>
                  <a:rPr lang="en-US" sz="3600" baseline="30000" dirty="0">
                    <a:effectLst/>
                    <a:ea typeface="Times New Roman" panose="02020603050405020304" pitchFamily="18" charset="0"/>
                  </a:rPr>
                  <a:t>2</a:t>
                </a:r>
                <a:r>
                  <a:rPr lang="en-US" sz="3600" dirty="0">
                    <a:effectLst/>
                    <a:ea typeface="Times New Roman" panose="02020603050405020304" pitchFamily="18" charset="0"/>
                  </a:rPr>
                  <a:t> = 36</a:t>
                </a:r>
              </a:p>
              <a:p>
                <a:pPr marL="0" indent="0">
                  <a:buNone/>
                </a:pPr>
                <a:endParaRPr lang="en-US" sz="3600" b="1" dirty="0">
                  <a:solidFill>
                    <a:srgbClr val="00B0F0"/>
                  </a:solidFill>
                </a:endParaRPr>
              </a:p>
              <a:p>
                <a:pPr marL="0" indent="0">
                  <a:buNone/>
                </a:pPr>
                <a:endParaRPr lang="en-US" sz="3600" b="1" dirty="0">
                  <a:solidFill>
                    <a:srgbClr val="00B0F0"/>
                  </a:solidFill>
                </a:endParaRPr>
              </a:p>
              <a:p>
                <a:pPr marL="0" indent="0">
                  <a:buNone/>
                </a:pPr>
                <a:r>
                  <a:rPr lang="en-US" sz="3600" b="1" dirty="0">
                    <a:solidFill>
                      <a:srgbClr val="00B0F0"/>
                    </a:solidFill>
                  </a:rPr>
                  <a:t>Rule 2</a:t>
                </a:r>
                <a:r>
                  <a:rPr lang="en-US" sz="3600" dirty="0"/>
                  <a:t>:  </a:t>
                </a:r>
                <a:r>
                  <a:rPr lang="en-US" sz="3600" dirty="0">
                    <a:effectLst/>
                    <a:ea typeface="Times New Roman" panose="02020603050405020304" pitchFamily="18" charset="0"/>
                  </a:rPr>
                  <a:t>If there are k</a:t>
                </a:r>
                <a:r>
                  <a:rPr lang="en-US" sz="3600" baseline="-25000" dirty="0">
                    <a:effectLst/>
                    <a:ea typeface="Times New Roman" panose="02020603050405020304" pitchFamily="18" charset="0"/>
                  </a:rPr>
                  <a:t>1 </a:t>
                </a:r>
                <a:r>
                  <a:rPr lang="en-US" sz="3600" dirty="0">
                    <a:effectLst/>
                    <a:ea typeface="Times New Roman" panose="02020603050405020304" pitchFamily="18" charset="0"/>
                  </a:rPr>
                  <a:t>event on the first trial, k</a:t>
                </a:r>
                <a:r>
                  <a:rPr lang="en-US" sz="3600" baseline="-25000" dirty="0">
                    <a:effectLst/>
                    <a:ea typeface="Times New Roman" panose="02020603050405020304" pitchFamily="18" charset="0"/>
                  </a:rPr>
                  <a:t>2</a:t>
                </a:r>
                <a:r>
                  <a:rPr lang="en-US" sz="3600" dirty="0">
                    <a:effectLst/>
                    <a:ea typeface="Times New Roman" panose="02020603050405020304" pitchFamily="18" charset="0"/>
                  </a:rPr>
                  <a:t> events on the second trial, …and </a:t>
                </a:r>
                <a:r>
                  <a:rPr lang="en-US" sz="3600" dirty="0" err="1">
                    <a:effectLst/>
                    <a:ea typeface="Times New Roman" panose="02020603050405020304" pitchFamily="18" charset="0"/>
                  </a:rPr>
                  <a:t>k</a:t>
                </a:r>
                <a:r>
                  <a:rPr lang="en-US" sz="3600" baseline="-25000" dirty="0" err="1">
                    <a:effectLst/>
                    <a:ea typeface="Times New Roman" panose="02020603050405020304" pitchFamily="18" charset="0"/>
                  </a:rPr>
                  <a:t>n</a:t>
                </a:r>
                <a:r>
                  <a:rPr lang="en-US" sz="3600" baseline="-25000" dirty="0">
                    <a:effectLst/>
                    <a:ea typeface="Times New Roman" panose="02020603050405020304" pitchFamily="18" charset="0"/>
                  </a:rPr>
                  <a:t> </a:t>
                </a:r>
                <a:r>
                  <a:rPr lang="en-US" sz="3600" dirty="0">
                    <a:effectLst/>
                    <a:ea typeface="Times New Roman" panose="02020603050405020304" pitchFamily="18" charset="0"/>
                  </a:rPr>
                  <a:t>events on the n</a:t>
                </a:r>
                <a:r>
                  <a:rPr lang="en-US" sz="3600" baseline="30000" dirty="0">
                    <a:effectLst/>
                    <a:ea typeface="Times New Roman" panose="02020603050405020304" pitchFamily="18" charset="0"/>
                  </a:rPr>
                  <a:t>th</a:t>
                </a:r>
                <a:r>
                  <a:rPr lang="en-US" sz="3600" dirty="0">
                    <a:effectLst/>
                    <a:ea typeface="Times New Roman" panose="02020603050405020304" pitchFamily="18" charset="0"/>
                  </a:rPr>
                  <a:t> trial, then number of possible outcomes = k</a:t>
                </a:r>
                <a:r>
                  <a:rPr lang="en-US" sz="3600" baseline="-25000" dirty="0">
                    <a:effectLst/>
                    <a:ea typeface="Times New Roman" panose="02020603050405020304" pitchFamily="18" charset="0"/>
                  </a:rPr>
                  <a:t>1 </a:t>
                </a:r>
                <a:r>
                  <a:rPr lang="en-US" sz="3600" dirty="0">
                    <a:effectLst/>
                    <a:ea typeface="Times New Roman" panose="02020603050405020304" pitchFamily="18" charset="0"/>
                  </a:rPr>
                  <a:t>x k</a:t>
                </a:r>
                <a:r>
                  <a:rPr lang="en-US" sz="3600" baseline="-25000" dirty="0">
                    <a:effectLst/>
                    <a:ea typeface="Times New Roman" panose="02020603050405020304" pitchFamily="18" charset="0"/>
                  </a:rPr>
                  <a:t>2</a:t>
                </a:r>
                <a:r>
                  <a:rPr lang="en-US" sz="3600" dirty="0">
                    <a:effectLst/>
                    <a:ea typeface="Times New Roman" panose="02020603050405020304" pitchFamily="18" charset="0"/>
                  </a:rPr>
                  <a:t> x …x </a:t>
                </a:r>
                <a:r>
                  <a:rPr lang="en-US" sz="3600" dirty="0" err="1">
                    <a:effectLst/>
                    <a:ea typeface="Times New Roman" panose="02020603050405020304" pitchFamily="18" charset="0"/>
                  </a:rPr>
                  <a:t>k</a:t>
                </a:r>
                <a:r>
                  <a:rPr lang="en-US" sz="3600" baseline="-25000" dirty="0" err="1">
                    <a:effectLst/>
                    <a:ea typeface="Times New Roman" panose="02020603050405020304" pitchFamily="18" charset="0"/>
                  </a:rPr>
                  <a:t>n</a:t>
                </a:r>
                <a:endParaRPr lang="en-US" sz="3600" dirty="0">
                  <a:effectLst/>
                  <a:ea typeface="Times New Roman" panose="02020603050405020304" pitchFamily="18" charset="0"/>
                </a:endParaRPr>
              </a:p>
              <a:p>
                <a:pPr marL="0" indent="0">
                  <a:buNone/>
                </a:pPr>
                <a:r>
                  <a:rPr lang="en-US" sz="3600" dirty="0"/>
                  <a:t>Ex: Suppose a person has 3 shirts and 4 pants. The number of ways he can choose an outfit is 3 x 4 = 12</a:t>
                </a:r>
              </a:p>
              <a:p>
                <a:pPr marL="0" indent="0">
                  <a:buNone/>
                </a:pPr>
                <a:r>
                  <a:rPr lang="en-US" sz="3600" dirty="0">
                    <a:effectLst/>
                    <a:ea typeface="Times New Roman" panose="02020603050405020304" pitchFamily="18" charset="0"/>
                  </a:rPr>
                  <a:t>Ex: A state motor vehicle department would like to know how many   license plate numbers would be available if the license plate consisted of three letters followed by three digits.</a:t>
                </a:r>
              </a:p>
              <a:p>
                <a:pPr marL="0" indent="0">
                  <a:buNone/>
                </a:pPr>
                <a:r>
                  <a:rPr lang="en-US" sz="3600" dirty="0">
                    <a:ea typeface="Times New Roman" panose="02020603050405020304" pitchFamily="18" charset="0"/>
                  </a:rPr>
                  <a:t>Total no. of arrangements: 26 x 26 x 26 x 10 x 10 x 10 = 17,576,000</a:t>
                </a:r>
                <a:endParaRPr lang="en-US" sz="3600" dirty="0">
                  <a:effectLst/>
                  <a:ea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94A739BC-CF82-47A0-AD56-E05B54628D7D}"/>
                  </a:ext>
                </a:extLst>
              </p:cNvPr>
              <p:cNvSpPr>
                <a:spLocks noGrp="1" noRot="1" noChangeAspect="1" noMove="1" noResize="1" noEditPoints="1" noAdjustHandles="1" noChangeArrowheads="1" noChangeShapeType="1" noTextEdit="1"/>
              </p:cNvSpPr>
              <p:nvPr>
                <p:ph idx="1"/>
              </p:nvPr>
            </p:nvSpPr>
            <p:spPr>
              <a:xfrm>
                <a:off x="569343" y="940280"/>
                <a:ext cx="11015932" cy="5296618"/>
              </a:xfrm>
              <a:blipFill>
                <a:blip r:embed="rId2"/>
                <a:stretch>
                  <a:fillRect l="-553" t="-17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EA5A0C7-C2DD-4597-BE04-E0440A714496}"/>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1088533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557184-F6DD-4C3A-938E-25BE2F62F19B}"/>
                  </a:ext>
                </a:extLst>
              </p:cNvPr>
              <p:cNvSpPr>
                <a:spLocks noGrp="1"/>
              </p:cNvSpPr>
              <p:nvPr>
                <p:ph idx="1"/>
              </p:nvPr>
            </p:nvSpPr>
            <p:spPr>
              <a:xfrm>
                <a:off x="507999" y="372533"/>
                <a:ext cx="11209867" cy="5926672"/>
              </a:xfrm>
            </p:spPr>
            <p:txBody>
              <a:bodyPr>
                <a:normAutofit/>
              </a:bodyPr>
              <a:lstStyle/>
              <a:p>
                <a:pPr marL="0" indent="0">
                  <a:buNone/>
                </a:pPr>
                <a:r>
                  <a:rPr lang="en-US" sz="2800" b="1" dirty="0">
                    <a:solidFill>
                      <a:srgbClr val="00B0F0"/>
                    </a:solidFill>
                  </a:rPr>
                  <a:t>Rule 3:</a:t>
                </a:r>
                <a:r>
                  <a:rPr lang="en-US" sz="2800" dirty="0"/>
                  <a:t> </a:t>
                </a:r>
                <a:r>
                  <a:rPr lang="en-US" sz="2800" b="1" dirty="0"/>
                  <a:t>Permutation</a:t>
                </a:r>
              </a:p>
              <a:p>
                <a:pPr marL="0" indent="0">
                  <a:buNone/>
                </a:pPr>
                <a:r>
                  <a:rPr lang="en-US" sz="2800" dirty="0">
                    <a:effectLst/>
                    <a:ea typeface="Times New Roman" panose="02020603050405020304" pitchFamily="18" charset="0"/>
                    <a:cs typeface="Calibri" panose="020F0502020204030204" pitchFamily="34" charset="0"/>
                  </a:rPr>
                  <a:t>A permutation is an ordered arrangement of objects.</a:t>
                </a:r>
              </a:p>
              <a:p>
                <a:pPr marL="0" indent="0">
                  <a:buNone/>
                </a:pPr>
                <a:r>
                  <a:rPr lang="en-US" sz="2800" b="1" dirty="0">
                    <a:ea typeface="Times New Roman" panose="02020603050405020304" pitchFamily="18" charset="0"/>
                    <a:cs typeface="Calibri" panose="020F0502020204030204" pitchFamily="34" charset="0"/>
                  </a:rPr>
                  <a:t>Permutations of n objects taken r at a time:</a:t>
                </a:r>
                <a:r>
                  <a:rPr lang="en-US" sz="2800" dirty="0">
                    <a:ea typeface="Times New Roman" panose="02020603050405020304" pitchFamily="18" charset="0"/>
                    <a:cs typeface="Calibri" panose="020F0502020204030204" pitchFamily="34" charset="0"/>
                  </a:rPr>
                  <a:t> Total no. of arrangements = </a:t>
                </a:r>
                <a14:m>
                  <m:oMath xmlns:m="http://schemas.openxmlformats.org/officeDocument/2006/math">
                    <m:r>
                      <a:rPr lang="en-US" sz="2800" b="0" i="1" smtClean="0">
                        <a:latin typeface="Cambria Math" panose="02040503050406030204" pitchFamily="18" charset="0"/>
                        <a:ea typeface="Times New Roman" panose="02020603050405020304" pitchFamily="18" charset="0"/>
                      </a:rPr>
                      <m:t>𝑛𝑃𝑟</m:t>
                    </m:r>
                    <m:r>
                      <a:rPr lang="en-US" sz="2800" b="0" i="1" smtClean="0">
                        <a:latin typeface="Cambria Math" panose="02040503050406030204" pitchFamily="18" charset="0"/>
                        <a:ea typeface="Times New Roman" panose="02020603050405020304" pitchFamily="18" charset="0"/>
                      </a:rPr>
                      <m:t>=</m:t>
                    </m:r>
                    <m:f>
                      <m:fPr>
                        <m:ctrlPr>
                          <a:rPr lang="en-US" sz="2800" i="1" dirty="0" smtClean="0">
                            <a:solidFill>
                              <a:srgbClr val="836967"/>
                            </a:solidFill>
                            <a:effectLst/>
                            <a:latin typeface="Cambria Math" panose="02040503050406030204" pitchFamily="18" charset="0"/>
                          </a:rPr>
                        </m:ctrlPr>
                      </m:fPr>
                      <m:num>
                        <m:r>
                          <a:rPr lang="en-US" sz="2800" i="1" dirty="0">
                            <a:effectLst/>
                            <a:latin typeface="Cambria Math" panose="02040503050406030204" pitchFamily="18" charset="0"/>
                          </a:rPr>
                          <m:t>𝑛</m:t>
                        </m:r>
                        <m:r>
                          <a:rPr lang="en-US" sz="2800" i="0" dirty="0">
                            <a:effectLst/>
                            <a:latin typeface="Cambria Math" panose="02040503050406030204" pitchFamily="18" charset="0"/>
                          </a:rPr>
                          <m:t>!</m:t>
                        </m:r>
                      </m:num>
                      <m:den>
                        <m:d>
                          <m:dPr>
                            <m:ctrlPr>
                              <a:rPr lang="en-US" sz="2800" i="1" dirty="0">
                                <a:solidFill>
                                  <a:srgbClr val="836967"/>
                                </a:solidFill>
                                <a:effectLst/>
                                <a:latin typeface="Cambria Math" panose="02040503050406030204" pitchFamily="18" charset="0"/>
                              </a:rPr>
                            </m:ctrlPr>
                          </m:dPr>
                          <m:e>
                            <m:r>
                              <a:rPr lang="en-US" sz="2800" i="1" dirty="0">
                                <a:effectLst/>
                                <a:latin typeface="Cambria Math" panose="02040503050406030204" pitchFamily="18" charset="0"/>
                              </a:rPr>
                              <m:t>𝑛</m:t>
                            </m:r>
                            <m:r>
                              <a:rPr lang="en-US" sz="2800" i="0" dirty="0">
                                <a:effectLst/>
                                <a:latin typeface="Cambria Math" panose="02040503050406030204" pitchFamily="18" charset="0"/>
                              </a:rPr>
                              <m:t>−</m:t>
                            </m:r>
                            <m:r>
                              <a:rPr lang="en-US" sz="2800" b="0" i="1" dirty="0" smtClean="0">
                                <a:effectLst/>
                                <a:latin typeface="Cambria Math" panose="02040503050406030204" pitchFamily="18" charset="0"/>
                              </a:rPr>
                              <m:t>𝑟</m:t>
                            </m:r>
                          </m:e>
                        </m:d>
                        <m:r>
                          <a:rPr lang="en-US" sz="2800" i="0" dirty="0">
                            <a:effectLst/>
                            <a:latin typeface="Cambria Math" panose="02040503050406030204" pitchFamily="18" charset="0"/>
                          </a:rPr>
                          <m:t>!</m:t>
                        </m:r>
                      </m:den>
                    </m:f>
                  </m:oMath>
                </a14:m>
                <a:endParaRPr lang="en-US" sz="2800" dirty="0">
                  <a:effectLst/>
                  <a:ea typeface="Times New Roman" panose="02020603050405020304" pitchFamily="18" charset="0"/>
                  <a:cs typeface="Calibri" panose="020F0502020204030204" pitchFamily="34" charset="0"/>
                </a:endParaRPr>
              </a:p>
              <a:p>
                <a:pPr marL="0" indent="0">
                  <a:buNone/>
                </a:pPr>
                <a:r>
                  <a:rPr lang="en-US" sz="2800" dirty="0">
                    <a:ea typeface="Times New Roman" panose="02020603050405020304" pitchFamily="18" charset="0"/>
                    <a:cs typeface="Calibri" panose="020F0502020204030204" pitchFamily="34" charset="0"/>
                  </a:rPr>
                  <a:t>Example: </a:t>
                </a:r>
                <a:r>
                  <a:rPr lang="en-US" sz="2800" b="0" i="0" dirty="0">
                    <a:solidFill>
                      <a:srgbClr val="242021"/>
                    </a:solidFill>
                    <a:effectLst/>
                    <a:cs typeface="Calibri" panose="020F0502020204030204" pitchFamily="34" charset="0"/>
                  </a:rPr>
                  <a:t>Find the number of ways of forming four-digit codes in which no digit is repeated. Total arrangements : </a:t>
                </a:r>
                <a:r>
                  <a:rPr lang="en-US" sz="2800" dirty="0"/>
                  <a:t>P(10, 4)​ = 5040</a:t>
                </a:r>
                <a:endParaRPr lang="en-US" sz="2800" b="0" i="0" dirty="0">
                  <a:solidFill>
                    <a:srgbClr val="242021"/>
                  </a:solidFill>
                  <a:effectLst/>
                  <a:cs typeface="Calibri" panose="020F0502020204030204" pitchFamily="34" charset="0"/>
                </a:endParaRPr>
              </a:p>
              <a:p>
                <a:pPr marL="0" indent="0">
                  <a:buNone/>
                </a:pPr>
                <a:r>
                  <a:rPr lang="en-US" sz="2800" dirty="0">
                    <a:cs typeface="Calibri" panose="020F0502020204030204" pitchFamily="34" charset="0"/>
                  </a:rPr>
                  <a:t>Example: </a:t>
                </a:r>
                <a:r>
                  <a:rPr lang="en-US" sz="2800" b="0" i="0" dirty="0">
                    <a:solidFill>
                      <a:srgbClr val="242021"/>
                    </a:solidFill>
                    <a:effectLst/>
                    <a:cs typeface="Calibri" panose="020F0502020204030204" pitchFamily="34" charset="0"/>
                  </a:rPr>
                  <a:t>Forty-three race cars started the car racing tournament. How many ways can the cars finish first, second, and third?</a:t>
                </a:r>
                <a:r>
                  <a:rPr lang="en-US" sz="2800" dirty="0">
                    <a:cs typeface="Calibri" panose="020F0502020204030204" pitchFamily="34" charset="0"/>
                  </a:rPr>
                  <a:t> T</a:t>
                </a:r>
                <a:r>
                  <a:rPr lang="en-US" sz="2800" dirty="0"/>
                  <a:t>here are P(43, 3) = 74,046 ways the race cars can finish in the top three positions. </a:t>
                </a:r>
                <a:endParaRPr lang="en-US" sz="28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54557184-F6DD-4C3A-938E-25BE2F62F19B}"/>
                  </a:ext>
                </a:extLst>
              </p:cNvPr>
              <p:cNvSpPr>
                <a:spLocks noGrp="1" noRot="1" noChangeAspect="1" noMove="1" noResize="1" noEditPoints="1" noAdjustHandles="1" noChangeArrowheads="1" noChangeShapeType="1" noTextEdit="1"/>
              </p:cNvSpPr>
              <p:nvPr>
                <p:ph idx="1"/>
              </p:nvPr>
            </p:nvSpPr>
            <p:spPr>
              <a:xfrm>
                <a:off x="507999" y="372533"/>
                <a:ext cx="11209867" cy="5926672"/>
              </a:xfrm>
              <a:blipFill>
                <a:blip r:embed="rId2"/>
                <a:stretch>
                  <a:fillRect l="-1088" t="-1029" r="-13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0B7B7A7-DD3C-4BC5-A288-F5ECF6A94903}"/>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468814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50F7-C1C5-4EBD-DB20-0FD0CA758AE9}"/>
              </a:ext>
            </a:extLst>
          </p:cNvPr>
          <p:cNvSpPr>
            <a:spLocks noGrp="1"/>
          </p:cNvSpPr>
          <p:nvPr>
            <p:ph type="title"/>
          </p:nvPr>
        </p:nvSpPr>
        <p:spPr>
          <a:xfrm>
            <a:off x="660399" y="347954"/>
            <a:ext cx="10058400" cy="475006"/>
          </a:xfrm>
        </p:spPr>
        <p:txBody>
          <a:bodyPr>
            <a:normAutofit/>
          </a:bodyPr>
          <a:lstStyle/>
          <a:p>
            <a:r>
              <a:rPr lang="en-US" sz="2400" b="1" dirty="0"/>
              <a:t>Other permutations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FA8366-58F0-E767-1B33-AA406231E8FA}"/>
                  </a:ext>
                </a:extLst>
              </p:cNvPr>
              <p:cNvSpPr>
                <a:spLocks noGrp="1"/>
              </p:cNvSpPr>
              <p:nvPr>
                <p:ph idx="1"/>
              </p:nvPr>
            </p:nvSpPr>
            <p:spPr>
              <a:xfrm>
                <a:off x="660399" y="939800"/>
                <a:ext cx="10964334" cy="5113867"/>
              </a:xfrm>
            </p:spPr>
            <p:txBody>
              <a:bodyPr>
                <a:normAutofit fontScale="70000" lnSpcReduction="20000"/>
              </a:bodyPr>
              <a:lstStyle/>
              <a:p>
                <a:pPr marL="0" indent="0">
                  <a:buNone/>
                </a:pPr>
                <a:r>
                  <a:rPr lang="en-US" sz="2800" b="1" dirty="0">
                    <a:latin typeface="Calibri" panose="020F0502020204030204" pitchFamily="34" charset="0"/>
                    <a:ea typeface="Times New Roman" panose="02020603050405020304" pitchFamily="18" charset="0"/>
                    <a:cs typeface="Calibri" panose="020F0502020204030204" pitchFamily="34" charset="0"/>
                  </a:rPr>
                  <a:t>Linear permutation</a:t>
                </a:r>
                <a:r>
                  <a:rPr lang="en-US" sz="2800" dirty="0">
                    <a:latin typeface="Calibri" panose="020F0502020204030204" pitchFamily="34" charset="0"/>
                    <a:ea typeface="Times New Roman" panose="02020603050405020304" pitchFamily="18" charset="0"/>
                    <a:cs typeface="Calibri" panose="020F0502020204030204" pitchFamily="34" charset="0"/>
                  </a:rPr>
                  <a:t>: When all things are different the no. of linear arrangements = n !</a:t>
                </a:r>
              </a:p>
              <a:p>
                <a:pPr marL="0" indent="0">
                  <a:buNone/>
                </a:pPr>
                <a:r>
                  <a:rPr lang="en-US" sz="2800" b="1" dirty="0">
                    <a:latin typeface="Calibri" panose="020F0502020204030204" pitchFamily="34" charset="0"/>
                    <a:ea typeface="Times New Roman" panose="02020603050405020304" pitchFamily="18" charset="0"/>
                    <a:cs typeface="Calibri" panose="020F0502020204030204" pitchFamily="34" charset="0"/>
                  </a:rPr>
                  <a:t>Circular permutation</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a:effectLst/>
                    <a:latin typeface="Calibri" panose="020F0502020204030204" pitchFamily="34" charset="0"/>
                    <a:ea typeface="Times New Roman" panose="02020603050405020304" pitchFamily="18" charset="0"/>
                    <a:cs typeface="Calibri" panose="020F0502020204030204" pitchFamily="34" charset="0"/>
                  </a:rPr>
                  <a:t>In circular permutation, one thing is kept fixed and the remaining things are arranged relative to it. </a:t>
                </a:r>
                <a:r>
                  <a:rPr lang="en-US" sz="2800" dirty="0">
                    <a:latin typeface="Calibri" panose="020F0502020204030204" pitchFamily="34" charset="0"/>
                    <a:ea typeface="Times New Roman" panose="02020603050405020304" pitchFamily="18" charset="0"/>
                    <a:cs typeface="Calibri" panose="020F0502020204030204" pitchFamily="34" charset="0"/>
                  </a:rPr>
                  <a:t>Total no. of arrangements or permutations = (n-1)!</a:t>
                </a:r>
              </a:p>
              <a:p>
                <a:pPr marL="0" indent="0">
                  <a:buNone/>
                </a:pPr>
                <a:r>
                  <a:rPr lang="en-US" sz="2800" b="1" dirty="0">
                    <a:latin typeface="Calibri" panose="020F0502020204030204" pitchFamily="34" charset="0"/>
                    <a:cs typeface="Calibri" panose="020F0502020204030204" pitchFamily="34" charset="0"/>
                  </a:rPr>
                  <a:t>Distinguishable permutations</a:t>
                </a:r>
                <a:r>
                  <a:rPr lang="en-US" sz="2800" dirty="0">
                    <a:latin typeface="Calibri" panose="020F0502020204030204" pitchFamily="34" charset="0"/>
                    <a:cs typeface="Calibri" panose="020F0502020204030204" pitchFamily="34" charset="0"/>
                  </a:rPr>
                  <a:t>: The no. of distinguishable permutations of n objects, where n</a:t>
                </a:r>
                <a:r>
                  <a:rPr lang="en-US" sz="2800" baseline="-25000" dirty="0">
                    <a:latin typeface="Calibri" panose="020F0502020204030204" pitchFamily="34" charset="0"/>
                    <a:cs typeface="Calibri" panose="020F0502020204030204" pitchFamily="34" charset="0"/>
                  </a:rPr>
                  <a:t>1</a:t>
                </a:r>
                <a:r>
                  <a:rPr lang="en-US" sz="2800" dirty="0">
                    <a:latin typeface="Calibri" panose="020F0502020204030204" pitchFamily="34" charset="0"/>
                    <a:cs typeface="Calibri" panose="020F0502020204030204" pitchFamily="34" charset="0"/>
                  </a:rPr>
                  <a:t> are of one type, n</a:t>
                </a:r>
                <a:r>
                  <a:rPr lang="en-US" sz="2800" baseline="-25000" dirty="0">
                    <a:latin typeface="Calibri" panose="020F0502020204030204" pitchFamily="34" charset="0"/>
                    <a:cs typeface="Calibri" panose="020F0502020204030204" pitchFamily="34" charset="0"/>
                  </a:rPr>
                  <a:t>2</a:t>
                </a:r>
                <a:r>
                  <a:rPr lang="en-US" sz="2800" dirty="0">
                    <a:latin typeface="Calibri" panose="020F0502020204030204" pitchFamily="34" charset="0"/>
                    <a:cs typeface="Calibri" panose="020F0502020204030204" pitchFamily="34" charset="0"/>
                  </a:rPr>
                  <a:t> are of second type and so on.</a:t>
                </a:r>
              </a:p>
              <a:p>
                <a:pPr marL="0" indent="0">
                  <a:buNone/>
                </a:pPr>
                <a:r>
                  <a:rPr lang="en-US" sz="2800" dirty="0">
                    <a:latin typeface="Calibri" panose="020F0502020204030204" pitchFamily="34" charset="0"/>
                    <a:cs typeface="Calibri" panose="020F0502020204030204" pitchFamily="34" charset="0"/>
                  </a:rPr>
                  <a:t>	Total no. of permutations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𝑛</m:t>
                        </m:r>
                        <m:r>
                          <a:rPr lang="en-US" sz="2800" b="0" i="1" smtClean="0">
                            <a:latin typeface="Cambria Math" panose="02040503050406030204" pitchFamily="18" charset="0"/>
                          </a:rPr>
                          <m:t>!</m:t>
                        </m:r>
                      </m:num>
                      <m:den>
                        <m:r>
                          <a:rPr lang="en-US" sz="2800" b="0" i="1" smtClean="0">
                            <a:latin typeface="Cambria Math" panose="02040503050406030204" pitchFamily="18" charset="0"/>
                          </a:rPr>
                          <m:t>𝑛</m:t>
                        </m:r>
                        <m:r>
                          <a:rPr lang="en-US" sz="2800" b="0" i="1" baseline="-25000" smtClean="0">
                            <a:latin typeface="Cambria Math" panose="02040503050406030204" pitchFamily="18" charset="0"/>
                          </a:rPr>
                          <m:t>1</m:t>
                        </m:r>
                        <m:r>
                          <a:rPr lang="en-US" sz="2800" b="0" i="1" smtClean="0">
                            <a:latin typeface="Cambria Math" panose="02040503050406030204" pitchFamily="18" charset="0"/>
                          </a:rPr>
                          <m:t>! .  </m:t>
                        </m:r>
                        <m:r>
                          <a:rPr lang="en-US" sz="2800" b="0" i="1" smtClean="0">
                            <a:latin typeface="Cambria Math" panose="02040503050406030204" pitchFamily="18" charset="0"/>
                          </a:rPr>
                          <m:t>𝑛</m:t>
                        </m:r>
                        <m:r>
                          <a:rPr lang="en-US" sz="2800" b="0" i="1" baseline="-25000" smtClean="0">
                            <a:latin typeface="Cambria Math" panose="02040503050406030204" pitchFamily="18" charset="0"/>
                          </a:rPr>
                          <m:t>2</m:t>
                        </m:r>
                        <m:r>
                          <a:rPr lang="en-US" sz="2800" b="0" i="1" smtClean="0">
                            <a:latin typeface="Cambria Math" panose="02040503050406030204" pitchFamily="18" charset="0"/>
                          </a:rPr>
                          <m:t>! .. . </m:t>
                        </m:r>
                        <m:r>
                          <a:rPr lang="en-US" sz="2800" b="0" i="1" smtClean="0">
                            <a:latin typeface="Cambria Math" panose="02040503050406030204" pitchFamily="18" charset="0"/>
                          </a:rPr>
                          <m:t>𝑛𝑘</m:t>
                        </m:r>
                        <m:r>
                          <a:rPr lang="en-US" sz="2800" b="0" i="1" smtClean="0">
                            <a:latin typeface="Cambria Math" panose="02040503050406030204" pitchFamily="18" charset="0"/>
                          </a:rPr>
                          <m:t>!</m:t>
                        </m:r>
                      </m:den>
                    </m:f>
                  </m:oMath>
                </a14:m>
                <a:endParaRPr lang="en-US" sz="2800" dirty="0"/>
              </a:p>
              <a:p>
                <a:pPr marL="0" indent="0">
                  <a:buNone/>
                </a:pPr>
                <a:r>
                  <a:rPr lang="en-US" sz="2800" dirty="0">
                    <a:latin typeface="Calibri" panose="020F0502020204030204" pitchFamily="34" charset="0"/>
                    <a:ea typeface="Times New Roman" panose="02020603050405020304" pitchFamily="18" charset="0"/>
                    <a:cs typeface="Calibri" panose="020F0502020204030204" pitchFamily="34" charset="0"/>
                  </a:rPr>
                  <a:t>    where, n</a:t>
                </a:r>
                <a:r>
                  <a:rPr lang="en-US" sz="2800" baseline="-25000" dirty="0">
                    <a:latin typeface="Calibri" panose="020F0502020204030204" pitchFamily="34" charset="0"/>
                    <a:ea typeface="Times New Roman" panose="02020603050405020304" pitchFamily="18" charset="0"/>
                    <a:cs typeface="Calibri" panose="020F0502020204030204" pitchFamily="34" charset="0"/>
                  </a:rPr>
                  <a:t>1</a:t>
                </a:r>
                <a:r>
                  <a:rPr lang="en-US" sz="2800" dirty="0">
                    <a:latin typeface="Calibri" panose="020F0502020204030204" pitchFamily="34" charset="0"/>
                    <a:ea typeface="Times New Roman" panose="02020603050405020304" pitchFamily="18" charset="0"/>
                    <a:cs typeface="Calibri" panose="020F0502020204030204" pitchFamily="34" charset="0"/>
                  </a:rPr>
                  <a:t> + n</a:t>
                </a:r>
                <a:r>
                  <a:rPr lang="en-US" sz="2800" baseline="-25000" dirty="0">
                    <a:latin typeface="Calibri" panose="020F0502020204030204" pitchFamily="34" charset="0"/>
                    <a:ea typeface="Times New Roman" panose="02020603050405020304" pitchFamily="18" charset="0"/>
                    <a:cs typeface="Calibri" panose="020F0502020204030204" pitchFamily="34" charset="0"/>
                  </a:rPr>
                  <a:t>2</a:t>
                </a:r>
                <a:r>
                  <a:rPr lang="en-US" sz="2800" dirty="0">
                    <a:latin typeface="Calibri" panose="020F0502020204030204" pitchFamily="34" charset="0"/>
                    <a:ea typeface="Times New Roman" panose="02020603050405020304" pitchFamily="18" charset="0"/>
                    <a:cs typeface="Calibri" panose="020F0502020204030204" pitchFamily="34" charset="0"/>
                  </a:rPr>
                  <a:t> + …+ </a:t>
                </a:r>
                <a:r>
                  <a:rPr lang="en-US" sz="2800" dirty="0" err="1">
                    <a:latin typeface="Calibri" panose="020F0502020204030204" pitchFamily="34" charset="0"/>
                    <a:ea typeface="Times New Roman" panose="02020603050405020304" pitchFamily="18" charset="0"/>
                    <a:cs typeface="Calibri" panose="020F0502020204030204" pitchFamily="34" charset="0"/>
                  </a:rPr>
                  <a:t>n</a:t>
                </a:r>
                <a:r>
                  <a:rPr lang="en-US" sz="2800" baseline="-25000" dirty="0" err="1">
                    <a:latin typeface="Calibri" panose="020F0502020204030204" pitchFamily="34" charset="0"/>
                    <a:ea typeface="Times New Roman" panose="02020603050405020304" pitchFamily="18" charset="0"/>
                    <a:cs typeface="Calibri" panose="020F0502020204030204" pitchFamily="34" charset="0"/>
                  </a:rPr>
                  <a:t>k</a:t>
                </a:r>
                <a:r>
                  <a:rPr lang="en-US" sz="2800" dirty="0">
                    <a:latin typeface="Calibri" panose="020F0502020204030204" pitchFamily="34" charset="0"/>
                    <a:ea typeface="Times New Roman" panose="02020603050405020304" pitchFamily="18" charset="0"/>
                    <a:cs typeface="Calibri" panose="020F0502020204030204" pitchFamily="34" charset="0"/>
                  </a:rPr>
                  <a:t> = n</a:t>
                </a:r>
              </a:p>
              <a:p>
                <a:pPr marL="0" indent="0">
                  <a:buNone/>
                </a:pPr>
                <a:r>
                  <a:rPr lang="en-US" sz="2800" dirty="0">
                    <a:effectLst/>
                    <a:latin typeface="Calibri" panose="020F0502020204030204" pitchFamily="34" charset="0"/>
                    <a:ea typeface="Times New Roman" panose="02020603050405020304" pitchFamily="18" charset="0"/>
                    <a:cs typeface="Calibri" panose="020F0502020204030204" pitchFamily="34" charset="0"/>
                  </a:rPr>
                  <a:t>Ex: </a:t>
                </a:r>
                <a:r>
                  <a:rPr lang="en-US" sz="2800" b="0" i="0" dirty="0">
                    <a:solidFill>
                      <a:srgbClr val="242021"/>
                    </a:solidFill>
                    <a:effectLst/>
                    <a:latin typeface="Calibri" panose="020F0502020204030204" pitchFamily="34" charset="0"/>
                    <a:cs typeface="Calibri" panose="020F0502020204030204" pitchFamily="34" charset="0"/>
                  </a:rPr>
                  <a:t>A building contractor is planning to develop a subdivision. The subdivision is to consist of 6 one-story houses, 4 two-story houses, and 2 split-level houses. In how many distinguishable ways can the houses be arranged?</a:t>
                </a:r>
                <a:r>
                  <a:rPr lang="en-US" sz="2800" dirty="0">
                    <a:latin typeface="Calibri" panose="020F0502020204030204" pitchFamily="34" charset="0"/>
                    <a:cs typeface="Calibri" panose="020F0502020204030204" pitchFamily="34" charset="0"/>
                  </a:rPr>
                  <a:t> </a:t>
                </a:r>
              </a:p>
              <a:p>
                <a:pPr marL="0" indent="0">
                  <a:buNone/>
                </a:pPr>
                <a:r>
                  <a:rPr lang="en-US" sz="2800" dirty="0">
                    <a:latin typeface="Calibri" panose="020F0502020204030204" pitchFamily="34" charset="0"/>
                    <a:cs typeface="Calibri" panose="020F0502020204030204" pitchFamily="34" charset="0"/>
                  </a:rPr>
                  <a:t>Ans: </a:t>
                </a:r>
                <a:r>
                  <a:rPr lang="en-US" sz="2800" b="0" i="0" dirty="0">
                    <a:solidFill>
                      <a:srgbClr val="242021"/>
                    </a:solidFill>
                    <a:effectLst/>
                    <a:latin typeface="Calibri" panose="020F0502020204030204" pitchFamily="34" charset="0"/>
                    <a:cs typeface="Calibri" panose="020F0502020204030204" pitchFamily="34" charset="0"/>
                  </a:rPr>
                  <a:t>There are to be 12 houses in the subdivision, 6 of which are of one type (one-story), 4 of another type (two-story), and 2 of a third type (split-level).</a:t>
                </a:r>
                <a:r>
                  <a:rPr lang="en-US" sz="2800" dirty="0">
                    <a:latin typeface="Calibri" panose="020F0502020204030204" pitchFamily="34" charset="0"/>
                    <a:cs typeface="Calibri" panose="020F0502020204030204" pitchFamily="34" charset="0"/>
                  </a:rPr>
                  <a:t> </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Total no. of distinguishable houses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12!</m:t>
                        </m:r>
                      </m:num>
                      <m:den>
                        <m:r>
                          <a:rPr lang="en-US" sz="2800" b="0" i="1" smtClean="0">
                            <a:latin typeface="Cambria Math" panose="02040503050406030204" pitchFamily="18" charset="0"/>
                          </a:rPr>
                          <m:t>6!  4!  2!</m:t>
                        </m:r>
                      </m:den>
                    </m:f>
                  </m:oMath>
                </a14:m>
                <a:r>
                  <a:rPr lang="en-US" sz="2800" dirty="0">
                    <a:effectLst/>
                    <a:latin typeface="Calibri" panose="020F0502020204030204" pitchFamily="34" charset="0"/>
                    <a:ea typeface="Times New Roman" panose="02020603050405020304" pitchFamily="18" charset="0"/>
                    <a:cs typeface="Calibri" panose="020F0502020204030204" pitchFamily="34" charset="0"/>
                  </a:rPr>
                  <a:t> = 13860</a:t>
                </a:r>
              </a:p>
              <a:p>
                <a:pPr marL="0" indent="0">
                  <a:buNone/>
                </a:pPr>
                <a:r>
                  <a:rPr lang="en-US" sz="2800" b="1" i="1" dirty="0">
                    <a:solidFill>
                      <a:srgbClr val="242021"/>
                    </a:solidFill>
                    <a:effectLst/>
                    <a:latin typeface="Calibri" panose="020F0502020204030204" pitchFamily="34" charset="0"/>
                    <a:cs typeface="Calibri" panose="020F0502020204030204" pitchFamily="34" charset="0"/>
                  </a:rPr>
                  <a:t>Interpretation </a:t>
                </a:r>
                <a:r>
                  <a:rPr lang="en-US" sz="2800" b="0" i="0" dirty="0">
                    <a:solidFill>
                      <a:srgbClr val="242021"/>
                    </a:solidFill>
                    <a:effectLst/>
                    <a:latin typeface="Calibri" panose="020F0502020204030204" pitchFamily="34" charset="0"/>
                    <a:cs typeface="Calibri" panose="020F0502020204030204" pitchFamily="34" charset="0"/>
                  </a:rPr>
                  <a:t>There are 13,860 distinguishable ways to arrange the houses in the subdivision.</a:t>
                </a:r>
                <a:r>
                  <a:rPr lang="en-US" sz="2800" dirty="0">
                    <a:latin typeface="Calibri" panose="020F0502020204030204" pitchFamily="34" charset="0"/>
                    <a:cs typeface="Calibri" panose="020F0502020204030204" pitchFamily="34" charset="0"/>
                  </a:rPr>
                  <a:t> </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F4FA8366-58F0-E767-1B33-AA406231E8FA}"/>
                  </a:ext>
                </a:extLst>
              </p:cNvPr>
              <p:cNvSpPr>
                <a:spLocks noGrp="1" noRot="1" noChangeAspect="1" noMove="1" noResize="1" noEditPoints="1" noAdjustHandles="1" noChangeArrowheads="1" noChangeShapeType="1" noTextEdit="1"/>
              </p:cNvSpPr>
              <p:nvPr>
                <p:ph idx="1"/>
              </p:nvPr>
            </p:nvSpPr>
            <p:spPr>
              <a:xfrm>
                <a:off x="660399" y="939800"/>
                <a:ext cx="10964334" cy="5113867"/>
              </a:xfrm>
              <a:blipFill>
                <a:blip r:embed="rId2"/>
                <a:stretch>
                  <a:fillRect l="-556" t="-1669" r="-94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67A3542-1386-B778-3E3F-9A6F56E0F49B}"/>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56942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7C463-800C-4DC5-8C86-C05241ED30C8}"/>
                  </a:ext>
                </a:extLst>
              </p:cNvPr>
              <p:cNvSpPr>
                <a:spLocks noGrp="1"/>
              </p:cNvSpPr>
              <p:nvPr>
                <p:ph idx="1"/>
              </p:nvPr>
            </p:nvSpPr>
            <p:spPr>
              <a:xfrm>
                <a:off x="599440" y="497841"/>
                <a:ext cx="11023600" cy="5537200"/>
              </a:xfrm>
            </p:spPr>
            <p:txBody>
              <a:bodyPr>
                <a:normAutofit fontScale="92500" lnSpcReduction="10000"/>
              </a:bodyPr>
              <a:lstStyle/>
              <a:p>
                <a:pPr marL="0" indent="0">
                  <a:buNone/>
                </a:pPr>
                <a:r>
                  <a:rPr lang="en-US" sz="1900" b="1" dirty="0">
                    <a:solidFill>
                      <a:srgbClr val="00B0F0"/>
                    </a:solidFill>
                  </a:rPr>
                  <a:t>Rule 4</a:t>
                </a:r>
                <a:r>
                  <a:rPr lang="en-US" sz="1900" dirty="0"/>
                  <a:t>: </a:t>
                </a:r>
                <a:r>
                  <a:rPr lang="en-US" sz="1900" b="1" dirty="0"/>
                  <a:t>Combination</a:t>
                </a:r>
              </a:p>
              <a:p>
                <a:pPr marL="0" indent="0">
                  <a:buNone/>
                </a:pPr>
                <a:r>
                  <a:rPr lang="en-US" sz="1900" dirty="0">
                    <a:effectLst/>
                    <a:ea typeface="Times New Roman" panose="02020603050405020304" pitchFamily="18" charset="0"/>
                  </a:rPr>
                  <a:t>A combination of a set of objects is a selection of objects without regard to order.</a:t>
                </a:r>
              </a:p>
              <a:p>
                <a:pPr marL="0" indent="0">
                  <a:buNone/>
                </a:pPr>
                <a:r>
                  <a:rPr lang="en-US" sz="1900" dirty="0">
                    <a:ea typeface="Times New Roman" panose="02020603050405020304" pitchFamily="18" charset="0"/>
                  </a:rPr>
                  <a:t>The number of combinations of n objects taken r at a time (r ≤ n) is given by,</a:t>
                </a:r>
              </a:p>
              <a:p>
                <a:pPr marL="0" indent="0">
                  <a:buNone/>
                </a:pPr>
                <a:r>
                  <a:rPr lang="en-US" sz="1900" dirty="0">
                    <a:effectLst/>
                    <a:ea typeface="Times New Roman" panose="02020603050405020304" pitchFamily="18" charset="0"/>
                  </a:rPr>
                  <a:t>	</a:t>
                </a:r>
                <a14:m>
                  <m:oMath xmlns:m="http://schemas.openxmlformats.org/officeDocument/2006/math">
                    <m:r>
                      <a:rPr lang="en-US" sz="1900" b="0" i="1" smtClean="0">
                        <a:effectLst/>
                        <a:latin typeface="Cambria Math" panose="02040503050406030204" pitchFamily="18" charset="0"/>
                        <a:ea typeface="Times New Roman" panose="02020603050405020304" pitchFamily="18" charset="0"/>
                      </a:rPr>
                      <m:t>𝑛𝐶𝑟</m:t>
                    </m:r>
                    <m:r>
                      <a:rPr lang="en-US" sz="1900" b="0" i="1" smtClean="0">
                        <a:effectLst/>
                        <a:latin typeface="Cambria Math" panose="02040503050406030204" pitchFamily="18" charset="0"/>
                        <a:ea typeface="Times New Roman" panose="02020603050405020304" pitchFamily="18" charset="0"/>
                      </a:rPr>
                      <m:t>= </m:t>
                    </m:r>
                    <m:f>
                      <m:fPr>
                        <m:ctrlPr>
                          <a:rPr lang="en-US" sz="1900" b="0" i="1" smtClean="0">
                            <a:effectLst/>
                            <a:latin typeface="Cambria Math" panose="02040503050406030204" pitchFamily="18" charset="0"/>
                          </a:rPr>
                        </m:ctrlPr>
                      </m:fPr>
                      <m:num>
                        <m:r>
                          <a:rPr lang="en-US" sz="1900" b="0" i="1" smtClean="0">
                            <a:effectLst/>
                            <a:latin typeface="Cambria Math" panose="02040503050406030204" pitchFamily="18" charset="0"/>
                          </a:rPr>
                          <m:t>𝑛</m:t>
                        </m:r>
                        <m:r>
                          <a:rPr lang="en-US" sz="1900" b="0" i="1" smtClean="0">
                            <a:effectLst/>
                            <a:latin typeface="Cambria Math" panose="02040503050406030204" pitchFamily="18" charset="0"/>
                          </a:rPr>
                          <m:t>!</m:t>
                        </m:r>
                      </m:num>
                      <m:den>
                        <m:d>
                          <m:dPr>
                            <m:ctrlPr>
                              <a:rPr lang="en-US" sz="1900" b="0" i="1" smtClean="0">
                                <a:effectLst/>
                                <a:latin typeface="Cambria Math" panose="02040503050406030204" pitchFamily="18" charset="0"/>
                              </a:rPr>
                            </m:ctrlPr>
                          </m:dPr>
                          <m:e>
                            <m:r>
                              <a:rPr lang="en-US" sz="1900" b="0" i="1" smtClean="0">
                                <a:effectLst/>
                                <a:latin typeface="Cambria Math" panose="02040503050406030204" pitchFamily="18" charset="0"/>
                              </a:rPr>
                              <m:t>𝑛</m:t>
                            </m:r>
                            <m:r>
                              <a:rPr lang="en-US" sz="1900" b="0" i="1" smtClean="0">
                                <a:effectLst/>
                                <a:latin typeface="Cambria Math" panose="02040503050406030204" pitchFamily="18" charset="0"/>
                              </a:rPr>
                              <m:t>−</m:t>
                            </m:r>
                            <m:r>
                              <a:rPr lang="en-US" sz="1900" b="0" i="1" smtClean="0">
                                <a:effectLst/>
                                <a:latin typeface="Cambria Math" panose="02040503050406030204" pitchFamily="18" charset="0"/>
                              </a:rPr>
                              <m:t>𝑟</m:t>
                            </m:r>
                          </m:e>
                        </m:d>
                        <m:r>
                          <a:rPr lang="en-US" sz="1900" b="0" i="1" smtClean="0">
                            <a:effectLst/>
                            <a:latin typeface="Cambria Math" panose="02040503050406030204" pitchFamily="18" charset="0"/>
                          </a:rPr>
                          <m:t>!  </m:t>
                        </m:r>
                        <m:r>
                          <a:rPr lang="en-US" sz="1900" b="0" i="1" smtClean="0">
                            <a:effectLst/>
                            <a:latin typeface="Cambria Math" panose="02040503050406030204" pitchFamily="18" charset="0"/>
                          </a:rPr>
                          <m:t>𝑟</m:t>
                        </m:r>
                        <m:r>
                          <a:rPr lang="en-US" sz="1900" b="0" i="1" smtClean="0">
                            <a:effectLst/>
                            <a:latin typeface="Cambria Math" panose="02040503050406030204" pitchFamily="18" charset="0"/>
                          </a:rPr>
                          <m:t>!</m:t>
                        </m:r>
                      </m:den>
                    </m:f>
                  </m:oMath>
                </a14:m>
                <a:endParaRPr lang="en-US" sz="1900" dirty="0">
                  <a:effectLst/>
                  <a:ea typeface="Times New Roman" panose="02020603050405020304" pitchFamily="18" charset="0"/>
                </a:endParaRPr>
              </a:p>
              <a:p>
                <a:pPr marL="0" indent="0">
                  <a:buNone/>
                </a:pPr>
                <a:endParaRPr lang="en-US" sz="1900" b="0" i="0">
                  <a:solidFill>
                    <a:srgbClr val="242021"/>
                  </a:solidFill>
                  <a:effectLst/>
                </a:endParaRPr>
              </a:p>
              <a:p>
                <a:pPr marL="0" indent="0">
                  <a:buNone/>
                </a:pPr>
                <a:r>
                  <a:rPr lang="en-US" sz="1900" b="0" i="0">
                    <a:solidFill>
                      <a:srgbClr val="242021"/>
                    </a:solidFill>
                    <a:effectLst/>
                  </a:rPr>
                  <a:t>Example: </a:t>
                </a:r>
                <a:r>
                  <a:rPr lang="en-US" sz="1900" b="0" i="0" dirty="0">
                    <a:solidFill>
                      <a:srgbClr val="242021"/>
                    </a:solidFill>
                    <a:effectLst/>
                  </a:rPr>
                  <a:t>A state’s department of transportation plans to develop a new section of interstate highway and receives 16 bids for the project. The state plans to hire four of the bidding companies. How many different combinations of four companies can be selected from the 16 bidding companies?</a:t>
                </a:r>
                <a:br>
                  <a:rPr lang="en-US" sz="1900" b="0" i="0" dirty="0">
                    <a:solidFill>
                      <a:srgbClr val="242021"/>
                    </a:solidFill>
                    <a:effectLst/>
                  </a:rPr>
                </a:br>
                <a:endParaRPr lang="en-US" sz="1900" b="0" i="0" dirty="0">
                  <a:solidFill>
                    <a:srgbClr val="242021"/>
                  </a:solidFill>
                  <a:effectLst/>
                </a:endParaRPr>
              </a:p>
              <a:p>
                <a:pPr marL="0" indent="0">
                  <a:buNone/>
                </a:pPr>
                <a:r>
                  <a:rPr lang="en-US" sz="1900" b="1" i="0" dirty="0">
                    <a:solidFill>
                      <a:srgbClr val="004F8F"/>
                    </a:solidFill>
                    <a:effectLst/>
                  </a:rPr>
                  <a:t>Solution</a:t>
                </a:r>
                <a:br>
                  <a:rPr lang="en-US" sz="1900" b="1" i="0" dirty="0">
                    <a:solidFill>
                      <a:srgbClr val="004F8F"/>
                    </a:solidFill>
                    <a:effectLst/>
                  </a:rPr>
                </a:br>
                <a:r>
                  <a:rPr lang="en-US" sz="1900" b="0" i="0" dirty="0">
                    <a:solidFill>
                      <a:srgbClr val="242021"/>
                    </a:solidFill>
                    <a:effectLst/>
                  </a:rPr>
                  <a:t>The state is selecting four companies from a group of 16, so we have </a:t>
                </a:r>
                <a:r>
                  <a:rPr lang="en-US" sz="1900" b="0" i="1" dirty="0">
                    <a:solidFill>
                      <a:srgbClr val="242021"/>
                    </a:solidFill>
                    <a:effectLst/>
                  </a:rPr>
                  <a:t>n </a:t>
                </a:r>
                <a:r>
                  <a:rPr lang="en-US" sz="1900" b="0" i="0" dirty="0">
                    <a:solidFill>
                      <a:srgbClr val="242021"/>
                    </a:solidFill>
                    <a:effectLst/>
                  </a:rPr>
                  <a:t>= 16 and </a:t>
                </a:r>
                <a:r>
                  <a:rPr lang="en-US" sz="1900" b="0" i="1" dirty="0">
                    <a:solidFill>
                      <a:srgbClr val="242021"/>
                    </a:solidFill>
                    <a:effectLst/>
                  </a:rPr>
                  <a:t>r </a:t>
                </a:r>
                <a:r>
                  <a:rPr lang="en-US" sz="1900" b="0" i="0" dirty="0">
                    <a:solidFill>
                      <a:srgbClr val="242021"/>
                    </a:solidFill>
                    <a:effectLst/>
                  </a:rPr>
                  <a:t>= 4.</a:t>
                </a:r>
                <a:br>
                  <a:rPr lang="en-US" sz="1900" b="0" i="0" dirty="0">
                    <a:solidFill>
                      <a:srgbClr val="242021"/>
                    </a:solidFill>
                    <a:effectLst/>
                  </a:rPr>
                </a:br>
                <a:endParaRPr lang="en-US" sz="1900" b="0" i="0" dirty="0">
                  <a:solidFill>
                    <a:srgbClr val="242021"/>
                  </a:solidFill>
                  <a:effectLst/>
                </a:endParaRPr>
              </a:p>
              <a:p>
                <a:pPr marL="0" indent="0">
                  <a:buNone/>
                </a:pPr>
                <a:r>
                  <a:rPr lang="en-US" sz="1900" b="0" i="0" dirty="0">
                    <a:solidFill>
                      <a:srgbClr val="242021"/>
                    </a:solidFill>
                    <a:effectLst/>
                  </a:rPr>
                  <a:t>Because order is not important, there are </a:t>
                </a:r>
                <a:r>
                  <a:rPr lang="en-US" sz="1900" b="0" i="1" dirty="0" err="1">
                    <a:solidFill>
                      <a:srgbClr val="242021"/>
                    </a:solidFill>
                    <a:effectLst/>
                  </a:rPr>
                  <a:t>nCr</a:t>
                </a:r>
                <a:r>
                  <a:rPr lang="en-US" sz="1900" b="0" i="1" dirty="0">
                    <a:solidFill>
                      <a:srgbClr val="242021"/>
                    </a:solidFill>
                    <a:effectLst/>
                  </a:rPr>
                  <a:t> </a:t>
                </a:r>
                <a:r>
                  <a:rPr lang="en-US" sz="1900" b="0" i="0" dirty="0">
                    <a:solidFill>
                      <a:srgbClr val="242021"/>
                    </a:solidFill>
                    <a:effectLst/>
                  </a:rPr>
                  <a:t>= 16</a:t>
                </a:r>
                <a:r>
                  <a:rPr lang="en-US" sz="1900" b="0" i="1" dirty="0">
                    <a:solidFill>
                      <a:srgbClr val="242021"/>
                    </a:solidFill>
                    <a:effectLst/>
                  </a:rPr>
                  <a:t>C</a:t>
                </a:r>
                <a:r>
                  <a:rPr lang="en-US" sz="1900" b="0" i="0" dirty="0">
                    <a:solidFill>
                      <a:srgbClr val="242021"/>
                    </a:solidFill>
                    <a:effectLst/>
                  </a:rPr>
                  <a:t>4 = </a:t>
                </a:r>
                <a14:m>
                  <m:oMath xmlns:m="http://schemas.openxmlformats.org/officeDocument/2006/math">
                    <m:f>
                      <m:fPr>
                        <m:ctrlPr>
                          <a:rPr lang="en-US" sz="1900" b="0" i="1" smtClean="0">
                            <a:solidFill>
                              <a:srgbClr val="242021"/>
                            </a:solidFill>
                            <a:effectLst/>
                            <a:latin typeface="Cambria Math" panose="02040503050406030204" pitchFamily="18" charset="0"/>
                          </a:rPr>
                        </m:ctrlPr>
                      </m:fPr>
                      <m:num>
                        <m:r>
                          <a:rPr lang="en-US" sz="1900" b="0" i="1" smtClean="0">
                            <a:solidFill>
                              <a:srgbClr val="242021"/>
                            </a:solidFill>
                            <a:effectLst/>
                            <a:latin typeface="Cambria Math" panose="02040503050406030204" pitchFamily="18" charset="0"/>
                          </a:rPr>
                          <m:t>16!</m:t>
                        </m:r>
                      </m:num>
                      <m:den>
                        <m:d>
                          <m:dPr>
                            <m:ctrlPr>
                              <a:rPr lang="en-US" sz="1900" b="0" i="1" smtClean="0">
                                <a:solidFill>
                                  <a:srgbClr val="242021"/>
                                </a:solidFill>
                                <a:effectLst/>
                                <a:latin typeface="Cambria Math" panose="02040503050406030204" pitchFamily="18" charset="0"/>
                              </a:rPr>
                            </m:ctrlPr>
                          </m:dPr>
                          <m:e>
                            <m:r>
                              <a:rPr lang="en-US" sz="1900" b="0" i="1" smtClean="0">
                                <a:solidFill>
                                  <a:srgbClr val="242021"/>
                                </a:solidFill>
                                <a:effectLst/>
                                <a:latin typeface="Cambria Math" panose="02040503050406030204" pitchFamily="18" charset="0"/>
                              </a:rPr>
                              <m:t>16−4</m:t>
                            </m:r>
                          </m:e>
                        </m:d>
                        <m:r>
                          <a:rPr lang="en-US" sz="1900" b="0" i="1" smtClean="0">
                            <a:solidFill>
                              <a:srgbClr val="242021"/>
                            </a:solidFill>
                            <a:effectLst/>
                            <a:latin typeface="Cambria Math" panose="02040503050406030204" pitchFamily="18" charset="0"/>
                          </a:rPr>
                          <m:t>!  4!</m:t>
                        </m:r>
                      </m:den>
                    </m:f>
                  </m:oMath>
                </a14:m>
                <a:r>
                  <a:rPr lang="en-US" sz="1900" b="0" i="0" dirty="0">
                    <a:solidFill>
                      <a:srgbClr val="242021"/>
                    </a:solidFill>
                    <a:effectLst/>
                  </a:rPr>
                  <a:t> = </a:t>
                </a:r>
                <a14:m>
                  <m:oMath xmlns:m="http://schemas.openxmlformats.org/officeDocument/2006/math">
                    <m:f>
                      <m:fPr>
                        <m:ctrlPr>
                          <a:rPr lang="en-US" sz="1900" b="0" i="1" smtClean="0">
                            <a:solidFill>
                              <a:srgbClr val="242021"/>
                            </a:solidFill>
                            <a:effectLst/>
                            <a:latin typeface="Cambria Math" panose="02040503050406030204" pitchFamily="18" charset="0"/>
                          </a:rPr>
                        </m:ctrlPr>
                      </m:fPr>
                      <m:num>
                        <m:r>
                          <a:rPr lang="en-US" sz="1900" b="0" i="1" smtClean="0">
                            <a:solidFill>
                              <a:srgbClr val="242021"/>
                            </a:solidFill>
                            <a:effectLst/>
                            <a:latin typeface="Cambria Math" panose="02040503050406030204" pitchFamily="18" charset="0"/>
                          </a:rPr>
                          <m:t>16!</m:t>
                        </m:r>
                      </m:num>
                      <m:den>
                        <m:r>
                          <a:rPr lang="en-US" sz="1900" b="0" i="1" smtClean="0">
                            <a:solidFill>
                              <a:srgbClr val="242021"/>
                            </a:solidFill>
                            <a:effectLst/>
                            <a:latin typeface="Cambria Math" panose="02040503050406030204" pitchFamily="18" charset="0"/>
                          </a:rPr>
                          <m:t>12!  4!</m:t>
                        </m:r>
                      </m:den>
                    </m:f>
                  </m:oMath>
                </a14:m>
                <a:r>
                  <a:rPr lang="en-US" sz="1900" b="0" i="0" dirty="0">
                    <a:solidFill>
                      <a:srgbClr val="242021"/>
                    </a:solidFill>
                    <a:effectLst/>
                  </a:rPr>
                  <a:t> = 1820</a:t>
                </a:r>
                <a:br>
                  <a:rPr lang="en-US" sz="1900" b="0" i="0" dirty="0">
                    <a:solidFill>
                      <a:srgbClr val="242021"/>
                    </a:solidFill>
                    <a:effectLst/>
                  </a:rPr>
                </a:br>
                <a:endParaRPr lang="en-US" sz="1900" b="0" i="0" dirty="0">
                  <a:solidFill>
                    <a:srgbClr val="242021"/>
                  </a:solidFill>
                  <a:effectLst/>
                </a:endParaRPr>
              </a:p>
              <a:p>
                <a:pPr marL="0" indent="0">
                  <a:buNone/>
                </a:pPr>
                <a:r>
                  <a:rPr lang="en-US" sz="1900" b="1" i="1" dirty="0">
                    <a:solidFill>
                      <a:srgbClr val="242021"/>
                    </a:solidFill>
                    <a:effectLst/>
                  </a:rPr>
                  <a:t>Interpretation </a:t>
                </a:r>
                <a:r>
                  <a:rPr lang="en-US" sz="1900" b="0" i="0" dirty="0">
                    <a:solidFill>
                      <a:srgbClr val="242021"/>
                    </a:solidFill>
                    <a:effectLst/>
                  </a:rPr>
                  <a:t>There are 1820 different combinations of four companies that can be selected from the 16 bidding companies.</a:t>
                </a:r>
                <a:r>
                  <a:rPr lang="en-US" sz="1900" dirty="0"/>
                  <a:t> </a:t>
                </a:r>
              </a:p>
              <a:p>
                <a:pPr marL="0" indent="0">
                  <a:buNone/>
                </a:pPr>
                <a:endParaRPr lang="en-US" sz="2400" dirty="0"/>
              </a:p>
              <a:p>
                <a:pPr marL="0" indent="0">
                  <a:buNone/>
                </a:pPr>
                <a:endParaRPr lang="en-US" sz="2400" dirty="0">
                  <a:effectLst/>
                  <a:latin typeface="Calibri" panose="020F0502020204030204" pitchFamily="34" charset="0"/>
                  <a:ea typeface="Times New Roman" panose="02020603050405020304" pitchFamily="18" charset="0"/>
                </a:endParaRPr>
              </a:p>
              <a:p>
                <a:pPr marL="0" indent="0">
                  <a:buNone/>
                </a:pPr>
                <a:endParaRPr lang="en-US" sz="2400" dirty="0">
                  <a:effectLst/>
                  <a:latin typeface="Calibri" panose="020F0502020204030204" pitchFamily="34" charset="0"/>
                  <a:ea typeface="Times New Roman" panose="02020603050405020304" pitchFamily="18" charset="0"/>
                </a:endParaRPr>
              </a:p>
              <a:p>
                <a:pPr marL="0" indent="0">
                  <a:buNone/>
                </a:pPr>
                <a:endParaRPr lang="en-US" dirty="0">
                  <a:latin typeface="Calibri" panose="020F0502020204030204" pitchFamily="34" charset="0"/>
                  <a:ea typeface="Times New Roman" panose="02020603050405020304" pitchFamily="18" charset="0"/>
                </a:endParaRPr>
              </a:p>
              <a:p>
                <a:pPr marL="0" indent="0">
                  <a:buNone/>
                </a:pPr>
                <a:endParaRPr lang="en-US" sz="18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347C463-800C-4DC5-8C86-C05241ED30C8}"/>
                  </a:ext>
                </a:extLst>
              </p:cNvPr>
              <p:cNvSpPr>
                <a:spLocks noGrp="1" noRot="1" noChangeAspect="1" noMove="1" noResize="1" noEditPoints="1" noAdjustHandles="1" noChangeArrowheads="1" noChangeShapeType="1" noTextEdit="1"/>
              </p:cNvSpPr>
              <p:nvPr>
                <p:ph idx="1"/>
              </p:nvPr>
            </p:nvSpPr>
            <p:spPr>
              <a:xfrm>
                <a:off x="599440" y="497841"/>
                <a:ext cx="11023600" cy="5537200"/>
              </a:xfrm>
              <a:blipFill>
                <a:blip r:embed="rId2"/>
                <a:stretch>
                  <a:fillRect l="-442" t="-1211" r="-608" b="-55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E537533-2B58-4033-A1C7-9DACA229BF07}"/>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428971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B229-6A7A-71B6-7D0F-B7B0E7170952}"/>
              </a:ext>
            </a:extLst>
          </p:cNvPr>
          <p:cNvSpPr>
            <a:spLocks noGrp="1"/>
          </p:cNvSpPr>
          <p:nvPr>
            <p:ph type="title"/>
          </p:nvPr>
        </p:nvSpPr>
        <p:spPr>
          <a:xfrm>
            <a:off x="626533" y="372567"/>
            <a:ext cx="10058400" cy="550300"/>
          </a:xfrm>
        </p:spPr>
        <p:txBody>
          <a:bodyPr>
            <a:normAutofit/>
          </a:bodyPr>
          <a:lstStyle/>
          <a:p>
            <a:r>
              <a:rPr lang="en-US" sz="2000" b="1" dirty="0">
                <a:latin typeface="+mn-lt"/>
              </a:rPr>
              <a:t>Difference between permutations and combinations</a:t>
            </a: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42D34225-0295-549B-3BA6-43E2323A4A79}"/>
                  </a:ext>
                </a:extLst>
              </p:cNvPr>
              <p:cNvGraphicFramePr>
                <a:graphicFrameLocks noGrp="1"/>
              </p:cNvGraphicFramePr>
              <p:nvPr>
                <p:ph idx="1"/>
                <p:extLst>
                  <p:ext uri="{D42A27DB-BD31-4B8C-83A1-F6EECF244321}">
                    <p14:modId xmlns:p14="http://schemas.microsoft.com/office/powerpoint/2010/main" val="61290422"/>
                  </p:ext>
                </p:extLst>
              </p:nvPr>
            </p:nvGraphicFramePr>
            <p:xfrm>
              <a:off x="626533" y="922867"/>
              <a:ext cx="11167534" cy="5392450"/>
            </p:xfrm>
            <a:graphic>
              <a:graphicData uri="http://schemas.openxmlformats.org/drawingml/2006/table">
                <a:tbl>
                  <a:tblPr firstRow="1" bandRow="1">
                    <a:tableStyleId>{B301B821-A1FF-4177-AEE7-76D212191A09}</a:tableStyleId>
                  </a:tblPr>
                  <a:tblGrid>
                    <a:gridCol w="1344558">
                      <a:extLst>
                        <a:ext uri="{9D8B030D-6E8A-4147-A177-3AD203B41FA5}">
                          <a16:colId xmlns:a16="http://schemas.microsoft.com/office/drawing/2014/main" val="2246654141"/>
                        </a:ext>
                      </a:extLst>
                    </a:gridCol>
                    <a:gridCol w="5039309">
                      <a:extLst>
                        <a:ext uri="{9D8B030D-6E8A-4147-A177-3AD203B41FA5}">
                          <a16:colId xmlns:a16="http://schemas.microsoft.com/office/drawing/2014/main" val="4278269554"/>
                        </a:ext>
                      </a:extLst>
                    </a:gridCol>
                    <a:gridCol w="4783667">
                      <a:extLst>
                        <a:ext uri="{9D8B030D-6E8A-4147-A177-3AD203B41FA5}">
                          <a16:colId xmlns:a16="http://schemas.microsoft.com/office/drawing/2014/main" val="550212128"/>
                        </a:ext>
                      </a:extLst>
                    </a:gridCol>
                  </a:tblGrid>
                  <a:tr h="628453">
                    <a:tc>
                      <a:txBody>
                        <a:bodyPr/>
                        <a:lstStyle/>
                        <a:p>
                          <a:r>
                            <a:rPr lang="en-US" sz="1600" dirty="0"/>
                            <a:t>Feature</a:t>
                          </a:r>
                          <a:endParaRPr lang="en-US" sz="1600" dirty="0">
                            <a:latin typeface="+mn-lt"/>
                          </a:endParaRPr>
                        </a:p>
                      </a:txBody>
                      <a:tcPr/>
                    </a:tc>
                    <a:tc>
                      <a:txBody>
                        <a:bodyPr/>
                        <a:lstStyle/>
                        <a:p>
                          <a:r>
                            <a:rPr lang="en-US" sz="1600" dirty="0"/>
                            <a:t>Permutations</a:t>
                          </a:r>
                          <a:endParaRPr lang="en-US" sz="1600" dirty="0">
                            <a:latin typeface="+mn-lt"/>
                          </a:endParaRPr>
                        </a:p>
                      </a:txBody>
                      <a:tcPr/>
                    </a:tc>
                    <a:tc>
                      <a:txBody>
                        <a:bodyPr/>
                        <a:lstStyle/>
                        <a:p>
                          <a:r>
                            <a:rPr lang="en-US" sz="1600" dirty="0"/>
                            <a:t>Combinations</a:t>
                          </a:r>
                          <a:endParaRPr lang="en-US" sz="1600" dirty="0">
                            <a:latin typeface="+mn-lt"/>
                          </a:endParaRPr>
                        </a:p>
                      </a:txBody>
                      <a:tcPr/>
                    </a:tc>
                    <a:extLst>
                      <a:ext uri="{0D108BD9-81ED-4DB2-BD59-A6C34878D82A}">
                        <a16:rowId xmlns:a16="http://schemas.microsoft.com/office/drawing/2014/main" val="2374125507"/>
                      </a:ext>
                    </a:extLst>
                  </a:tr>
                  <a:tr h="563217">
                    <a:tc>
                      <a:txBody>
                        <a:bodyPr/>
                        <a:lstStyle/>
                        <a:p>
                          <a:r>
                            <a:rPr lang="en-US" sz="1600" dirty="0"/>
                            <a:t>Definition</a:t>
                          </a:r>
                          <a:endParaRPr lang="en-US" sz="1600" dirty="0">
                            <a:latin typeface="+mn-lt"/>
                          </a:endParaRPr>
                        </a:p>
                      </a:txBody>
                      <a:tcPr>
                        <a:solidFill>
                          <a:schemeClr val="bg1"/>
                        </a:solidFill>
                      </a:tcPr>
                    </a:tc>
                    <a:tc>
                      <a:txBody>
                        <a:bodyPr/>
                        <a:lstStyle/>
                        <a:p>
                          <a:r>
                            <a:rPr lang="en-US" sz="1600" dirty="0"/>
                            <a:t>Arrangement of objects in a specific order</a:t>
                          </a:r>
                          <a:endParaRPr lang="en-US" sz="1600" dirty="0">
                            <a:latin typeface="+mn-lt"/>
                          </a:endParaRPr>
                        </a:p>
                      </a:txBody>
                      <a:tcPr>
                        <a:solidFill>
                          <a:schemeClr val="bg1"/>
                        </a:solidFill>
                      </a:tcPr>
                    </a:tc>
                    <a:tc>
                      <a:txBody>
                        <a:bodyPr/>
                        <a:lstStyle/>
                        <a:p>
                          <a:r>
                            <a:rPr lang="en-US" sz="1600" dirty="0"/>
                            <a:t>Selection of objects without considering order</a:t>
                          </a:r>
                          <a:endParaRPr lang="en-US" sz="1600" dirty="0">
                            <a:latin typeface="+mn-lt"/>
                          </a:endParaRPr>
                        </a:p>
                      </a:txBody>
                      <a:tcPr>
                        <a:solidFill>
                          <a:schemeClr val="bg1"/>
                        </a:solidFill>
                      </a:tcPr>
                    </a:tc>
                    <a:extLst>
                      <a:ext uri="{0D108BD9-81ED-4DB2-BD59-A6C34878D82A}">
                        <a16:rowId xmlns:a16="http://schemas.microsoft.com/office/drawing/2014/main" val="2038596755"/>
                      </a:ext>
                    </a:extLst>
                  </a:tr>
                  <a:tr h="400408">
                    <a:tc>
                      <a:txBody>
                        <a:bodyPr/>
                        <a:lstStyle/>
                        <a:p>
                          <a:r>
                            <a:rPr lang="en-US" sz="1600" dirty="0"/>
                            <a:t>Order</a:t>
                          </a:r>
                          <a:endParaRPr lang="en-US" sz="1600" dirty="0">
                            <a:latin typeface="+mn-lt"/>
                          </a:endParaRPr>
                        </a:p>
                      </a:txBody>
                      <a:tcPr>
                        <a:solidFill>
                          <a:schemeClr val="bg1"/>
                        </a:solidFill>
                      </a:tcPr>
                    </a:tc>
                    <a:tc>
                      <a:txBody>
                        <a:bodyPr/>
                        <a:lstStyle/>
                        <a:p>
                          <a:r>
                            <a:rPr lang="en-US" sz="1600" dirty="0"/>
                            <a:t>Important (arrangement or sequence of items is important)</a:t>
                          </a:r>
                          <a:endParaRPr lang="en-US" sz="1600" dirty="0">
                            <a:latin typeface="+mn-lt"/>
                          </a:endParaRPr>
                        </a:p>
                      </a:txBody>
                      <a:tcPr>
                        <a:solidFill>
                          <a:schemeClr val="bg1"/>
                        </a:solidFill>
                      </a:tcPr>
                    </a:tc>
                    <a:tc>
                      <a:txBody>
                        <a:bodyPr/>
                        <a:lstStyle/>
                        <a:p>
                          <a:r>
                            <a:rPr lang="en-US" sz="1600" dirty="0"/>
                            <a:t>Not important (order of arrangement of items is not important, selection is)</a:t>
                          </a:r>
                          <a:endParaRPr lang="en-US" sz="1600" dirty="0">
                            <a:latin typeface="+mn-lt"/>
                          </a:endParaRPr>
                        </a:p>
                      </a:txBody>
                      <a:tcPr>
                        <a:solidFill>
                          <a:schemeClr val="bg1"/>
                        </a:solidFill>
                      </a:tcPr>
                    </a:tc>
                    <a:extLst>
                      <a:ext uri="{0D108BD9-81ED-4DB2-BD59-A6C34878D82A}">
                        <a16:rowId xmlns:a16="http://schemas.microsoft.com/office/drawing/2014/main" val="3378545881"/>
                      </a:ext>
                    </a:extLst>
                  </a:tr>
                  <a:tr h="575013">
                    <a:tc>
                      <a:txBody>
                        <a:bodyPr/>
                        <a:lstStyle/>
                        <a:p>
                          <a:r>
                            <a:rPr lang="en-US" sz="1600" dirty="0"/>
                            <a:t>Formula </a:t>
                          </a:r>
                          <a:endParaRPr lang="en-US" sz="1600" dirty="0">
                            <a:latin typeface="+mn-lt"/>
                          </a:endParaRPr>
                        </a:p>
                      </a:txBody>
                      <a:tcPr>
                        <a:solidFill>
                          <a:schemeClr val="bg1"/>
                        </a:solidFill>
                      </a:tcPr>
                    </a:tc>
                    <a:tc>
                      <a:txBody>
                        <a:bodyPr/>
                        <a:lstStyle/>
                        <a:p>
                          <a:pPr algn="l"/>
                          <a14:m>
                            <m:oMathPara xmlns:m="http://schemas.openxmlformats.org/officeDocument/2006/math">
                              <m:oMathParaPr>
                                <m:jc m:val="left"/>
                              </m:oMathParaPr>
                              <m:oMath xmlns:m="http://schemas.openxmlformats.org/officeDocument/2006/math">
                                <m:r>
                                  <a:rPr lang="en-US" sz="1600" b="0" smtClean="0">
                                    <a:latin typeface="Cambria Math" panose="02040503050406030204" pitchFamily="18" charset="0"/>
                                  </a:rPr>
                                  <m:t>𝑃</m:t>
                                </m:r>
                                <m:r>
                                  <a:rPr lang="en-US" sz="1600" b="0"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smtClean="0">
                                        <a:latin typeface="Cambria Math" panose="02040503050406030204" pitchFamily="18" charset="0"/>
                                      </a:rPr>
                                      <m:t>𝑛</m:t>
                                    </m:r>
                                    <m:r>
                                      <a:rPr lang="en-US" sz="1600" b="0" smtClean="0">
                                        <a:latin typeface="Cambria Math" panose="02040503050406030204" pitchFamily="18" charset="0"/>
                                      </a:rPr>
                                      <m:t>, </m:t>
                                    </m:r>
                                    <m:r>
                                      <a:rPr lang="en-US" sz="1600" b="0" smtClean="0">
                                        <a:latin typeface="Cambria Math" panose="02040503050406030204" pitchFamily="18" charset="0"/>
                                      </a:rPr>
                                      <m:t>𝑟</m:t>
                                    </m:r>
                                  </m:e>
                                </m:d>
                                <m:r>
                                  <a:rPr lang="en-US" sz="1600" b="0"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smtClean="0">
                                        <a:latin typeface="Cambria Math" panose="02040503050406030204" pitchFamily="18" charset="0"/>
                                      </a:rPr>
                                      <m:t>𝑛</m:t>
                                    </m:r>
                                    <m:r>
                                      <a:rPr lang="en-US" sz="1600" b="0" smtClean="0">
                                        <a:latin typeface="Cambria Math" panose="02040503050406030204" pitchFamily="18" charset="0"/>
                                      </a:rPr>
                                      <m:t> !</m:t>
                                    </m:r>
                                  </m:num>
                                  <m:den>
                                    <m:r>
                                      <a:rPr lang="en-US" sz="1600" b="0" smtClean="0">
                                        <a:latin typeface="Cambria Math" panose="02040503050406030204" pitchFamily="18" charset="0"/>
                                      </a:rPr>
                                      <m:t>𝑟</m:t>
                                    </m:r>
                                    <m:r>
                                      <a:rPr lang="en-US" sz="1600" b="0" smtClean="0">
                                        <a:latin typeface="Cambria Math" panose="02040503050406030204" pitchFamily="18" charset="0"/>
                                      </a:rPr>
                                      <m:t> !</m:t>
                                    </m:r>
                                  </m:den>
                                </m:f>
                              </m:oMath>
                            </m:oMathPara>
                          </a14:m>
                          <a:endParaRPr lang="en-US" sz="1600" dirty="0">
                            <a:latin typeface="+mn-lt"/>
                          </a:endParaRPr>
                        </a:p>
                      </a:txBody>
                      <a:tcPr>
                        <a:solidFill>
                          <a:schemeClr val="bg1"/>
                        </a:solidFill>
                      </a:tcPr>
                    </a:tc>
                    <a:tc>
                      <a:txBody>
                        <a:bodyPr/>
                        <a:lstStyle/>
                        <a:p>
                          <a:pPr algn="l"/>
                          <a14:m>
                            <m:oMathPara xmlns:m="http://schemas.openxmlformats.org/officeDocument/2006/math">
                              <m:oMathParaPr>
                                <m:jc m:val="left"/>
                              </m:oMathParaPr>
                              <m:oMath xmlns:m="http://schemas.openxmlformats.org/officeDocument/2006/math">
                                <m:r>
                                  <a:rPr lang="en-US" sz="1600" b="0" smtClean="0">
                                    <a:latin typeface="Cambria Math" panose="02040503050406030204" pitchFamily="18" charset="0"/>
                                  </a:rPr>
                                  <m:t>𝐶</m:t>
                                </m:r>
                                <m:r>
                                  <a:rPr lang="en-US" sz="1600" b="0" smtClean="0">
                                    <a:latin typeface="Cambria Math" panose="02040503050406030204" pitchFamily="18" charset="0"/>
                                  </a:rPr>
                                  <m:t> </m:t>
                                </m:r>
                                <m:d>
                                  <m:dPr>
                                    <m:ctrlPr>
                                      <a:rPr lang="en-US" sz="1600" b="0" i="1" smtClean="0">
                                        <a:latin typeface="Cambria Math" panose="02040503050406030204" pitchFamily="18" charset="0"/>
                                      </a:rPr>
                                    </m:ctrlPr>
                                  </m:dPr>
                                  <m:e>
                                    <m:r>
                                      <a:rPr lang="en-US" sz="1600" b="0" smtClean="0">
                                        <a:latin typeface="Cambria Math" panose="02040503050406030204" pitchFamily="18" charset="0"/>
                                      </a:rPr>
                                      <m:t>𝑛</m:t>
                                    </m:r>
                                    <m:r>
                                      <a:rPr lang="en-US" sz="1600" b="0" smtClean="0">
                                        <a:latin typeface="Cambria Math" panose="02040503050406030204" pitchFamily="18" charset="0"/>
                                      </a:rPr>
                                      <m:t>, </m:t>
                                    </m:r>
                                    <m:r>
                                      <a:rPr lang="en-US" sz="1600" b="0" smtClean="0">
                                        <a:latin typeface="Cambria Math" panose="02040503050406030204" pitchFamily="18" charset="0"/>
                                      </a:rPr>
                                      <m:t>𝑟</m:t>
                                    </m:r>
                                  </m:e>
                                </m:d>
                                <m:r>
                                  <a:rPr lang="en-US" sz="1600" b="0"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smtClean="0">
                                        <a:latin typeface="Cambria Math" panose="02040503050406030204" pitchFamily="18" charset="0"/>
                                      </a:rPr>
                                      <m:t>𝑛</m:t>
                                    </m:r>
                                    <m:r>
                                      <a:rPr lang="en-US" sz="1600" b="0" smtClean="0">
                                        <a:latin typeface="Cambria Math" panose="02040503050406030204" pitchFamily="18" charset="0"/>
                                      </a:rPr>
                                      <m:t> !</m:t>
                                    </m:r>
                                  </m:num>
                                  <m:den>
                                    <m:r>
                                      <a:rPr lang="en-US" sz="1600" b="0" smtClean="0">
                                        <a:latin typeface="Cambria Math" panose="02040503050406030204" pitchFamily="18" charset="0"/>
                                      </a:rPr>
                                      <m:t>𝑟</m:t>
                                    </m:r>
                                    <m:r>
                                      <a:rPr lang="en-US" sz="1600" b="0" smtClean="0">
                                        <a:latin typeface="Cambria Math" panose="02040503050406030204" pitchFamily="18" charset="0"/>
                                      </a:rPr>
                                      <m:t> !(</m:t>
                                    </m:r>
                                    <m:r>
                                      <a:rPr lang="en-US" sz="1600" b="0" smtClean="0">
                                        <a:latin typeface="Cambria Math" panose="02040503050406030204" pitchFamily="18" charset="0"/>
                                      </a:rPr>
                                      <m:t>𝑛</m:t>
                                    </m:r>
                                    <m:r>
                                      <a:rPr lang="en-US" sz="1600" b="0" smtClean="0">
                                        <a:latin typeface="Cambria Math" panose="02040503050406030204" pitchFamily="18" charset="0"/>
                                      </a:rPr>
                                      <m:t>−</m:t>
                                    </m:r>
                                    <m:r>
                                      <a:rPr lang="en-US" sz="1600" b="0" smtClean="0">
                                        <a:latin typeface="Cambria Math" panose="02040503050406030204" pitchFamily="18" charset="0"/>
                                      </a:rPr>
                                      <m:t>𝑟</m:t>
                                    </m:r>
                                    <m:r>
                                      <a:rPr lang="en-US" sz="1600" b="0" smtClean="0">
                                        <a:latin typeface="Cambria Math" panose="02040503050406030204" pitchFamily="18" charset="0"/>
                                      </a:rPr>
                                      <m:t>)!</m:t>
                                    </m:r>
                                  </m:den>
                                </m:f>
                              </m:oMath>
                            </m:oMathPara>
                          </a14:m>
                          <a:endParaRPr lang="en-US" sz="1600" dirty="0">
                            <a:latin typeface="+mn-lt"/>
                          </a:endParaRPr>
                        </a:p>
                      </a:txBody>
                      <a:tcPr>
                        <a:solidFill>
                          <a:schemeClr val="bg1"/>
                        </a:solidFill>
                      </a:tcPr>
                    </a:tc>
                    <a:extLst>
                      <a:ext uri="{0D108BD9-81ED-4DB2-BD59-A6C34878D82A}">
                        <a16:rowId xmlns:a16="http://schemas.microsoft.com/office/drawing/2014/main" val="3561436662"/>
                      </a:ext>
                    </a:extLst>
                  </a:tr>
                  <a:tr h="563217">
                    <a:tc>
                      <a:txBody>
                        <a:bodyPr/>
                        <a:lstStyle/>
                        <a:p>
                          <a:r>
                            <a:rPr lang="en-US" sz="1600" dirty="0"/>
                            <a:t>Use Case</a:t>
                          </a:r>
                          <a:endParaRPr lang="en-US" sz="1600" dirty="0">
                            <a:latin typeface="+mn-lt"/>
                          </a:endParaRPr>
                        </a:p>
                      </a:txBody>
                      <a:tcPr>
                        <a:solidFill>
                          <a:schemeClr val="bg1"/>
                        </a:solidFill>
                      </a:tcPr>
                    </a:tc>
                    <a:tc>
                      <a:txBody>
                        <a:bodyPr/>
                        <a:lstStyle/>
                        <a:p>
                          <a:r>
                            <a:rPr lang="en-US" sz="1600" dirty="0"/>
                            <a:t>Ranking, seating arrangements, passwords, race positions.</a:t>
                          </a:r>
                          <a:endParaRPr lang="en-US" sz="1600" dirty="0">
                            <a:latin typeface="+mn-lt"/>
                          </a:endParaRPr>
                        </a:p>
                      </a:txBody>
                      <a:tcPr>
                        <a:solidFill>
                          <a:schemeClr val="bg1"/>
                        </a:solidFill>
                      </a:tcPr>
                    </a:tc>
                    <a:tc>
                      <a:txBody>
                        <a:bodyPr/>
                        <a:lstStyle/>
                        <a:p>
                          <a:r>
                            <a:rPr lang="en-US" sz="1600" dirty="0"/>
                            <a:t>Committees, lottery draws, groups, handshakes.</a:t>
                          </a:r>
                          <a:endParaRPr lang="en-US" sz="1600" dirty="0">
                            <a:latin typeface="+mn-lt"/>
                          </a:endParaRPr>
                        </a:p>
                      </a:txBody>
                      <a:tcPr>
                        <a:solidFill>
                          <a:schemeClr val="bg1"/>
                        </a:solidFill>
                      </a:tcPr>
                    </a:tc>
                    <a:extLst>
                      <a:ext uri="{0D108BD9-81ED-4DB2-BD59-A6C34878D82A}">
                        <a16:rowId xmlns:a16="http://schemas.microsoft.com/office/drawing/2014/main" val="2755868913"/>
                      </a:ext>
                    </a:extLst>
                  </a:tr>
                  <a:tr h="2451291">
                    <a:tc>
                      <a:txBody>
                        <a:bodyPr/>
                        <a:lstStyle/>
                        <a:p>
                          <a:r>
                            <a:rPr lang="en-US" sz="1600" dirty="0"/>
                            <a:t>Example</a:t>
                          </a:r>
                          <a:endParaRPr lang="en-US" sz="1600" dirty="0">
                            <a:latin typeface="+mn-lt"/>
                          </a:endParaRPr>
                        </a:p>
                      </a:txBody>
                      <a:tcPr>
                        <a:solidFill>
                          <a:schemeClr val="bg1"/>
                        </a:solidFill>
                      </a:tcPr>
                    </a:tc>
                    <a:tc>
                      <a:txBody>
                        <a:bodyPr/>
                        <a:lstStyle/>
                        <a:p>
                          <a:r>
                            <a:rPr lang="en-US" sz="1600" b="1" dirty="0"/>
                            <a:t>Olympic Podium</a:t>
                          </a:r>
                          <a:r>
                            <a:rPr lang="en-US" sz="1600" dirty="0"/>
                            <a:t>: Suppose </a:t>
                          </a:r>
                          <a:r>
                            <a:rPr lang="en-US" sz="1600" b="0" dirty="0"/>
                            <a:t>8 athletes are competing in a race. How many ways can the top 3 positions </a:t>
                          </a:r>
                          <a:r>
                            <a:rPr lang="en-US" sz="1600" b="1" dirty="0"/>
                            <a:t>(Gold, Silver, Bronze)</a:t>
                          </a:r>
                          <a:r>
                            <a:rPr lang="en-US" sz="1600" dirty="0"/>
                            <a:t> be awarded?</a:t>
                          </a:r>
                        </a:p>
                        <a:p>
                          <a:r>
                            <a:rPr lang="en-US" sz="1600" dirty="0"/>
                            <a:t>Since the order (1st, 2nd, 3rd place) </a:t>
                          </a:r>
                          <a:r>
                            <a:rPr lang="en-US" sz="1600" b="1" dirty="0"/>
                            <a:t>matters</a:t>
                          </a:r>
                          <a:r>
                            <a:rPr lang="en-US" sz="1600" dirty="0"/>
                            <a:t>, we use </a:t>
                          </a:r>
                          <a:r>
                            <a:rPr lang="en-US" sz="1600" b="1" dirty="0"/>
                            <a:t>permutation</a:t>
                          </a:r>
                          <a:r>
                            <a:rPr lang="en-US" sz="1600" dirty="0"/>
                            <a:t>:</a:t>
                          </a:r>
                        </a:p>
                        <a:p>
                          <a:r>
                            <a:rPr lang="en-US" sz="1600" dirty="0"/>
                            <a:t>P (8, 3) = </a:t>
                          </a:r>
                          <a14:m>
                            <m:oMath xmlns:m="http://schemas.openxmlformats.org/officeDocument/2006/math">
                              <m:f>
                                <m:fPr>
                                  <m:ctrlPr>
                                    <a:rPr lang="en-US" sz="1600" b="0" i="1" smtClean="0">
                                      <a:latin typeface="Cambria Math" panose="02040503050406030204" pitchFamily="18" charset="0"/>
                                    </a:rPr>
                                  </m:ctrlPr>
                                </m:fPr>
                                <m:num>
                                  <m:r>
                                    <a:rPr lang="en-US" sz="1600" b="0" smtClean="0">
                                      <a:latin typeface="Cambria Math" panose="02040503050406030204" pitchFamily="18" charset="0"/>
                                    </a:rPr>
                                    <m:t>8 !</m:t>
                                  </m:r>
                                </m:num>
                                <m:den>
                                  <m:r>
                                    <a:rPr lang="en-US" sz="1600" b="0" smtClean="0">
                                      <a:latin typeface="Cambria Math" panose="02040503050406030204" pitchFamily="18" charset="0"/>
                                    </a:rPr>
                                    <m:t>3 !</m:t>
                                  </m:r>
                                </m:den>
                              </m:f>
                            </m:oMath>
                          </a14:m>
                          <a:r>
                            <a:rPr lang="en-US" sz="1600" dirty="0"/>
                            <a:t> = 336</a:t>
                          </a:r>
                        </a:p>
                        <a:p>
                          <a:r>
                            <a:rPr lang="en-US" sz="1600" b="1" dirty="0"/>
                            <a:t>There are 336 ways</a:t>
                          </a:r>
                          <a:r>
                            <a:rPr lang="en-US" sz="1600" dirty="0"/>
                            <a:t> to arrange the top 3 winners</a:t>
                          </a:r>
                        </a:p>
                        <a:p>
                          <a:endParaRPr lang="en-US" sz="1600" dirty="0">
                            <a:latin typeface="+mn-lt"/>
                          </a:endParaRPr>
                        </a:p>
                      </a:txBody>
                      <a:tcPr>
                        <a:solidFill>
                          <a:schemeClr val="bg1"/>
                        </a:solidFill>
                      </a:tcPr>
                    </a:tc>
                    <a:tc>
                      <a:txBody>
                        <a:bodyPr/>
                        <a:lstStyle/>
                        <a:p>
                          <a:r>
                            <a:rPr lang="en-US" sz="1600" b="1" dirty="0"/>
                            <a:t>Selecting a Committee</a:t>
                          </a:r>
                          <a:r>
                            <a:rPr lang="en-US" sz="1600" dirty="0"/>
                            <a:t>: A club has </a:t>
                          </a:r>
                          <a:r>
                            <a:rPr lang="en-US" sz="1600" b="1" dirty="0"/>
                            <a:t>8 members</a:t>
                          </a:r>
                          <a:r>
                            <a:rPr lang="en-US" sz="1600" dirty="0"/>
                            <a:t>, and we need to </a:t>
                          </a:r>
                          <a:r>
                            <a:rPr lang="en-US" sz="1600" b="1" dirty="0"/>
                            <a:t>select 3 members</a:t>
                          </a:r>
                          <a:r>
                            <a:rPr lang="en-US" sz="1600" dirty="0"/>
                            <a:t> to form a team. How many ways can we do this?</a:t>
                          </a:r>
                        </a:p>
                        <a:p>
                          <a:r>
                            <a:rPr lang="en-US" sz="1600" dirty="0"/>
                            <a:t>Since the order of selection </a:t>
                          </a:r>
                          <a:r>
                            <a:rPr lang="en-US" sz="1600" b="1" dirty="0"/>
                            <a:t>does not matter</a:t>
                          </a:r>
                          <a:r>
                            <a:rPr lang="en-US" sz="1600" dirty="0"/>
                            <a:t>, we use </a:t>
                          </a:r>
                          <a:r>
                            <a:rPr lang="en-US" sz="1600" b="1" dirty="0"/>
                            <a:t>combination</a:t>
                          </a:r>
                          <a:r>
                            <a:rPr lang="en-US" sz="1600" dirty="0"/>
                            <a:t>:</a:t>
                          </a:r>
                        </a:p>
                        <a:p>
                          <a:r>
                            <a:rPr lang="en-US" sz="1600" dirty="0"/>
                            <a:t>P (8, 3) = </a:t>
                          </a:r>
                          <a14:m>
                            <m:oMath xmlns:m="http://schemas.openxmlformats.org/officeDocument/2006/math">
                              <m:f>
                                <m:fPr>
                                  <m:ctrlPr>
                                    <a:rPr lang="en-US" sz="1600" b="0" i="1" smtClean="0">
                                      <a:latin typeface="Cambria Math" panose="02040503050406030204" pitchFamily="18" charset="0"/>
                                    </a:rPr>
                                  </m:ctrlPr>
                                </m:fPr>
                                <m:num>
                                  <m:r>
                                    <a:rPr lang="en-US" sz="1600" b="0" smtClean="0">
                                      <a:latin typeface="Cambria Math" panose="02040503050406030204" pitchFamily="18" charset="0"/>
                                    </a:rPr>
                                    <m:t>8 !</m:t>
                                  </m:r>
                                </m:num>
                                <m:den>
                                  <m:r>
                                    <a:rPr lang="en-US" sz="1600" b="0" smtClean="0">
                                      <a:latin typeface="Cambria Math" panose="02040503050406030204" pitchFamily="18" charset="0"/>
                                    </a:rPr>
                                    <m:t>3 ! (8 −3)!</m:t>
                                  </m:r>
                                </m:den>
                              </m:f>
                            </m:oMath>
                          </a14:m>
                          <a:r>
                            <a:rPr lang="en-US" sz="1600" dirty="0"/>
                            <a:t> = 56</a:t>
                          </a:r>
                        </a:p>
                        <a:p>
                          <a:r>
                            <a:rPr lang="en-US" sz="1600" b="1" dirty="0"/>
                            <a:t>There are 56 ways</a:t>
                          </a:r>
                          <a:r>
                            <a:rPr lang="en-US" sz="1600" dirty="0"/>
                            <a:t> to select the committee.</a:t>
                          </a:r>
                        </a:p>
                        <a:p>
                          <a:endParaRPr lang="en-US" sz="1600" dirty="0">
                            <a:latin typeface="+mn-lt"/>
                          </a:endParaRPr>
                        </a:p>
                      </a:txBody>
                      <a:tcPr>
                        <a:solidFill>
                          <a:schemeClr val="bg1"/>
                        </a:solidFill>
                      </a:tcPr>
                    </a:tc>
                    <a:extLst>
                      <a:ext uri="{0D108BD9-81ED-4DB2-BD59-A6C34878D82A}">
                        <a16:rowId xmlns:a16="http://schemas.microsoft.com/office/drawing/2014/main" val="3066906051"/>
                      </a:ext>
                    </a:extLst>
                  </a:tr>
                </a:tbl>
              </a:graphicData>
            </a:graphic>
          </p:graphicFrame>
        </mc:Choice>
        <mc:Fallback xmlns="">
          <p:graphicFrame>
            <p:nvGraphicFramePr>
              <p:cNvPr id="5" name="Content Placeholder 4">
                <a:extLst>
                  <a:ext uri="{FF2B5EF4-FFF2-40B4-BE49-F238E27FC236}">
                    <a16:creationId xmlns:a16="http://schemas.microsoft.com/office/drawing/2014/main" id="{42D34225-0295-549B-3BA6-43E2323A4A79}"/>
                  </a:ext>
                </a:extLst>
              </p:cNvPr>
              <p:cNvGraphicFramePr>
                <a:graphicFrameLocks noGrp="1"/>
              </p:cNvGraphicFramePr>
              <p:nvPr>
                <p:ph idx="1"/>
                <p:extLst>
                  <p:ext uri="{D42A27DB-BD31-4B8C-83A1-F6EECF244321}">
                    <p14:modId xmlns:p14="http://schemas.microsoft.com/office/powerpoint/2010/main" val="61290422"/>
                  </p:ext>
                </p:extLst>
              </p:nvPr>
            </p:nvGraphicFramePr>
            <p:xfrm>
              <a:off x="626533" y="922867"/>
              <a:ext cx="11167534" cy="5392450"/>
            </p:xfrm>
            <a:graphic>
              <a:graphicData uri="http://schemas.openxmlformats.org/drawingml/2006/table">
                <a:tbl>
                  <a:tblPr firstRow="1" bandRow="1">
                    <a:tableStyleId>{B301B821-A1FF-4177-AEE7-76D212191A09}</a:tableStyleId>
                  </a:tblPr>
                  <a:tblGrid>
                    <a:gridCol w="1344558">
                      <a:extLst>
                        <a:ext uri="{9D8B030D-6E8A-4147-A177-3AD203B41FA5}">
                          <a16:colId xmlns:a16="http://schemas.microsoft.com/office/drawing/2014/main" val="2246654141"/>
                        </a:ext>
                      </a:extLst>
                    </a:gridCol>
                    <a:gridCol w="5039309">
                      <a:extLst>
                        <a:ext uri="{9D8B030D-6E8A-4147-A177-3AD203B41FA5}">
                          <a16:colId xmlns:a16="http://schemas.microsoft.com/office/drawing/2014/main" val="4278269554"/>
                        </a:ext>
                      </a:extLst>
                    </a:gridCol>
                    <a:gridCol w="4783667">
                      <a:extLst>
                        <a:ext uri="{9D8B030D-6E8A-4147-A177-3AD203B41FA5}">
                          <a16:colId xmlns:a16="http://schemas.microsoft.com/office/drawing/2014/main" val="550212128"/>
                        </a:ext>
                      </a:extLst>
                    </a:gridCol>
                  </a:tblGrid>
                  <a:tr h="628453">
                    <a:tc>
                      <a:txBody>
                        <a:bodyPr/>
                        <a:lstStyle/>
                        <a:p>
                          <a:r>
                            <a:rPr lang="en-US" sz="1600" dirty="0"/>
                            <a:t>Feature</a:t>
                          </a:r>
                          <a:endParaRPr lang="en-US" sz="1600" dirty="0">
                            <a:latin typeface="+mn-lt"/>
                          </a:endParaRPr>
                        </a:p>
                      </a:txBody>
                      <a:tcPr/>
                    </a:tc>
                    <a:tc>
                      <a:txBody>
                        <a:bodyPr/>
                        <a:lstStyle/>
                        <a:p>
                          <a:r>
                            <a:rPr lang="en-US" sz="1600" dirty="0"/>
                            <a:t>Permutations</a:t>
                          </a:r>
                          <a:endParaRPr lang="en-US" sz="1600" dirty="0">
                            <a:latin typeface="+mn-lt"/>
                          </a:endParaRPr>
                        </a:p>
                      </a:txBody>
                      <a:tcPr/>
                    </a:tc>
                    <a:tc>
                      <a:txBody>
                        <a:bodyPr/>
                        <a:lstStyle/>
                        <a:p>
                          <a:r>
                            <a:rPr lang="en-US" sz="1600" dirty="0"/>
                            <a:t>Combinations</a:t>
                          </a:r>
                          <a:endParaRPr lang="en-US" sz="1600" dirty="0">
                            <a:latin typeface="+mn-lt"/>
                          </a:endParaRPr>
                        </a:p>
                      </a:txBody>
                      <a:tcPr/>
                    </a:tc>
                    <a:extLst>
                      <a:ext uri="{0D108BD9-81ED-4DB2-BD59-A6C34878D82A}">
                        <a16:rowId xmlns:a16="http://schemas.microsoft.com/office/drawing/2014/main" val="2374125507"/>
                      </a:ext>
                    </a:extLst>
                  </a:tr>
                  <a:tr h="563217">
                    <a:tc>
                      <a:txBody>
                        <a:bodyPr/>
                        <a:lstStyle/>
                        <a:p>
                          <a:r>
                            <a:rPr lang="en-US" sz="1600" dirty="0"/>
                            <a:t>Definition</a:t>
                          </a:r>
                          <a:endParaRPr lang="en-US" sz="1600" dirty="0">
                            <a:latin typeface="+mn-lt"/>
                          </a:endParaRPr>
                        </a:p>
                      </a:txBody>
                      <a:tcPr>
                        <a:solidFill>
                          <a:schemeClr val="bg1"/>
                        </a:solidFill>
                      </a:tcPr>
                    </a:tc>
                    <a:tc>
                      <a:txBody>
                        <a:bodyPr/>
                        <a:lstStyle/>
                        <a:p>
                          <a:r>
                            <a:rPr lang="en-US" sz="1600" dirty="0"/>
                            <a:t>Arrangement of objects in a specific order</a:t>
                          </a:r>
                          <a:endParaRPr lang="en-US" sz="1600" dirty="0">
                            <a:latin typeface="+mn-lt"/>
                          </a:endParaRPr>
                        </a:p>
                      </a:txBody>
                      <a:tcPr>
                        <a:solidFill>
                          <a:schemeClr val="bg1"/>
                        </a:solidFill>
                      </a:tcPr>
                    </a:tc>
                    <a:tc>
                      <a:txBody>
                        <a:bodyPr/>
                        <a:lstStyle/>
                        <a:p>
                          <a:r>
                            <a:rPr lang="en-US" sz="1600" dirty="0"/>
                            <a:t>Selection of objects without considering order</a:t>
                          </a:r>
                          <a:endParaRPr lang="en-US" sz="1600" dirty="0">
                            <a:latin typeface="+mn-lt"/>
                          </a:endParaRPr>
                        </a:p>
                      </a:txBody>
                      <a:tcPr>
                        <a:solidFill>
                          <a:schemeClr val="bg1"/>
                        </a:solidFill>
                      </a:tcPr>
                    </a:tc>
                    <a:extLst>
                      <a:ext uri="{0D108BD9-81ED-4DB2-BD59-A6C34878D82A}">
                        <a16:rowId xmlns:a16="http://schemas.microsoft.com/office/drawing/2014/main" val="2038596755"/>
                      </a:ext>
                    </a:extLst>
                  </a:tr>
                  <a:tr h="579120">
                    <a:tc>
                      <a:txBody>
                        <a:bodyPr/>
                        <a:lstStyle/>
                        <a:p>
                          <a:r>
                            <a:rPr lang="en-US" sz="1600" dirty="0"/>
                            <a:t>Order</a:t>
                          </a:r>
                          <a:endParaRPr lang="en-US" sz="1600" dirty="0">
                            <a:latin typeface="+mn-lt"/>
                          </a:endParaRPr>
                        </a:p>
                      </a:txBody>
                      <a:tcPr>
                        <a:solidFill>
                          <a:schemeClr val="bg1"/>
                        </a:solidFill>
                      </a:tcPr>
                    </a:tc>
                    <a:tc>
                      <a:txBody>
                        <a:bodyPr/>
                        <a:lstStyle/>
                        <a:p>
                          <a:r>
                            <a:rPr lang="en-US" sz="1600" dirty="0"/>
                            <a:t>Important (arrangement or sequence of items is important)</a:t>
                          </a:r>
                          <a:endParaRPr lang="en-US" sz="1600" dirty="0">
                            <a:latin typeface="+mn-lt"/>
                          </a:endParaRPr>
                        </a:p>
                      </a:txBody>
                      <a:tcPr>
                        <a:solidFill>
                          <a:schemeClr val="bg1"/>
                        </a:solidFill>
                      </a:tcPr>
                    </a:tc>
                    <a:tc>
                      <a:txBody>
                        <a:bodyPr/>
                        <a:lstStyle/>
                        <a:p>
                          <a:r>
                            <a:rPr lang="en-US" sz="1600" dirty="0"/>
                            <a:t>Not important (order of arrangement of items is not important, selection is)</a:t>
                          </a:r>
                          <a:endParaRPr lang="en-US" sz="1600" dirty="0">
                            <a:latin typeface="+mn-lt"/>
                          </a:endParaRPr>
                        </a:p>
                      </a:txBody>
                      <a:tcPr>
                        <a:solidFill>
                          <a:schemeClr val="bg1"/>
                        </a:solidFill>
                      </a:tcPr>
                    </a:tc>
                    <a:extLst>
                      <a:ext uri="{0D108BD9-81ED-4DB2-BD59-A6C34878D82A}">
                        <a16:rowId xmlns:a16="http://schemas.microsoft.com/office/drawing/2014/main" val="3378545881"/>
                      </a:ext>
                    </a:extLst>
                  </a:tr>
                  <a:tr h="591249">
                    <a:tc>
                      <a:txBody>
                        <a:bodyPr/>
                        <a:lstStyle/>
                        <a:p>
                          <a:r>
                            <a:rPr lang="en-US" sz="1600" dirty="0"/>
                            <a:t>Formula </a:t>
                          </a:r>
                          <a:endParaRPr lang="en-US" sz="1600" dirty="0">
                            <a:latin typeface="+mn-lt"/>
                          </a:endParaRPr>
                        </a:p>
                      </a:txBody>
                      <a:tcPr>
                        <a:solidFill>
                          <a:schemeClr val="bg1"/>
                        </a:solidFill>
                      </a:tcPr>
                    </a:tc>
                    <a:tc>
                      <a:txBody>
                        <a:bodyPr/>
                        <a:lstStyle/>
                        <a:p>
                          <a:endParaRPr lang="en-US"/>
                        </a:p>
                      </a:txBody>
                      <a:tcPr>
                        <a:blipFill>
                          <a:blip r:embed="rId2"/>
                          <a:stretch>
                            <a:fillRect l="-26844" t="-303093" r="-95163" b="-515464"/>
                          </a:stretch>
                        </a:blipFill>
                      </a:tcPr>
                    </a:tc>
                    <a:tc>
                      <a:txBody>
                        <a:bodyPr/>
                        <a:lstStyle/>
                        <a:p>
                          <a:endParaRPr lang="en-US"/>
                        </a:p>
                      </a:txBody>
                      <a:tcPr>
                        <a:blipFill>
                          <a:blip r:embed="rId2"/>
                          <a:stretch>
                            <a:fillRect l="-133631" t="-303093" r="-255" b="-515464"/>
                          </a:stretch>
                        </a:blipFill>
                      </a:tcPr>
                    </a:tc>
                    <a:extLst>
                      <a:ext uri="{0D108BD9-81ED-4DB2-BD59-A6C34878D82A}">
                        <a16:rowId xmlns:a16="http://schemas.microsoft.com/office/drawing/2014/main" val="3561436662"/>
                      </a:ext>
                    </a:extLst>
                  </a:tr>
                  <a:tr h="579120">
                    <a:tc>
                      <a:txBody>
                        <a:bodyPr/>
                        <a:lstStyle/>
                        <a:p>
                          <a:r>
                            <a:rPr lang="en-US" sz="1600" dirty="0"/>
                            <a:t>Use Case</a:t>
                          </a:r>
                          <a:endParaRPr lang="en-US" sz="1600" dirty="0">
                            <a:latin typeface="+mn-lt"/>
                          </a:endParaRPr>
                        </a:p>
                      </a:txBody>
                      <a:tcPr>
                        <a:solidFill>
                          <a:schemeClr val="bg1"/>
                        </a:solidFill>
                      </a:tcPr>
                    </a:tc>
                    <a:tc>
                      <a:txBody>
                        <a:bodyPr/>
                        <a:lstStyle/>
                        <a:p>
                          <a:r>
                            <a:rPr lang="en-US" sz="1600" dirty="0"/>
                            <a:t>Ranking, seating arrangements, passwords, race positions.</a:t>
                          </a:r>
                          <a:endParaRPr lang="en-US" sz="1600" dirty="0">
                            <a:latin typeface="+mn-lt"/>
                          </a:endParaRPr>
                        </a:p>
                      </a:txBody>
                      <a:tcPr>
                        <a:solidFill>
                          <a:schemeClr val="bg1"/>
                        </a:solidFill>
                      </a:tcPr>
                    </a:tc>
                    <a:tc>
                      <a:txBody>
                        <a:bodyPr/>
                        <a:lstStyle/>
                        <a:p>
                          <a:r>
                            <a:rPr lang="en-US" sz="1600" dirty="0"/>
                            <a:t>Committees, lottery draws, groups, handshakes.</a:t>
                          </a:r>
                          <a:endParaRPr lang="en-US" sz="1600" dirty="0">
                            <a:latin typeface="+mn-lt"/>
                          </a:endParaRPr>
                        </a:p>
                      </a:txBody>
                      <a:tcPr>
                        <a:solidFill>
                          <a:schemeClr val="bg1"/>
                        </a:solidFill>
                      </a:tcPr>
                    </a:tc>
                    <a:extLst>
                      <a:ext uri="{0D108BD9-81ED-4DB2-BD59-A6C34878D82A}">
                        <a16:rowId xmlns:a16="http://schemas.microsoft.com/office/drawing/2014/main" val="2755868913"/>
                      </a:ext>
                    </a:extLst>
                  </a:tr>
                  <a:tr h="2451291">
                    <a:tc>
                      <a:txBody>
                        <a:bodyPr/>
                        <a:lstStyle/>
                        <a:p>
                          <a:r>
                            <a:rPr lang="en-US" sz="1600" dirty="0"/>
                            <a:t>Example</a:t>
                          </a:r>
                          <a:endParaRPr lang="en-US" sz="1600" dirty="0">
                            <a:latin typeface="+mn-lt"/>
                          </a:endParaRPr>
                        </a:p>
                      </a:txBody>
                      <a:tcPr>
                        <a:solidFill>
                          <a:schemeClr val="bg1"/>
                        </a:solidFill>
                      </a:tcPr>
                    </a:tc>
                    <a:tc>
                      <a:txBody>
                        <a:bodyPr/>
                        <a:lstStyle/>
                        <a:p>
                          <a:endParaRPr lang="en-US"/>
                        </a:p>
                      </a:txBody>
                      <a:tcPr>
                        <a:blipFill>
                          <a:blip r:embed="rId2"/>
                          <a:stretch>
                            <a:fillRect l="-26844" t="-120896" r="-95163" b="-746"/>
                          </a:stretch>
                        </a:blipFill>
                      </a:tcPr>
                    </a:tc>
                    <a:tc>
                      <a:txBody>
                        <a:bodyPr/>
                        <a:lstStyle/>
                        <a:p>
                          <a:endParaRPr lang="en-US"/>
                        </a:p>
                      </a:txBody>
                      <a:tcPr>
                        <a:blipFill>
                          <a:blip r:embed="rId2"/>
                          <a:stretch>
                            <a:fillRect l="-133631" t="-120896" r="-255" b="-746"/>
                          </a:stretch>
                        </a:blipFill>
                      </a:tcPr>
                    </a:tc>
                    <a:extLst>
                      <a:ext uri="{0D108BD9-81ED-4DB2-BD59-A6C34878D82A}">
                        <a16:rowId xmlns:a16="http://schemas.microsoft.com/office/drawing/2014/main" val="3066906051"/>
                      </a:ext>
                    </a:extLst>
                  </a:tr>
                </a:tbl>
              </a:graphicData>
            </a:graphic>
          </p:graphicFrame>
        </mc:Fallback>
      </mc:AlternateContent>
      <p:sp>
        <p:nvSpPr>
          <p:cNvPr id="4" name="Footer Placeholder 3">
            <a:extLst>
              <a:ext uri="{FF2B5EF4-FFF2-40B4-BE49-F238E27FC236}">
                <a16:creationId xmlns:a16="http://schemas.microsoft.com/office/drawing/2014/main" id="{99F3C906-4B22-CA2F-3527-1CF911F9CB01}"/>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250939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0EFB-9E1C-426A-B916-49FED408EFDC}"/>
              </a:ext>
            </a:extLst>
          </p:cNvPr>
          <p:cNvSpPr>
            <a:spLocks noGrp="1"/>
          </p:cNvSpPr>
          <p:nvPr>
            <p:ph type="title"/>
          </p:nvPr>
        </p:nvSpPr>
        <p:spPr>
          <a:xfrm>
            <a:off x="802257" y="396254"/>
            <a:ext cx="10058400" cy="478840"/>
          </a:xfrm>
        </p:spPr>
        <p:txBody>
          <a:bodyPr>
            <a:normAutofit fontScale="90000"/>
          </a:bodyPr>
          <a:lstStyle/>
          <a:p>
            <a:r>
              <a:rPr lang="en-US" sz="2800" b="1" dirty="0">
                <a:latin typeface="Garamond" panose="02020404030301010803" pitchFamily="18" charset="0"/>
              </a:rPr>
              <a:t>Terminology used in probability</a:t>
            </a:r>
          </a:p>
        </p:txBody>
      </p:sp>
      <p:sp>
        <p:nvSpPr>
          <p:cNvPr id="3" name="Content Placeholder 2">
            <a:extLst>
              <a:ext uri="{FF2B5EF4-FFF2-40B4-BE49-F238E27FC236}">
                <a16:creationId xmlns:a16="http://schemas.microsoft.com/office/drawing/2014/main" id="{E7A19939-3719-47A1-93A3-08BC8A247A85}"/>
              </a:ext>
            </a:extLst>
          </p:cNvPr>
          <p:cNvSpPr>
            <a:spLocks noGrp="1"/>
          </p:cNvSpPr>
          <p:nvPr>
            <p:ph idx="1"/>
          </p:nvPr>
        </p:nvSpPr>
        <p:spPr>
          <a:xfrm>
            <a:off x="802257" y="1041400"/>
            <a:ext cx="10696754" cy="4993640"/>
          </a:xfrm>
        </p:spPr>
        <p:txBody>
          <a:bodyPr>
            <a:normAutofit fontScale="92500" lnSpcReduction="10000"/>
          </a:bodyPr>
          <a:lstStyle/>
          <a:p>
            <a:pPr marL="0" indent="0">
              <a:buNone/>
            </a:pPr>
            <a:r>
              <a:rPr lang="en-US" sz="2400" b="1" dirty="0">
                <a:solidFill>
                  <a:srgbClr val="00B0F0"/>
                </a:solidFill>
              </a:rPr>
              <a:t>Probability</a:t>
            </a:r>
            <a:r>
              <a:rPr lang="en-US" sz="2400" dirty="0"/>
              <a:t>: Probability is a numerical measure of the likelihood or chance of a specific event occurring, expressed as a value between 0 and 1. A probability of 0 indicates that the event is impossible, while a probability of 1 indicates that the event is certain.</a:t>
            </a:r>
          </a:p>
          <a:p>
            <a:pPr marL="0" indent="0">
              <a:buNone/>
            </a:pPr>
            <a:r>
              <a:rPr lang="en-US" sz="2400" b="1" dirty="0">
                <a:solidFill>
                  <a:srgbClr val="00B0F0"/>
                </a:solidFill>
              </a:rPr>
              <a:t>Random Experiment or Probability Experiment</a:t>
            </a:r>
            <a:r>
              <a:rPr lang="en-US" sz="2400" dirty="0"/>
              <a:t> </a:t>
            </a:r>
            <a:r>
              <a:rPr lang="en-US" sz="2400" b="1" dirty="0">
                <a:solidFill>
                  <a:srgbClr val="00B0F0"/>
                </a:solidFill>
              </a:rPr>
              <a:t>or Statistical Experiment</a:t>
            </a:r>
            <a:r>
              <a:rPr lang="en-US" sz="2400" dirty="0"/>
              <a:t>: It is the chance process that leads to well defined result called outcomes.</a:t>
            </a:r>
          </a:p>
          <a:p>
            <a:pPr marL="0" indent="0">
              <a:buNone/>
            </a:pPr>
            <a:r>
              <a:rPr lang="en-US" sz="2400" b="1" dirty="0">
                <a:solidFill>
                  <a:srgbClr val="00B0F0"/>
                </a:solidFill>
              </a:rPr>
              <a:t>Outcomes</a:t>
            </a:r>
            <a:r>
              <a:rPr lang="en-US" sz="2400" dirty="0"/>
              <a:t>: An outcome is a single possible result of an experiment or random process.</a:t>
            </a:r>
          </a:p>
          <a:p>
            <a:pPr marL="0" indent="0">
              <a:buNone/>
            </a:pPr>
            <a:r>
              <a:rPr lang="en-US" sz="2400" b="1" dirty="0">
                <a:solidFill>
                  <a:srgbClr val="00B0F0"/>
                </a:solidFill>
              </a:rPr>
              <a:t>Trial</a:t>
            </a:r>
            <a:r>
              <a:rPr lang="en-US" sz="2400" dirty="0"/>
              <a:t>: A single performance of a random experiment is called a trial.</a:t>
            </a:r>
          </a:p>
          <a:p>
            <a:pPr marL="0" indent="0">
              <a:buNone/>
            </a:pPr>
            <a:r>
              <a:rPr lang="en-US" sz="2400" b="1" dirty="0">
                <a:solidFill>
                  <a:srgbClr val="00B0F0"/>
                </a:solidFill>
              </a:rPr>
              <a:t>Event</a:t>
            </a:r>
            <a:r>
              <a:rPr lang="en-US" sz="2400" dirty="0"/>
              <a:t>: An event is a set of one or more outcomes that share a common property. It is a </a:t>
            </a:r>
            <a:r>
              <a:rPr lang="en-US" sz="2400" b="1" dirty="0"/>
              <a:t>subset</a:t>
            </a:r>
            <a:r>
              <a:rPr lang="en-US" sz="2400" dirty="0"/>
              <a:t> of the sample space.</a:t>
            </a:r>
          </a:p>
          <a:p>
            <a:pPr marL="0" indent="0">
              <a:buNone/>
            </a:pPr>
            <a:r>
              <a:rPr lang="en-US" sz="2400" b="1" dirty="0">
                <a:solidFill>
                  <a:srgbClr val="00B0F0"/>
                </a:solidFill>
              </a:rPr>
              <a:t>Sample Space</a:t>
            </a:r>
            <a:r>
              <a:rPr lang="en-US" sz="2400" dirty="0"/>
              <a:t>: It is the set of all possible outcomes of a random experiment. It is denoted by symbol ‘S’</a:t>
            </a:r>
          </a:p>
          <a:p>
            <a:pPr marL="0" indent="0">
              <a:buNone/>
            </a:pPr>
            <a:endParaRPr lang="en-US" dirty="0"/>
          </a:p>
        </p:txBody>
      </p:sp>
      <p:sp>
        <p:nvSpPr>
          <p:cNvPr id="4" name="Footer Placeholder 3">
            <a:extLst>
              <a:ext uri="{FF2B5EF4-FFF2-40B4-BE49-F238E27FC236}">
                <a16:creationId xmlns:a16="http://schemas.microsoft.com/office/drawing/2014/main" id="{BB56FCDB-80F0-4E69-9349-528D13688E05}"/>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2666438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C63C7-CD35-432F-B614-CDB7A4621ED4}"/>
              </a:ext>
            </a:extLst>
          </p:cNvPr>
          <p:cNvSpPr>
            <a:spLocks noGrp="1"/>
          </p:cNvSpPr>
          <p:nvPr>
            <p:ph idx="1"/>
          </p:nvPr>
        </p:nvSpPr>
        <p:spPr>
          <a:xfrm>
            <a:off x="796506" y="741872"/>
            <a:ext cx="10685252" cy="5293168"/>
          </a:xfrm>
        </p:spPr>
        <p:txBody>
          <a:bodyPr/>
          <a:lstStyle/>
          <a:p>
            <a:pPr marL="0" indent="0">
              <a:buNone/>
            </a:pPr>
            <a:r>
              <a:rPr lang="en-US" b="1" dirty="0"/>
              <a:t>Example of sample space</a:t>
            </a:r>
          </a:p>
          <a:p>
            <a:pPr marL="0" indent="0">
              <a:buNone/>
            </a:pPr>
            <a:endParaRPr lang="en-US" dirty="0"/>
          </a:p>
        </p:txBody>
      </p:sp>
      <p:graphicFrame>
        <p:nvGraphicFramePr>
          <p:cNvPr id="4" name="Table 4">
            <a:extLst>
              <a:ext uri="{FF2B5EF4-FFF2-40B4-BE49-F238E27FC236}">
                <a16:creationId xmlns:a16="http://schemas.microsoft.com/office/drawing/2014/main" id="{7A41089A-7537-4E23-B1A9-8263BFEB4ED4}"/>
              </a:ext>
            </a:extLst>
          </p:cNvPr>
          <p:cNvGraphicFramePr>
            <a:graphicFrameLocks noGrp="1"/>
          </p:cNvGraphicFramePr>
          <p:nvPr>
            <p:extLst>
              <p:ext uri="{D42A27DB-BD31-4B8C-83A1-F6EECF244321}">
                <p14:modId xmlns:p14="http://schemas.microsoft.com/office/powerpoint/2010/main" val="2870775372"/>
              </p:ext>
            </p:extLst>
          </p:nvPr>
        </p:nvGraphicFramePr>
        <p:xfrm>
          <a:off x="974785" y="1375274"/>
          <a:ext cx="10420710" cy="4765840"/>
        </p:xfrm>
        <a:graphic>
          <a:graphicData uri="http://schemas.openxmlformats.org/drawingml/2006/table">
            <a:tbl>
              <a:tblPr firstRow="1" bandRow="1">
                <a:tableStyleId>{69012ECD-51FC-41F1-AA8D-1B2483CD663E}</a:tableStyleId>
              </a:tblPr>
              <a:tblGrid>
                <a:gridCol w="5210355">
                  <a:extLst>
                    <a:ext uri="{9D8B030D-6E8A-4147-A177-3AD203B41FA5}">
                      <a16:colId xmlns:a16="http://schemas.microsoft.com/office/drawing/2014/main" val="4052655263"/>
                    </a:ext>
                  </a:extLst>
                </a:gridCol>
                <a:gridCol w="5210355">
                  <a:extLst>
                    <a:ext uri="{9D8B030D-6E8A-4147-A177-3AD203B41FA5}">
                      <a16:colId xmlns:a16="http://schemas.microsoft.com/office/drawing/2014/main" val="2251538194"/>
                    </a:ext>
                  </a:extLst>
                </a:gridCol>
              </a:tblGrid>
              <a:tr h="534008">
                <a:tc>
                  <a:txBody>
                    <a:bodyPr/>
                    <a:lstStyle/>
                    <a:p>
                      <a:r>
                        <a:rPr lang="en-US" dirty="0"/>
                        <a:t>Random Experiment</a:t>
                      </a:r>
                    </a:p>
                  </a:txBody>
                  <a:tcPr/>
                </a:tc>
                <a:tc>
                  <a:txBody>
                    <a:bodyPr/>
                    <a:lstStyle/>
                    <a:p>
                      <a:r>
                        <a:rPr lang="en-US" dirty="0"/>
                        <a:t>Sample Space</a:t>
                      </a:r>
                    </a:p>
                  </a:txBody>
                  <a:tcPr/>
                </a:tc>
                <a:extLst>
                  <a:ext uri="{0D108BD9-81ED-4DB2-BD59-A6C34878D82A}">
                    <a16:rowId xmlns:a16="http://schemas.microsoft.com/office/drawing/2014/main" val="4073430304"/>
                  </a:ext>
                </a:extLst>
              </a:tr>
              <a:tr h="534008">
                <a:tc>
                  <a:txBody>
                    <a:bodyPr/>
                    <a:lstStyle/>
                    <a:p>
                      <a:r>
                        <a:rPr lang="en-US" dirty="0"/>
                        <a:t>Tossing two coins simultaneously</a:t>
                      </a:r>
                    </a:p>
                  </a:txBody>
                  <a:tcPr/>
                </a:tc>
                <a:tc>
                  <a:txBody>
                    <a:bodyPr/>
                    <a:lstStyle/>
                    <a:p>
                      <a:r>
                        <a:rPr lang="en-US" dirty="0"/>
                        <a:t>S = {HH, HT, TH, TT}</a:t>
                      </a:r>
                    </a:p>
                  </a:txBody>
                  <a:tcPr/>
                </a:tc>
                <a:extLst>
                  <a:ext uri="{0D108BD9-81ED-4DB2-BD59-A6C34878D82A}">
                    <a16:rowId xmlns:a16="http://schemas.microsoft.com/office/drawing/2014/main" val="2326825404"/>
                  </a:ext>
                </a:extLst>
              </a:tr>
              <a:tr h="921712">
                <a:tc>
                  <a:txBody>
                    <a:bodyPr/>
                    <a:lstStyle/>
                    <a:p>
                      <a:r>
                        <a:rPr lang="en-US" dirty="0"/>
                        <a:t>Rolling a dice</a:t>
                      </a:r>
                    </a:p>
                    <a:p>
                      <a:endParaRPr lang="en-US" dirty="0"/>
                    </a:p>
                  </a:txBody>
                  <a:tcPr/>
                </a:tc>
                <a:tc>
                  <a:txBody>
                    <a:bodyPr/>
                    <a:lstStyle/>
                    <a:p>
                      <a:r>
                        <a:rPr lang="en-US" dirty="0"/>
                        <a:t>S = {                                                                 }</a:t>
                      </a:r>
                    </a:p>
                  </a:txBody>
                  <a:tcPr/>
                </a:tc>
                <a:extLst>
                  <a:ext uri="{0D108BD9-81ED-4DB2-BD59-A6C34878D82A}">
                    <a16:rowId xmlns:a16="http://schemas.microsoft.com/office/drawing/2014/main" val="2211532634"/>
                  </a:ext>
                </a:extLst>
              </a:tr>
              <a:tr h="534008">
                <a:tc>
                  <a:txBody>
                    <a:bodyPr/>
                    <a:lstStyle/>
                    <a:p>
                      <a:r>
                        <a:rPr lang="en-US" dirty="0"/>
                        <a:t>Blood Typing</a:t>
                      </a:r>
                    </a:p>
                  </a:txBody>
                  <a:tcPr/>
                </a:tc>
                <a:tc>
                  <a:txBody>
                    <a:bodyPr/>
                    <a:lstStyle/>
                    <a:p>
                      <a:r>
                        <a:rPr lang="en-US" dirty="0"/>
                        <a:t>S = {A, B, O, AB}</a:t>
                      </a:r>
                    </a:p>
                  </a:txBody>
                  <a:tcPr/>
                </a:tc>
                <a:extLst>
                  <a:ext uri="{0D108BD9-81ED-4DB2-BD59-A6C34878D82A}">
                    <a16:rowId xmlns:a16="http://schemas.microsoft.com/office/drawing/2014/main" val="2425435755"/>
                  </a:ext>
                </a:extLst>
              </a:tr>
              <a:tr h="534008">
                <a:tc>
                  <a:txBody>
                    <a:bodyPr/>
                    <a:lstStyle/>
                    <a:p>
                      <a:r>
                        <a:rPr lang="en-US" dirty="0"/>
                        <a:t>Result of diagnostic test</a:t>
                      </a:r>
                    </a:p>
                  </a:txBody>
                  <a:tcPr/>
                </a:tc>
                <a:tc>
                  <a:txBody>
                    <a:bodyPr/>
                    <a:lstStyle/>
                    <a:p>
                      <a:r>
                        <a:rPr lang="en-US" dirty="0"/>
                        <a:t>S = { positive, negative}</a:t>
                      </a:r>
                    </a:p>
                  </a:txBody>
                  <a:tcPr/>
                </a:tc>
                <a:extLst>
                  <a:ext uri="{0D108BD9-81ED-4DB2-BD59-A6C34878D82A}">
                    <a16:rowId xmlns:a16="http://schemas.microsoft.com/office/drawing/2014/main" val="1067579758"/>
                  </a:ext>
                </a:extLst>
              </a:tr>
              <a:tr h="534008">
                <a:tc>
                  <a:txBody>
                    <a:bodyPr/>
                    <a:lstStyle/>
                    <a:p>
                      <a:r>
                        <a:rPr lang="en-US" dirty="0"/>
                        <a:t>No. of goals in the match</a:t>
                      </a:r>
                    </a:p>
                  </a:txBody>
                  <a:tcPr/>
                </a:tc>
                <a:tc>
                  <a:txBody>
                    <a:bodyPr/>
                    <a:lstStyle/>
                    <a:p>
                      <a:r>
                        <a:rPr lang="en-US" dirty="0"/>
                        <a:t>S = {0, 1, 2, 3, ….}</a:t>
                      </a:r>
                    </a:p>
                  </a:txBody>
                  <a:tcPr/>
                </a:tc>
                <a:extLst>
                  <a:ext uri="{0D108BD9-81ED-4DB2-BD59-A6C34878D82A}">
                    <a16:rowId xmlns:a16="http://schemas.microsoft.com/office/drawing/2014/main" val="176676622"/>
                  </a:ext>
                </a:extLst>
              </a:tr>
              <a:tr h="534008">
                <a:tc>
                  <a:txBody>
                    <a:bodyPr/>
                    <a:lstStyle/>
                    <a:p>
                      <a:r>
                        <a:rPr lang="en-US" dirty="0"/>
                        <a:t>Entrance score of students (Qualifying mark is 40 suppose)</a:t>
                      </a:r>
                    </a:p>
                  </a:txBody>
                  <a:tcPr/>
                </a:tc>
                <a:tc>
                  <a:txBody>
                    <a:bodyPr/>
                    <a:lstStyle/>
                    <a:p>
                      <a:r>
                        <a:rPr lang="en-US" dirty="0"/>
                        <a:t>S = {40, 40.1, …., 99.9, 100}</a:t>
                      </a:r>
                    </a:p>
                  </a:txBody>
                  <a:tcPr/>
                </a:tc>
                <a:extLst>
                  <a:ext uri="{0D108BD9-81ED-4DB2-BD59-A6C34878D82A}">
                    <a16:rowId xmlns:a16="http://schemas.microsoft.com/office/drawing/2014/main" val="50363911"/>
                  </a:ext>
                </a:extLst>
              </a:tr>
              <a:tr h="534008">
                <a:tc>
                  <a:txBody>
                    <a:bodyPr/>
                    <a:lstStyle/>
                    <a:p>
                      <a:r>
                        <a:rPr lang="en-US" dirty="0"/>
                        <a:t>Browsing time in minutes per visit</a:t>
                      </a:r>
                    </a:p>
                  </a:txBody>
                  <a:tcPr/>
                </a:tc>
                <a:tc>
                  <a:txBody>
                    <a:bodyPr/>
                    <a:lstStyle/>
                    <a:p>
                      <a:r>
                        <a:rPr lang="en-US" dirty="0"/>
                        <a:t>S = {0, 0.1, …, 1, 1.1, …}</a:t>
                      </a:r>
                    </a:p>
                  </a:txBody>
                  <a:tcPr/>
                </a:tc>
                <a:extLst>
                  <a:ext uri="{0D108BD9-81ED-4DB2-BD59-A6C34878D82A}">
                    <a16:rowId xmlns:a16="http://schemas.microsoft.com/office/drawing/2014/main" val="2502331439"/>
                  </a:ext>
                </a:extLst>
              </a:tr>
            </a:tbl>
          </a:graphicData>
        </a:graphic>
      </p:graphicFrame>
      <p:pic>
        <p:nvPicPr>
          <p:cNvPr id="11" name="Picture 10">
            <a:extLst>
              <a:ext uri="{FF2B5EF4-FFF2-40B4-BE49-F238E27FC236}">
                <a16:creationId xmlns:a16="http://schemas.microsoft.com/office/drawing/2014/main" id="{8CBE4FDD-E928-40E9-A1F8-1BD6BAEDEF5C}"/>
              </a:ext>
            </a:extLst>
          </p:cNvPr>
          <p:cNvPicPr>
            <a:picLocks noChangeAspect="1"/>
          </p:cNvPicPr>
          <p:nvPr/>
        </p:nvPicPr>
        <p:blipFill>
          <a:blip r:embed="rId2"/>
          <a:stretch>
            <a:fillRect/>
          </a:stretch>
        </p:blipFill>
        <p:spPr>
          <a:xfrm>
            <a:off x="6832680" y="2570159"/>
            <a:ext cx="3984844" cy="690626"/>
          </a:xfrm>
          <a:prstGeom prst="rect">
            <a:avLst/>
          </a:prstGeom>
        </p:spPr>
      </p:pic>
      <p:sp>
        <p:nvSpPr>
          <p:cNvPr id="2" name="Footer Placeholder 1">
            <a:extLst>
              <a:ext uri="{FF2B5EF4-FFF2-40B4-BE49-F238E27FC236}">
                <a16:creationId xmlns:a16="http://schemas.microsoft.com/office/drawing/2014/main" id="{96DCF9C6-DF85-42AE-B25B-53F13EE5986C}"/>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61961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F226-2D4D-4D64-880D-F9A07D914DCC}"/>
              </a:ext>
            </a:extLst>
          </p:cNvPr>
          <p:cNvSpPr>
            <a:spLocks noGrp="1"/>
          </p:cNvSpPr>
          <p:nvPr>
            <p:ph type="title"/>
          </p:nvPr>
        </p:nvSpPr>
        <p:spPr>
          <a:xfrm>
            <a:off x="790755" y="413993"/>
            <a:ext cx="10058400" cy="349444"/>
          </a:xfrm>
        </p:spPr>
        <p:txBody>
          <a:bodyPr>
            <a:noAutofit/>
          </a:bodyPr>
          <a:lstStyle/>
          <a:p>
            <a:r>
              <a:rPr lang="en-US" sz="2400" b="1" dirty="0"/>
              <a:t>Types of Events</a:t>
            </a:r>
          </a:p>
        </p:txBody>
      </p:sp>
      <p:sp>
        <p:nvSpPr>
          <p:cNvPr id="3" name="Content Placeholder 2">
            <a:extLst>
              <a:ext uri="{FF2B5EF4-FFF2-40B4-BE49-F238E27FC236}">
                <a16:creationId xmlns:a16="http://schemas.microsoft.com/office/drawing/2014/main" id="{EF673F5C-E090-405C-9444-7A715737CEAB}"/>
              </a:ext>
            </a:extLst>
          </p:cNvPr>
          <p:cNvSpPr>
            <a:spLocks noGrp="1"/>
          </p:cNvSpPr>
          <p:nvPr>
            <p:ph idx="1"/>
          </p:nvPr>
        </p:nvSpPr>
        <p:spPr>
          <a:xfrm>
            <a:off x="790755" y="854015"/>
            <a:ext cx="10785894" cy="5430403"/>
          </a:xfrm>
        </p:spPr>
        <p:txBody>
          <a:bodyPr/>
          <a:lstStyle/>
          <a:p>
            <a:pPr marL="0" indent="0">
              <a:buNone/>
            </a:pPr>
            <a:endParaRPr lang="en-US" b="1" dirty="0">
              <a:solidFill>
                <a:srgbClr val="00B0F0"/>
              </a:solidFill>
            </a:endParaRPr>
          </a:p>
          <a:p>
            <a:pPr marL="0" indent="0">
              <a:buNone/>
            </a:pPr>
            <a:endParaRPr lang="en-US" b="1" dirty="0">
              <a:solidFill>
                <a:srgbClr val="00B0F0"/>
              </a:solidFill>
            </a:endParaRPr>
          </a:p>
          <a:p>
            <a:pPr marL="0" indent="0">
              <a:buNone/>
            </a:pPr>
            <a:endParaRPr lang="en-US" b="1" dirty="0">
              <a:solidFill>
                <a:srgbClr val="00B0F0"/>
              </a:solidFill>
            </a:endParaRPr>
          </a:p>
          <a:p>
            <a:pPr marL="0" indent="0">
              <a:buNone/>
            </a:pPr>
            <a:endParaRPr lang="en-US" sz="1600" b="1" dirty="0">
              <a:solidFill>
                <a:srgbClr val="00B0F0"/>
              </a:solidFill>
            </a:endParaRPr>
          </a:p>
          <a:p>
            <a:pPr marL="342900" indent="-342900">
              <a:buAutoNum type="arabicPeriod"/>
            </a:pPr>
            <a:r>
              <a:rPr lang="en-US" sz="1600" b="1" dirty="0">
                <a:solidFill>
                  <a:srgbClr val="00B0F0"/>
                </a:solidFill>
              </a:rPr>
              <a:t>Sure Event</a:t>
            </a:r>
            <a:r>
              <a:rPr lang="en-US" sz="1600" dirty="0"/>
              <a:t>: An event is said to sure if its occurrence is 100 % sure. Prob (sure event) = 1</a:t>
            </a:r>
          </a:p>
          <a:p>
            <a:pPr marL="342900" indent="-342900">
              <a:buAutoNum type="arabicPeriod"/>
            </a:pPr>
            <a:r>
              <a:rPr lang="en-US" sz="1600" b="1" dirty="0">
                <a:solidFill>
                  <a:srgbClr val="00B0F0"/>
                </a:solidFill>
              </a:rPr>
              <a:t>Impossible Event</a:t>
            </a:r>
            <a:r>
              <a:rPr lang="en-US" sz="1600" dirty="0"/>
              <a:t>: An event is said to be impossible if it can never occur. Prob (impossible event) = 0</a:t>
            </a:r>
          </a:p>
          <a:p>
            <a:pPr marL="342900" indent="-342900">
              <a:buAutoNum type="arabicPeriod"/>
            </a:pPr>
            <a:r>
              <a:rPr lang="en-US" sz="1600" b="1" dirty="0">
                <a:solidFill>
                  <a:srgbClr val="00B0F0"/>
                </a:solidFill>
              </a:rPr>
              <a:t>Simple Event</a:t>
            </a:r>
            <a:r>
              <a:rPr lang="en-US" sz="1600" dirty="0"/>
              <a:t>: An event which can’t be decomposed into two or more different simple events. It is one event. A simple event is an event that consists of a </a:t>
            </a:r>
            <a:r>
              <a:rPr lang="en-US" sz="1600" b="1" dirty="0"/>
              <a:t>single outcome</a:t>
            </a:r>
            <a:r>
              <a:rPr lang="en-US" sz="1600" dirty="0"/>
              <a:t> in the sample space.</a:t>
            </a:r>
          </a:p>
          <a:p>
            <a:pPr marL="342900" indent="-342900">
              <a:buAutoNum type="arabicPeriod"/>
            </a:pPr>
            <a:r>
              <a:rPr lang="en-US" sz="1600" b="1" dirty="0">
                <a:solidFill>
                  <a:srgbClr val="00B0F0"/>
                </a:solidFill>
              </a:rPr>
              <a:t>Compound Event</a:t>
            </a:r>
            <a:r>
              <a:rPr lang="en-US" sz="1600" dirty="0"/>
              <a:t>: An event is said to be compound if it consists of two or more simple events. A compound event is an event that consists of </a:t>
            </a:r>
            <a:r>
              <a:rPr lang="en-US" sz="1600" b="1" dirty="0"/>
              <a:t>two or more outcomes</a:t>
            </a:r>
            <a:r>
              <a:rPr lang="en-US" sz="1600" dirty="0"/>
              <a:t> in the sample space. The probability of a compound event is the sum of the probabilities of all the individual outcomes that make up the event. </a:t>
            </a:r>
          </a:p>
          <a:p>
            <a:pPr marL="0" indent="0">
              <a:buNone/>
            </a:pPr>
            <a:r>
              <a:rPr lang="en-US" sz="1600" dirty="0"/>
              <a:t>      Example: </a:t>
            </a:r>
          </a:p>
          <a:p>
            <a:pPr marL="0" indent="0">
              <a:buNone/>
            </a:pPr>
            <a:r>
              <a:rPr lang="en-US" sz="1600" dirty="0"/>
              <a:t>      (a) The event "rolling an even number" ({2,4,6} is a compound event</a:t>
            </a:r>
          </a:p>
          <a:p>
            <a:pPr marL="0" indent="0">
              <a:buNone/>
            </a:pPr>
            <a:r>
              <a:rPr lang="en-US" sz="1600" dirty="0"/>
              <a:t>      (b) The event of getting S = 7 (sum of number appearing in the dice) in rolling two dice.</a:t>
            </a:r>
          </a:p>
          <a:p>
            <a:pPr marL="0" indent="0">
              <a:buNone/>
            </a:pPr>
            <a:r>
              <a:rPr lang="en-US" dirty="0"/>
              <a:t>	</a:t>
            </a:r>
          </a:p>
        </p:txBody>
      </p:sp>
      <p:graphicFrame>
        <p:nvGraphicFramePr>
          <p:cNvPr id="6" name="Diagram 5">
            <a:extLst>
              <a:ext uri="{FF2B5EF4-FFF2-40B4-BE49-F238E27FC236}">
                <a16:creationId xmlns:a16="http://schemas.microsoft.com/office/drawing/2014/main" id="{AC93D40C-0328-4315-86DC-D9F52D2CAAF0}"/>
              </a:ext>
            </a:extLst>
          </p:cNvPr>
          <p:cNvGraphicFramePr/>
          <p:nvPr>
            <p:extLst>
              <p:ext uri="{D42A27DB-BD31-4B8C-83A1-F6EECF244321}">
                <p14:modId xmlns:p14="http://schemas.microsoft.com/office/powerpoint/2010/main" val="1382821706"/>
              </p:ext>
            </p:extLst>
          </p:nvPr>
        </p:nvGraphicFramePr>
        <p:xfrm>
          <a:off x="703053" y="863715"/>
          <a:ext cx="10785894" cy="1341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08B7F604-BA9E-48F7-8DC5-756FA5959500}"/>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292895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3555E-5F62-407D-A072-49E5732A2FE4}"/>
              </a:ext>
            </a:extLst>
          </p:cNvPr>
          <p:cNvSpPr>
            <a:spLocks noGrp="1"/>
          </p:cNvSpPr>
          <p:nvPr>
            <p:ph idx="1"/>
          </p:nvPr>
        </p:nvSpPr>
        <p:spPr>
          <a:xfrm>
            <a:off x="793629" y="672860"/>
            <a:ext cx="10791645" cy="5362180"/>
          </a:xfrm>
        </p:spPr>
        <p:txBody>
          <a:bodyPr numCol="2"/>
          <a:lstStyle/>
          <a:p>
            <a:pPr marL="0" indent="0">
              <a:buNone/>
            </a:pPr>
            <a:r>
              <a:rPr lang="en-US" dirty="0"/>
              <a:t>5. </a:t>
            </a:r>
            <a:r>
              <a:rPr lang="en-US" sz="1600" b="1" dirty="0">
                <a:solidFill>
                  <a:srgbClr val="00B0F0"/>
                </a:solidFill>
              </a:rPr>
              <a:t>Mutually Exclusive Events</a:t>
            </a:r>
            <a:r>
              <a:rPr lang="en-US" sz="1600" dirty="0"/>
              <a:t>: Two or more events are called mutually exclusive if they can’t occur together.</a:t>
            </a:r>
          </a:p>
          <a:p>
            <a:pPr marL="0" indent="0">
              <a:buNone/>
            </a:pPr>
            <a:r>
              <a:rPr lang="en-US" sz="1600" b="1" dirty="0">
                <a:solidFill>
                  <a:srgbClr val="00B0F0"/>
                </a:solidFill>
              </a:rPr>
              <a:t>Example 1</a:t>
            </a:r>
            <a:r>
              <a:rPr lang="en-US" sz="1600" dirty="0"/>
              <a:t>: Tossing a coin</a:t>
            </a:r>
          </a:p>
          <a:p>
            <a:pPr marL="0" indent="0">
              <a:buNone/>
            </a:pPr>
            <a:r>
              <a:rPr lang="en-US" sz="1600" dirty="0"/>
              <a:t>Event H = Getting a head</a:t>
            </a:r>
          </a:p>
          <a:p>
            <a:pPr marL="0" indent="0">
              <a:buNone/>
            </a:pPr>
            <a:r>
              <a:rPr lang="en-US" sz="1600" dirty="0"/>
              <a:t>Event T = Getting a tail</a:t>
            </a:r>
          </a:p>
          <a:p>
            <a:pPr marL="0" indent="0">
              <a:buNone/>
            </a:pPr>
            <a:r>
              <a:rPr lang="en-US" sz="1600" b="1" dirty="0">
                <a:solidFill>
                  <a:srgbClr val="00B0F0"/>
                </a:solidFill>
              </a:rPr>
              <a:t>Example 2</a:t>
            </a:r>
            <a:r>
              <a:rPr lang="en-US" sz="1600" dirty="0"/>
              <a:t>: Randomly selecting a person</a:t>
            </a:r>
          </a:p>
          <a:p>
            <a:pPr marL="0" indent="0">
              <a:buNone/>
            </a:pPr>
            <a:r>
              <a:rPr lang="en-US" sz="1600" dirty="0"/>
              <a:t>Event S = A person is smoker</a:t>
            </a:r>
          </a:p>
          <a:p>
            <a:pPr marL="0" indent="0">
              <a:buNone/>
            </a:pPr>
            <a:r>
              <a:rPr lang="en-US" sz="1600" dirty="0"/>
              <a:t>Event N = A person is non-smoker</a:t>
            </a:r>
          </a:p>
          <a:p>
            <a:pPr marL="0" indent="0">
              <a:buNone/>
            </a:pPr>
            <a:r>
              <a:rPr lang="en-US" sz="1600" b="1" dirty="0">
                <a:solidFill>
                  <a:srgbClr val="00B0F0"/>
                </a:solidFill>
              </a:rPr>
              <a:t>Example 3</a:t>
            </a:r>
            <a:r>
              <a:rPr lang="en-US" sz="1600" dirty="0"/>
              <a:t>: Randomly selecting a person</a:t>
            </a:r>
          </a:p>
          <a:p>
            <a:pPr marL="0" indent="0">
              <a:buNone/>
            </a:pPr>
            <a:r>
              <a:rPr lang="en-US" sz="1600" dirty="0"/>
              <a:t>Event D = A person is drinker</a:t>
            </a:r>
          </a:p>
          <a:p>
            <a:pPr marL="0" indent="0">
              <a:buNone/>
            </a:pPr>
            <a:r>
              <a:rPr lang="en-US" sz="1600" dirty="0"/>
              <a:t>Event S = A person is smoker</a:t>
            </a:r>
          </a:p>
          <a:p>
            <a:pPr marL="0" indent="0">
              <a:buNone/>
            </a:pPr>
            <a:r>
              <a:rPr lang="en-US" sz="1600" b="1" dirty="0">
                <a:solidFill>
                  <a:srgbClr val="00B0F0"/>
                </a:solidFill>
              </a:rPr>
              <a:t>Example 4</a:t>
            </a:r>
            <a:r>
              <a:rPr lang="en-US" sz="1600" dirty="0"/>
              <a:t>: Result of exam</a:t>
            </a:r>
          </a:p>
          <a:p>
            <a:pPr marL="0" indent="0">
              <a:buNone/>
            </a:pPr>
            <a:r>
              <a:rPr lang="en-US" sz="1600" dirty="0"/>
              <a:t>Event P = Passing an exam</a:t>
            </a:r>
          </a:p>
          <a:p>
            <a:pPr marL="0" indent="0">
              <a:buNone/>
            </a:pPr>
            <a:r>
              <a:rPr lang="en-US" dirty="0"/>
              <a:t>Event F = Failing an exam</a:t>
            </a:r>
          </a:p>
          <a:p>
            <a:pPr marL="690563" indent="0">
              <a:buNone/>
            </a:pPr>
            <a:r>
              <a:rPr lang="en-US" b="1" dirty="0">
                <a:solidFill>
                  <a:srgbClr val="00B0F0"/>
                </a:solidFill>
              </a:rPr>
              <a:t>Example 5</a:t>
            </a:r>
            <a:r>
              <a:rPr lang="en-US" dirty="0"/>
              <a:t>: Lab test of blood sample</a:t>
            </a:r>
          </a:p>
          <a:p>
            <a:pPr marL="690563" indent="0">
              <a:buNone/>
            </a:pPr>
            <a:r>
              <a:rPr lang="en-US" dirty="0"/>
              <a:t>Event P = Test result is positive</a:t>
            </a:r>
          </a:p>
          <a:p>
            <a:pPr marL="690563" indent="0">
              <a:buNone/>
            </a:pPr>
            <a:r>
              <a:rPr lang="en-US" dirty="0"/>
              <a:t>Event N = Test result is negative</a:t>
            </a:r>
          </a:p>
          <a:p>
            <a:pPr marL="690563" indent="0">
              <a:buNone/>
            </a:pPr>
            <a:r>
              <a:rPr lang="en-US" b="1" dirty="0">
                <a:solidFill>
                  <a:srgbClr val="00B0F0"/>
                </a:solidFill>
              </a:rPr>
              <a:t>Example 6</a:t>
            </a:r>
            <a:r>
              <a:rPr lang="en-US" dirty="0"/>
              <a:t>: Applying for two jobs</a:t>
            </a:r>
          </a:p>
          <a:p>
            <a:pPr marL="690563" indent="0">
              <a:buNone/>
            </a:pPr>
            <a:r>
              <a:rPr lang="en-US" dirty="0"/>
              <a:t>Event E1: Selecting in the first job</a:t>
            </a:r>
          </a:p>
          <a:p>
            <a:pPr marL="690563" indent="0">
              <a:buNone/>
            </a:pPr>
            <a:r>
              <a:rPr lang="en-US" dirty="0"/>
              <a:t>Event E2: Selecting in the second job</a:t>
            </a:r>
          </a:p>
          <a:p>
            <a:pPr marL="690563" indent="0">
              <a:buNone/>
            </a:pPr>
            <a:r>
              <a:rPr lang="en-US" b="1" dirty="0">
                <a:solidFill>
                  <a:srgbClr val="00B0F0"/>
                </a:solidFill>
              </a:rPr>
              <a:t>Example 7: </a:t>
            </a:r>
            <a:r>
              <a:rPr lang="en-US" dirty="0"/>
              <a:t>Weather</a:t>
            </a:r>
          </a:p>
          <a:p>
            <a:pPr marL="690563" indent="0">
              <a:buNone/>
            </a:pPr>
            <a:r>
              <a:rPr lang="en-US" dirty="0"/>
              <a:t>Even E1: a rainy day</a:t>
            </a:r>
          </a:p>
          <a:p>
            <a:pPr marL="690563" indent="0">
              <a:buNone/>
            </a:pPr>
            <a:r>
              <a:rPr lang="en-US" dirty="0"/>
              <a:t>Event E2: a cloudy day</a:t>
            </a:r>
          </a:p>
          <a:p>
            <a:pPr marL="690563" indent="0">
              <a:buNone/>
            </a:pPr>
            <a:r>
              <a:rPr lang="en-US" b="1" dirty="0">
                <a:solidFill>
                  <a:srgbClr val="00B0F0"/>
                </a:solidFill>
              </a:rPr>
              <a:t>Example 7</a:t>
            </a:r>
            <a:r>
              <a:rPr lang="en-US" dirty="0"/>
              <a:t>: Skill of job applicant</a:t>
            </a:r>
          </a:p>
          <a:p>
            <a:pPr marL="690563" indent="0">
              <a:buNone/>
            </a:pPr>
            <a:r>
              <a:rPr lang="en-US" dirty="0"/>
              <a:t>Event C = Knows C programming</a:t>
            </a:r>
          </a:p>
          <a:p>
            <a:pPr marL="690563" indent="0">
              <a:buNone/>
            </a:pPr>
            <a:r>
              <a:rPr lang="en-US" dirty="0"/>
              <a:t>Event P = Knows Python</a:t>
            </a:r>
          </a:p>
          <a:p>
            <a:pPr marL="690563" indent="0">
              <a:buNone/>
            </a:pPr>
            <a:r>
              <a:rPr lang="en-US" dirty="0"/>
              <a:t>Event J = Knows Java</a:t>
            </a:r>
          </a:p>
        </p:txBody>
      </p:sp>
      <p:sp>
        <p:nvSpPr>
          <p:cNvPr id="4" name="Footer Placeholder 3">
            <a:extLst>
              <a:ext uri="{FF2B5EF4-FFF2-40B4-BE49-F238E27FC236}">
                <a16:creationId xmlns:a16="http://schemas.microsoft.com/office/drawing/2014/main" id="{2F1F389E-AFFA-40EF-B74E-0F9C96FCC198}"/>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155330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E01D8-605C-4FC0-AD54-EC3DA95F51E3}"/>
              </a:ext>
            </a:extLst>
          </p:cNvPr>
          <p:cNvSpPr>
            <a:spLocks noGrp="1"/>
          </p:cNvSpPr>
          <p:nvPr>
            <p:ph idx="1"/>
          </p:nvPr>
        </p:nvSpPr>
        <p:spPr>
          <a:xfrm>
            <a:off x="715991" y="655608"/>
            <a:ext cx="10783019" cy="5581290"/>
          </a:xfrm>
        </p:spPr>
        <p:txBody>
          <a:bodyPr/>
          <a:lstStyle/>
          <a:p>
            <a:pPr marL="0" indent="0">
              <a:buNone/>
            </a:pPr>
            <a:r>
              <a:rPr lang="en-US" dirty="0"/>
              <a:t>6. </a:t>
            </a:r>
            <a:r>
              <a:rPr lang="en-US" b="1" dirty="0">
                <a:solidFill>
                  <a:srgbClr val="00B0F0"/>
                </a:solidFill>
              </a:rPr>
              <a:t>Equally Likely Events</a:t>
            </a:r>
            <a:r>
              <a:rPr lang="en-US" dirty="0"/>
              <a:t>: Events are equally likely if they have same chance of happening.</a:t>
            </a:r>
          </a:p>
          <a:p>
            <a:pPr marL="0" indent="0">
              <a:buNone/>
            </a:pPr>
            <a:r>
              <a:rPr lang="en-US" b="1" dirty="0">
                <a:solidFill>
                  <a:srgbClr val="00B0F0"/>
                </a:solidFill>
              </a:rPr>
              <a:t>Example 1</a:t>
            </a:r>
            <a:r>
              <a:rPr lang="en-US" dirty="0"/>
              <a:t>: Suppose there are 48 students in a class of IT students, out of them there are 32 male students and 16 female students. </a:t>
            </a:r>
          </a:p>
          <a:p>
            <a:pPr marL="0" indent="0">
              <a:buNone/>
            </a:pPr>
            <a:r>
              <a:rPr lang="en-US" dirty="0"/>
              <a:t>Prob (male student) = 32/48 = 0.67</a:t>
            </a:r>
          </a:p>
          <a:p>
            <a:pPr marL="0" indent="0">
              <a:buNone/>
            </a:pPr>
            <a:r>
              <a:rPr lang="en-US" dirty="0"/>
              <a:t>					Event of a student being male and female are not 					equally likely</a:t>
            </a:r>
          </a:p>
          <a:p>
            <a:pPr marL="0" indent="0">
              <a:buNone/>
            </a:pPr>
            <a:r>
              <a:rPr lang="en-US" dirty="0"/>
              <a:t>Prob (female student) = 16/48 = 0.33</a:t>
            </a:r>
          </a:p>
          <a:p>
            <a:pPr marL="0" indent="0">
              <a:buNone/>
            </a:pPr>
            <a:endParaRPr lang="en-US" dirty="0"/>
          </a:p>
          <a:p>
            <a:pPr marL="0" indent="0">
              <a:buNone/>
            </a:pPr>
            <a:r>
              <a:rPr lang="en-US" b="1" dirty="0">
                <a:solidFill>
                  <a:srgbClr val="00B0F0"/>
                </a:solidFill>
              </a:rPr>
              <a:t>Example 2</a:t>
            </a:r>
            <a:r>
              <a:rPr lang="en-US" dirty="0"/>
              <a:t>: Rolling a dice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Events are equally likely. </a:t>
            </a:r>
          </a:p>
          <a:p>
            <a:pPr marL="0" indent="0">
              <a:buNone/>
            </a:pPr>
            <a:endParaRPr lang="en-US" dirty="0"/>
          </a:p>
        </p:txBody>
      </p:sp>
      <p:sp>
        <p:nvSpPr>
          <p:cNvPr id="4" name="Right Brace 3">
            <a:extLst>
              <a:ext uri="{FF2B5EF4-FFF2-40B4-BE49-F238E27FC236}">
                <a16:creationId xmlns:a16="http://schemas.microsoft.com/office/drawing/2014/main" id="{A1F23E52-A29B-48E1-AA6B-FEE8DE6C2BE0}"/>
              </a:ext>
            </a:extLst>
          </p:cNvPr>
          <p:cNvSpPr/>
          <p:nvPr/>
        </p:nvSpPr>
        <p:spPr>
          <a:xfrm>
            <a:off x="5063706" y="1794293"/>
            <a:ext cx="224286" cy="11990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 name="Table 5">
            <a:extLst>
              <a:ext uri="{FF2B5EF4-FFF2-40B4-BE49-F238E27FC236}">
                <a16:creationId xmlns:a16="http://schemas.microsoft.com/office/drawing/2014/main" id="{2F54E989-694B-4D81-A86E-2020C5111CDC}"/>
              </a:ext>
            </a:extLst>
          </p:cNvPr>
          <p:cNvGraphicFramePr>
            <a:graphicFrameLocks noGrp="1"/>
          </p:cNvGraphicFramePr>
          <p:nvPr>
            <p:extLst>
              <p:ext uri="{D42A27DB-BD31-4B8C-83A1-F6EECF244321}">
                <p14:modId xmlns:p14="http://schemas.microsoft.com/office/powerpoint/2010/main" val="861626213"/>
              </p:ext>
            </p:extLst>
          </p:nvPr>
        </p:nvGraphicFramePr>
        <p:xfrm>
          <a:off x="834366" y="4103056"/>
          <a:ext cx="10010476" cy="1367928"/>
        </p:xfrm>
        <a:graphic>
          <a:graphicData uri="http://schemas.openxmlformats.org/drawingml/2006/table">
            <a:tbl>
              <a:tblPr firstRow="1" bandRow="1">
                <a:tableStyleId>{5C22544A-7EE6-4342-B048-85BDC9FD1C3A}</a:tableStyleId>
              </a:tblPr>
              <a:tblGrid>
                <a:gridCol w="1430068">
                  <a:extLst>
                    <a:ext uri="{9D8B030D-6E8A-4147-A177-3AD203B41FA5}">
                      <a16:colId xmlns:a16="http://schemas.microsoft.com/office/drawing/2014/main" val="3854852038"/>
                    </a:ext>
                  </a:extLst>
                </a:gridCol>
                <a:gridCol w="1430068">
                  <a:extLst>
                    <a:ext uri="{9D8B030D-6E8A-4147-A177-3AD203B41FA5}">
                      <a16:colId xmlns:a16="http://schemas.microsoft.com/office/drawing/2014/main" val="3894082363"/>
                    </a:ext>
                  </a:extLst>
                </a:gridCol>
                <a:gridCol w="1430068">
                  <a:extLst>
                    <a:ext uri="{9D8B030D-6E8A-4147-A177-3AD203B41FA5}">
                      <a16:colId xmlns:a16="http://schemas.microsoft.com/office/drawing/2014/main" val="2023348971"/>
                    </a:ext>
                  </a:extLst>
                </a:gridCol>
                <a:gridCol w="1430068">
                  <a:extLst>
                    <a:ext uri="{9D8B030D-6E8A-4147-A177-3AD203B41FA5}">
                      <a16:colId xmlns:a16="http://schemas.microsoft.com/office/drawing/2014/main" val="1033508514"/>
                    </a:ext>
                  </a:extLst>
                </a:gridCol>
                <a:gridCol w="1430068">
                  <a:extLst>
                    <a:ext uri="{9D8B030D-6E8A-4147-A177-3AD203B41FA5}">
                      <a16:colId xmlns:a16="http://schemas.microsoft.com/office/drawing/2014/main" val="757344151"/>
                    </a:ext>
                  </a:extLst>
                </a:gridCol>
                <a:gridCol w="1430068">
                  <a:extLst>
                    <a:ext uri="{9D8B030D-6E8A-4147-A177-3AD203B41FA5}">
                      <a16:colId xmlns:a16="http://schemas.microsoft.com/office/drawing/2014/main" val="368196642"/>
                    </a:ext>
                  </a:extLst>
                </a:gridCol>
                <a:gridCol w="1430068">
                  <a:extLst>
                    <a:ext uri="{9D8B030D-6E8A-4147-A177-3AD203B41FA5}">
                      <a16:colId xmlns:a16="http://schemas.microsoft.com/office/drawing/2014/main" val="1437746243"/>
                    </a:ext>
                  </a:extLst>
                </a:gridCol>
              </a:tblGrid>
              <a:tr h="661595">
                <a:tc>
                  <a:txBody>
                    <a:bodyPr/>
                    <a:lstStyle/>
                    <a:p>
                      <a:r>
                        <a:rPr lang="en-US" dirty="0"/>
                        <a:t>Outcome</a:t>
                      </a:r>
                    </a:p>
                  </a:txBody>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tc>
                  <a:txBody>
                    <a:bodyPr/>
                    <a:lstStyle/>
                    <a:p>
                      <a:endParaRPr lang="en-US" dirty="0"/>
                    </a:p>
                  </a:txBody>
                  <a:tcPr>
                    <a:solidFill>
                      <a:schemeClr val="bg1">
                        <a:lumMod val="95000"/>
                      </a:schemeClr>
                    </a:solidFill>
                  </a:tcPr>
                </a:tc>
                <a:extLst>
                  <a:ext uri="{0D108BD9-81ED-4DB2-BD59-A6C34878D82A}">
                    <a16:rowId xmlns:a16="http://schemas.microsoft.com/office/drawing/2014/main" val="1030150752"/>
                  </a:ext>
                </a:extLst>
              </a:tr>
              <a:tr h="706333">
                <a:tc>
                  <a:txBody>
                    <a:bodyPr/>
                    <a:lstStyle/>
                    <a:p>
                      <a:r>
                        <a:rPr lang="en-US" dirty="0"/>
                        <a:t>Probability</a:t>
                      </a:r>
                    </a:p>
                  </a:txBody>
                  <a:tcPr/>
                </a:tc>
                <a:tc>
                  <a:txBody>
                    <a:bodyPr/>
                    <a:lstStyle/>
                    <a:p>
                      <a:pPr algn="ctr"/>
                      <a:r>
                        <a:rPr lang="en-US" dirty="0"/>
                        <a:t>1/6</a:t>
                      </a:r>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a:t>
                      </a:r>
                    </a:p>
                    <a:p>
                      <a:pPr algn="ctr"/>
                      <a:endParaRPr lang="en-US"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a:t>
                      </a:r>
                    </a:p>
                    <a:p>
                      <a:pPr algn="ctr"/>
                      <a:endParaRPr lang="en-US"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a:t>
                      </a:r>
                    </a:p>
                    <a:p>
                      <a:pPr algn="ctr"/>
                      <a:endParaRPr lang="en-US"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a:t>
                      </a:r>
                    </a:p>
                    <a:p>
                      <a:pPr algn="ctr"/>
                      <a:endParaRPr lang="en-US" dirty="0"/>
                    </a:p>
                  </a:txBody>
                  <a:tcP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a:t>
                      </a:r>
                    </a:p>
                    <a:p>
                      <a:pPr algn="ctr"/>
                      <a:endParaRPr lang="en-US" dirty="0"/>
                    </a:p>
                  </a:txBody>
                  <a:tcPr>
                    <a:solidFill>
                      <a:schemeClr val="bg1">
                        <a:lumMod val="95000"/>
                      </a:schemeClr>
                    </a:solidFill>
                  </a:tcPr>
                </a:tc>
                <a:extLst>
                  <a:ext uri="{0D108BD9-81ED-4DB2-BD59-A6C34878D82A}">
                    <a16:rowId xmlns:a16="http://schemas.microsoft.com/office/drawing/2014/main" val="3337701967"/>
                  </a:ext>
                </a:extLst>
              </a:tr>
            </a:tbl>
          </a:graphicData>
        </a:graphic>
      </p:graphicFrame>
      <p:pic>
        <p:nvPicPr>
          <p:cNvPr id="7" name="Picture 6">
            <a:extLst>
              <a:ext uri="{FF2B5EF4-FFF2-40B4-BE49-F238E27FC236}">
                <a16:creationId xmlns:a16="http://schemas.microsoft.com/office/drawing/2014/main" id="{38338835-E255-4AA1-AD8B-FD25342269F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738167" y="4229359"/>
            <a:ext cx="457200" cy="457373"/>
          </a:xfrm>
          <a:prstGeom prst="rect">
            <a:avLst/>
          </a:prstGeom>
        </p:spPr>
      </p:pic>
      <p:sp>
        <p:nvSpPr>
          <p:cNvPr id="8" name="TextBox 7">
            <a:extLst>
              <a:ext uri="{FF2B5EF4-FFF2-40B4-BE49-F238E27FC236}">
                <a16:creationId xmlns:a16="http://schemas.microsoft.com/office/drawing/2014/main" id="{1D359D22-AF79-4F0D-B6B0-620A1F4BE483}"/>
              </a:ext>
            </a:extLst>
          </p:cNvPr>
          <p:cNvSpPr txBox="1"/>
          <p:nvPr/>
        </p:nvSpPr>
        <p:spPr>
          <a:xfrm>
            <a:off x="2738167" y="9921894"/>
            <a:ext cx="457200" cy="230832"/>
          </a:xfrm>
          <a:prstGeom prst="rect">
            <a:avLst/>
          </a:prstGeom>
          <a:noFill/>
        </p:spPr>
        <p:txBody>
          <a:bodyPr wrap="square" rtlCol="0">
            <a:spAutoFit/>
          </a:bodyPr>
          <a:lstStyle/>
          <a:p>
            <a:r>
              <a:rPr lang="en-US" sz="900">
                <a:hlinkClick r:id="rId3" tooltip="https://commons.wikimedia.org/wiki/File:Dice-1-b.svg"/>
              </a:rPr>
              <a:t>This Photo</a:t>
            </a:r>
            <a:r>
              <a:rPr lang="en-US" sz="900"/>
              <a:t> by Unknown Author is licensed under </a:t>
            </a:r>
            <a:r>
              <a:rPr lang="en-US" sz="900">
                <a:hlinkClick r:id="rId4" tooltip="https://creativecommons.org/licenses/by-sa/3.0/"/>
              </a:rPr>
              <a:t>CC BY-SA</a:t>
            </a:r>
            <a:endParaRPr lang="en-US" sz="900"/>
          </a:p>
        </p:txBody>
      </p:sp>
      <p:pic>
        <p:nvPicPr>
          <p:cNvPr id="10" name="Picture 9">
            <a:extLst>
              <a:ext uri="{FF2B5EF4-FFF2-40B4-BE49-F238E27FC236}">
                <a16:creationId xmlns:a16="http://schemas.microsoft.com/office/drawing/2014/main" id="{7834B636-1A6B-46D5-9596-A6C490EEF72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184170" y="4229359"/>
            <a:ext cx="457200" cy="457200"/>
          </a:xfrm>
          <a:prstGeom prst="rect">
            <a:avLst/>
          </a:prstGeom>
        </p:spPr>
      </p:pic>
      <p:sp>
        <p:nvSpPr>
          <p:cNvPr id="11" name="TextBox 10">
            <a:extLst>
              <a:ext uri="{FF2B5EF4-FFF2-40B4-BE49-F238E27FC236}">
                <a16:creationId xmlns:a16="http://schemas.microsoft.com/office/drawing/2014/main" id="{38B02A65-962C-4B16-A19E-697DD6D3E9F9}"/>
              </a:ext>
            </a:extLst>
          </p:cNvPr>
          <p:cNvSpPr txBox="1"/>
          <p:nvPr/>
        </p:nvSpPr>
        <p:spPr>
          <a:xfrm>
            <a:off x="4262887" y="11192307"/>
            <a:ext cx="457200" cy="230832"/>
          </a:xfrm>
          <a:prstGeom prst="rect">
            <a:avLst/>
          </a:prstGeom>
          <a:noFill/>
        </p:spPr>
        <p:txBody>
          <a:bodyPr wrap="square" rtlCol="0">
            <a:spAutoFit/>
          </a:bodyPr>
          <a:lstStyle/>
          <a:p>
            <a:r>
              <a:rPr lang="en-US" sz="900">
                <a:hlinkClick r:id="rId6" tooltip="https://commons.wikimedia.org/wiki/File:Dice-2-b.svg"/>
              </a:rPr>
              <a:t>This Photo</a:t>
            </a:r>
            <a:r>
              <a:rPr lang="en-US" sz="900"/>
              <a:t> by Unknown Author is licensed under </a:t>
            </a:r>
            <a:r>
              <a:rPr lang="en-US" sz="900">
                <a:hlinkClick r:id="rId4" tooltip="https://creativecommons.org/licenses/by-sa/3.0/"/>
              </a:rPr>
              <a:t>CC BY-SA</a:t>
            </a:r>
            <a:endParaRPr lang="en-US" sz="900"/>
          </a:p>
        </p:txBody>
      </p:sp>
      <p:pic>
        <p:nvPicPr>
          <p:cNvPr id="13" name="Picture 12">
            <a:extLst>
              <a:ext uri="{FF2B5EF4-FFF2-40B4-BE49-F238E27FC236}">
                <a16:creationId xmlns:a16="http://schemas.microsoft.com/office/drawing/2014/main" id="{F001C187-BAD0-4D37-9606-62A9F1BCF56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611004" y="4229359"/>
            <a:ext cx="457200" cy="457200"/>
          </a:xfrm>
          <a:prstGeom prst="rect">
            <a:avLst/>
          </a:prstGeom>
        </p:spPr>
      </p:pic>
      <p:sp>
        <p:nvSpPr>
          <p:cNvPr id="14" name="TextBox 13">
            <a:extLst>
              <a:ext uri="{FF2B5EF4-FFF2-40B4-BE49-F238E27FC236}">
                <a16:creationId xmlns:a16="http://schemas.microsoft.com/office/drawing/2014/main" id="{3E26A5E0-9BBA-47F1-9080-572F2A14E9B3}"/>
              </a:ext>
            </a:extLst>
          </p:cNvPr>
          <p:cNvSpPr txBox="1"/>
          <p:nvPr/>
        </p:nvSpPr>
        <p:spPr>
          <a:xfrm>
            <a:off x="5702060" y="11192134"/>
            <a:ext cx="457200" cy="230832"/>
          </a:xfrm>
          <a:prstGeom prst="rect">
            <a:avLst/>
          </a:prstGeom>
          <a:noFill/>
        </p:spPr>
        <p:txBody>
          <a:bodyPr wrap="square" rtlCol="0">
            <a:spAutoFit/>
          </a:bodyPr>
          <a:lstStyle/>
          <a:p>
            <a:r>
              <a:rPr lang="en-US" sz="900">
                <a:hlinkClick r:id="rId8" tooltip="https://commons.wikimedia.org/wiki/File:Dice-3-b.svg"/>
              </a:rPr>
              <a:t>This Photo</a:t>
            </a:r>
            <a:r>
              <a:rPr lang="en-US" sz="900"/>
              <a:t> by Unknown Author is licensed under </a:t>
            </a:r>
            <a:r>
              <a:rPr lang="en-US" sz="900">
                <a:hlinkClick r:id="rId4" tooltip="https://creativecommons.org/licenses/by-sa/3.0/"/>
              </a:rPr>
              <a:t>CC BY-SA</a:t>
            </a:r>
            <a:endParaRPr lang="en-US" sz="900"/>
          </a:p>
        </p:txBody>
      </p:sp>
      <p:pic>
        <p:nvPicPr>
          <p:cNvPr id="16" name="Picture 15">
            <a:extLst>
              <a:ext uri="{FF2B5EF4-FFF2-40B4-BE49-F238E27FC236}">
                <a16:creationId xmlns:a16="http://schemas.microsoft.com/office/drawing/2014/main" id="{B8872C36-2146-41B6-BBD5-AA7BD00F63CA}"/>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7037838" y="4229359"/>
            <a:ext cx="457200" cy="457200"/>
          </a:xfrm>
          <a:prstGeom prst="rect">
            <a:avLst/>
          </a:prstGeom>
        </p:spPr>
      </p:pic>
      <p:sp>
        <p:nvSpPr>
          <p:cNvPr id="17" name="TextBox 16">
            <a:extLst>
              <a:ext uri="{FF2B5EF4-FFF2-40B4-BE49-F238E27FC236}">
                <a16:creationId xmlns:a16="http://schemas.microsoft.com/office/drawing/2014/main" id="{9116CEA6-DDAC-43E1-A456-83E9A3E8A79C}"/>
              </a:ext>
            </a:extLst>
          </p:cNvPr>
          <p:cNvSpPr txBox="1"/>
          <p:nvPr/>
        </p:nvSpPr>
        <p:spPr>
          <a:xfrm>
            <a:off x="7114636" y="11192134"/>
            <a:ext cx="457200" cy="230832"/>
          </a:xfrm>
          <a:prstGeom prst="rect">
            <a:avLst/>
          </a:prstGeom>
          <a:noFill/>
        </p:spPr>
        <p:txBody>
          <a:bodyPr wrap="square" rtlCol="0">
            <a:spAutoFit/>
          </a:bodyPr>
          <a:lstStyle/>
          <a:p>
            <a:r>
              <a:rPr lang="en-US" sz="900">
                <a:hlinkClick r:id="rId10" tooltip="http://commons.wikimedia.org/wiki/File:Dice-4-b.svg"/>
              </a:rPr>
              <a:t>This Photo</a:t>
            </a:r>
            <a:r>
              <a:rPr lang="en-US" sz="900"/>
              <a:t> by Unknown Author is licensed under </a:t>
            </a:r>
            <a:r>
              <a:rPr lang="en-US" sz="900">
                <a:hlinkClick r:id="rId4" tooltip="https://creativecommons.org/licenses/by-sa/3.0/"/>
              </a:rPr>
              <a:t>CC BY-SA</a:t>
            </a:r>
            <a:endParaRPr lang="en-US" sz="900"/>
          </a:p>
        </p:txBody>
      </p:sp>
      <p:pic>
        <p:nvPicPr>
          <p:cNvPr id="19" name="Picture 18">
            <a:extLst>
              <a:ext uri="{FF2B5EF4-FFF2-40B4-BE49-F238E27FC236}">
                <a16:creationId xmlns:a16="http://schemas.microsoft.com/office/drawing/2014/main" id="{F1A4D0E5-D34E-487C-A87A-7686275C7C54}"/>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8464672" y="4210568"/>
            <a:ext cx="457200" cy="457200"/>
          </a:xfrm>
          <a:prstGeom prst="rect">
            <a:avLst/>
          </a:prstGeom>
        </p:spPr>
      </p:pic>
      <p:sp>
        <p:nvSpPr>
          <p:cNvPr id="20" name="TextBox 19">
            <a:extLst>
              <a:ext uri="{FF2B5EF4-FFF2-40B4-BE49-F238E27FC236}">
                <a16:creationId xmlns:a16="http://schemas.microsoft.com/office/drawing/2014/main" id="{DBD77190-9FDD-41F9-BFA8-E6A47BADD0A7}"/>
              </a:ext>
            </a:extLst>
          </p:cNvPr>
          <p:cNvSpPr txBox="1"/>
          <p:nvPr/>
        </p:nvSpPr>
        <p:spPr>
          <a:xfrm>
            <a:off x="8560639" y="11192134"/>
            <a:ext cx="457200" cy="230832"/>
          </a:xfrm>
          <a:prstGeom prst="rect">
            <a:avLst/>
          </a:prstGeom>
          <a:noFill/>
        </p:spPr>
        <p:txBody>
          <a:bodyPr wrap="square" rtlCol="0">
            <a:spAutoFit/>
          </a:bodyPr>
          <a:lstStyle/>
          <a:p>
            <a:r>
              <a:rPr lang="en-US" sz="900">
                <a:hlinkClick r:id="rId12" tooltip="https://commons.wikimedia.org/wiki/File:Dice-5-b.svg"/>
              </a:rPr>
              <a:t>This Photo</a:t>
            </a:r>
            <a:r>
              <a:rPr lang="en-US" sz="900"/>
              <a:t> by Unknown Author is licensed under </a:t>
            </a:r>
            <a:r>
              <a:rPr lang="en-US" sz="900">
                <a:hlinkClick r:id="rId4" tooltip="https://creativecommons.org/licenses/by-sa/3.0/"/>
              </a:rPr>
              <a:t>CC BY-SA</a:t>
            </a:r>
            <a:endParaRPr lang="en-US" sz="900"/>
          </a:p>
        </p:txBody>
      </p:sp>
      <p:pic>
        <p:nvPicPr>
          <p:cNvPr id="22" name="Picture 21">
            <a:extLst>
              <a:ext uri="{FF2B5EF4-FFF2-40B4-BE49-F238E27FC236}">
                <a16:creationId xmlns:a16="http://schemas.microsoft.com/office/drawing/2014/main" id="{3FDFD589-DF74-425E-9031-F99196A015F6}"/>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9891506" y="4239143"/>
            <a:ext cx="457200" cy="457200"/>
          </a:xfrm>
          <a:prstGeom prst="rect">
            <a:avLst/>
          </a:prstGeom>
        </p:spPr>
      </p:pic>
      <p:sp>
        <p:nvSpPr>
          <p:cNvPr id="23" name="TextBox 22">
            <a:extLst>
              <a:ext uri="{FF2B5EF4-FFF2-40B4-BE49-F238E27FC236}">
                <a16:creationId xmlns:a16="http://schemas.microsoft.com/office/drawing/2014/main" id="{DA5B2C03-9096-406E-AF66-5A97615F3440}"/>
              </a:ext>
            </a:extLst>
          </p:cNvPr>
          <p:cNvSpPr txBox="1"/>
          <p:nvPr/>
        </p:nvSpPr>
        <p:spPr>
          <a:xfrm>
            <a:off x="9939068" y="11192134"/>
            <a:ext cx="457200" cy="230832"/>
          </a:xfrm>
          <a:prstGeom prst="rect">
            <a:avLst/>
          </a:prstGeom>
          <a:noFill/>
        </p:spPr>
        <p:txBody>
          <a:bodyPr wrap="square" rtlCol="0">
            <a:spAutoFit/>
          </a:bodyPr>
          <a:lstStyle/>
          <a:p>
            <a:r>
              <a:rPr lang="en-US" sz="900">
                <a:hlinkClick r:id="rId14" tooltip="http://commons.wikimedia.org/wiki/File:Dice-6-b.svg"/>
              </a:rPr>
              <a:t>This Photo</a:t>
            </a:r>
            <a:r>
              <a:rPr lang="en-US" sz="900"/>
              <a:t> by Unknown Author is licensed under </a:t>
            </a:r>
            <a:r>
              <a:rPr lang="en-US" sz="900">
                <a:hlinkClick r:id="rId4" tooltip="https://creativecommons.org/licenses/by-sa/3.0/"/>
              </a:rPr>
              <a:t>CC BY-SA</a:t>
            </a:r>
            <a:endParaRPr lang="en-US" sz="900"/>
          </a:p>
        </p:txBody>
      </p:sp>
      <p:sp>
        <p:nvSpPr>
          <p:cNvPr id="24" name="Footer Placeholder 23">
            <a:extLst>
              <a:ext uri="{FF2B5EF4-FFF2-40B4-BE49-F238E27FC236}">
                <a16:creationId xmlns:a16="http://schemas.microsoft.com/office/drawing/2014/main" id="{37B82F00-4854-45DE-863A-36AB8207DAAD}"/>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348891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459E9-336B-4ECC-9DA9-C9CC2EE49548}"/>
              </a:ext>
            </a:extLst>
          </p:cNvPr>
          <p:cNvSpPr>
            <a:spLocks noGrp="1"/>
          </p:cNvSpPr>
          <p:nvPr>
            <p:ph idx="1"/>
          </p:nvPr>
        </p:nvSpPr>
        <p:spPr>
          <a:xfrm>
            <a:off x="690113" y="543464"/>
            <a:ext cx="10843404" cy="5684808"/>
          </a:xfrm>
        </p:spPr>
        <p:txBody>
          <a:bodyPr/>
          <a:lstStyle/>
          <a:p>
            <a:pPr marL="0" indent="0">
              <a:buNone/>
            </a:pPr>
            <a:r>
              <a:rPr lang="en-US" dirty="0"/>
              <a:t>7. </a:t>
            </a:r>
            <a:r>
              <a:rPr lang="en-US" b="1" dirty="0">
                <a:solidFill>
                  <a:srgbClr val="00B0F0"/>
                </a:solidFill>
              </a:rPr>
              <a:t>Dependent / Independent Events</a:t>
            </a:r>
          </a:p>
          <a:p>
            <a:pPr marL="0" indent="0">
              <a:buNone/>
            </a:pPr>
            <a:r>
              <a:rPr lang="en-US" sz="1600" dirty="0"/>
              <a:t>Several events are said to be independent if the occurrence of one event doesn’t affect the outcome of other.</a:t>
            </a:r>
          </a:p>
          <a:p>
            <a:pPr marL="0" indent="0">
              <a:buNone/>
            </a:pPr>
            <a:r>
              <a:rPr lang="en-US" sz="1600" dirty="0"/>
              <a:t>If the occurrence of one event is dependent on or affected by the occurrence of some other event the events are called dependent.</a:t>
            </a:r>
          </a:p>
          <a:p>
            <a:pPr marL="0" indent="0">
              <a:buNone/>
            </a:pPr>
            <a:r>
              <a:rPr lang="en-US" sz="1600" b="1" dirty="0">
                <a:solidFill>
                  <a:srgbClr val="00B0F0"/>
                </a:solidFill>
              </a:rPr>
              <a:t>Example 1</a:t>
            </a:r>
            <a:r>
              <a:rPr lang="en-US" sz="1600" dirty="0"/>
              <a:t>: Tossing a coin</a:t>
            </a:r>
          </a:p>
          <a:p>
            <a:pPr marL="0" indent="0">
              <a:buNone/>
            </a:pPr>
            <a:r>
              <a:rPr lang="en-US" sz="1600" dirty="0"/>
              <a:t>Event H = Getting a head</a:t>
            </a:r>
          </a:p>
          <a:p>
            <a:pPr marL="0" indent="0">
              <a:buNone/>
            </a:pPr>
            <a:r>
              <a:rPr lang="en-US" sz="1600" dirty="0"/>
              <a:t>Event T = Getting a tail</a:t>
            </a:r>
          </a:p>
          <a:p>
            <a:pPr marL="0" indent="0">
              <a:buNone/>
            </a:pPr>
            <a:r>
              <a:rPr lang="en-US" sz="1600" dirty="0"/>
              <a:t>These two events are independent of each other</a:t>
            </a:r>
          </a:p>
          <a:p>
            <a:pPr marL="0" indent="0">
              <a:buNone/>
            </a:pPr>
            <a:r>
              <a:rPr lang="en-US" sz="1600" b="1" dirty="0">
                <a:solidFill>
                  <a:srgbClr val="00B0F0"/>
                </a:solidFill>
              </a:rPr>
              <a:t>Example 2</a:t>
            </a:r>
            <a:r>
              <a:rPr lang="en-US" sz="1600" dirty="0"/>
              <a:t>: Suppose a survey was conducted and among many questions two questions that were asked are: what is your gender? and Do you enjoy shopping? Suppose we have following result.</a:t>
            </a:r>
          </a:p>
          <a:p>
            <a:pPr marL="0" indent="0">
              <a:buNone/>
            </a:pPr>
            <a:endParaRPr lang="en-US" sz="1600" dirty="0"/>
          </a:p>
          <a:p>
            <a:pPr marL="0" indent="0">
              <a:buNone/>
            </a:pPr>
            <a:r>
              <a:rPr lang="en-US" sz="1600" dirty="0"/>
              <a:t>Prob (Yes) = 145/250 = 0.58 or 58 % =1/1.72</a:t>
            </a:r>
          </a:p>
          <a:p>
            <a:pPr marL="0" indent="0">
              <a:buNone/>
            </a:pPr>
            <a:r>
              <a:rPr lang="en-US" dirty="0"/>
              <a:t>Prob (No) = 105/250 = 0.42 or 42 % or 1/2.38</a:t>
            </a:r>
          </a:p>
          <a:p>
            <a:pPr marL="0" indent="0">
              <a:buNone/>
            </a:pPr>
            <a:r>
              <a:rPr lang="en-US" dirty="0"/>
              <a:t>Prob (Yes/Male) = 25/100 = 0.25 or 25 %</a:t>
            </a:r>
          </a:p>
          <a:p>
            <a:pPr marL="0" indent="0">
              <a:buNone/>
            </a:pPr>
            <a:r>
              <a:rPr lang="en-US" dirty="0"/>
              <a:t>Prob (Yes/Female) = 120 / 150 = 0.8 or 80 % </a:t>
            </a:r>
          </a:p>
        </p:txBody>
      </p:sp>
      <p:graphicFrame>
        <p:nvGraphicFramePr>
          <p:cNvPr id="4" name="Table 4">
            <a:extLst>
              <a:ext uri="{FF2B5EF4-FFF2-40B4-BE49-F238E27FC236}">
                <a16:creationId xmlns:a16="http://schemas.microsoft.com/office/drawing/2014/main" id="{B172E672-9DC8-47A5-AEE8-43AB3E514AA3}"/>
              </a:ext>
            </a:extLst>
          </p:cNvPr>
          <p:cNvGraphicFramePr>
            <a:graphicFrameLocks noGrp="1"/>
          </p:cNvGraphicFramePr>
          <p:nvPr>
            <p:extLst>
              <p:ext uri="{D42A27DB-BD31-4B8C-83A1-F6EECF244321}">
                <p14:modId xmlns:p14="http://schemas.microsoft.com/office/powerpoint/2010/main" val="3845280452"/>
              </p:ext>
            </p:extLst>
          </p:nvPr>
        </p:nvGraphicFramePr>
        <p:xfrm>
          <a:off x="6362462" y="4384519"/>
          <a:ext cx="4291164" cy="1676400"/>
        </p:xfrm>
        <a:graphic>
          <a:graphicData uri="http://schemas.openxmlformats.org/drawingml/2006/table">
            <a:tbl>
              <a:tblPr firstRow="1" bandRow="1">
                <a:tableStyleId>{3B4B98B0-60AC-42C2-AFA5-B58CD77FA1E5}</a:tableStyleId>
              </a:tblPr>
              <a:tblGrid>
                <a:gridCol w="1072791">
                  <a:extLst>
                    <a:ext uri="{9D8B030D-6E8A-4147-A177-3AD203B41FA5}">
                      <a16:colId xmlns:a16="http://schemas.microsoft.com/office/drawing/2014/main" val="1418653932"/>
                    </a:ext>
                  </a:extLst>
                </a:gridCol>
                <a:gridCol w="1072791">
                  <a:extLst>
                    <a:ext uri="{9D8B030D-6E8A-4147-A177-3AD203B41FA5}">
                      <a16:colId xmlns:a16="http://schemas.microsoft.com/office/drawing/2014/main" val="4171932137"/>
                    </a:ext>
                  </a:extLst>
                </a:gridCol>
                <a:gridCol w="1072791">
                  <a:extLst>
                    <a:ext uri="{9D8B030D-6E8A-4147-A177-3AD203B41FA5}">
                      <a16:colId xmlns:a16="http://schemas.microsoft.com/office/drawing/2014/main" val="3004130611"/>
                    </a:ext>
                  </a:extLst>
                </a:gridCol>
                <a:gridCol w="1072791">
                  <a:extLst>
                    <a:ext uri="{9D8B030D-6E8A-4147-A177-3AD203B41FA5}">
                      <a16:colId xmlns:a16="http://schemas.microsoft.com/office/drawing/2014/main" val="1048035026"/>
                    </a:ext>
                  </a:extLst>
                </a:gridCol>
              </a:tblGrid>
              <a:tr h="242178">
                <a:tc rowSpan="2">
                  <a:txBody>
                    <a:bodyPr/>
                    <a:lstStyle/>
                    <a:p>
                      <a:r>
                        <a:rPr lang="en-US" sz="1600" dirty="0"/>
                        <a:t>Gender</a:t>
                      </a:r>
                    </a:p>
                  </a:txBody>
                  <a:tcPr/>
                </a:tc>
                <a:tc gridSpan="2">
                  <a:txBody>
                    <a:bodyPr/>
                    <a:lstStyle/>
                    <a:p>
                      <a:r>
                        <a:rPr lang="en-US" sz="1600" dirty="0"/>
                        <a:t>Enjoy Shopping</a:t>
                      </a:r>
                    </a:p>
                  </a:txBody>
                  <a:tcPr/>
                </a:tc>
                <a:tc hMerge="1">
                  <a:txBody>
                    <a:bodyPr/>
                    <a:lstStyle/>
                    <a:p>
                      <a:endParaRPr lang="en-US" dirty="0"/>
                    </a:p>
                  </a:txBody>
                  <a:tcPr/>
                </a:tc>
                <a:tc rowSpan="2">
                  <a:txBody>
                    <a:bodyPr/>
                    <a:lstStyle/>
                    <a:p>
                      <a:r>
                        <a:rPr lang="en-US" sz="1600" dirty="0"/>
                        <a:t>Total</a:t>
                      </a:r>
                    </a:p>
                  </a:txBody>
                  <a:tcPr/>
                </a:tc>
                <a:extLst>
                  <a:ext uri="{0D108BD9-81ED-4DB2-BD59-A6C34878D82A}">
                    <a16:rowId xmlns:a16="http://schemas.microsoft.com/office/drawing/2014/main" val="4223779750"/>
                  </a:ext>
                </a:extLst>
              </a:tr>
              <a:tr h="242178">
                <a:tc vMerge="1">
                  <a:txBody>
                    <a:bodyPr/>
                    <a:lstStyle/>
                    <a:p>
                      <a:endParaRPr lang="en-US" dirty="0"/>
                    </a:p>
                  </a:txBody>
                  <a:tcPr/>
                </a:tc>
                <a:tc>
                  <a:txBody>
                    <a:bodyPr/>
                    <a:lstStyle/>
                    <a:p>
                      <a:r>
                        <a:rPr lang="en-US" sz="1600" dirty="0"/>
                        <a:t>Yes</a:t>
                      </a:r>
                    </a:p>
                  </a:txBody>
                  <a:tcPr>
                    <a:noFill/>
                  </a:tcPr>
                </a:tc>
                <a:tc>
                  <a:txBody>
                    <a:bodyPr/>
                    <a:lstStyle/>
                    <a:p>
                      <a:r>
                        <a:rPr lang="en-US" sz="1600" dirty="0"/>
                        <a:t>No</a:t>
                      </a:r>
                    </a:p>
                  </a:txBody>
                  <a:tcPr>
                    <a:noFill/>
                  </a:tcPr>
                </a:tc>
                <a:tc vMerge="1">
                  <a:txBody>
                    <a:bodyPr/>
                    <a:lstStyle/>
                    <a:p>
                      <a:endParaRPr lang="en-US" dirty="0"/>
                    </a:p>
                  </a:txBody>
                  <a:tcPr/>
                </a:tc>
                <a:extLst>
                  <a:ext uri="{0D108BD9-81ED-4DB2-BD59-A6C34878D82A}">
                    <a16:rowId xmlns:a16="http://schemas.microsoft.com/office/drawing/2014/main" val="1024124104"/>
                  </a:ext>
                </a:extLst>
              </a:tr>
              <a:tr h="242178">
                <a:tc>
                  <a:txBody>
                    <a:bodyPr/>
                    <a:lstStyle/>
                    <a:p>
                      <a:r>
                        <a:rPr lang="en-US" sz="1600" dirty="0"/>
                        <a:t>Male</a:t>
                      </a:r>
                    </a:p>
                  </a:txBody>
                  <a:tcPr/>
                </a:tc>
                <a:tc>
                  <a:txBody>
                    <a:bodyPr/>
                    <a:lstStyle/>
                    <a:p>
                      <a:r>
                        <a:rPr lang="en-US" sz="1600" dirty="0"/>
                        <a:t>25</a:t>
                      </a:r>
                    </a:p>
                  </a:txBody>
                  <a:tcPr/>
                </a:tc>
                <a:tc>
                  <a:txBody>
                    <a:bodyPr/>
                    <a:lstStyle/>
                    <a:p>
                      <a:r>
                        <a:rPr lang="en-US" sz="1600" dirty="0"/>
                        <a:t>75</a:t>
                      </a:r>
                    </a:p>
                  </a:txBody>
                  <a:tcPr/>
                </a:tc>
                <a:tc>
                  <a:txBody>
                    <a:bodyPr/>
                    <a:lstStyle/>
                    <a:p>
                      <a:r>
                        <a:rPr lang="en-US" sz="1600" dirty="0"/>
                        <a:t>100</a:t>
                      </a:r>
                    </a:p>
                  </a:txBody>
                  <a:tcPr/>
                </a:tc>
                <a:extLst>
                  <a:ext uri="{0D108BD9-81ED-4DB2-BD59-A6C34878D82A}">
                    <a16:rowId xmlns:a16="http://schemas.microsoft.com/office/drawing/2014/main" val="2555370753"/>
                  </a:ext>
                </a:extLst>
              </a:tr>
              <a:tr h="242178">
                <a:tc>
                  <a:txBody>
                    <a:bodyPr/>
                    <a:lstStyle/>
                    <a:p>
                      <a:r>
                        <a:rPr lang="en-US" sz="1600" dirty="0"/>
                        <a:t>Female</a:t>
                      </a:r>
                    </a:p>
                  </a:txBody>
                  <a:tcPr/>
                </a:tc>
                <a:tc>
                  <a:txBody>
                    <a:bodyPr/>
                    <a:lstStyle/>
                    <a:p>
                      <a:r>
                        <a:rPr lang="en-US" sz="1600" dirty="0"/>
                        <a:t>120</a:t>
                      </a:r>
                    </a:p>
                  </a:txBody>
                  <a:tcPr/>
                </a:tc>
                <a:tc>
                  <a:txBody>
                    <a:bodyPr/>
                    <a:lstStyle/>
                    <a:p>
                      <a:r>
                        <a:rPr lang="en-US" sz="1600" dirty="0"/>
                        <a:t>30</a:t>
                      </a:r>
                    </a:p>
                  </a:txBody>
                  <a:tcPr/>
                </a:tc>
                <a:tc>
                  <a:txBody>
                    <a:bodyPr/>
                    <a:lstStyle/>
                    <a:p>
                      <a:r>
                        <a:rPr lang="en-US" sz="1600" dirty="0"/>
                        <a:t>150</a:t>
                      </a:r>
                    </a:p>
                  </a:txBody>
                  <a:tcPr/>
                </a:tc>
                <a:extLst>
                  <a:ext uri="{0D108BD9-81ED-4DB2-BD59-A6C34878D82A}">
                    <a16:rowId xmlns:a16="http://schemas.microsoft.com/office/drawing/2014/main" val="4128556943"/>
                  </a:ext>
                </a:extLst>
              </a:tr>
              <a:tr h="242178">
                <a:tc>
                  <a:txBody>
                    <a:bodyPr/>
                    <a:lstStyle/>
                    <a:p>
                      <a:r>
                        <a:rPr lang="en-US" sz="1600" dirty="0"/>
                        <a:t>Total</a:t>
                      </a:r>
                    </a:p>
                  </a:txBody>
                  <a:tcPr/>
                </a:tc>
                <a:tc>
                  <a:txBody>
                    <a:bodyPr/>
                    <a:lstStyle/>
                    <a:p>
                      <a:r>
                        <a:rPr lang="en-US" sz="1600" dirty="0"/>
                        <a:t>145</a:t>
                      </a:r>
                    </a:p>
                  </a:txBody>
                  <a:tcPr/>
                </a:tc>
                <a:tc>
                  <a:txBody>
                    <a:bodyPr/>
                    <a:lstStyle/>
                    <a:p>
                      <a:r>
                        <a:rPr lang="en-US" sz="1600" dirty="0"/>
                        <a:t>105</a:t>
                      </a:r>
                    </a:p>
                  </a:txBody>
                  <a:tcPr/>
                </a:tc>
                <a:tc>
                  <a:txBody>
                    <a:bodyPr/>
                    <a:lstStyle/>
                    <a:p>
                      <a:r>
                        <a:rPr lang="en-US" sz="1600" dirty="0"/>
                        <a:t>n = 250</a:t>
                      </a:r>
                    </a:p>
                  </a:txBody>
                  <a:tcPr/>
                </a:tc>
                <a:extLst>
                  <a:ext uri="{0D108BD9-81ED-4DB2-BD59-A6C34878D82A}">
                    <a16:rowId xmlns:a16="http://schemas.microsoft.com/office/drawing/2014/main" val="2947588867"/>
                  </a:ext>
                </a:extLst>
              </a:tr>
            </a:tbl>
          </a:graphicData>
        </a:graphic>
      </p:graphicFrame>
      <p:sp>
        <p:nvSpPr>
          <p:cNvPr id="5" name="Footer Placeholder 4">
            <a:extLst>
              <a:ext uri="{FF2B5EF4-FFF2-40B4-BE49-F238E27FC236}">
                <a16:creationId xmlns:a16="http://schemas.microsoft.com/office/drawing/2014/main" id="{9C4BBDF3-28F9-4BB3-B836-70D79471302A}"/>
              </a:ext>
            </a:extLst>
          </p:cNvPr>
          <p:cNvSpPr>
            <a:spLocks noGrp="1"/>
          </p:cNvSpPr>
          <p:nvPr>
            <p:ph type="ftr" sz="quarter" idx="11"/>
          </p:nvPr>
        </p:nvSpPr>
        <p:spPr/>
        <p:txBody>
          <a:bodyPr/>
          <a:lstStyle/>
          <a:p>
            <a:r>
              <a:rPr lang="en-US"/>
              <a:t>Copy Right  (C)  Santosh Chhatkuli</a:t>
            </a:r>
            <a:endParaRPr lang="en-US" dirty="0"/>
          </a:p>
        </p:txBody>
      </p:sp>
    </p:spTree>
    <p:extLst>
      <p:ext uri="{BB962C8B-B14F-4D97-AF65-F5344CB8AC3E}">
        <p14:creationId xmlns:p14="http://schemas.microsoft.com/office/powerpoint/2010/main" val="3007277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35C5-5D54-4FCA-8E8C-8A47A2355921}"/>
              </a:ext>
            </a:extLst>
          </p:cNvPr>
          <p:cNvSpPr>
            <a:spLocks noGrp="1"/>
          </p:cNvSpPr>
          <p:nvPr>
            <p:ph type="title"/>
          </p:nvPr>
        </p:nvSpPr>
        <p:spPr>
          <a:xfrm>
            <a:off x="894271" y="648238"/>
            <a:ext cx="10058400" cy="349444"/>
          </a:xfrm>
        </p:spPr>
        <p:txBody>
          <a:bodyPr>
            <a:normAutofit fontScale="90000"/>
          </a:bodyPr>
          <a:lstStyle/>
          <a:p>
            <a:r>
              <a:rPr lang="en-US" sz="2400" b="1" dirty="0"/>
              <a:t>Basic rule of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B120CE-9FCF-410D-A3C7-8054D4871EB1}"/>
                  </a:ext>
                </a:extLst>
              </p:cNvPr>
              <p:cNvSpPr>
                <a:spLocks noGrp="1"/>
              </p:cNvSpPr>
              <p:nvPr>
                <p:ph idx="1"/>
              </p:nvPr>
            </p:nvSpPr>
            <p:spPr>
              <a:xfrm>
                <a:off x="894271" y="1224951"/>
                <a:ext cx="10639246" cy="4810089"/>
              </a:xfrm>
            </p:spPr>
            <p:txBody>
              <a:bodyPr/>
              <a:lstStyle/>
              <a:p>
                <a:pPr marL="342900" indent="-342900" algn="l" rtl="0">
                  <a:buFont typeface="+mj-lt"/>
                  <a:buAutoNum type="arabicPeriod"/>
                </a:pPr>
                <a:r>
                  <a:rPr lang="en-US" b="0" i="0" dirty="0">
                    <a:solidFill>
                      <a:srgbClr val="282829"/>
                    </a:solidFill>
                    <a:effectLst/>
                    <a:latin typeface="+mj-lt"/>
                  </a:rPr>
                  <a:t>Probability of any event takes the value between 0 (impossible event) &amp; 1(definite or sure event) - inclusive of  both the values. All the values in between this class interval are probabilistic.</a:t>
                </a:r>
              </a:p>
              <a:p>
                <a:pPr marL="0" indent="0">
                  <a:buNone/>
                </a:pPr>
                <a:r>
                  <a:rPr lang="en-US" dirty="0"/>
                  <a:t>                  0              </a:t>
                </a:r>
                <a:r>
                  <a:rPr lang="en-US" sz="1200" dirty="0"/>
                  <a:t>Less Likely</a:t>
                </a:r>
                <a:r>
                  <a:rPr lang="en-US" dirty="0"/>
                  <a:t>              0.5            </a:t>
                </a:r>
                <a:r>
                  <a:rPr lang="en-US" sz="1200" dirty="0"/>
                  <a:t>More Likely</a:t>
                </a:r>
                <a:r>
                  <a:rPr lang="en-US" dirty="0"/>
                  <a:t>              1</a:t>
                </a:r>
              </a:p>
              <a:p>
                <a:pPr marL="0" indent="0">
                  <a:buNone/>
                </a:pPr>
                <a:endParaRPr lang="en-US" dirty="0"/>
              </a:p>
              <a:p>
                <a:pPr marL="0" indent="0">
                  <a:buNone/>
                </a:pPr>
                <a:endParaRPr lang="en-US" dirty="0"/>
              </a:p>
              <a:p>
                <a:pPr marL="0" indent="0">
                  <a:buNone/>
                </a:pPr>
                <a:r>
                  <a:rPr lang="en-US" dirty="0"/>
                  <a:t>2. Sum of probabilities of outcomes in the sample space is 1 i.e. total probability is 1</a:t>
                </a:r>
              </a:p>
              <a:p>
                <a:pPr marL="0" indent="0">
                  <a:buNone/>
                </a:pPr>
                <a:r>
                  <a:rPr lang="en-US" dirty="0"/>
                  <a:t>3. If E is an event and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is its complementary event, then following relations are true.</a:t>
                </a:r>
              </a:p>
              <a:p>
                <a:pPr marL="0" indent="0">
                  <a:buNone/>
                </a:pPr>
                <a:r>
                  <a:rPr lang="en-US" dirty="0"/>
                  <a:t>     (a)  P(E) + P(</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 1</a:t>
                </a:r>
              </a:p>
              <a:p>
                <a:pPr marL="0" indent="0">
                  <a:buNone/>
                </a:pPr>
                <a:r>
                  <a:rPr lang="en-US" dirty="0"/>
                  <a:t>     (b)  P(E) = 1 - P(</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a:t>
                </a:r>
              </a:p>
              <a:p>
                <a:pPr marL="0" indent="0">
                  <a:buNone/>
                </a:pPr>
                <a:r>
                  <a:rPr lang="en-US" dirty="0"/>
                  <a:t>     (c)  P(</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 1 – P(E)</a:t>
                </a:r>
              </a:p>
            </p:txBody>
          </p:sp>
        </mc:Choice>
        <mc:Fallback xmlns="">
          <p:sp>
            <p:nvSpPr>
              <p:cNvPr id="3" name="Content Placeholder 2">
                <a:extLst>
                  <a:ext uri="{FF2B5EF4-FFF2-40B4-BE49-F238E27FC236}">
                    <a16:creationId xmlns:a16="http://schemas.microsoft.com/office/drawing/2014/main" id="{87B120CE-9FCF-410D-A3C7-8054D4871EB1}"/>
                  </a:ext>
                </a:extLst>
              </p:cNvPr>
              <p:cNvSpPr>
                <a:spLocks noGrp="1" noRot="1" noChangeAspect="1" noMove="1" noResize="1" noEditPoints="1" noAdjustHandles="1" noChangeArrowheads="1" noChangeShapeType="1" noTextEdit="1"/>
              </p:cNvSpPr>
              <p:nvPr>
                <p:ph idx="1"/>
              </p:nvPr>
            </p:nvSpPr>
            <p:spPr>
              <a:xfrm>
                <a:off x="894271" y="1224951"/>
                <a:ext cx="10639246" cy="4810089"/>
              </a:xfrm>
              <a:blipFill>
                <a:blip r:embed="rId2"/>
                <a:stretch>
                  <a:fillRect l="-516" t="-76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AB22B4A-100A-468C-8EC9-747DC0F2C98C}"/>
              </a:ext>
            </a:extLst>
          </p:cNvPr>
          <p:cNvSpPr>
            <a:spLocks noGrp="1"/>
          </p:cNvSpPr>
          <p:nvPr>
            <p:ph type="ftr" sz="quarter" idx="11"/>
          </p:nvPr>
        </p:nvSpPr>
        <p:spPr/>
        <p:txBody>
          <a:bodyPr/>
          <a:lstStyle/>
          <a:p>
            <a:r>
              <a:rPr lang="en-US"/>
              <a:t>Copy Right  (C)  Santosh Chhatkuli</a:t>
            </a:r>
            <a:endParaRPr lang="en-US" dirty="0"/>
          </a:p>
        </p:txBody>
      </p:sp>
      <p:cxnSp>
        <p:nvCxnSpPr>
          <p:cNvPr id="6" name="Straight Arrow Connector 5">
            <a:extLst>
              <a:ext uri="{FF2B5EF4-FFF2-40B4-BE49-F238E27FC236}">
                <a16:creationId xmlns:a16="http://schemas.microsoft.com/office/drawing/2014/main" id="{C417058F-9DEB-4F0A-AEAD-A391AA8F2608}"/>
              </a:ext>
            </a:extLst>
          </p:cNvPr>
          <p:cNvCxnSpPr/>
          <p:nvPr/>
        </p:nvCxnSpPr>
        <p:spPr>
          <a:xfrm>
            <a:off x="2159476" y="2584510"/>
            <a:ext cx="5486400"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3892AD5A-4A3C-49C9-998D-5D26E1505802}"/>
              </a:ext>
            </a:extLst>
          </p:cNvPr>
          <p:cNvCxnSpPr/>
          <p:nvPr/>
        </p:nvCxnSpPr>
        <p:spPr>
          <a:xfrm>
            <a:off x="4928553" y="2437862"/>
            <a:ext cx="0" cy="293299"/>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7EE5AB8-5FA2-4852-83D9-20774CC18F47}"/>
              </a:ext>
            </a:extLst>
          </p:cNvPr>
          <p:cNvSpPr/>
          <p:nvPr/>
        </p:nvSpPr>
        <p:spPr>
          <a:xfrm>
            <a:off x="1559941" y="2710496"/>
            <a:ext cx="1199071" cy="36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Impossible event</a:t>
            </a:r>
          </a:p>
        </p:txBody>
      </p:sp>
      <p:sp>
        <p:nvSpPr>
          <p:cNvPr id="11" name="Rectangle 10">
            <a:extLst>
              <a:ext uri="{FF2B5EF4-FFF2-40B4-BE49-F238E27FC236}">
                <a16:creationId xmlns:a16="http://schemas.microsoft.com/office/drawing/2014/main" id="{85398946-381B-419B-82C7-F033EF13724C}"/>
              </a:ext>
            </a:extLst>
          </p:cNvPr>
          <p:cNvSpPr/>
          <p:nvPr/>
        </p:nvSpPr>
        <p:spPr>
          <a:xfrm>
            <a:off x="7031964" y="2676452"/>
            <a:ext cx="1199071" cy="360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Sure Event</a:t>
            </a:r>
          </a:p>
        </p:txBody>
      </p:sp>
    </p:spTree>
    <p:extLst>
      <p:ext uri="{BB962C8B-B14F-4D97-AF65-F5344CB8AC3E}">
        <p14:creationId xmlns:p14="http://schemas.microsoft.com/office/powerpoint/2010/main" val="4076615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Savon</Template>
  <TotalTime>6121</TotalTime>
  <Words>4566</Words>
  <Application>Microsoft Office PowerPoint</Application>
  <PresentationFormat>Widescreen</PresentationFormat>
  <Paragraphs>458</Paragraphs>
  <Slides>27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7" baseType="lpstr">
      <vt:lpstr>Calibri</vt:lpstr>
      <vt:lpstr>Cambria Math</vt:lpstr>
      <vt:lpstr>Century Gothic</vt:lpstr>
      <vt:lpstr>Garamond</vt:lpstr>
      <vt:lpstr>Lato</vt:lpstr>
      <vt:lpstr>SourceSansPro</vt:lpstr>
      <vt:lpstr>Times New Roman</vt:lpstr>
      <vt:lpstr>Wingdings</vt:lpstr>
      <vt:lpstr>Savon</vt:lpstr>
      <vt:lpstr>Equation</vt:lpstr>
      <vt:lpstr>Probability</vt:lpstr>
      <vt:lpstr>PowerPoint Presentation</vt:lpstr>
      <vt:lpstr>Terminology used in probability</vt:lpstr>
      <vt:lpstr>PowerPoint Presentation</vt:lpstr>
      <vt:lpstr>Types of Events</vt:lpstr>
      <vt:lpstr>PowerPoint Presentation</vt:lpstr>
      <vt:lpstr>PowerPoint Presentation</vt:lpstr>
      <vt:lpstr>PowerPoint Presentation</vt:lpstr>
      <vt:lpstr>Basic rule of probability</vt:lpstr>
      <vt:lpstr>Approaches in probability</vt:lpstr>
      <vt:lpstr>Classical definition of probability</vt:lpstr>
      <vt:lpstr>Empirical definition of probability</vt:lpstr>
      <vt:lpstr>Subjective Probability</vt:lpstr>
      <vt:lpstr>PowerPoint Presentation</vt:lpstr>
      <vt:lpstr>PowerPoint Presentation</vt:lpstr>
      <vt:lpstr>PowerPoint Presentation</vt:lpstr>
      <vt:lpstr>Additional Rule of Probability</vt:lpstr>
      <vt:lpstr>Multiplicative rule of probability</vt:lpstr>
      <vt:lpstr>PowerPoint Presentation</vt:lpstr>
      <vt:lpstr>PowerPoint Presentation</vt:lpstr>
      <vt:lpstr>PowerPoint Presentation</vt:lpstr>
      <vt:lpstr>PowerPoint Presentation</vt:lpstr>
      <vt:lpstr>Rules of counting</vt:lpstr>
      <vt:lpstr>PowerPoint Presentation</vt:lpstr>
      <vt:lpstr>Other permutations</vt:lpstr>
      <vt:lpstr>PowerPoint Presentation</vt:lpstr>
      <vt:lpstr>Difference between permutations and combinations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PROBABLITY</dc:title>
  <dc:creator>Santosh Chhatkuli</dc:creator>
  <cp:lastModifiedBy>Santosh Chhatkuli</cp:lastModifiedBy>
  <cp:revision>214</cp:revision>
  <dcterms:created xsi:type="dcterms:W3CDTF">2020-09-17T13:08:53Z</dcterms:created>
  <dcterms:modified xsi:type="dcterms:W3CDTF">2025-02-28T11:49:22Z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