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8" r:id="rId1"/>
  </p:sldMasterIdLst>
  <p:notesMasterIdLst>
    <p:notesMasterId r:id="rId20"/>
  </p:notesMasterIdLst>
  <p:sldIdLst>
    <p:sldId id="256" r:id="rId2"/>
    <p:sldId id="257" r:id="rId3"/>
    <p:sldId id="276" r:id="rId4"/>
    <p:sldId id="258" r:id="rId5"/>
    <p:sldId id="259" r:id="rId6"/>
    <p:sldId id="260" r:id="rId7"/>
    <p:sldId id="261" r:id="rId8"/>
    <p:sldId id="262" r:id="rId9"/>
    <p:sldId id="263" r:id="rId10"/>
    <p:sldId id="271" r:id="rId11"/>
    <p:sldId id="272" r:id="rId12"/>
    <p:sldId id="273" r:id="rId13"/>
    <p:sldId id="277" r:id="rId14"/>
    <p:sldId id="264" r:id="rId15"/>
    <p:sldId id="278" r:id="rId16"/>
    <p:sldId id="268" r:id="rId17"/>
    <p:sldId id="270"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8F3EA-D7D7-4B22-A399-99E2D3CB673C}" type="datetimeFigureOut">
              <a:rPr lang="en-US" smtClean="0"/>
              <a:t>3/5/2025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AA567-A457-418F-96A3-77A3C7655576}" type="slidenum">
              <a:rPr lang="en-US" smtClean="0"/>
              <a:t>‹#›</a:t>
            </a:fld>
            <a:endParaRPr lang="en-US"/>
          </a:p>
        </p:txBody>
      </p:sp>
    </p:spTree>
    <p:extLst>
      <p:ext uri="{BB962C8B-B14F-4D97-AF65-F5344CB8AC3E}">
        <p14:creationId xmlns:p14="http://schemas.microsoft.com/office/powerpoint/2010/main" val="23941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E36636D-D922-432D-A958-524484B5923D}" type="datetimeFigureOut">
              <a:rPr lang="en-US" smtClean="0"/>
              <a:pPr/>
              <a:t>3/5/2025</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1424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16BE9-7CE2-436A-BBBB-8837F140DFE2}" type="datetime1">
              <a:rPr lang="en-US" smtClean="0"/>
              <a:t>3/5/2025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182355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3D24-AECB-4F4C-B0D7-4B2FDDBFE9CE}" type="datetime1">
              <a:rPr lang="en-US" smtClean="0"/>
              <a:t>3/5/2025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135449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5B5BA-7470-486C-A968-45A3C95A3AF9}" type="datetime1">
              <a:rPr lang="en-US" smtClean="0"/>
              <a:t>3/5/2025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38995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948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065B4-7CA8-48C2-86A0-452CD7EFCB24}" type="datetime1">
              <a:rPr lang="en-US" smtClean="0"/>
              <a:t>3/5/2025</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384746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065B4-7CA8-48C2-86A0-452CD7EFCB24}" type="datetime1">
              <a:rPr lang="en-US" smtClean="0"/>
              <a:t>3/5/2025</a:t>
            </a:fld>
            <a:endParaRPr lang="en-US"/>
          </a:p>
        </p:txBody>
      </p:sp>
      <p:sp>
        <p:nvSpPr>
          <p:cNvPr id="8" name="Footer Placeholder 7"/>
          <p:cNvSpPr>
            <a:spLocks noGrp="1"/>
          </p:cNvSpPr>
          <p:nvPr>
            <p:ph type="ftr" sz="quarter" idx="11"/>
          </p:nvPr>
        </p:nvSpPr>
        <p:spPr/>
        <p:txBody>
          <a:bodyPr/>
          <a:lstStyle/>
          <a:p>
            <a:r>
              <a:rPr lang="en-US"/>
              <a:t>Copy Right: Santosh Chhatkuli</a:t>
            </a:r>
          </a:p>
        </p:txBody>
      </p:sp>
      <p:sp>
        <p:nvSpPr>
          <p:cNvPr id="9" name="Slide Number Placeholder 8"/>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37722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DD94-1183-44D9-AEF0-31CEBD8B23ED}" type="datetime1">
              <a:rPr lang="en-US" smtClean="0"/>
              <a:t>3/5/2025</a:t>
            </a:fld>
            <a:endParaRPr lang="en-US"/>
          </a:p>
        </p:txBody>
      </p:sp>
      <p:sp>
        <p:nvSpPr>
          <p:cNvPr id="4" name="Footer Placeholder 3"/>
          <p:cNvSpPr>
            <a:spLocks noGrp="1"/>
          </p:cNvSpPr>
          <p:nvPr>
            <p:ph type="ftr" sz="quarter" idx="11"/>
          </p:nvPr>
        </p:nvSpPr>
        <p:spPr/>
        <p:txBody>
          <a:bodyPr/>
          <a:lstStyle/>
          <a:p>
            <a:r>
              <a:rPr lang="en-US"/>
              <a:t>Copy Right: Santosh Chhatkuli</a:t>
            </a:r>
          </a:p>
        </p:txBody>
      </p:sp>
      <p:sp>
        <p:nvSpPr>
          <p:cNvPr id="5" name="Slide Number Placeholder 4"/>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250830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1A86B-9FAA-43B3-A9E2-FCEEA13AB011}" type="datetime1">
              <a:rPr lang="en-US" smtClean="0"/>
              <a:t>3/5/2025</a:t>
            </a:fld>
            <a:endParaRPr lang="en-US"/>
          </a:p>
        </p:txBody>
      </p:sp>
      <p:sp>
        <p:nvSpPr>
          <p:cNvPr id="3" name="Footer Placeholder 2"/>
          <p:cNvSpPr>
            <a:spLocks noGrp="1"/>
          </p:cNvSpPr>
          <p:nvPr>
            <p:ph type="ftr" sz="quarter" idx="11"/>
          </p:nvPr>
        </p:nvSpPr>
        <p:spPr/>
        <p:txBody>
          <a:bodyPr/>
          <a:lstStyle/>
          <a:p>
            <a:r>
              <a:rPr lang="en-US"/>
              <a:t>Copy Right: Santosh Chhatkuli</a:t>
            </a:r>
          </a:p>
        </p:txBody>
      </p:sp>
      <p:sp>
        <p:nvSpPr>
          <p:cNvPr id="4" name="Slide Number Placeholder 3"/>
          <p:cNvSpPr>
            <a:spLocks noGrp="1"/>
          </p:cNvSpPr>
          <p:nvPr>
            <p:ph type="sldNum" sz="quarter" idx="12"/>
          </p:nvPr>
        </p:nvSpPr>
        <p:spPr/>
        <p:txBody>
          <a:bodyPr/>
          <a:lstStyle/>
          <a:p>
            <a:fld id="{998A9785-250D-468F-87A1-F92761D440E6}" type="slidenum">
              <a:rPr lang="en-US" smtClean="0"/>
              <a:t>‹#›</a:t>
            </a:fld>
            <a:endParaRPr lang="en-US"/>
          </a:p>
        </p:txBody>
      </p:sp>
    </p:spTree>
    <p:extLst>
      <p:ext uri="{BB962C8B-B14F-4D97-AF65-F5344CB8AC3E}">
        <p14:creationId xmlns:p14="http://schemas.microsoft.com/office/powerpoint/2010/main" val="53776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D158811-B317-4171-ABE8-CD5B62E38B12}" type="datetime1">
              <a:rPr lang="en-US" smtClean="0"/>
              <a:t>3/5/2025</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98A9785-250D-468F-87A1-F92761D440E6}" type="slidenum">
              <a:rPr lang="en-US" smtClean="0"/>
              <a:t>‹#›</a:t>
            </a:fld>
            <a:endParaRPr lang="en-US"/>
          </a:p>
        </p:txBody>
      </p:sp>
    </p:spTree>
    <p:extLst>
      <p:ext uri="{BB962C8B-B14F-4D97-AF65-F5344CB8AC3E}">
        <p14:creationId xmlns:p14="http://schemas.microsoft.com/office/powerpoint/2010/main" val="265328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8E36636D-D922-432D-A958-524484B5923D}" type="datetimeFigureOut">
              <a:rPr lang="en-US" smtClean="0"/>
              <a:pPr/>
              <a:t>3/5/2025</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48568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37C065B4-7CA8-48C2-86A0-452CD7EFCB24}" type="datetime1">
              <a:rPr lang="en-US" smtClean="0"/>
              <a:t>3/5/2025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t>Copy Right: Santosh Chhatkuli</a:t>
            </a: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998A9785-250D-468F-87A1-F92761D440E6}" type="slidenum">
              <a:rPr lang="en-US" smtClean="0"/>
              <a:t>‹#›</a:t>
            </a:fld>
            <a:endParaRPr lang="en-US"/>
          </a:p>
        </p:txBody>
      </p:sp>
    </p:spTree>
    <p:extLst>
      <p:ext uri="{BB962C8B-B14F-4D97-AF65-F5344CB8AC3E}">
        <p14:creationId xmlns:p14="http://schemas.microsoft.com/office/powerpoint/2010/main" val="20070151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Sampling</a:t>
            </a:r>
          </a:p>
        </p:txBody>
      </p:sp>
      <p:sp>
        <p:nvSpPr>
          <p:cNvPr id="3" name="Subtitle 2"/>
          <p:cNvSpPr>
            <a:spLocks noGrp="1"/>
          </p:cNvSpPr>
          <p:nvPr>
            <p:ph type="subTitle" idx="1"/>
          </p:nvPr>
        </p:nvSpPr>
        <p:spPr/>
        <p:txBody>
          <a:bodyPr>
            <a:normAutofit/>
          </a:bodyPr>
          <a:lstStyle/>
          <a:p>
            <a:r>
              <a:rPr lang="en-US" dirty="0" err="1"/>
              <a:t>Santosh</a:t>
            </a:r>
            <a:r>
              <a:rPr lang="en-US" dirty="0"/>
              <a:t> </a:t>
            </a:r>
            <a:r>
              <a:rPr lang="en-US" dirty="0" err="1"/>
              <a:t>Chhatkuli</a:t>
            </a:r>
            <a:endParaRPr lang="en-US" dirty="0"/>
          </a:p>
          <a:p>
            <a:r>
              <a:rPr lang="en-US" dirty="0"/>
              <a:t>Lecturer </a:t>
            </a:r>
            <a:r>
              <a:rPr lang="en-US" dirty="0" err="1"/>
              <a:t>Amrit</a:t>
            </a:r>
            <a:r>
              <a:rPr lang="en-US" dirty="0"/>
              <a:t> Science Campus</a:t>
            </a:r>
          </a:p>
        </p:txBody>
      </p:sp>
      <p:sp>
        <p:nvSpPr>
          <p:cNvPr id="4" name="Footer Placeholder 3">
            <a:extLst>
              <a:ext uri="{FF2B5EF4-FFF2-40B4-BE49-F238E27FC236}">
                <a16:creationId xmlns:a16="http://schemas.microsoft.com/office/drawing/2014/main" id="{EF836B0C-75DF-4D71-89B6-871BA81DA2B3}"/>
              </a:ext>
            </a:extLst>
          </p:cNvPr>
          <p:cNvSpPr>
            <a:spLocks noGrp="1"/>
          </p:cNvSpPr>
          <p:nvPr>
            <p:ph type="ftr" sz="quarter" idx="11"/>
          </p:nvPr>
        </p:nvSpPr>
        <p:spPr>
          <a:xfrm>
            <a:off x="6897688" y="855663"/>
            <a:ext cx="2246312" cy="301625"/>
          </a:xfrm>
        </p:spPr>
        <p:txBody>
          <a:bodyPr/>
          <a:lstStyle/>
          <a:p>
            <a:r>
              <a:rPr lang="en-US"/>
              <a:t>Copy Right: Santosh Chhatkuli</a:t>
            </a:r>
          </a:p>
        </p:txBody>
      </p:sp>
    </p:spTree>
    <p:extLst>
      <p:ext uri="{BB962C8B-B14F-4D97-AF65-F5344CB8AC3E}">
        <p14:creationId xmlns:p14="http://schemas.microsoft.com/office/powerpoint/2010/main" val="24698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1"/>
            <a:ext cx="7315200" cy="761999"/>
          </a:xfrm>
        </p:spPr>
        <p:txBody>
          <a:bodyPr/>
          <a:lstStyle/>
          <a:p>
            <a:r>
              <a:rPr lang="en-GB" dirty="0"/>
              <a:t>Major research methods</a:t>
            </a:r>
          </a:p>
        </p:txBody>
      </p:sp>
      <p:sp>
        <p:nvSpPr>
          <p:cNvPr id="3" name="Content Placeholder 2"/>
          <p:cNvSpPr>
            <a:spLocks noGrp="1"/>
          </p:cNvSpPr>
          <p:nvPr>
            <p:ph idx="1"/>
          </p:nvPr>
        </p:nvSpPr>
        <p:spPr>
          <a:xfrm>
            <a:off x="685800" y="1371600"/>
            <a:ext cx="8077200" cy="4937761"/>
          </a:xfrm>
        </p:spPr>
        <p:txBody>
          <a:bodyPr>
            <a:normAutofit/>
          </a:bodyPr>
          <a:lstStyle/>
          <a:p>
            <a:pPr marL="45720" indent="0">
              <a:buNone/>
            </a:pPr>
            <a:r>
              <a:rPr lang="en-GB" sz="2400" dirty="0"/>
              <a:t>The most popular research methods are:</a:t>
            </a:r>
          </a:p>
          <a:p>
            <a:r>
              <a:rPr lang="en-GB" sz="2400" dirty="0"/>
              <a:t>Survey research method</a:t>
            </a:r>
          </a:p>
          <a:p>
            <a:r>
              <a:rPr lang="en-GB" sz="2400" dirty="0"/>
              <a:t>Experimental research method</a:t>
            </a:r>
          </a:p>
          <a:p>
            <a:r>
              <a:rPr lang="en-GB" sz="2400" dirty="0"/>
              <a:t>Observational research method</a:t>
            </a:r>
          </a:p>
          <a:p>
            <a:pPr marL="45720" indent="0">
              <a:buNone/>
            </a:pPr>
            <a:endParaRPr lang="en-GB" sz="2400" dirty="0"/>
          </a:p>
          <a:p>
            <a:pPr marL="45720" indent="0">
              <a:buNone/>
            </a:pPr>
            <a:r>
              <a:rPr lang="en-GB" sz="2400" dirty="0"/>
              <a:t>Survey is that research method in which same set of questions or items are asked to respondents in a structured interview format and answer are recorded and analysed using statistics. It is the most common research tool, especially used by companies that produce IT products, software to know about customer like/dislikes, their opinions, improvements of quality of services and products.</a:t>
            </a:r>
          </a:p>
        </p:txBody>
      </p:sp>
      <p:sp>
        <p:nvSpPr>
          <p:cNvPr id="4" name="Footer Placeholder 3">
            <a:extLst>
              <a:ext uri="{FF2B5EF4-FFF2-40B4-BE49-F238E27FC236}">
                <a16:creationId xmlns:a16="http://schemas.microsoft.com/office/drawing/2014/main" id="{44D82C48-6FF5-47B9-9AB4-40DF8D796A8D}"/>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49053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315200" cy="762000"/>
          </a:xfrm>
        </p:spPr>
        <p:txBody>
          <a:bodyPr>
            <a:normAutofit/>
          </a:bodyPr>
          <a:lstStyle/>
          <a:p>
            <a:r>
              <a:rPr lang="en-GB" sz="3200" dirty="0"/>
              <a:t>Methods of data collection in survey</a:t>
            </a:r>
          </a:p>
        </p:txBody>
      </p:sp>
      <p:sp>
        <p:nvSpPr>
          <p:cNvPr id="3" name="Content Placeholder 2"/>
          <p:cNvSpPr>
            <a:spLocks noGrp="1"/>
          </p:cNvSpPr>
          <p:nvPr>
            <p:ph idx="1"/>
          </p:nvPr>
        </p:nvSpPr>
        <p:spPr>
          <a:xfrm>
            <a:off x="609600" y="1600200"/>
            <a:ext cx="8153400" cy="4800599"/>
          </a:xfrm>
        </p:spPr>
        <p:txBody>
          <a:bodyPr>
            <a:normAutofit/>
          </a:bodyPr>
          <a:lstStyle/>
          <a:p>
            <a:pPr marL="45720" indent="0">
              <a:buNone/>
            </a:pPr>
            <a:r>
              <a:rPr lang="en-GB" sz="2800" dirty="0"/>
              <a:t>The types of survey based on instruments: </a:t>
            </a:r>
          </a:p>
          <a:p>
            <a:pPr marL="502920" indent="-457200">
              <a:buFont typeface="+mj-lt"/>
              <a:buAutoNum type="arabicPeriod"/>
            </a:pPr>
            <a:r>
              <a:rPr lang="en-GB" sz="2800" dirty="0"/>
              <a:t>Face-to-face interview using interview schedule</a:t>
            </a:r>
          </a:p>
          <a:p>
            <a:pPr marL="502920" indent="-457200">
              <a:buFont typeface="+mj-lt"/>
              <a:buAutoNum type="arabicPeriod"/>
            </a:pPr>
            <a:r>
              <a:rPr lang="en-GB" sz="2800" dirty="0"/>
              <a:t>Questionnaire technique</a:t>
            </a:r>
          </a:p>
          <a:p>
            <a:pPr marL="502920" indent="-457200">
              <a:buFont typeface="+mj-lt"/>
              <a:buAutoNum type="arabicPeriod"/>
            </a:pPr>
            <a:r>
              <a:rPr lang="en-GB" sz="2800" dirty="0"/>
              <a:t>Online survey or electronic survey</a:t>
            </a:r>
          </a:p>
          <a:p>
            <a:pPr marL="502920" indent="-457200">
              <a:buFont typeface="+mj-lt"/>
              <a:buAutoNum type="arabicPeriod"/>
            </a:pPr>
            <a:r>
              <a:rPr lang="en-GB" sz="2800" dirty="0"/>
              <a:t>Telephone interview</a:t>
            </a:r>
          </a:p>
          <a:p>
            <a:pPr marL="45720" indent="0">
              <a:buNone/>
            </a:pPr>
            <a:endParaRPr lang="en-GB" sz="2800" dirty="0"/>
          </a:p>
          <a:p>
            <a:pPr marL="45720" indent="0">
              <a:buNone/>
            </a:pPr>
            <a:r>
              <a:rPr lang="en-GB" sz="2800" dirty="0"/>
              <a:t>The first two methods are also known as paper and pencil survey method. </a:t>
            </a:r>
          </a:p>
        </p:txBody>
      </p:sp>
      <p:sp>
        <p:nvSpPr>
          <p:cNvPr id="4" name="Footer Placeholder 3">
            <a:extLst>
              <a:ext uri="{FF2B5EF4-FFF2-40B4-BE49-F238E27FC236}">
                <a16:creationId xmlns:a16="http://schemas.microsoft.com/office/drawing/2014/main" id="{742A6095-D439-4CB5-86DA-EE4EAB990D1A}"/>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4024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1"/>
            <a:ext cx="7543800" cy="5775960"/>
          </a:xfrm>
        </p:spPr>
        <p:txBody>
          <a:bodyPr>
            <a:normAutofit fontScale="92500" lnSpcReduction="10000"/>
          </a:bodyPr>
          <a:lstStyle/>
          <a:p>
            <a:r>
              <a:rPr lang="en-US" b="1" dirty="0"/>
              <a:t>Census Survey</a:t>
            </a:r>
            <a:endParaRPr lang="en-GB" b="1" dirty="0"/>
          </a:p>
          <a:p>
            <a:pPr marL="268288" indent="0">
              <a:buNone/>
            </a:pPr>
            <a:r>
              <a:rPr lang="en-US" dirty="0"/>
              <a:t>A census is a complete enumeration of all the elements of population. It is much larger in scope and bigger exercise in nature and procedures than a sample survey. 	It takes lots of time to complete because information needs to be gathered about every unit in the population. Census surveys are also expensive because large numbers of people are involved in collecting the information. </a:t>
            </a:r>
          </a:p>
          <a:p>
            <a:endParaRPr lang="en-US" b="1" dirty="0"/>
          </a:p>
          <a:p>
            <a:r>
              <a:rPr lang="en-US" b="1" dirty="0"/>
              <a:t>Sample Survey</a:t>
            </a:r>
            <a:endParaRPr lang="en-GB" dirty="0"/>
          </a:p>
          <a:p>
            <a:pPr marL="268288" indent="0">
              <a:buNone/>
            </a:pPr>
            <a:r>
              <a:rPr lang="en-US" dirty="0"/>
              <a:t>A sample survey is a survey conducted by taking a portion of the population of a specific location and results are then analyzed and extended to the population as a whole. Sample surveys are conducted by companies to arrive at conclusions that help in improving the products or services of a company. They are also conducted by government, research institutions and individuals on various disciplines such as health, education, technology, social issues etc. </a:t>
            </a:r>
            <a:endParaRPr lang="en-GB" dirty="0"/>
          </a:p>
        </p:txBody>
      </p:sp>
      <p:sp>
        <p:nvSpPr>
          <p:cNvPr id="2" name="Footer Placeholder 1">
            <a:extLst>
              <a:ext uri="{FF2B5EF4-FFF2-40B4-BE49-F238E27FC236}">
                <a16:creationId xmlns:a16="http://schemas.microsoft.com/office/drawing/2014/main" id="{7DEE90F4-2944-4DE6-801D-82496942F248}"/>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15004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8C7D80D-618F-4F2F-7EAA-CAC406FBC625}"/>
              </a:ext>
            </a:extLst>
          </p:cNvPr>
          <p:cNvPicPr>
            <a:picLocks noGrp="1" noChangeAspect="1"/>
          </p:cNvPicPr>
          <p:nvPr>
            <p:ph idx="1"/>
          </p:nvPr>
        </p:nvPicPr>
        <p:blipFill>
          <a:blip r:embed="rId2"/>
          <a:stretch>
            <a:fillRect/>
          </a:stretch>
        </p:blipFill>
        <p:spPr>
          <a:xfrm>
            <a:off x="506413" y="228600"/>
            <a:ext cx="8332787" cy="6172199"/>
          </a:xfrm>
        </p:spPr>
      </p:pic>
      <p:sp>
        <p:nvSpPr>
          <p:cNvPr id="4" name="Footer Placeholder 3">
            <a:extLst>
              <a:ext uri="{FF2B5EF4-FFF2-40B4-BE49-F238E27FC236}">
                <a16:creationId xmlns:a16="http://schemas.microsoft.com/office/drawing/2014/main" id="{8D3039FB-A089-B95B-B454-472E265B948F}"/>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0527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7315200" cy="685800"/>
          </a:xfrm>
        </p:spPr>
        <p:txBody>
          <a:bodyPr>
            <a:normAutofit/>
          </a:bodyPr>
          <a:lstStyle/>
          <a:p>
            <a:r>
              <a:rPr lang="en-US" sz="3200" b="1" dirty="0"/>
              <a:t>Steps in sampling process</a:t>
            </a:r>
          </a:p>
        </p:txBody>
      </p:sp>
      <p:sp>
        <p:nvSpPr>
          <p:cNvPr id="3" name="Content Placeholder 2"/>
          <p:cNvSpPr>
            <a:spLocks noGrp="1"/>
          </p:cNvSpPr>
          <p:nvPr>
            <p:ph idx="1"/>
          </p:nvPr>
        </p:nvSpPr>
        <p:spPr>
          <a:xfrm>
            <a:off x="457200" y="1066800"/>
            <a:ext cx="8305800" cy="5257800"/>
          </a:xfrm>
        </p:spPr>
        <p:txBody>
          <a:bodyPr>
            <a:normAutofit/>
          </a:bodyPr>
          <a:lstStyle/>
          <a:p>
            <a:pPr marL="45720" indent="0">
              <a:buNone/>
            </a:pPr>
            <a:r>
              <a:rPr lang="en-US" sz="2400" dirty="0"/>
              <a:t>The steps are:</a:t>
            </a:r>
          </a:p>
          <a:p>
            <a:pPr marL="1093788" indent="-1093788">
              <a:buNone/>
            </a:pPr>
            <a:r>
              <a:rPr lang="en-US" sz="2400" dirty="0"/>
              <a:t>Step 1: Define the target population i.e. the population to be           covered.</a:t>
            </a:r>
          </a:p>
          <a:p>
            <a:pPr marL="45720" indent="0">
              <a:buNone/>
            </a:pPr>
            <a:r>
              <a:rPr lang="en-US" sz="2400" dirty="0"/>
              <a:t>Step 2: Construct the sampling frame. </a:t>
            </a:r>
          </a:p>
          <a:p>
            <a:pPr marL="1081088" indent="-1036638">
              <a:buNone/>
            </a:pPr>
            <a:r>
              <a:rPr lang="en-US" sz="2400" dirty="0"/>
              <a:t>Step 3: Specify the sampling method for selecting units from the frame.</a:t>
            </a:r>
          </a:p>
          <a:p>
            <a:pPr marL="45720" indent="0">
              <a:buNone/>
            </a:pPr>
            <a:r>
              <a:rPr lang="en-US" sz="2400" dirty="0"/>
              <a:t>Step 4: Determine the sample size.</a:t>
            </a:r>
          </a:p>
          <a:p>
            <a:pPr marL="1084263" indent="-1028700">
              <a:buNone/>
            </a:pPr>
            <a:r>
              <a:rPr lang="en-US" sz="2400" dirty="0"/>
              <a:t>Step 5: Plan procedures for selecting sampling units (Sampling plan).</a:t>
            </a:r>
          </a:p>
          <a:p>
            <a:pPr marL="45720" indent="0">
              <a:buNone/>
            </a:pPr>
            <a:r>
              <a:rPr lang="en-US" sz="2400" dirty="0"/>
              <a:t>Step 6: Select actual sampling units and enumerate them.</a:t>
            </a:r>
          </a:p>
          <a:p>
            <a:pPr marL="45720" indent="0">
              <a:buNone/>
            </a:pPr>
            <a:r>
              <a:rPr lang="en-US" sz="2400" dirty="0"/>
              <a:t>Step 7: Test the reliability of the sample.</a:t>
            </a:r>
          </a:p>
        </p:txBody>
      </p:sp>
      <p:sp>
        <p:nvSpPr>
          <p:cNvPr id="4" name="Footer Placeholder 3">
            <a:extLst>
              <a:ext uri="{FF2B5EF4-FFF2-40B4-BE49-F238E27FC236}">
                <a16:creationId xmlns:a16="http://schemas.microsoft.com/office/drawing/2014/main" id="{84C5A475-AF67-4F9B-A753-7E3318A6A047}"/>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52548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C0234A6-642D-6527-BCB5-39043CEDB329}"/>
              </a:ext>
            </a:extLst>
          </p:cNvPr>
          <p:cNvPicPr>
            <a:picLocks noGrp="1" noChangeAspect="1"/>
          </p:cNvPicPr>
          <p:nvPr>
            <p:ph idx="1"/>
          </p:nvPr>
        </p:nvPicPr>
        <p:blipFill>
          <a:blip r:embed="rId2"/>
          <a:stretch>
            <a:fillRect/>
          </a:stretch>
        </p:blipFill>
        <p:spPr>
          <a:xfrm>
            <a:off x="228600" y="74703"/>
            <a:ext cx="8763000" cy="6402297"/>
          </a:xfrm>
        </p:spPr>
      </p:pic>
      <p:sp>
        <p:nvSpPr>
          <p:cNvPr id="4" name="Footer Placeholder 3">
            <a:extLst>
              <a:ext uri="{FF2B5EF4-FFF2-40B4-BE49-F238E27FC236}">
                <a16:creationId xmlns:a16="http://schemas.microsoft.com/office/drawing/2014/main" id="{49FF140E-20CE-2B2D-1074-D373DB4A9ED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4188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315200" cy="762000"/>
          </a:xfrm>
        </p:spPr>
        <p:txBody>
          <a:bodyPr>
            <a:normAutofit/>
          </a:bodyPr>
          <a:lstStyle/>
          <a:p>
            <a:r>
              <a:rPr lang="en-US" sz="3600" b="1" dirty="0"/>
              <a:t>Sampling Design</a:t>
            </a:r>
          </a:p>
        </p:txBody>
      </p:sp>
      <p:sp>
        <p:nvSpPr>
          <p:cNvPr id="3" name="Content Placeholder 2"/>
          <p:cNvSpPr>
            <a:spLocks noGrp="1"/>
          </p:cNvSpPr>
          <p:nvPr>
            <p:ph idx="1"/>
          </p:nvPr>
        </p:nvSpPr>
        <p:spPr>
          <a:xfrm>
            <a:off x="457200" y="1524000"/>
            <a:ext cx="8305800" cy="4876799"/>
          </a:xfrm>
        </p:spPr>
        <p:txBody>
          <a:bodyPr/>
          <a:lstStyle/>
          <a:p>
            <a:pPr marL="45720" indent="0">
              <a:buNone/>
            </a:pPr>
            <a:r>
              <a:rPr lang="en-US" sz="2800" dirty="0"/>
              <a:t>A sample design is a definite plan for obtaining a sample from a given population. Researcher must select a sample design which should be reliable and appropriate for his/her study. The choice of proper sample design is done before data collection.</a:t>
            </a:r>
          </a:p>
          <a:p>
            <a:pPr marL="45720" indent="0">
              <a:buNone/>
            </a:pPr>
            <a:r>
              <a:rPr lang="en-US" sz="2800" dirty="0"/>
              <a:t>Sample design are basically two types</a:t>
            </a:r>
          </a:p>
          <a:p>
            <a:pPr marL="502920" indent="-457200">
              <a:buFont typeface="+mj-lt"/>
              <a:buAutoNum type="arabicPeriod"/>
            </a:pPr>
            <a:r>
              <a:rPr lang="en-US" sz="2800" dirty="0"/>
              <a:t>Probability sampling (Random sampling)</a:t>
            </a:r>
          </a:p>
          <a:p>
            <a:pPr marL="502920" indent="-457200">
              <a:buFont typeface="+mj-lt"/>
              <a:buAutoNum type="arabicPeriod"/>
            </a:pPr>
            <a:r>
              <a:rPr lang="en-US" sz="2800" dirty="0"/>
              <a:t>Non-probability sampling (Non-random sampling)</a:t>
            </a:r>
          </a:p>
          <a:p>
            <a:pPr marL="45720" indent="0">
              <a:buNone/>
            </a:pPr>
            <a:endParaRPr lang="en-US" dirty="0"/>
          </a:p>
          <a:p>
            <a:pPr marL="45720" indent="0">
              <a:buNone/>
            </a:pPr>
            <a:endParaRPr lang="en-US" dirty="0"/>
          </a:p>
        </p:txBody>
      </p:sp>
      <p:sp>
        <p:nvSpPr>
          <p:cNvPr id="4" name="Footer Placeholder 3">
            <a:extLst>
              <a:ext uri="{FF2B5EF4-FFF2-40B4-BE49-F238E27FC236}">
                <a16:creationId xmlns:a16="http://schemas.microsoft.com/office/drawing/2014/main" id="{01141B4E-2D00-4E45-A686-797FBF3F9E78}"/>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67311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077200" cy="5943599"/>
          </a:xfrm>
        </p:spPr>
        <p:txBody>
          <a:bodyPr>
            <a:normAutofit fontScale="92500" lnSpcReduction="10000"/>
          </a:bodyPr>
          <a:lstStyle/>
          <a:p>
            <a:pPr marL="45720" indent="0">
              <a:buNone/>
            </a:pPr>
            <a:r>
              <a:rPr lang="en-US"/>
              <a:t>Some </a:t>
            </a:r>
            <a:r>
              <a:rPr lang="en-US" dirty="0"/>
              <a:t>examples of random sampling design:</a:t>
            </a:r>
          </a:p>
          <a:p>
            <a:pPr marL="502920" indent="-457200">
              <a:buAutoNum type="arabicPeriod"/>
            </a:pPr>
            <a:r>
              <a:rPr lang="en-US" dirty="0"/>
              <a:t>Simple random sampling</a:t>
            </a:r>
          </a:p>
          <a:p>
            <a:pPr marL="502920" indent="-457200">
              <a:buAutoNum type="arabicPeriod"/>
            </a:pPr>
            <a:r>
              <a:rPr lang="en-US" dirty="0"/>
              <a:t>Stratified random sampling</a:t>
            </a:r>
          </a:p>
          <a:p>
            <a:pPr marL="502920" indent="-457200">
              <a:buAutoNum type="arabicPeriod"/>
            </a:pPr>
            <a:r>
              <a:rPr lang="en-US" dirty="0"/>
              <a:t>Systematic random sampling</a:t>
            </a:r>
          </a:p>
          <a:p>
            <a:pPr marL="502920" indent="-457200">
              <a:buAutoNum type="arabicPeriod"/>
            </a:pPr>
            <a:r>
              <a:rPr lang="en-US" dirty="0"/>
              <a:t>Cluster sampling</a:t>
            </a:r>
          </a:p>
          <a:p>
            <a:pPr marL="502920" indent="-457200">
              <a:buAutoNum type="arabicPeriod"/>
            </a:pPr>
            <a:r>
              <a:rPr lang="en-US" dirty="0"/>
              <a:t>Multi-stage Sampling</a:t>
            </a:r>
          </a:p>
          <a:p>
            <a:pPr marL="502920" indent="-457200">
              <a:buAutoNum type="arabicPeriod"/>
            </a:pPr>
            <a:r>
              <a:rPr lang="en-US" dirty="0"/>
              <a:t>Probability proportion to size sampling</a:t>
            </a:r>
          </a:p>
          <a:p>
            <a:pPr marL="45720" indent="0">
              <a:buNone/>
            </a:pPr>
            <a:endParaRPr lang="en-US" dirty="0"/>
          </a:p>
          <a:p>
            <a:pPr marL="45720" indent="0">
              <a:buNone/>
            </a:pPr>
            <a:r>
              <a:rPr lang="en-US" dirty="0"/>
              <a:t>Some examples of non-random sampling design:</a:t>
            </a:r>
          </a:p>
          <a:p>
            <a:pPr marL="502920" indent="-457200">
              <a:buAutoNum type="arabicPeriod"/>
            </a:pPr>
            <a:r>
              <a:rPr lang="en-US" dirty="0"/>
              <a:t>Convenient sampling</a:t>
            </a:r>
          </a:p>
          <a:p>
            <a:pPr marL="502920" indent="-457200">
              <a:buAutoNum type="arabicPeriod"/>
            </a:pPr>
            <a:r>
              <a:rPr lang="en-US" dirty="0"/>
              <a:t>Availability sampling</a:t>
            </a:r>
          </a:p>
          <a:p>
            <a:pPr marL="502920" indent="-457200">
              <a:buAutoNum type="arabicPeriod"/>
            </a:pPr>
            <a:r>
              <a:rPr lang="en-US" dirty="0"/>
              <a:t>Quota sampling</a:t>
            </a:r>
          </a:p>
          <a:p>
            <a:pPr marL="502920" indent="-457200">
              <a:buAutoNum type="arabicPeriod"/>
            </a:pPr>
            <a:r>
              <a:rPr lang="en-US" dirty="0"/>
              <a:t>Snowball sampling or referral sampling</a:t>
            </a:r>
          </a:p>
          <a:p>
            <a:pPr marL="502920" indent="-457200">
              <a:buAutoNum type="arabicPeriod"/>
            </a:pPr>
            <a:r>
              <a:rPr lang="en-US" dirty="0"/>
              <a:t>Volunteer sampling</a:t>
            </a:r>
          </a:p>
        </p:txBody>
      </p:sp>
      <p:sp>
        <p:nvSpPr>
          <p:cNvPr id="2" name="Footer Placeholder 1">
            <a:extLst>
              <a:ext uri="{FF2B5EF4-FFF2-40B4-BE49-F238E27FC236}">
                <a16:creationId xmlns:a16="http://schemas.microsoft.com/office/drawing/2014/main" id="{58E98169-2B50-4016-BD89-BD2A0B14CBFA}"/>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99637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1"/>
            <a:ext cx="7924800" cy="914400"/>
          </a:xfrm>
        </p:spPr>
        <p:txBody>
          <a:bodyPr>
            <a:noAutofit/>
          </a:bodyPr>
          <a:lstStyle/>
          <a:p>
            <a:r>
              <a:rPr lang="en-US" sz="2800" dirty="0"/>
              <a:t>Difference between random and non-random sampling design</a:t>
            </a:r>
          </a:p>
        </p:txBody>
      </p:sp>
      <p:sp>
        <p:nvSpPr>
          <p:cNvPr id="3" name="Content Placeholder 2"/>
          <p:cNvSpPr>
            <a:spLocks noGrp="1"/>
          </p:cNvSpPr>
          <p:nvPr>
            <p:ph idx="1"/>
          </p:nvPr>
        </p:nvSpPr>
        <p:spPr>
          <a:xfrm>
            <a:off x="381000" y="1371600"/>
            <a:ext cx="8382000" cy="5257800"/>
          </a:xfrm>
        </p:spPr>
        <p:txBody>
          <a:bodyPr>
            <a:normAutofit/>
          </a:bodyPr>
          <a:lstStyle/>
          <a:p>
            <a:pPr marL="502920" indent="-457200">
              <a:buAutoNum type="arabicPeriod"/>
            </a:pPr>
            <a:r>
              <a:rPr lang="en-US" sz="1800" dirty="0"/>
              <a:t>The main difference between random and non-random sampling is that random sampling involve random selection and non-random sampling doesn't.</a:t>
            </a:r>
          </a:p>
          <a:p>
            <a:pPr marL="502920" indent="-457200">
              <a:buAutoNum type="arabicPeriod"/>
            </a:pPr>
            <a:r>
              <a:rPr lang="en-US" sz="1800" dirty="0"/>
              <a:t>In random sampling each member of the population has a non-zero probability of being selected which is known in advanced. The probability is unknown in case of non-random sampling.</a:t>
            </a:r>
          </a:p>
          <a:p>
            <a:pPr marL="502920" indent="-457200">
              <a:buAutoNum type="arabicPeriod"/>
            </a:pPr>
            <a:r>
              <a:rPr lang="en-US" sz="1800" dirty="0"/>
              <a:t>Using random sampling we can generalize our findings to the population defined by the sampling frame. Using non-random sampling we can’t generalize our results i.e. we can’t make inferences about population characteristics.</a:t>
            </a:r>
          </a:p>
          <a:p>
            <a:pPr marL="502920" indent="-457200">
              <a:buAutoNum type="arabicPeriod"/>
            </a:pPr>
            <a:r>
              <a:rPr lang="en-US" sz="1800" dirty="0"/>
              <a:t>Sampling error can be calculated under random sampling whereas calculation is not possible under non-random sampling.</a:t>
            </a:r>
          </a:p>
          <a:p>
            <a:pPr marL="502920" indent="-457200">
              <a:buAutoNum type="arabicPeriod"/>
            </a:pPr>
            <a:r>
              <a:rPr lang="en-US" sz="1800" dirty="0"/>
              <a:t>Sampling frame is required for random sampling. Non-random method is used when sampling frame is not available.</a:t>
            </a:r>
          </a:p>
          <a:p>
            <a:pPr marL="502920" indent="-457200">
              <a:buAutoNum type="arabicPeriod"/>
            </a:pPr>
            <a:r>
              <a:rPr lang="en-US" sz="1800" dirty="0"/>
              <a:t>Random samplings are used mostly in quantitative research whereas non-random samplings are used mostly in qualitative research.</a:t>
            </a:r>
          </a:p>
          <a:p>
            <a:pPr marL="502920" indent="-457200">
              <a:buAutoNum type="arabicPeriod"/>
            </a:pPr>
            <a:r>
              <a:rPr lang="en-US" sz="1800" dirty="0"/>
              <a:t>Random sampling are relatively costlier than non-random sampling. </a:t>
            </a:r>
          </a:p>
          <a:p>
            <a:pPr marL="502920" indent="-457200">
              <a:buAutoNum type="arabicPeriod"/>
            </a:pPr>
            <a:endParaRPr lang="en-US" dirty="0"/>
          </a:p>
          <a:p>
            <a:pPr marL="502920" indent="-457200">
              <a:buAutoNum type="arabicPeriod"/>
            </a:pPr>
            <a:endParaRPr lang="en-US" dirty="0"/>
          </a:p>
          <a:p>
            <a:pPr marL="502920" indent="-457200">
              <a:buAutoNum type="arabicPeriod"/>
            </a:pPr>
            <a:endParaRPr lang="en-US" dirty="0"/>
          </a:p>
        </p:txBody>
      </p:sp>
      <p:sp>
        <p:nvSpPr>
          <p:cNvPr id="4" name="Footer Placeholder 3">
            <a:extLst>
              <a:ext uri="{FF2B5EF4-FFF2-40B4-BE49-F238E27FC236}">
                <a16:creationId xmlns:a16="http://schemas.microsoft.com/office/drawing/2014/main" id="{C6B7D304-0843-439A-9F4B-78ED21D3ABA2}"/>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58035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pPr algn="l"/>
            <a:r>
              <a:rPr lang="en-US" sz="3600" dirty="0"/>
              <a:t>Terminology used in sampling</a:t>
            </a:r>
          </a:p>
        </p:txBody>
      </p:sp>
      <p:sp>
        <p:nvSpPr>
          <p:cNvPr id="3" name="Content Placeholder 2"/>
          <p:cNvSpPr>
            <a:spLocks noGrp="1"/>
          </p:cNvSpPr>
          <p:nvPr>
            <p:ph idx="1"/>
          </p:nvPr>
        </p:nvSpPr>
        <p:spPr>
          <a:xfrm>
            <a:off x="457200" y="990600"/>
            <a:ext cx="8229600" cy="5638800"/>
          </a:xfrm>
        </p:spPr>
        <p:txBody>
          <a:bodyPr>
            <a:noAutofit/>
          </a:bodyPr>
          <a:lstStyle/>
          <a:p>
            <a:pPr marL="342900" lvl="1">
              <a:buFont typeface="Wingdings" panose="05000000000000000000" pitchFamily="2" charset="2"/>
              <a:buChar char="§"/>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Population</a:t>
            </a:r>
            <a:r>
              <a:rPr lang="en-US" dirty="0">
                <a:latin typeface="Calibri" panose="020F0502020204030204" pitchFamily="34" charset="0"/>
                <a:ea typeface="Calibri" panose="020F0502020204030204" pitchFamily="34" charset="0"/>
                <a:cs typeface="Calibri" panose="020F0502020204030204" pitchFamily="34" charset="0"/>
              </a:rPr>
              <a:t>: A population may be defined as any identifiable and well-specified group of individuals or objects that interest us theoretically. It is the collection of all the individuals or objects researcher are studying and about which the researcher wishes to draw conclusions or make decisions.</a:t>
            </a:r>
          </a:p>
          <a:p>
            <a:pPr marL="355600" lvl="1" indent="-355600">
              <a:buFont typeface="Wingdings" panose="05000000000000000000" pitchFamily="2" charset="2"/>
              <a:buChar char="§"/>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Sample</a:t>
            </a:r>
            <a:r>
              <a:rPr lang="en-US" dirty="0">
                <a:latin typeface="Calibri" panose="020F0502020204030204" pitchFamily="34" charset="0"/>
                <a:ea typeface="Calibri" panose="020F0502020204030204" pitchFamily="34" charset="0"/>
                <a:cs typeface="Calibri" panose="020F0502020204030204" pitchFamily="34" charset="0"/>
              </a:rPr>
              <a:t>: It is a finite part of a population whose properties are studied to get the information about the whole. A sample is any number of persons or objects selected to represent  the population according to some rule and plan. </a:t>
            </a:r>
          </a:p>
          <a:p>
            <a:pPr marL="341313" lvl="1" indent="-341313">
              <a:buFont typeface="Wingdings" panose="05000000000000000000" pitchFamily="2" charset="2"/>
              <a:buChar char="§"/>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Sampling</a:t>
            </a:r>
            <a:r>
              <a:rPr lang="en-US" dirty="0">
                <a:latin typeface="Calibri" panose="020F0502020204030204" pitchFamily="34" charset="0"/>
                <a:ea typeface="Calibri" panose="020F0502020204030204" pitchFamily="34" charset="0"/>
                <a:cs typeface="Calibri" panose="020F0502020204030204" pitchFamily="34" charset="0"/>
              </a:rPr>
              <a:t>: It is a process of drawing (randomly or non randomly)  some units of population as representatives of the entire population.</a:t>
            </a:r>
          </a:p>
        </p:txBody>
      </p:sp>
      <p:sp>
        <p:nvSpPr>
          <p:cNvPr id="4" name="Footer Placeholder 3">
            <a:extLst>
              <a:ext uri="{FF2B5EF4-FFF2-40B4-BE49-F238E27FC236}">
                <a16:creationId xmlns:a16="http://schemas.microsoft.com/office/drawing/2014/main" id="{E726282F-D577-445E-926C-92A4A722B024}"/>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4035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70BF5-E29D-7F8D-A215-50D21C2EE4BB}"/>
              </a:ext>
            </a:extLst>
          </p:cNvPr>
          <p:cNvSpPr>
            <a:spLocks noGrp="1"/>
          </p:cNvSpPr>
          <p:nvPr>
            <p:ph idx="1"/>
          </p:nvPr>
        </p:nvSpPr>
        <p:spPr>
          <a:xfrm>
            <a:off x="507206" y="304800"/>
            <a:ext cx="8255794" cy="6095999"/>
          </a:xfrm>
        </p:spPr>
        <p:txBody>
          <a:bodyPr>
            <a:normAutofit lnSpcReduction="10000"/>
          </a:bodyPr>
          <a:lstStyle/>
          <a:p>
            <a:pPr marL="341313" lvl="1" indent="-341313">
              <a:buFont typeface="Wingdings" panose="05000000000000000000" pitchFamily="2" charset="2"/>
              <a:buChar char="§"/>
            </a:pPr>
            <a:r>
              <a:rPr 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Target Population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 refers to the entire group of individuals or entities that you want to study or about which you want to draw conclusions or to make generalizations about. This is the population that your research aims to understand, and ideally, your findings should be applicable to this group.</a:t>
            </a:r>
          </a:p>
          <a:p>
            <a:pPr marL="339725" lvl="1" indent="-339725">
              <a:buNone/>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In most cases, the target population is theoretical or conceptual and may not be fully accessible for practical reasons.</a:t>
            </a:r>
          </a:p>
          <a:p>
            <a:pPr marL="339725" lvl="1" indent="-339725">
              <a:buNone/>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Example: </a:t>
            </a:r>
            <a:r>
              <a:rPr lang="en-US" dirty="0">
                <a:latin typeface="Calibri" panose="020F0502020204030204" pitchFamily="34" charset="0"/>
                <a:ea typeface="Calibri" panose="020F0502020204030204" pitchFamily="34" charset="0"/>
                <a:cs typeface="Calibri" panose="020F0502020204030204" pitchFamily="34" charset="0"/>
              </a:rPr>
              <a:t>If a study is about the sleep habits of all university students in the Nepal, then all university students in the Nepal form the </a:t>
            </a:r>
            <a:r>
              <a:rPr lang="en-US" b="1" dirty="0">
                <a:latin typeface="Calibri" panose="020F0502020204030204" pitchFamily="34" charset="0"/>
                <a:ea typeface="Calibri" panose="020F0502020204030204" pitchFamily="34" charset="0"/>
                <a:cs typeface="Calibri" panose="020F0502020204030204" pitchFamily="34" charset="0"/>
              </a:rPr>
              <a:t>target population</a:t>
            </a:r>
            <a:r>
              <a:rPr lang="en-US" dirty="0">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1313" lvl="1" indent="-341313">
              <a:buFont typeface="Wingdings" panose="05000000000000000000" pitchFamily="2" charset="2"/>
              <a:buChar char="§"/>
            </a:pPr>
            <a:r>
              <a:rPr 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Accessible Population</a:t>
            </a:r>
            <a:r>
              <a:rPr lang="en-US" sz="2400" dirty="0">
                <a:latin typeface="Calibri" panose="020F0502020204030204" pitchFamily="34" charset="0"/>
                <a:ea typeface="Calibri" panose="020F0502020204030204" pitchFamily="34" charset="0"/>
                <a:cs typeface="Calibri" panose="020F0502020204030204" pitchFamily="34" charset="0"/>
              </a:rPr>
              <a:t>: The accessible population , also known as the study population, is the subset of the target population that is actually available or reachable for the study. Due to practical constraints such as time, cost, resources, and logistical limitations, researchers often cannot access the entire target population.</a:t>
            </a:r>
          </a:p>
          <a:p>
            <a:pPr marL="339725" lvl="1" indent="0">
              <a:buNone/>
            </a:pPr>
            <a:r>
              <a:rPr lang="en-US" dirty="0">
                <a:latin typeface="Calibri" panose="020F0502020204030204" pitchFamily="34" charset="0"/>
                <a:ea typeface="Calibri" panose="020F0502020204030204" pitchFamily="34" charset="0"/>
                <a:cs typeface="Calibri" panose="020F0502020204030204" pitchFamily="34" charset="0"/>
              </a:rPr>
              <a:t>Example: If the researcher can only survey students from two universities due to resource limitations, then students from these universities form the </a:t>
            </a:r>
            <a:r>
              <a:rPr lang="en-US" b="1" dirty="0">
                <a:latin typeface="Calibri" panose="020F0502020204030204" pitchFamily="34" charset="0"/>
                <a:ea typeface="Calibri" panose="020F0502020204030204" pitchFamily="34" charset="0"/>
                <a:cs typeface="Calibri" panose="020F0502020204030204" pitchFamily="34" charset="0"/>
              </a:rPr>
              <a:t>accessible population</a:t>
            </a:r>
            <a:r>
              <a:rPr lang="en-US" dirty="0"/>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08132CA-A02D-EB8A-155A-A95F1FD86EAA}"/>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7847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6096000"/>
          </a:xfrm>
        </p:spPr>
        <p:txBody>
          <a:bodyPr>
            <a:normAutofit lnSpcReduction="10000"/>
          </a:bodyPr>
          <a:lstStyle/>
          <a:p>
            <a:pPr marL="342900" lvl="1">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Population size</a:t>
            </a:r>
            <a:r>
              <a:rPr lang="en-US" sz="2200" dirty="0">
                <a:latin typeface="Calibri" panose="020F0502020204030204" pitchFamily="34" charset="0"/>
                <a:ea typeface="Calibri" panose="020F0502020204030204" pitchFamily="34" charset="0"/>
                <a:cs typeface="Calibri" panose="020F0502020204030204" pitchFamily="34" charset="0"/>
              </a:rPr>
              <a:t>: It is the no. of units in finite population. It is denoted by ‘N’</a:t>
            </a:r>
          </a:p>
          <a:p>
            <a:pPr marL="339725" lvl="1" indent="-339725">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Sample size</a:t>
            </a:r>
            <a:r>
              <a:rPr lang="en-US" sz="2200" dirty="0">
                <a:latin typeface="Calibri" panose="020F0502020204030204" pitchFamily="34" charset="0"/>
                <a:ea typeface="Calibri" panose="020F0502020204030204" pitchFamily="34" charset="0"/>
                <a:cs typeface="Calibri" panose="020F0502020204030204" pitchFamily="34" charset="0"/>
              </a:rPr>
              <a:t>: It is the no. of units in a sample. It is denoted by ‘n’</a:t>
            </a:r>
          </a:p>
          <a:p>
            <a:pPr marL="339725" lvl="1" indent="-339725">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Sampling fraction</a:t>
            </a:r>
            <a:r>
              <a:rPr lang="en-US" sz="2200" dirty="0">
                <a:latin typeface="Calibri" panose="020F0502020204030204" pitchFamily="34" charset="0"/>
                <a:ea typeface="Calibri" panose="020F0502020204030204" pitchFamily="34" charset="0"/>
                <a:cs typeface="Calibri" panose="020F0502020204030204" pitchFamily="34" charset="0"/>
              </a:rPr>
              <a:t>: It is the ratio of sample size to the population size. It is denoted by ‘f’. </a:t>
            </a:r>
          </a:p>
          <a:p>
            <a:pPr marL="0" indent="0">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339725" indent="-339725">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Sampling frame</a:t>
            </a:r>
            <a:r>
              <a:rPr lang="en-US" sz="2200" dirty="0">
                <a:latin typeface="Calibri" panose="020F0502020204030204" pitchFamily="34" charset="0"/>
                <a:ea typeface="Calibri" panose="020F0502020204030204" pitchFamily="34" charset="0"/>
                <a:cs typeface="Calibri" panose="020F0502020204030204" pitchFamily="34" charset="0"/>
              </a:rPr>
              <a:t>: Any list of all the sampling units in the population is called sampling frame.</a:t>
            </a:r>
          </a:p>
          <a:p>
            <a:pPr marL="342900" indent="-342900">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Sampling error</a:t>
            </a:r>
            <a:r>
              <a:rPr lang="en-US" sz="2200" dirty="0">
                <a:latin typeface="Calibri" panose="020F0502020204030204" pitchFamily="34" charset="0"/>
                <a:ea typeface="Calibri" panose="020F0502020204030204" pitchFamily="34" charset="0"/>
                <a:cs typeface="Calibri" panose="020F0502020204030204" pitchFamily="34" charset="0"/>
              </a:rPr>
              <a:t>: It is the difference between the values emerging from sample and those emerging from the population on some phenomenon. It is the function of amount of variability in measuring factor of interest and sample size. It is associated with the type of the sample design chosen for sampling.</a:t>
            </a:r>
          </a:p>
          <a:p>
            <a:pPr marL="287338" indent="-287338">
              <a:buFont typeface="Wingdings" panose="05000000000000000000" pitchFamily="2" charset="2"/>
              <a:buChar char="§"/>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Non sampling error</a:t>
            </a:r>
            <a:r>
              <a:rPr lang="en-US" sz="2200" dirty="0">
                <a:latin typeface="Calibri" panose="020F0502020204030204" pitchFamily="34" charset="0"/>
                <a:ea typeface="Calibri" panose="020F0502020204030204" pitchFamily="34" charset="0"/>
                <a:cs typeface="Calibri" panose="020F0502020204030204" pitchFamily="34" charset="0"/>
              </a:rPr>
              <a:t>: Non-sampling error is the error attributable to all sources other than sampling error, including non-response, bad communication with interviewees, measurement error, etc. It can be classified into two groups: Random error and Systematic error.</a:t>
            </a:r>
          </a:p>
        </p:txBody>
      </p:sp>
      <p:sp>
        <p:nvSpPr>
          <p:cNvPr id="2" name="Footer Placeholder 1">
            <a:extLst>
              <a:ext uri="{FF2B5EF4-FFF2-40B4-BE49-F238E27FC236}">
                <a16:creationId xmlns:a16="http://schemas.microsoft.com/office/drawing/2014/main" id="{928047C6-5D74-4630-8990-E86F5B82818F}"/>
              </a:ext>
            </a:extLst>
          </p:cNvPr>
          <p:cNvSpPr>
            <a:spLocks noGrp="1"/>
          </p:cNvSpPr>
          <p:nvPr>
            <p:ph type="ftr" sz="quarter" idx="11"/>
          </p:nvPr>
        </p:nvSpPr>
        <p:spPr/>
        <p:txBody>
          <a:bodyPr/>
          <a:lstStyle/>
          <a:p>
            <a:r>
              <a:rPr lang="en-US"/>
              <a:t>Copy Right: Santosh Chhatkuli</a:t>
            </a:r>
          </a:p>
        </p:txBody>
      </p:sp>
      <p:graphicFrame>
        <p:nvGraphicFramePr>
          <p:cNvPr id="5" name="Object 4"/>
          <p:cNvGraphicFramePr>
            <a:graphicFrameLocks noChangeAspect="1"/>
          </p:cNvGraphicFramePr>
          <p:nvPr>
            <p:extLst>
              <p:ext uri="{D42A27DB-BD31-4B8C-83A1-F6EECF244321}">
                <p14:modId xmlns:p14="http://schemas.microsoft.com/office/powerpoint/2010/main" val="3951404857"/>
              </p:ext>
            </p:extLst>
          </p:nvPr>
        </p:nvGraphicFramePr>
        <p:xfrm>
          <a:off x="3708400" y="26670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3708400" y="26670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Rectangle 6"/>
              <p:cNvSpPr/>
              <p:nvPr/>
            </p:nvSpPr>
            <p:spPr>
              <a:xfrm>
                <a:off x="1600200" y="1953638"/>
                <a:ext cx="5029200" cy="533544"/>
              </a:xfrm>
              <a:prstGeom prst="rect">
                <a:avLst/>
              </a:prstGeom>
            </p:spPr>
            <p:txBody>
              <a:bodyPr wrap="square">
                <a:spAutoFit/>
              </a:bodyPr>
              <a:lstStyle/>
              <a:p>
                <a:r>
                  <a:rPr lang="en-US" dirty="0"/>
                  <a:t>Sampling fraction (</a:t>
                </a:r>
                <a14:m>
                  <m:oMath xmlns:m="http://schemas.openxmlformats.org/officeDocument/2006/math">
                    <m:r>
                      <a:rPr lang="en-US" i="1" smtClean="0">
                        <a:latin typeface="Cambria Math"/>
                      </a:rPr>
                      <m:t>𝑓</m:t>
                    </m:r>
                    <m:r>
                      <a:rPr lang="en-US" b="0" i="1" smtClean="0">
                        <a:latin typeface="Cambria Math"/>
                      </a:rPr>
                      <m:t>)</m:t>
                    </m:r>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𝑆𝑎𝑚𝑝𝑙𝑒</m:t>
                        </m:r>
                        <m:r>
                          <a:rPr lang="en-US" b="0" i="1" smtClean="0">
                            <a:latin typeface="Cambria Math"/>
                          </a:rPr>
                          <m:t> </m:t>
                        </m:r>
                        <m:r>
                          <a:rPr lang="en-US" b="0" i="1" smtClean="0">
                            <a:latin typeface="Cambria Math"/>
                          </a:rPr>
                          <m:t>𝑠𝑖𝑧𝑒</m:t>
                        </m:r>
                        <m:r>
                          <a:rPr lang="en-US" b="0" i="1" smtClean="0">
                            <a:latin typeface="Cambria Math"/>
                          </a:rPr>
                          <m:t> (</m:t>
                        </m:r>
                        <m:r>
                          <a:rPr lang="en-US" b="0" i="1" smtClean="0">
                            <a:latin typeface="Cambria Math"/>
                          </a:rPr>
                          <m:t>𝑛</m:t>
                        </m:r>
                        <m:r>
                          <a:rPr lang="en-US" b="0" i="1" smtClean="0">
                            <a:latin typeface="Cambria Math"/>
                          </a:rPr>
                          <m:t>)</m:t>
                        </m:r>
                      </m:num>
                      <m:den>
                        <m:r>
                          <a:rPr lang="en-US" b="0" i="1" smtClean="0">
                            <a:latin typeface="Cambria Math"/>
                          </a:rPr>
                          <m:t>𝑃𝑜𝑝𝑢𝑙𝑎𝑡𝑖𝑜𝑛</m:t>
                        </m:r>
                        <m:r>
                          <a:rPr lang="en-US" b="0" i="1" smtClean="0">
                            <a:latin typeface="Cambria Math"/>
                          </a:rPr>
                          <m:t> </m:t>
                        </m:r>
                        <m:r>
                          <a:rPr lang="en-US" b="0" i="1" smtClean="0">
                            <a:latin typeface="Cambria Math"/>
                          </a:rPr>
                          <m:t>𝑠𝑖𝑧𝑒</m:t>
                        </m:r>
                        <m:r>
                          <a:rPr lang="en-US" b="0" i="1" smtClean="0">
                            <a:latin typeface="Cambria Math"/>
                          </a:rPr>
                          <m:t> (</m:t>
                        </m:r>
                        <m:r>
                          <a:rPr lang="en-US" b="0" i="1" smtClean="0">
                            <a:latin typeface="Cambria Math"/>
                          </a:rPr>
                          <m:t>𝑁</m:t>
                        </m:r>
                        <m:r>
                          <a:rPr lang="en-US" b="0" i="1" smtClean="0">
                            <a:latin typeface="Cambria Math"/>
                          </a:rPr>
                          <m:t>)</m:t>
                        </m:r>
                      </m:den>
                    </m:f>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600200" y="1953638"/>
                <a:ext cx="5029200" cy="533544"/>
              </a:xfrm>
              <a:prstGeom prst="rect">
                <a:avLst/>
              </a:prstGeom>
              <a:blipFill rotWithShape="1">
                <a:blip r:embed="rId5"/>
                <a:stretch>
                  <a:fillRect l="-1091" b="-5682"/>
                </a:stretch>
              </a:blipFill>
            </p:spPr>
            <p:txBody>
              <a:bodyPr/>
              <a:lstStyle/>
              <a:p>
                <a:r>
                  <a:rPr lang="en-US">
                    <a:noFill/>
                  </a:rPr>
                  <a:t> </a:t>
                </a:r>
              </a:p>
            </p:txBody>
          </p:sp>
        </mc:Fallback>
      </mc:AlternateContent>
    </p:spTree>
    <p:extLst>
      <p:ext uri="{BB962C8B-B14F-4D97-AF65-F5344CB8AC3E}">
        <p14:creationId xmlns:p14="http://schemas.microsoft.com/office/powerpoint/2010/main" val="229943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096000"/>
          </a:xfrm>
        </p:spPr>
        <p:txBody>
          <a:bodyPr>
            <a:normAutofit lnSpcReduction="10000"/>
          </a:bodyPr>
          <a:lstStyle/>
          <a:p>
            <a:pPr marL="342900" lvl="1">
              <a:buFont typeface="Wingdings" panose="05000000000000000000" pitchFamily="2" charset="2"/>
              <a:buChar char="§"/>
            </a:pPr>
            <a:r>
              <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rPr>
              <a:t>Parameter</a:t>
            </a:r>
            <a:r>
              <a:rPr lang="en-US" sz="2100" dirty="0">
                <a:latin typeface="Calibri" panose="020F0502020204030204" pitchFamily="34" charset="0"/>
                <a:ea typeface="Calibri" panose="020F0502020204030204" pitchFamily="34" charset="0"/>
                <a:cs typeface="Calibri" panose="020F0502020204030204" pitchFamily="34" charset="0"/>
              </a:rPr>
              <a:t>: A parameter is summary measure that is computed to describe a characteristics of entire population. Greek letters are used to symbolize population information. </a:t>
            </a:r>
          </a:p>
          <a:p>
            <a:pPr marL="339725" lvl="1" indent="-339725">
              <a:buFont typeface="Wingdings" panose="05000000000000000000" pitchFamily="2" charset="2"/>
              <a:buChar char="§"/>
            </a:pPr>
            <a:r>
              <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rPr>
              <a:t>Statistic</a:t>
            </a:r>
            <a:r>
              <a:rPr lang="en-US" sz="2100" dirty="0">
                <a:latin typeface="Calibri" panose="020F0502020204030204" pitchFamily="34" charset="0"/>
                <a:ea typeface="Calibri" panose="020F0502020204030204" pitchFamily="34" charset="0"/>
                <a:cs typeface="Calibri" panose="020F0502020204030204" pitchFamily="34" charset="0"/>
              </a:rPr>
              <a:t>: A statistic is a summary measure that is computed to describe a characteristics from only a sample of the population. Roman letters are used to symbolize sample information.</a:t>
            </a:r>
          </a:p>
          <a:p>
            <a:pPr marL="339725" indent="-339725">
              <a:buNone/>
            </a:pPr>
            <a:endParaRPr lang="en-US" sz="21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73063" lvl="1" indent="-373063">
              <a:buFont typeface="Wingdings" panose="05000000000000000000" pitchFamily="2" charset="2"/>
              <a:buChar char="§"/>
            </a:pPr>
            <a:r>
              <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rPr>
              <a:t>Sample representativeness</a:t>
            </a:r>
            <a:r>
              <a:rPr lang="en-US" sz="2100" dirty="0">
                <a:latin typeface="Calibri" panose="020F0502020204030204" pitchFamily="34" charset="0"/>
                <a:ea typeface="Calibri" panose="020F0502020204030204" pitchFamily="34" charset="0"/>
                <a:cs typeface="Calibri" panose="020F0502020204030204" pitchFamily="34" charset="0"/>
              </a:rPr>
              <a:t>: It is the degree to which sample is similar to the target population in terms of key characteristics such as gender (male, female), place (rural, urban) etc.</a:t>
            </a:r>
          </a:p>
          <a:p>
            <a:pPr marL="339725" indent="-339725">
              <a:buFont typeface="Wingdings" panose="05000000000000000000" pitchFamily="2" charset="2"/>
              <a:buChar char="§"/>
            </a:pPr>
            <a:r>
              <a:rPr lang="en-US" sz="2100" b="1" dirty="0">
                <a:solidFill>
                  <a:schemeClr val="tx2"/>
                </a:solidFill>
                <a:latin typeface="Calibri" panose="020F0502020204030204" pitchFamily="34" charset="0"/>
                <a:ea typeface="Calibri" panose="020F0502020204030204" pitchFamily="34" charset="0"/>
                <a:cs typeface="Calibri" panose="020F0502020204030204" pitchFamily="34" charset="0"/>
              </a:rPr>
              <a:t>Sample external validity</a:t>
            </a:r>
            <a:r>
              <a:rPr lang="en-US" sz="2100" dirty="0">
                <a:latin typeface="Calibri" panose="020F0502020204030204" pitchFamily="34" charset="0"/>
                <a:ea typeface="Calibri" panose="020F0502020204030204" pitchFamily="34" charset="0"/>
                <a:cs typeface="Calibri" panose="020F0502020204030204" pitchFamily="34" charset="0"/>
              </a:rPr>
              <a:t>: It the extent to which one can infer characteristics of a sample to the target population.</a:t>
            </a:r>
          </a:p>
        </p:txBody>
      </p:sp>
      <p:sp>
        <p:nvSpPr>
          <p:cNvPr id="2" name="Footer Placeholder 1">
            <a:extLst>
              <a:ext uri="{FF2B5EF4-FFF2-40B4-BE49-F238E27FC236}">
                <a16:creationId xmlns:a16="http://schemas.microsoft.com/office/drawing/2014/main" id="{D3FE7E69-836F-4BB5-B532-F0A7E57E8BD2}"/>
              </a:ext>
            </a:extLst>
          </p:cNvPr>
          <p:cNvSpPr>
            <a:spLocks noGrp="1"/>
          </p:cNvSpPr>
          <p:nvPr>
            <p:ph type="ftr" sz="quarter" idx="11"/>
          </p:nvPr>
        </p:nvSpPr>
        <p:spPr/>
        <p:txBody>
          <a:bodyPr/>
          <a:lstStyle/>
          <a:p>
            <a:r>
              <a:rPr lang="en-US"/>
              <a:t>Copy Right: Santosh Chhatkuli</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970183964"/>
                  </p:ext>
                </p:extLst>
              </p:nvPr>
            </p:nvGraphicFramePr>
            <p:xfrm>
              <a:off x="914400" y="2095500"/>
              <a:ext cx="7848600" cy="266699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36339">
                    <a:tc>
                      <a:txBody>
                        <a:bodyPr/>
                        <a:lstStyle/>
                        <a:p>
                          <a:r>
                            <a:rPr lang="en-US" dirty="0"/>
                            <a:t>Parameter</a:t>
                          </a:r>
                        </a:p>
                      </a:txBody>
                      <a:tcPr/>
                    </a:tc>
                    <a:tc>
                      <a:txBody>
                        <a:bodyPr/>
                        <a:lstStyle/>
                        <a:p>
                          <a:r>
                            <a:rPr lang="en-US" dirty="0"/>
                            <a:t>Statistic</a:t>
                          </a:r>
                        </a:p>
                      </a:txBody>
                      <a:tcPr/>
                    </a:tc>
                    <a:extLst>
                      <a:ext uri="{0D108BD9-81ED-4DB2-BD59-A6C34878D82A}">
                        <a16:rowId xmlns:a16="http://schemas.microsoft.com/office/drawing/2014/main" val="10000"/>
                      </a:ext>
                    </a:extLst>
                  </a:tr>
                  <a:tr h="536339">
                    <a:tc>
                      <a:txBody>
                        <a:bodyPr/>
                        <a:lstStyle/>
                        <a:p>
                          <a:r>
                            <a:rPr lang="en-US" dirty="0"/>
                            <a:t>Population Mean (µ)</a:t>
                          </a:r>
                        </a:p>
                      </a:txBody>
                      <a:tcPr/>
                    </a:tc>
                    <a:tc>
                      <a:txBody>
                        <a:bodyPr/>
                        <a:lstStyle/>
                        <a:p>
                          <a:r>
                            <a:rPr lang="en-US" dirty="0"/>
                            <a:t>Sample Mean (</a:t>
                          </a:r>
                          <a14:m>
                            <m:oMath xmlns:m="http://schemas.openxmlformats.org/officeDocument/2006/math">
                              <m:acc>
                                <m:accPr>
                                  <m:chr m:val="̅"/>
                                  <m:ctrlPr>
                                    <a:rPr lang="en-US" sz="1800" i="1" kern="1200" smtClean="0">
                                      <a:solidFill>
                                        <a:schemeClr val="dk1"/>
                                      </a:solidFill>
                                      <a:latin typeface="Cambria Math" panose="02040503050406030204" pitchFamily="18" charset="0"/>
                                      <a:ea typeface="+mn-ea"/>
                                      <a:cs typeface="+mn-cs"/>
                                    </a:rPr>
                                  </m:ctrlPr>
                                </m:accPr>
                                <m:e>
                                  <m:r>
                                    <a:rPr lang="en-US" sz="1800" i="1" kern="1200">
                                      <a:solidFill>
                                        <a:schemeClr val="dk1"/>
                                      </a:solidFill>
                                      <a:latin typeface="Cambria Math"/>
                                      <a:ea typeface="+mn-ea"/>
                                      <a:cs typeface="+mn-cs"/>
                                    </a:rPr>
                                    <m:t>𝑋</m:t>
                                  </m:r>
                                </m:e>
                              </m:acc>
                            </m:oMath>
                          </a14:m>
                          <a:r>
                            <a:rPr lang="en-US" dirty="0"/>
                            <a:t>)</a:t>
                          </a:r>
                        </a:p>
                      </a:txBody>
                      <a:tcPr/>
                    </a:tc>
                    <a:extLst>
                      <a:ext uri="{0D108BD9-81ED-4DB2-BD59-A6C34878D82A}">
                        <a16:rowId xmlns:a16="http://schemas.microsoft.com/office/drawing/2014/main" val="10001"/>
                      </a:ext>
                    </a:extLst>
                  </a:tr>
                  <a:tr h="536339">
                    <a:tc>
                      <a:txBody>
                        <a:bodyPr/>
                        <a:lstStyle/>
                        <a:p>
                          <a:r>
                            <a:rPr lang="en-US" dirty="0"/>
                            <a:t>Population S.D. (</a:t>
                          </a:r>
                          <a:r>
                            <a:rPr lang="el-GR" dirty="0"/>
                            <a:t>σ</a:t>
                          </a:r>
                          <a:r>
                            <a:rPr lang="en-US" dirty="0"/>
                            <a:t>)</a:t>
                          </a:r>
                        </a:p>
                      </a:txBody>
                      <a:tcPr/>
                    </a:tc>
                    <a:tc>
                      <a:txBody>
                        <a:bodyPr/>
                        <a:lstStyle/>
                        <a:p>
                          <a:r>
                            <a:rPr lang="en-US" dirty="0"/>
                            <a:t>Sample S.D. (s)</a:t>
                          </a:r>
                        </a:p>
                      </a:txBody>
                      <a:tcPr/>
                    </a:tc>
                    <a:extLst>
                      <a:ext uri="{0D108BD9-81ED-4DB2-BD59-A6C34878D82A}">
                        <a16:rowId xmlns:a16="http://schemas.microsoft.com/office/drawing/2014/main" val="10002"/>
                      </a:ext>
                    </a:extLst>
                  </a:tr>
                  <a:tr h="528991">
                    <a:tc>
                      <a:txBody>
                        <a:bodyPr/>
                        <a:lstStyle/>
                        <a:p>
                          <a:r>
                            <a:rPr lang="en-US" dirty="0"/>
                            <a:t>Population</a:t>
                          </a:r>
                          <a:r>
                            <a:rPr lang="en-US" baseline="0" dirty="0"/>
                            <a:t> Proportion of success (</a:t>
                          </a:r>
                          <a:r>
                            <a:rPr lang="el-GR" baseline="0" dirty="0"/>
                            <a:t>π</a:t>
                          </a:r>
                          <a:r>
                            <a:rPr lang="en-US" baseline="0" dirty="0"/>
                            <a:t>)</a:t>
                          </a:r>
                        </a:p>
                      </a:txBody>
                      <a:tcPr/>
                    </a:tc>
                    <a:tc>
                      <a:txBody>
                        <a:bodyPr/>
                        <a:lstStyle/>
                        <a:p>
                          <a:r>
                            <a:rPr lang="en-US" dirty="0"/>
                            <a:t>Sample Proportion of success (p)</a:t>
                          </a:r>
                        </a:p>
                      </a:txBody>
                      <a:tcPr/>
                    </a:tc>
                    <a:extLst>
                      <a:ext uri="{0D108BD9-81ED-4DB2-BD59-A6C34878D82A}">
                        <a16:rowId xmlns:a16="http://schemas.microsoft.com/office/drawing/2014/main" val="10003"/>
                      </a:ext>
                    </a:extLst>
                  </a:tr>
                  <a:tr h="528991">
                    <a:tc>
                      <a:txBody>
                        <a:bodyPr/>
                        <a:lstStyle/>
                        <a:p>
                          <a:r>
                            <a:rPr lang="en-US" baseline="0" dirty="0"/>
                            <a:t>Population Correlation Coefficient (</a:t>
                          </a:r>
                          <a:r>
                            <a:rPr lang="el-GR" baseline="0" dirty="0"/>
                            <a:t>ρ</a:t>
                          </a:r>
                          <a:r>
                            <a:rPr lang="en-GB" baseline="0" dirty="0"/>
                            <a:t>)</a:t>
                          </a:r>
                          <a:endParaRPr lang="en-US" baseline="0" dirty="0"/>
                        </a:p>
                      </a:txBody>
                      <a:tcPr/>
                    </a:tc>
                    <a:tc>
                      <a:txBody>
                        <a:bodyPr/>
                        <a:lstStyle/>
                        <a:p>
                          <a:r>
                            <a:rPr lang="en-US" dirty="0"/>
                            <a:t>Sample</a:t>
                          </a:r>
                          <a:r>
                            <a:rPr lang="en-US" baseline="0" dirty="0"/>
                            <a:t> correlation coefficient</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970183964"/>
                  </p:ext>
                </p:extLst>
              </p:nvPr>
            </p:nvGraphicFramePr>
            <p:xfrm>
              <a:off x="914400" y="2095500"/>
              <a:ext cx="7848600" cy="266699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36339">
                    <a:tc>
                      <a:txBody>
                        <a:bodyPr/>
                        <a:lstStyle/>
                        <a:p>
                          <a:r>
                            <a:rPr lang="en-US" dirty="0"/>
                            <a:t>Parameter</a:t>
                          </a:r>
                        </a:p>
                      </a:txBody>
                      <a:tcPr/>
                    </a:tc>
                    <a:tc>
                      <a:txBody>
                        <a:bodyPr/>
                        <a:lstStyle/>
                        <a:p>
                          <a:r>
                            <a:rPr lang="en-US" dirty="0"/>
                            <a:t>Statistic</a:t>
                          </a:r>
                        </a:p>
                      </a:txBody>
                      <a:tcPr/>
                    </a:tc>
                    <a:extLst>
                      <a:ext uri="{0D108BD9-81ED-4DB2-BD59-A6C34878D82A}">
                        <a16:rowId xmlns:a16="http://schemas.microsoft.com/office/drawing/2014/main" val="10000"/>
                      </a:ext>
                    </a:extLst>
                  </a:tr>
                  <a:tr h="536339">
                    <a:tc>
                      <a:txBody>
                        <a:bodyPr/>
                        <a:lstStyle/>
                        <a:p>
                          <a:r>
                            <a:rPr lang="en-US" dirty="0"/>
                            <a:t>Population Mean (µ)</a:t>
                          </a:r>
                        </a:p>
                      </a:txBody>
                      <a:tcPr/>
                    </a:tc>
                    <a:tc>
                      <a:txBody>
                        <a:bodyPr/>
                        <a:lstStyle/>
                        <a:p>
                          <a:endParaRPr lang="en-US"/>
                        </a:p>
                      </a:txBody>
                      <a:tcPr>
                        <a:blipFill>
                          <a:blip r:embed="rId2"/>
                          <a:stretch>
                            <a:fillRect l="-110440" t="-104494" r="-653" b="-296629"/>
                          </a:stretch>
                        </a:blipFill>
                      </a:tcPr>
                    </a:tc>
                    <a:extLst>
                      <a:ext uri="{0D108BD9-81ED-4DB2-BD59-A6C34878D82A}">
                        <a16:rowId xmlns:a16="http://schemas.microsoft.com/office/drawing/2014/main" val="10001"/>
                      </a:ext>
                    </a:extLst>
                  </a:tr>
                  <a:tr h="536339">
                    <a:tc>
                      <a:txBody>
                        <a:bodyPr/>
                        <a:lstStyle/>
                        <a:p>
                          <a:r>
                            <a:rPr lang="en-US" dirty="0"/>
                            <a:t>Population S.D. (</a:t>
                          </a:r>
                          <a:r>
                            <a:rPr lang="el-GR" dirty="0"/>
                            <a:t>σ</a:t>
                          </a:r>
                          <a:r>
                            <a:rPr lang="en-US" dirty="0"/>
                            <a:t>)</a:t>
                          </a:r>
                        </a:p>
                      </a:txBody>
                      <a:tcPr/>
                    </a:tc>
                    <a:tc>
                      <a:txBody>
                        <a:bodyPr/>
                        <a:lstStyle/>
                        <a:p>
                          <a:r>
                            <a:rPr lang="en-US" dirty="0"/>
                            <a:t>Sample S.D. (s)</a:t>
                          </a:r>
                        </a:p>
                      </a:txBody>
                      <a:tcPr/>
                    </a:tc>
                    <a:extLst>
                      <a:ext uri="{0D108BD9-81ED-4DB2-BD59-A6C34878D82A}">
                        <a16:rowId xmlns:a16="http://schemas.microsoft.com/office/drawing/2014/main" val="10002"/>
                      </a:ext>
                    </a:extLst>
                  </a:tr>
                  <a:tr h="528991">
                    <a:tc>
                      <a:txBody>
                        <a:bodyPr/>
                        <a:lstStyle/>
                        <a:p>
                          <a:r>
                            <a:rPr lang="en-US" dirty="0"/>
                            <a:t>Population</a:t>
                          </a:r>
                          <a:r>
                            <a:rPr lang="en-US" baseline="0" dirty="0"/>
                            <a:t> Proportion of success (</a:t>
                          </a:r>
                          <a:r>
                            <a:rPr lang="el-GR" baseline="0" dirty="0"/>
                            <a:t>π</a:t>
                          </a:r>
                          <a:r>
                            <a:rPr lang="en-US" baseline="0" dirty="0"/>
                            <a:t>)</a:t>
                          </a:r>
                        </a:p>
                      </a:txBody>
                      <a:tcPr/>
                    </a:tc>
                    <a:tc>
                      <a:txBody>
                        <a:bodyPr/>
                        <a:lstStyle/>
                        <a:p>
                          <a:r>
                            <a:rPr lang="en-US" dirty="0"/>
                            <a:t>Sample Proportion of success (p)</a:t>
                          </a:r>
                        </a:p>
                      </a:txBody>
                      <a:tcPr/>
                    </a:tc>
                    <a:extLst>
                      <a:ext uri="{0D108BD9-81ED-4DB2-BD59-A6C34878D82A}">
                        <a16:rowId xmlns:a16="http://schemas.microsoft.com/office/drawing/2014/main" val="10003"/>
                      </a:ext>
                    </a:extLst>
                  </a:tr>
                  <a:tr h="528991">
                    <a:tc>
                      <a:txBody>
                        <a:bodyPr/>
                        <a:lstStyle/>
                        <a:p>
                          <a:r>
                            <a:rPr lang="en-US" baseline="0" dirty="0"/>
                            <a:t>Population Correlation Coefficient (</a:t>
                          </a:r>
                          <a:r>
                            <a:rPr lang="el-GR" baseline="0" dirty="0"/>
                            <a:t>ρ</a:t>
                          </a:r>
                          <a:r>
                            <a:rPr lang="en-GB" baseline="0" dirty="0"/>
                            <a:t>)</a:t>
                          </a:r>
                          <a:endParaRPr lang="en-US" baseline="0" dirty="0"/>
                        </a:p>
                      </a:txBody>
                      <a:tcPr/>
                    </a:tc>
                    <a:tc>
                      <a:txBody>
                        <a:bodyPr/>
                        <a:lstStyle/>
                        <a:p>
                          <a:r>
                            <a:rPr lang="en-US" dirty="0"/>
                            <a:t>Sample</a:t>
                          </a:r>
                          <a:r>
                            <a:rPr lang="en-US" baseline="0" dirty="0"/>
                            <a:t> correlation coefficient</a:t>
                          </a:r>
                          <a:endParaRPr lang="en-US" dirty="0"/>
                        </a:p>
                      </a:txBody>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162159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b="1" dirty="0"/>
              <a:t>Reasons for studying sample (why we choose  to sample ?)</a:t>
            </a:r>
          </a:p>
        </p:txBody>
      </p:sp>
      <p:sp>
        <p:nvSpPr>
          <p:cNvPr id="3" name="Content Placeholder 2"/>
          <p:cNvSpPr>
            <a:spLocks noGrp="1"/>
          </p:cNvSpPr>
          <p:nvPr>
            <p:ph idx="1"/>
          </p:nvPr>
        </p:nvSpPr>
        <p:spPr>
          <a:xfrm>
            <a:off x="609600" y="990600"/>
            <a:ext cx="8077200" cy="5181600"/>
          </a:xfrm>
        </p:spPr>
        <p:txBody>
          <a:bodyPr>
            <a:normAutofit/>
          </a:bodyPr>
          <a:lstStyle/>
          <a:p>
            <a:pPr marL="0" indent="0">
              <a:buNone/>
            </a:pPr>
            <a:r>
              <a:rPr lang="en-US" dirty="0"/>
              <a:t>The reasons are:</a:t>
            </a:r>
          </a:p>
          <a:p>
            <a:pPr marL="468313" lvl="1" indent="-468313">
              <a:buFont typeface="Wingdings" panose="05000000000000000000" pitchFamily="2" charset="2"/>
              <a:buChar char="§"/>
            </a:pPr>
            <a:r>
              <a:rPr lang="en-US" dirty="0"/>
              <a:t>Sample allows us to draw conclusion about a whole by examining only a part.</a:t>
            </a:r>
          </a:p>
          <a:p>
            <a:pPr marL="457200" indent="-457200">
              <a:buFont typeface="Wingdings" panose="05000000000000000000" pitchFamily="2" charset="2"/>
              <a:buChar char="§"/>
            </a:pPr>
            <a:r>
              <a:rPr lang="en-US" dirty="0"/>
              <a:t>Studying samples is easier than studying the whole population.</a:t>
            </a:r>
          </a:p>
          <a:p>
            <a:pPr marL="457200" indent="-457200">
              <a:buFont typeface="Wingdings" panose="05000000000000000000" pitchFamily="2" charset="2"/>
              <a:buChar char="§"/>
            </a:pPr>
            <a:r>
              <a:rPr lang="en-US" dirty="0"/>
              <a:t>A study of sample is less expensive than studying an entire population.</a:t>
            </a:r>
          </a:p>
          <a:p>
            <a:pPr marL="457200" indent="-457200">
              <a:buFont typeface="Wingdings" panose="05000000000000000000" pitchFamily="2" charset="2"/>
              <a:buChar char="§"/>
            </a:pPr>
            <a:r>
              <a:rPr lang="en-US" dirty="0"/>
              <a:t>Samples can be studied more quickly than populations.</a:t>
            </a:r>
          </a:p>
          <a:p>
            <a:pPr marL="457200" indent="-457200">
              <a:buFont typeface="Wingdings" panose="05000000000000000000" pitchFamily="2" charset="2"/>
              <a:buChar char="§"/>
            </a:pPr>
            <a:r>
              <a:rPr lang="en-US" dirty="0"/>
              <a:t>Depending upon the size and accessibility of the parent population, it may be impossible and impractical to make measurements on all its members. So, we resort to sample.</a:t>
            </a:r>
          </a:p>
          <a:p>
            <a:pPr marL="457200" lvl="1" indent="-457200">
              <a:buFont typeface="Wingdings" panose="05000000000000000000" pitchFamily="2" charset="2"/>
              <a:buChar char="§"/>
            </a:pPr>
            <a:r>
              <a:rPr lang="en-US" dirty="0"/>
              <a:t>Study of sample helps to collect quality data by focusing on a smaller group and increase the accuracy of the investigation.</a:t>
            </a:r>
          </a:p>
          <a:p>
            <a:endParaRPr lang="en-US" sz="2000" dirty="0"/>
          </a:p>
        </p:txBody>
      </p:sp>
      <p:sp>
        <p:nvSpPr>
          <p:cNvPr id="4" name="Footer Placeholder 3">
            <a:extLst>
              <a:ext uri="{FF2B5EF4-FFF2-40B4-BE49-F238E27FC236}">
                <a16:creationId xmlns:a16="http://schemas.microsoft.com/office/drawing/2014/main" id="{68F05CF1-7C0C-459A-B24E-3335E408F502}"/>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8735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64453"/>
            <a:ext cx="8534400" cy="648449"/>
          </a:xfrm>
        </p:spPr>
        <p:txBody>
          <a:bodyPr>
            <a:noAutofit/>
          </a:bodyPr>
          <a:lstStyle/>
          <a:p>
            <a:pPr algn="l"/>
            <a:r>
              <a:rPr lang="en-US" sz="2800" b="1" dirty="0"/>
              <a:t>Objectives of sampling (what we hope to learn from the sample ?)</a:t>
            </a:r>
          </a:p>
        </p:txBody>
      </p:sp>
      <p:sp>
        <p:nvSpPr>
          <p:cNvPr id="3" name="Content Placeholder 2"/>
          <p:cNvSpPr>
            <a:spLocks noGrp="1"/>
          </p:cNvSpPr>
          <p:nvPr>
            <p:ph idx="1"/>
          </p:nvPr>
        </p:nvSpPr>
        <p:spPr>
          <a:xfrm>
            <a:off x="628650" y="1295400"/>
            <a:ext cx="8134350" cy="4876799"/>
          </a:xfrm>
        </p:spPr>
        <p:txBody>
          <a:bodyPr>
            <a:normAutofit/>
          </a:bodyPr>
          <a:lstStyle/>
          <a:p>
            <a:pPr marL="514350" lvl="0" indent="-514350">
              <a:buFont typeface="+mj-lt"/>
              <a:buAutoNum type="arabicPeriod"/>
            </a:pPr>
            <a:r>
              <a:rPr lang="en-US" sz="2800" dirty="0"/>
              <a:t>To describe or explain population characteristics or phenomenon.</a:t>
            </a:r>
          </a:p>
          <a:p>
            <a:pPr marL="514350" lvl="0" indent="-514350">
              <a:buFont typeface="+mj-lt"/>
              <a:buAutoNum type="arabicPeriod"/>
            </a:pPr>
            <a:r>
              <a:rPr lang="en-US" sz="2800" dirty="0"/>
              <a:t>To explain the relationship between variables</a:t>
            </a:r>
          </a:p>
          <a:p>
            <a:pPr marL="514350" lvl="0" indent="-514350">
              <a:buFont typeface="+mj-lt"/>
              <a:buAutoNum type="arabicPeriod"/>
            </a:pPr>
            <a:r>
              <a:rPr lang="en-US" sz="2800" dirty="0"/>
              <a:t>To explore the research topics and gaining a deep understanding of the research topic.</a:t>
            </a:r>
          </a:p>
          <a:p>
            <a:pPr marL="514350" lvl="0" indent="-514350">
              <a:buFont typeface="+mj-lt"/>
              <a:buAutoNum type="arabicPeriod"/>
            </a:pPr>
            <a:r>
              <a:rPr lang="en-US" sz="2800" dirty="0"/>
              <a:t>To estimate the population parameters such as mean, standard deviation, proportion, correlation coefficients etc.</a:t>
            </a:r>
          </a:p>
          <a:p>
            <a:pPr marL="514350" lvl="0" indent="-514350">
              <a:buFont typeface="+mj-lt"/>
              <a:buAutoNum type="arabicPeriod"/>
            </a:pPr>
            <a:r>
              <a:rPr lang="en-US" sz="2800" dirty="0"/>
              <a:t>To test the hypothesis about the population from which the sample or samples are drawn or relationship between variables. </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F6BBD3B-60FE-4A9C-8A0B-B1D7DA10FF7E}"/>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5156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04800"/>
            <a:ext cx="7315200" cy="381000"/>
          </a:xfrm>
        </p:spPr>
        <p:txBody>
          <a:bodyPr>
            <a:normAutofit fontScale="90000"/>
          </a:bodyPr>
          <a:lstStyle/>
          <a:p>
            <a:pPr algn="l"/>
            <a:r>
              <a:rPr lang="en-US" sz="2800" b="1" dirty="0"/>
              <a:t>Major challenges in sampling</a:t>
            </a:r>
          </a:p>
        </p:txBody>
      </p:sp>
      <p:sp>
        <p:nvSpPr>
          <p:cNvPr id="3" name="Content Placeholder 2"/>
          <p:cNvSpPr>
            <a:spLocks noGrp="1"/>
          </p:cNvSpPr>
          <p:nvPr>
            <p:ph idx="1"/>
          </p:nvPr>
        </p:nvSpPr>
        <p:spPr>
          <a:xfrm>
            <a:off x="609600" y="838200"/>
            <a:ext cx="8077200" cy="4911127"/>
          </a:xfrm>
        </p:spPr>
        <p:txBody>
          <a:bodyPr>
            <a:normAutofit/>
          </a:bodyPr>
          <a:lstStyle/>
          <a:p>
            <a:pPr marL="514350" lvl="0" indent="-514350">
              <a:buFont typeface="+mj-lt"/>
              <a:buAutoNum type="arabicPeriod"/>
            </a:pPr>
            <a:r>
              <a:rPr lang="en-US" sz="3600" dirty="0"/>
              <a:t>To draw representative sample.</a:t>
            </a:r>
          </a:p>
          <a:p>
            <a:pPr marL="514350" lvl="0" indent="-514350">
              <a:buFont typeface="+mj-lt"/>
              <a:buAutoNum type="arabicPeriod"/>
            </a:pPr>
            <a:r>
              <a:rPr lang="en-US" sz="3600" dirty="0"/>
              <a:t>To choose appropriate sample size so that it sufficiently entails the population characteristics.</a:t>
            </a:r>
          </a:p>
          <a:p>
            <a:pPr marL="514350" lvl="0" indent="-514350">
              <a:buFont typeface="+mj-lt"/>
              <a:buAutoNum type="arabicPeriod"/>
            </a:pPr>
            <a:r>
              <a:rPr lang="en-US" sz="3600" dirty="0"/>
              <a:t>To choose appropriate sampling technique.</a:t>
            </a:r>
          </a:p>
        </p:txBody>
      </p:sp>
      <p:sp>
        <p:nvSpPr>
          <p:cNvPr id="4" name="Footer Placeholder 3">
            <a:extLst>
              <a:ext uri="{FF2B5EF4-FFF2-40B4-BE49-F238E27FC236}">
                <a16:creationId xmlns:a16="http://schemas.microsoft.com/office/drawing/2014/main" id="{5FD01937-B3A7-4427-9FD4-349AC30159B3}"/>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90891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696200" cy="533401"/>
          </a:xfrm>
        </p:spPr>
        <p:txBody>
          <a:bodyPr>
            <a:normAutofit fontScale="90000"/>
          </a:bodyPr>
          <a:lstStyle/>
          <a:p>
            <a:br>
              <a:rPr lang="en-US" sz="2800" b="1" dirty="0"/>
            </a:br>
            <a:br>
              <a:rPr lang="en-US" sz="2800" b="1" dirty="0"/>
            </a:br>
            <a:r>
              <a:rPr lang="en-US" sz="2800" b="1" dirty="0"/>
              <a:t>Advantages of sampling over complete census</a:t>
            </a:r>
          </a:p>
        </p:txBody>
      </p:sp>
      <p:sp>
        <p:nvSpPr>
          <p:cNvPr id="3" name="Content Placeholder 2"/>
          <p:cNvSpPr>
            <a:spLocks noGrp="1"/>
          </p:cNvSpPr>
          <p:nvPr>
            <p:ph idx="1"/>
          </p:nvPr>
        </p:nvSpPr>
        <p:spPr>
          <a:xfrm>
            <a:off x="304800" y="990600"/>
            <a:ext cx="8610600" cy="5562600"/>
          </a:xfrm>
        </p:spPr>
        <p:txBody>
          <a:bodyPr>
            <a:normAutofit fontScale="92500" lnSpcReduction="10000"/>
          </a:bodyPr>
          <a:lstStyle/>
          <a:p>
            <a:pPr marL="45720" indent="0">
              <a:buNone/>
            </a:pPr>
            <a:r>
              <a:rPr lang="en-US" dirty="0"/>
              <a:t>The main advantages of sampling technique over the complete enumeration may be outlined as follows:</a:t>
            </a:r>
          </a:p>
          <a:p>
            <a:pPr lvl="0"/>
            <a:r>
              <a:rPr lang="en-US" b="1" dirty="0">
                <a:solidFill>
                  <a:schemeClr val="tx2"/>
                </a:solidFill>
              </a:rPr>
              <a:t>Less time</a:t>
            </a:r>
            <a:r>
              <a:rPr lang="en-US" dirty="0"/>
              <a:t>: There is considerable saving in time and labor if sample is studied rather than whole population.</a:t>
            </a:r>
          </a:p>
          <a:p>
            <a:pPr lvl="0"/>
            <a:r>
              <a:rPr lang="en-US" b="1" dirty="0">
                <a:solidFill>
                  <a:schemeClr val="tx2"/>
                </a:solidFill>
              </a:rPr>
              <a:t>Reduced cost</a:t>
            </a:r>
            <a:r>
              <a:rPr lang="en-US" dirty="0"/>
              <a:t>: The costs on sampling is much lower than that on census.</a:t>
            </a:r>
          </a:p>
          <a:p>
            <a:r>
              <a:rPr lang="en-US" b="1" dirty="0">
                <a:solidFill>
                  <a:schemeClr val="tx2"/>
                </a:solidFill>
              </a:rPr>
              <a:t>Greater accuracy</a:t>
            </a:r>
            <a:r>
              <a:rPr lang="en-US" dirty="0"/>
              <a:t>: The quality of a study is often better with sampling than with a census. </a:t>
            </a:r>
          </a:p>
          <a:p>
            <a:r>
              <a:rPr lang="en-US" b="1" dirty="0">
                <a:solidFill>
                  <a:schemeClr val="tx2"/>
                </a:solidFill>
              </a:rPr>
              <a:t>No alternatives</a:t>
            </a:r>
            <a:r>
              <a:rPr lang="en-US" dirty="0"/>
              <a:t>: In some studies we are bound to study sample. </a:t>
            </a:r>
          </a:p>
          <a:p>
            <a:pPr lvl="1">
              <a:buFont typeface="Wingdings" pitchFamily="2" charset="2"/>
              <a:buChar char="Ø"/>
            </a:pPr>
            <a:r>
              <a:rPr lang="en-US" dirty="0"/>
              <a:t>Studying large population: For example, trees in jungle we have no alternative than to study sample of trees.</a:t>
            </a:r>
          </a:p>
          <a:p>
            <a:pPr lvl="1">
              <a:buFont typeface="Wingdings" pitchFamily="2" charset="2"/>
              <a:buChar char="Ø"/>
            </a:pPr>
            <a:r>
              <a:rPr lang="en-US" dirty="0"/>
              <a:t>Destructive test: If the quality of an item can be determine only by destroying the item in the process of testing we resort to sample. For example testing the quality of milk, testing the life of an electric bulb etc.</a:t>
            </a:r>
          </a:p>
          <a:p>
            <a:pPr lvl="1">
              <a:buFont typeface="Wingdings" pitchFamily="2" charset="2"/>
              <a:buChar char="Ø"/>
            </a:pPr>
            <a:r>
              <a:rPr lang="en-US" dirty="0"/>
              <a:t>Studying hypothetical population: For example, in coin tossing experiment where the process may continue indefinitely sampling method is the only method of estimating the parameters of the universe.</a:t>
            </a:r>
          </a:p>
        </p:txBody>
      </p:sp>
      <p:sp>
        <p:nvSpPr>
          <p:cNvPr id="4" name="Footer Placeholder 3">
            <a:extLst>
              <a:ext uri="{FF2B5EF4-FFF2-40B4-BE49-F238E27FC236}">
                <a16:creationId xmlns:a16="http://schemas.microsoft.com/office/drawing/2014/main" id="{FF300260-ADCF-4C69-A4F6-598A258E87C8}"/>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6091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1685</TotalTime>
  <Words>1815</Words>
  <Application>Microsoft Office PowerPoint</Application>
  <PresentationFormat>On-screen Show (4:3)</PresentationFormat>
  <Paragraphs>144</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Wingdings</vt:lpstr>
      <vt:lpstr>Metropolitan</vt:lpstr>
      <vt:lpstr>Equation</vt:lpstr>
      <vt:lpstr>Sampling</vt:lpstr>
      <vt:lpstr>Terminology used in sampling</vt:lpstr>
      <vt:lpstr>PowerPoint Presentation</vt:lpstr>
      <vt:lpstr>PowerPoint Presentation</vt:lpstr>
      <vt:lpstr>PowerPoint Presentation</vt:lpstr>
      <vt:lpstr>Reasons for studying sample (why we choose  to sample ?)</vt:lpstr>
      <vt:lpstr>Objectives of sampling (what we hope to learn from the sample ?)</vt:lpstr>
      <vt:lpstr>Major challenges in sampling</vt:lpstr>
      <vt:lpstr>  Advantages of sampling over complete census</vt:lpstr>
      <vt:lpstr>Major research methods</vt:lpstr>
      <vt:lpstr>Methods of data collection in survey</vt:lpstr>
      <vt:lpstr>PowerPoint Presentation</vt:lpstr>
      <vt:lpstr>PowerPoint Presentation</vt:lpstr>
      <vt:lpstr>Steps in sampling process</vt:lpstr>
      <vt:lpstr>PowerPoint Presentation</vt:lpstr>
      <vt:lpstr>Sampling Design</vt:lpstr>
      <vt:lpstr>PowerPoint Presentation</vt:lpstr>
      <vt:lpstr>Difference between random and non-random sampling design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Santosh Chhatkuli</dc:creator>
  <cp:lastModifiedBy>Santosh Chhatkuli</cp:lastModifiedBy>
  <cp:revision>120</cp:revision>
  <dcterms:created xsi:type="dcterms:W3CDTF">2011-05-12T12:33:24Z</dcterms:created>
  <dcterms:modified xsi:type="dcterms:W3CDTF">2025-03-05T08:48:57Z</dcterms:modified>
</cp:coreProperties>
</file>