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7" r:id="rId2"/>
    <p:sldId id="259" r:id="rId3"/>
    <p:sldId id="260" r:id="rId4"/>
    <p:sldId id="261" r:id="rId5"/>
    <p:sldId id="263" r:id="rId6"/>
    <p:sldId id="268" r:id="rId7"/>
    <p:sldId id="265" r:id="rId8"/>
    <p:sldId id="276" r:id="rId9"/>
    <p:sldId id="277" r:id="rId10"/>
    <p:sldId id="269" r:id="rId11"/>
    <p:sldId id="272" r:id="rId12"/>
    <p:sldId id="267" r:id="rId13"/>
    <p:sldId id="274" r:id="rId14"/>
    <p:sldId id="271" r:id="rId15"/>
    <p:sldId id="275" r:id="rId16"/>
    <p:sldId id="280" r:id="rId17"/>
    <p:sldId id="282" r:id="rId18"/>
    <p:sldId id="281" r:id="rId19"/>
    <p:sldId id="279" r:id="rId20"/>
    <p:sldId id="278"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99"/>
    <a:srgbClr val="CC0066"/>
    <a:srgbClr val="EE5C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4660"/>
  </p:normalViewPr>
  <p:slideViewPr>
    <p:cSldViewPr snapToGrid="0">
      <p:cViewPr varScale="1">
        <p:scale>
          <a:sx n="82" d="100"/>
          <a:sy n="82"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7.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10" Type="http://schemas.openxmlformats.org/officeDocument/2006/relationships/image" Target="../media/image43.svg"/><Relationship Id="rId4" Type="http://schemas.openxmlformats.org/officeDocument/2006/relationships/image" Target="../media/image37.svg"/><Relationship Id="rId9" Type="http://schemas.openxmlformats.org/officeDocument/2006/relationships/image" Target="../media/image4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7.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10" Type="http://schemas.openxmlformats.org/officeDocument/2006/relationships/image" Target="../media/image43.svg"/><Relationship Id="rId4" Type="http://schemas.openxmlformats.org/officeDocument/2006/relationships/image" Target="../media/image37.svg"/><Relationship Id="rId9" Type="http://schemas.openxmlformats.org/officeDocument/2006/relationships/image" Target="../media/image42.pn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F57FC3-6DCE-41A3-92FD-3C543D582764}"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12692006-5A0A-4057-8BA7-BE10A17870F7}">
      <dgm:prSet/>
      <dgm:spPr/>
      <dgm:t>
        <a:bodyPr/>
        <a:lstStyle/>
        <a:p>
          <a:pPr>
            <a:lnSpc>
              <a:spcPct val="100000"/>
            </a:lnSpc>
            <a:defRPr cap="all"/>
          </a:pPr>
          <a:r>
            <a:rPr lang="en-IN" dirty="0">
              <a:latin typeface="Amasis MT Pro Medium" panose="02040604050005020304" pitchFamily="18" charset="0"/>
            </a:rPr>
            <a:t>Introduction &amp; Problem Statement</a:t>
          </a:r>
          <a:endParaRPr lang="en-US" dirty="0">
            <a:latin typeface="Amasis MT Pro Medium" panose="02040604050005020304" pitchFamily="18" charset="0"/>
          </a:endParaRPr>
        </a:p>
      </dgm:t>
    </dgm:pt>
    <dgm:pt modelId="{0DD81470-204F-448E-87C9-E17648BA7007}" type="parTrans" cxnId="{EA7E01AC-6ED7-4841-974A-304DB4055489}">
      <dgm:prSet/>
      <dgm:spPr/>
      <dgm:t>
        <a:bodyPr/>
        <a:lstStyle/>
        <a:p>
          <a:endParaRPr lang="en-US"/>
        </a:p>
      </dgm:t>
    </dgm:pt>
    <dgm:pt modelId="{F2452B45-2DA7-4172-810E-4A0E1D89BAE0}" type="sibTrans" cxnId="{EA7E01AC-6ED7-4841-974A-304DB4055489}">
      <dgm:prSet/>
      <dgm:spPr/>
      <dgm:t>
        <a:bodyPr/>
        <a:lstStyle/>
        <a:p>
          <a:pPr>
            <a:lnSpc>
              <a:spcPct val="100000"/>
            </a:lnSpc>
          </a:pPr>
          <a:endParaRPr lang="en-US"/>
        </a:p>
      </dgm:t>
    </dgm:pt>
    <dgm:pt modelId="{FB6C8AAF-A113-4121-89FF-AFD06A2E4CB6}">
      <dgm:prSet custT="1"/>
      <dgm:spPr/>
      <dgm:t>
        <a:bodyPr/>
        <a:lstStyle/>
        <a:p>
          <a:pPr>
            <a:lnSpc>
              <a:spcPct val="100000"/>
            </a:lnSpc>
            <a:defRPr cap="all"/>
          </a:pPr>
          <a:r>
            <a:rPr lang="en-IN" sz="1500" dirty="0">
              <a:latin typeface="Amasis MT Pro Medium" panose="02040604050005020304" pitchFamily="18" charset="0"/>
            </a:rPr>
            <a:t>Business Objective</a:t>
          </a:r>
          <a:endParaRPr lang="en-US" sz="1500" dirty="0">
            <a:latin typeface="Amasis MT Pro Medium" panose="02040604050005020304" pitchFamily="18" charset="0"/>
          </a:endParaRPr>
        </a:p>
      </dgm:t>
    </dgm:pt>
    <dgm:pt modelId="{B3074B51-271E-429A-BBA7-9A9736FA7D47}" type="parTrans" cxnId="{999948C4-933D-4B2E-863A-CC9E1BF8E33D}">
      <dgm:prSet/>
      <dgm:spPr/>
      <dgm:t>
        <a:bodyPr/>
        <a:lstStyle/>
        <a:p>
          <a:endParaRPr lang="en-US"/>
        </a:p>
      </dgm:t>
    </dgm:pt>
    <dgm:pt modelId="{B0171E78-1805-47F2-84AF-B7B05BA50A20}" type="sibTrans" cxnId="{999948C4-933D-4B2E-863A-CC9E1BF8E33D}">
      <dgm:prSet/>
      <dgm:spPr/>
      <dgm:t>
        <a:bodyPr/>
        <a:lstStyle/>
        <a:p>
          <a:pPr>
            <a:lnSpc>
              <a:spcPct val="100000"/>
            </a:lnSpc>
          </a:pPr>
          <a:endParaRPr lang="en-US"/>
        </a:p>
      </dgm:t>
    </dgm:pt>
    <dgm:pt modelId="{5B857DEF-6B16-427C-9D8A-8BB8B0E75779}">
      <dgm:prSet/>
      <dgm:spPr/>
      <dgm:t>
        <a:bodyPr/>
        <a:lstStyle/>
        <a:p>
          <a:pPr>
            <a:lnSpc>
              <a:spcPct val="100000"/>
            </a:lnSpc>
            <a:defRPr cap="all"/>
          </a:pPr>
          <a:r>
            <a:rPr lang="en-IN" dirty="0">
              <a:latin typeface="Amasis MT Pro Medium" panose="02040604050005020304" pitchFamily="18" charset="0"/>
            </a:rPr>
            <a:t>KPIs</a:t>
          </a:r>
          <a:endParaRPr lang="en-US" dirty="0">
            <a:latin typeface="Amasis MT Pro Medium" panose="02040604050005020304" pitchFamily="18" charset="0"/>
          </a:endParaRPr>
        </a:p>
      </dgm:t>
    </dgm:pt>
    <dgm:pt modelId="{1D970D90-E7A4-4216-8EB7-5F0DD16A77B0}" type="parTrans" cxnId="{553AEEF7-EAD9-47B3-98DE-E872EEAD7EEA}">
      <dgm:prSet/>
      <dgm:spPr/>
      <dgm:t>
        <a:bodyPr/>
        <a:lstStyle/>
        <a:p>
          <a:endParaRPr lang="en-US"/>
        </a:p>
      </dgm:t>
    </dgm:pt>
    <dgm:pt modelId="{C9027E26-BD43-4C72-B341-A67E49108CB3}" type="sibTrans" cxnId="{553AEEF7-EAD9-47B3-98DE-E872EEAD7EEA}">
      <dgm:prSet/>
      <dgm:spPr/>
      <dgm:t>
        <a:bodyPr/>
        <a:lstStyle/>
        <a:p>
          <a:pPr>
            <a:lnSpc>
              <a:spcPct val="100000"/>
            </a:lnSpc>
          </a:pPr>
          <a:endParaRPr lang="en-US"/>
        </a:p>
      </dgm:t>
    </dgm:pt>
    <dgm:pt modelId="{42A89EE8-11D2-4851-BB98-F4B8D6368DB5}">
      <dgm:prSet/>
      <dgm:spPr/>
      <dgm:t>
        <a:bodyPr/>
        <a:lstStyle/>
        <a:p>
          <a:pPr>
            <a:lnSpc>
              <a:spcPct val="100000"/>
            </a:lnSpc>
            <a:defRPr cap="all"/>
          </a:pPr>
          <a:r>
            <a:rPr lang="en-IN" dirty="0">
              <a:latin typeface="Amasis MT Pro Medium" panose="02040604050005020304" pitchFamily="18" charset="0"/>
            </a:rPr>
            <a:t>Dashboard</a:t>
          </a:r>
          <a:endParaRPr lang="en-US" dirty="0">
            <a:latin typeface="Amasis MT Pro Medium" panose="02040604050005020304" pitchFamily="18" charset="0"/>
          </a:endParaRPr>
        </a:p>
      </dgm:t>
    </dgm:pt>
    <dgm:pt modelId="{931B76A9-F2DD-4A4B-B8AB-74E1A82571D2}" type="parTrans" cxnId="{8A1BA6E6-2D1C-4351-A295-3DA16CE15CEC}">
      <dgm:prSet/>
      <dgm:spPr/>
      <dgm:t>
        <a:bodyPr/>
        <a:lstStyle/>
        <a:p>
          <a:endParaRPr lang="en-US"/>
        </a:p>
      </dgm:t>
    </dgm:pt>
    <dgm:pt modelId="{4B4EA075-2719-48BE-A86E-6C2C27BE0D40}" type="sibTrans" cxnId="{8A1BA6E6-2D1C-4351-A295-3DA16CE15CEC}">
      <dgm:prSet/>
      <dgm:spPr/>
      <dgm:t>
        <a:bodyPr/>
        <a:lstStyle/>
        <a:p>
          <a:pPr>
            <a:lnSpc>
              <a:spcPct val="100000"/>
            </a:lnSpc>
          </a:pPr>
          <a:endParaRPr lang="en-US"/>
        </a:p>
      </dgm:t>
    </dgm:pt>
    <dgm:pt modelId="{E729FD1C-9D84-4B80-BAB7-70366BC2565C}">
      <dgm:prSet/>
      <dgm:spPr/>
      <dgm:t>
        <a:bodyPr/>
        <a:lstStyle/>
        <a:p>
          <a:pPr>
            <a:lnSpc>
              <a:spcPct val="100000"/>
            </a:lnSpc>
            <a:defRPr cap="all"/>
          </a:pPr>
          <a:r>
            <a:rPr lang="en-IN" dirty="0">
              <a:latin typeface="Amasis MT Pro Medium" panose="02040604050005020304" pitchFamily="18" charset="0"/>
            </a:rPr>
            <a:t>Conclusion</a:t>
          </a:r>
          <a:endParaRPr lang="en-US" dirty="0">
            <a:latin typeface="Amasis MT Pro Medium" panose="02040604050005020304" pitchFamily="18" charset="0"/>
          </a:endParaRPr>
        </a:p>
      </dgm:t>
    </dgm:pt>
    <dgm:pt modelId="{D33D71D9-7C8D-47A0-B8E6-E0C9AD15D6A8}" type="parTrans" cxnId="{46DA169B-C097-420A-A0E7-EDAA4CE5BB7F}">
      <dgm:prSet/>
      <dgm:spPr/>
      <dgm:t>
        <a:bodyPr/>
        <a:lstStyle/>
        <a:p>
          <a:endParaRPr lang="en-US"/>
        </a:p>
      </dgm:t>
    </dgm:pt>
    <dgm:pt modelId="{0437266C-D4AB-4283-B415-0D5B0D732353}" type="sibTrans" cxnId="{46DA169B-C097-420A-A0E7-EDAA4CE5BB7F}">
      <dgm:prSet/>
      <dgm:spPr/>
      <dgm:t>
        <a:bodyPr/>
        <a:lstStyle/>
        <a:p>
          <a:endParaRPr lang="en-US"/>
        </a:p>
      </dgm:t>
    </dgm:pt>
    <dgm:pt modelId="{7E473F42-FB9C-4D50-A6FA-A7BF44D17A81}" type="pres">
      <dgm:prSet presAssocID="{52F57FC3-6DCE-41A3-92FD-3C543D582764}" presName="root" presStyleCnt="0">
        <dgm:presLayoutVars>
          <dgm:dir/>
          <dgm:resizeHandles val="exact"/>
        </dgm:presLayoutVars>
      </dgm:prSet>
      <dgm:spPr/>
    </dgm:pt>
    <dgm:pt modelId="{D1BD0552-8236-492D-94D8-FB4F0D520E6B}" type="pres">
      <dgm:prSet presAssocID="{12692006-5A0A-4057-8BA7-BE10A17870F7}" presName="compNode" presStyleCnt="0"/>
      <dgm:spPr/>
    </dgm:pt>
    <dgm:pt modelId="{AA306FAA-6C0E-4935-AB43-12D28C3B1AAB}" type="pres">
      <dgm:prSet presAssocID="{12692006-5A0A-4057-8BA7-BE10A17870F7}" presName="iconBgRect" presStyleLbl="bgShp" presStyleIdx="0" presStyleCnt="5"/>
      <dgm:spPr/>
    </dgm:pt>
    <dgm:pt modelId="{AD7AB92A-4DF5-4962-933E-50B93E0A4166}" type="pres">
      <dgm:prSet presAssocID="{12692006-5A0A-4057-8BA7-BE10A17870F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ument"/>
        </a:ext>
      </dgm:extLst>
    </dgm:pt>
    <dgm:pt modelId="{E75760D4-A7C7-4F9A-8418-B07157112F02}" type="pres">
      <dgm:prSet presAssocID="{12692006-5A0A-4057-8BA7-BE10A17870F7}" presName="spaceRect" presStyleCnt="0"/>
      <dgm:spPr/>
    </dgm:pt>
    <dgm:pt modelId="{84BA2DD6-8D83-493F-9054-0A9644AF6839}" type="pres">
      <dgm:prSet presAssocID="{12692006-5A0A-4057-8BA7-BE10A17870F7}" presName="textRect" presStyleLbl="revTx" presStyleIdx="0" presStyleCnt="5">
        <dgm:presLayoutVars>
          <dgm:chMax val="1"/>
          <dgm:chPref val="1"/>
        </dgm:presLayoutVars>
      </dgm:prSet>
      <dgm:spPr/>
    </dgm:pt>
    <dgm:pt modelId="{5392952E-9370-43A5-8CC9-7D9F9DD0EE27}" type="pres">
      <dgm:prSet presAssocID="{F2452B45-2DA7-4172-810E-4A0E1D89BAE0}" presName="sibTrans" presStyleCnt="0"/>
      <dgm:spPr/>
    </dgm:pt>
    <dgm:pt modelId="{42F35C07-8825-4285-A6D3-6EC57D189DF7}" type="pres">
      <dgm:prSet presAssocID="{FB6C8AAF-A113-4121-89FF-AFD06A2E4CB6}" presName="compNode" presStyleCnt="0"/>
      <dgm:spPr/>
    </dgm:pt>
    <dgm:pt modelId="{8B7B898D-4F51-4B41-B439-94C166BD9C6C}" type="pres">
      <dgm:prSet presAssocID="{FB6C8AAF-A113-4121-89FF-AFD06A2E4CB6}" presName="iconBgRect" presStyleLbl="bgShp" presStyleIdx="1" presStyleCnt="5"/>
      <dgm:spPr/>
    </dgm:pt>
    <dgm:pt modelId="{3C472F9E-6950-4F55-A26E-2D8CEA53AFC8}" type="pres">
      <dgm:prSet presAssocID="{FB6C8AAF-A113-4121-89FF-AFD06A2E4CB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seye"/>
        </a:ext>
      </dgm:extLst>
    </dgm:pt>
    <dgm:pt modelId="{F4771942-D105-4A2C-AE3C-BA6405535AA7}" type="pres">
      <dgm:prSet presAssocID="{FB6C8AAF-A113-4121-89FF-AFD06A2E4CB6}" presName="spaceRect" presStyleCnt="0"/>
      <dgm:spPr/>
    </dgm:pt>
    <dgm:pt modelId="{2274C79D-76D2-4369-90D1-52E36556FA66}" type="pres">
      <dgm:prSet presAssocID="{FB6C8AAF-A113-4121-89FF-AFD06A2E4CB6}" presName="textRect" presStyleLbl="revTx" presStyleIdx="1" presStyleCnt="5">
        <dgm:presLayoutVars>
          <dgm:chMax val="1"/>
          <dgm:chPref val="1"/>
        </dgm:presLayoutVars>
      </dgm:prSet>
      <dgm:spPr/>
    </dgm:pt>
    <dgm:pt modelId="{87CC4F69-A980-48D3-97B8-BF200C5CA99E}" type="pres">
      <dgm:prSet presAssocID="{B0171E78-1805-47F2-84AF-B7B05BA50A20}" presName="sibTrans" presStyleCnt="0"/>
      <dgm:spPr/>
    </dgm:pt>
    <dgm:pt modelId="{2F042DD6-A1B4-448C-AE87-D06A9006AB78}" type="pres">
      <dgm:prSet presAssocID="{5B857DEF-6B16-427C-9D8A-8BB8B0E75779}" presName="compNode" presStyleCnt="0"/>
      <dgm:spPr/>
    </dgm:pt>
    <dgm:pt modelId="{D5E67B1E-EF75-48A2-A54B-770EBDCF9CB8}" type="pres">
      <dgm:prSet presAssocID="{5B857DEF-6B16-427C-9D8A-8BB8B0E75779}" presName="iconBgRect" presStyleLbl="bgShp" presStyleIdx="2" presStyleCnt="5"/>
      <dgm:spPr/>
    </dgm:pt>
    <dgm:pt modelId="{418D2344-C672-4E46-9858-7D31B2CDF56F}" type="pres">
      <dgm:prSet presAssocID="{5B857DEF-6B16-427C-9D8A-8BB8B0E7577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chart"/>
        </a:ext>
      </dgm:extLst>
    </dgm:pt>
    <dgm:pt modelId="{28739035-FA6A-44D8-A713-C71C73DB4FB0}" type="pres">
      <dgm:prSet presAssocID="{5B857DEF-6B16-427C-9D8A-8BB8B0E75779}" presName="spaceRect" presStyleCnt="0"/>
      <dgm:spPr/>
    </dgm:pt>
    <dgm:pt modelId="{63FADC6C-1B5C-472F-9930-515DCB293558}" type="pres">
      <dgm:prSet presAssocID="{5B857DEF-6B16-427C-9D8A-8BB8B0E75779}" presName="textRect" presStyleLbl="revTx" presStyleIdx="2" presStyleCnt="5">
        <dgm:presLayoutVars>
          <dgm:chMax val="1"/>
          <dgm:chPref val="1"/>
        </dgm:presLayoutVars>
      </dgm:prSet>
      <dgm:spPr/>
    </dgm:pt>
    <dgm:pt modelId="{5641BA45-2C68-4FAB-954C-D62DAEEDC702}" type="pres">
      <dgm:prSet presAssocID="{C9027E26-BD43-4C72-B341-A67E49108CB3}" presName="sibTrans" presStyleCnt="0"/>
      <dgm:spPr/>
    </dgm:pt>
    <dgm:pt modelId="{55CA2A66-91E8-4EF7-844C-C48D683DA391}" type="pres">
      <dgm:prSet presAssocID="{42A89EE8-11D2-4851-BB98-F4B8D6368DB5}" presName="compNode" presStyleCnt="0"/>
      <dgm:spPr/>
    </dgm:pt>
    <dgm:pt modelId="{640772AC-DF26-41A8-8780-4366CD6C54FA}" type="pres">
      <dgm:prSet presAssocID="{42A89EE8-11D2-4851-BB98-F4B8D6368DB5}" presName="iconBgRect" presStyleLbl="bgShp" presStyleIdx="3" presStyleCnt="5"/>
      <dgm:spPr/>
    </dgm:pt>
    <dgm:pt modelId="{A291A885-72D6-40EA-A71D-FEE06F427491}" type="pres">
      <dgm:prSet presAssocID="{42A89EE8-11D2-4851-BB98-F4B8D6368DB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auge"/>
        </a:ext>
      </dgm:extLst>
    </dgm:pt>
    <dgm:pt modelId="{C9459BB6-7B35-4656-B2BC-C8F06068C362}" type="pres">
      <dgm:prSet presAssocID="{42A89EE8-11D2-4851-BB98-F4B8D6368DB5}" presName="spaceRect" presStyleCnt="0"/>
      <dgm:spPr/>
    </dgm:pt>
    <dgm:pt modelId="{06646A4D-0E91-4F3E-86D5-3A50EA5AE283}" type="pres">
      <dgm:prSet presAssocID="{42A89EE8-11D2-4851-BB98-F4B8D6368DB5}" presName="textRect" presStyleLbl="revTx" presStyleIdx="3" presStyleCnt="5">
        <dgm:presLayoutVars>
          <dgm:chMax val="1"/>
          <dgm:chPref val="1"/>
        </dgm:presLayoutVars>
      </dgm:prSet>
      <dgm:spPr/>
    </dgm:pt>
    <dgm:pt modelId="{3B88EBCF-5D08-438C-8977-7C40437347F2}" type="pres">
      <dgm:prSet presAssocID="{4B4EA075-2719-48BE-A86E-6C2C27BE0D40}" presName="sibTrans" presStyleCnt="0"/>
      <dgm:spPr/>
    </dgm:pt>
    <dgm:pt modelId="{81598963-A178-4A4C-81CC-7278F8F97AC9}" type="pres">
      <dgm:prSet presAssocID="{E729FD1C-9D84-4B80-BAB7-70366BC2565C}" presName="compNode" presStyleCnt="0"/>
      <dgm:spPr/>
    </dgm:pt>
    <dgm:pt modelId="{D75E3BB3-9F68-4512-94AA-0953F514D933}" type="pres">
      <dgm:prSet presAssocID="{E729FD1C-9D84-4B80-BAB7-70366BC2565C}" presName="iconBgRect" presStyleLbl="bgShp" presStyleIdx="4" presStyleCnt="5"/>
      <dgm:spPr/>
    </dgm:pt>
    <dgm:pt modelId="{F7A87F04-F312-4E79-99F0-E2901F8B965B}" type="pres">
      <dgm:prSet presAssocID="{E729FD1C-9D84-4B80-BAB7-70366BC2565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Gavel"/>
        </a:ext>
      </dgm:extLst>
    </dgm:pt>
    <dgm:pt modelId="{DC3DEE84-3E6C-4933-8FCA-B6E5E5E2F232}" type="pres">
      <dgm:prSet presAssocID="{E729FD1C-9D84-4B80-BAB7-70366BC2565C}" presName="spaceRect" presStyleCnt="0"/>
      <dgm:spPr/>
    </dgm:pt>
    <dgm:pt modelId="{DC1A6CA3-986B-4564-899C-19BD37D429A2}" type="pres">
      <dgm:prSet presAssocID="{E729FD1C-9D84-4B80-BAB7-70366BC2565C}" presName="textRect" presStyleLbl="revTx" presStyleIdx="4" presStyleCnt="5">
        <dgm:presLayoutVars>
          <dgm:chMax val="1"/>
          <dgm:chPref val="1"/>
        </dgm:presLayoutVars>
      </dgm:prSet>
      <dgm:spPr/>
    </dgm:pt>
  </dgm:ptLst>
  <dgm:cxnLst>
    <dgm:cxn modelId="{0BAF162C-C359-4C31-89D0-C13B9953C525}" type="presOf" srcId="{12692006-5A0A-4057-8BA7-BE10A17870F7}" destId="{84BA2DD6-8D83-493F-9054-0A9644AF6839}" srcOrd="0" destOrd="0" presId="urn:microsoft.com/office/officeart/2018/5/layout/IconCircleLabelList"/>
    <dgm:cxn modelId="{DFF4355B-D370-4FAF-A6F8-D3559DE2554B}" type="presOf" srcId="{42A89EE8-11D2-4851-BB98-F4B8D6368DB5}" destId="{06646A4D-0E91-4F3E-86D5-3A50EA5AE283}" srcOrd="0" destOrd="0" presId="urn:microsoft.com/office/officeart/2018/5/layout/IconCircleLabelList"/>
    <dgm:cxn modelId="{32F3C770-9291-4784-B9A0-3526775797F1}" type="presOf" srcId="{52F57FC3-6DCE-41A3-92FD-3C543D582764}" destId="{7E473F42-FB9C-4D50-A6FA-A7BF44D17A81}" srcOrd="0" destOrd="0" presId="urn:microsoft.com/office/officeart/2018/5/layout/IconCircleLabelList"/>
    <dgm:cxn modelId="{11B82482-441B-45A4-B7DE-CA9E956C7067}" type="presOf" srcId="{5B857DEF-6B16-427C-9D8A-8BB8B0E75779}" destId="{63FADC6C-1B5C-472F-9930-515DCB293558}" srcOrd="0" destOrd="0" presId="urn:microsoft.com/office/officeart/2018/5/layout/IconCircleLabelList"/>
    <dgm:cxn modelId="{46DA169B-C097-420A-A0E7-EDAA4CE5BB7F}" srcId="{52F57FC3-6DCE-41A3-92FD-3C543D582764}" destId="{E729FD1C-9D84-4B80-BAB7-70366BC2565C}" srcOrd="4" destOrd="0" parTransId="{D33D71D9-7C8D-47A0-B8E6-E0C9AD15D6A8}" sibTransId="{0437266C-D4AB-4283-B415-0D5B0D732353}"/>
    <dgm:cxn modelId="{EA7E01AC-6ED7-4841-974A-304DB4055489}" srcId="{52F57FC3-6DCE-41A3-92FD-3C543D582764}" destId="{12692006-5A0A-4057-8BA7-BE10A17870F7}" srcOrd="0" destOrd="0" parTransId="{0DD81470-204F-448E-87C9-E17648BA7007}" sibTransId="{F2452B45-2DA7-4172-810E-4A0E1D89BAE0}"/>
    <dgm:cxn modelId="{B24B29BF-F5E9-4BCD-BFDB-F6252C56C724}" type="presOf" srcId="{E729FD1C-9D84-4B80-BAB7-70366BC2565C}" destId="{DC1A6CA3-986B-4564-899C-19BD37D429A2}" srcOrd="0" destOrd="0" presId="urn:microsoft.com/office/officeart/2018/5/layout/IconCircleLabelList"/>
    <dgm:cxn modelId="{999948C4-933D-4B2E-863A-CC9E1BF8E33D}" srcId="{52F57FC3-6DCE-41A3-92FD-3C543D582764}" destId="{FB6C8AAF-A113-4121-89FF-AFD06A2E4CB6}" srcOrd="1" destOrd="0" parTransId="{B3074B51-271E-429A-BBA7-9A9736FA7D47}" sibTransId="{B0171E78-1805-47F2-84AF-B7B05BA50A20}"/>
    <dgm:cxn modelId="{7A2BD2DF-F2F2-473A-875E-0300F035697C}" type="presOf" srcId="{FB6C8AAF-A113-4121-89FF-AFD06A2E4CB6}" destId="{2274C79D-76D2-4369-90D1-52E36556FA66}" srcOrd="0" destOrd="0" presId="urn:microsoft.com/office/officeart/2018/5/layout/IconCircleLabelList"/>
    <dgm:cxn modelId="{8A1BA6E6-2D1C-4351-A295-3DA16CE15CEC}" srcId="{52F57FC3-6DCE-41A3-92FD-3C543D582764}" destId="{42A89EE8-11D2-4851-BB98-F4B8D6368DB5}" srcOrd="3" destOrd="0" parTransId="{931B76A9-F2DD-4A4B-B8AB-74E1A82571D2}" sibTransId="{4B4EA075-2719-48BE-A86E-6C2C27BE0D40}"/>
    <dgm:cxn modelId="{553AEEF7-EAD9-47B3-98DE-E872EEAD7EEA}" srcId="{52F57FC3-6DCE-41A3-92FD-3C543D582764}" destId="{5B857DEF-6B16-427C-9D8A-8BB8B0E75779}" srcOrd="2" destOrd="0" parTransId="{1D970D90-E7A4-4216-8EB7-5F0DD16A77B0}" sibTransId="{C9027E26-BD43-4C72-B341-A67E49108CB3}"/>
    <dgm:cxn modelId="{02C01B74-93BA-4335-B0C4-CC1272BB1B34}" type="presParOf" srcId="{7E473F42-FB9C-4D50-A6FA-A7BF44D17A81}" destId="{D1BD0552-8236-492D-94D8-FB4F0D520E6B}" srcOrd="0" destOrd="0" presId="urn:microsoft.com/office/officeart/2018/5/layout/IconCircleLabelList"/>
    <dgm:cxn modelId="{73C95C15-A686-4ECD-B1CA-16D08A9F9511}" type="presParOf" srcId="{D1BD0552-8236-492D-94D8-FB4F0D520E6B}" destId="{AA306FAA-6C0E-4935-AB43-12D28C3B1AAB}" srcOrd="0" destOrd="0" presId="urn:microsoft.com/office/officeart/2018/5/layout/IconCircleLabelList"/>
    <dgm:cxn modelId="{4EC182DC-ED47-4596-96CB-B436DDADB66E}" type="presParOf" srcId="{D1BD0552-8236-492D-94D8-FB4F0D520E6B}" destId="{AD7AB92A-4DF5-4962-933E-50B93E0A4166}" srcOrd="1" destOrd="0" presId="urn:microsoft.com/office/officeart/2018/5/layout/IconCircleLabelList"/>
    <dgm:cxn modelId="{1597A6BA-43C9-4B9C-8F32-65FCF7462EE1}" type="presParOf" srcId="{D1BD0552-8236-492D-94D8-FB4F0D520E6B}" destId="{E75760D4-A7C7-4F9A-8418-B07157112F02}" srcOrd="2" destOrd="0" presId="urn:microsoft.com/office/officeart/2018/5/layout/IconCircleLabelList"/>
    <dgm:cxn modelId="{83F27295-5E7A-43D4-A633-B77F1E516862}" type="presParOf" srcId="{D1BD0552-8236-492D-94D8-FB4F0D520E6B}" destId="{84BA2DD6-8D83-493F-9054-0A9644AF6839}" srcOrd="3" destOrd="0" presId="urn:microsoft.com/office/officeart/2018/5/layout/IconCircleLabelList"/>
    <dgm:cxn modelId="{65D80FCC-035B-400E-B3D4-36CAC06CC8FC}" type="presParOf" srcId="{7E473F42-FB9C-4D50-A6FA-A7BF44D17A81}" destId="{5392952E-9370-43A5-8CC9-7D9F9DD0EE27}" srcOrd="1" destOrd="0" presId="urn:microsoft.com/office/officeart/2018/5/layout/IconCircleLabelList"/>
    <dgm:cxn modelId="{A616649A-6ED5-4BBA-8D68-949D30940D93}" type="presParOf" srcId="{7E473F42-FB9C-4D50-A6FA-A7BF44D17A81}" destId="{42F35C07-8825-4285-A6D3-6EC57D189DF7}" srcOrd="2" destOrd="0" presId="urn:microsoft.com/office/officeart/2018/5/layout/IconCircleLabelList"/>
    <dgm:cxn modelId="{47307F59-537B-4092-AEE9-D9501FBBFC75}" type="presParOf" srcId="{42F35C07-8825-4285-A6D3-6EC57D189DF7}" destId="{8B7B898D-4F51-4B41-B439-94C166BD9C6C}" srcOrd="0" destOrd="0" presId="urn:microsoft.com/office/officeart/2018/5/layout/IconCircleLabelList"/>
    <dgm:cxn modelId="{119B93A6-E2DB-49E6-A7EF-53CB0241CE16}" type="presParOf" srcId="{42F35C07-8825-4285-A6D3-6EC57D189DF7}" destId="{3C472F9E-6950-4F55-A26E-2D8CEA53AFC8}" srcOrd="1" destOrd="0" presId="urn:microsoft.com/office/officeart/2018/5/layout/IconCircleLabelList"/>
    <dgm:cxn modelId="{FFE2BB81-9741-4CC5-ACAC-E4B2579DC04D}" type="presParOf" srcId="{42F35C07-8825-4285-A6D3-6EC57D189DF7}" destId="{F4771942-D105-4A2C-AE3C-BA6405535AA7}" srcOrd="2" destOrd="0" presId="urn:microsoft.com/office/officeart/2018/5/layout/IconCircleLabelList"/>
    <dgm:cxn modelId="{5B7EA1D3-3314-4901-B2B9-5A4C053FA092}" type="presParOf" srcId="{42F35C07-8825-4285-A6D3-6EC57D189DF7}" destId="{2274C79D-76D2-4369-90D1-52E36556FA66}" srcOrd="3" destOrd="0" presId="urn:microsoft.com/office/officeart/2018/5/layout/IconCircleLabelList"/>
    <dgm:cxn modelId="{054AD7A6-154A-48DD-A014-BB155CB6EB10}" type="presParOf" srcId="{7E473F42-FB9C-4D50-A6FA-A7BF44D17A81}" destId="{87CC4F69-A980-48D3-97B8-BF200C5CA99E}" srcOrd="3" destOrd="0" presId="urn:microsoft.com/office/officeart/2018/5/layout/IconCircleLabelList"/>
    <dgm:cxn modelId="{62E914E4-D831-4716-87C2-CF8803E113B3}" type="presParOf" srcId="{7E473F42-FB9C-4D50-A6FA-A7BF44D17A81}" destId="{2F042DD6-A1B4-448C-AE87-D06A9006AB78}" srcOrd="4" destOrd="0" presId="urn:microsoft.com/office/officeart/2018/5/layout/IconCircleLabelList"/>
    <dgm:cxn modelId="{4B57A8FC-BCEE-4EA1-A732-4119016BBF27}" type="presParOf" srcId="{2F042DD6-A1B4-448C-AE87-D06A9006AB78}" destId="{D5E67B1E-EF75-48A2-A54B-770EBDCF9CB8}" srcOrd="0" destOrd="0" presId="urn:microsoft.com/office/officeart/2018/5/layout/IconCircleLabelList"/>
    <dgm:cxn modelId="{4E2F7ECA-4BF1-4BDC-B3F0-FF8678D05317}" type="presParOf" srcId="{2F042DD6-A1B4-448C-AE87-D06A9006AB78}" destId="{418D2344-C672-4E46-9858-7D31B2CDF56F}" srcOrd="1" destOrd="0" presId="urn:microsoft.com/office/officeart/2018/5/layout/IconCircleLabelList"/>
    <dgm:cxn modelId="{8C4C8EB9-30B0-4DDC-B13B-CF86D09F694E}" type="presParOf" srcId="{2F042DD6-A1B4-448C-AE87-D06A9006AB78}" destId="{28739035-FA6A-44D8-A713-C71C73DB4FB0}" srcOrd="2" destOrd="0" presId="urn:microsoft.com/office/officeart/2018/5/layout/IconCircleLabelList"/>
    <dgm:cxn modelId="{F5128540-55FB-46D0-89EC-8570D07E2A6C}" type="presParOf" srcId="{2F042DD6-A1B4-448C-AE87-D06A9006AB78}" destId="{63FADC6C-1B5C-472F-9930-515DCB293558}" srcOrd="3" destOrd="0" presId="urn:microsoft.com/office/officeart/2018/5/layout/IconCircleLabelList"/>
    <dgm:cxn modelId="{6964DE34-3575-494B-B321-E90D42B91844}" type="presParOf" srcId="{7E473F42-FB9C-4D50-A6FA-A7BF44D17A81}" destId="{5641BA45-2C68-4FAB-954C-D62DAEEDC702}" srcOrd="5" destOrd="0" presId="urn:microsoft.com/office/officeart/2018/5/layout/IconCircleLabelList"/>
    <dgm:cxn modelId="{C8C1E004-B482-43CC-974E-07549754D8E5}" type="presParOf" srcId="{7E473F42-FB9C-4D50-A6FA-A7BF44D17A81}" destId="{55CA2A66-91E8-4EF7-844C-C48D683DA391}" srcOrd="6" destOrd="0" presId="urn:microsoft.com/office/officeart/2018/5/layout/IconCircleLabelList"/>
    <dgm:cxn modelId="{4E8C8A2C-5E00-4AD9-87D3-48B04E3D4B3C}" type="presParOf" srcId="{55CA2A66-91E8-4EF7-844C-C48D683DA391}" destId="{640772AC-DF26-41A8-8780-4366CD6C54FA}" srcOrd="0" destOrd="0" presId="urn:microsoft.com/office/officeart/2018/5/layout/IconCircleLabelList"/>
    <dgm:cxn modelId="{953BBC4D-3079-4D82-B0E9-00EBEE21C082}" type="presParOf" srcId="{55CA2A66-91E8-4EF7-844C-C48D683DA391}" destId="{A291A885-72D6-40EA-A71D-FEE06F427491}" srcOrd="1" destOrd="0" presId="urn:microsoft.com/office/officeart/2018/5/layout/IconCircleLabelList"/>
    <dgm:cxn modelId="{5BC4BB3E-C66A-4053-B828-30681209E747}" type="presParOf" srcId="{55CA2A66-91E8-4EF7-844C-C48D683DA391}" destId="{C9459BB6-7B35-4656-B2BC-C8F06068C362}" srcOrd="2" destOrd="0" presId="urn:microsoft.com/office/officeart/2018/5/layout/IconCircleLabelList"/>
    <dgm:cxn modelId="{C93F0567-47F8-49AD-A373-CCD8A08D1F46}" type="presParOf" srcId="{55CA2A66-91E8-4EF7-844C-C48D683DA391}" destId="{06646A4D-0E91-4F3E-86D5-3A50EA5AE283}" srcOrd="3" destOrd="0" presId="urn:microsoft.com/office/officeart/2018/5/layout/IconCircleLabelList"/>
    <dgm:cxn modelId="{E13EE3F3-DF67-4A54-B1D1-4011BC2BF66B}" type="presParOf" srcId="{7E473F42-FB9C-4D50-A6FA-A7BF44D17A81}" destId="{3B88EBCF-5D08-438C-8977-7C40437347F2}" srcOrd="7" destOrd="0" presId="urn:microsoft.com/office/officeart/2018/5/layout/IconCircleLabelList"/>
    <dgm:cxn modelId="{560F3849-0B9C-48CD-8ADA-578ED992D65B}" type="presParOf" srcId="{7E473F42-FB9C-4D50-A6FA-A7BF44D17A81}" destId="{81598963-A178-4A4C-81CC-7278F8F97AC9}" srcOrd="8" destOrd="0" presId="urn:microsoft.com/office/officeart/2018/5/layout/IconCircleLabelList"/>
    <dgm:cxn modelId="{C4396F96-0AE8-4476-90BE-88F41261E448}" type="presParOf" srcId="{81598963-A178-4A4C-81CC-7278F8F97AC9}" destId="{D75E3BB3-9F68-4512-94AA-0953F514D933}" srcOrd="0" destOrd="0" presId="urn:microsoft.com/office/officeart/2018/5/layout/IconCircleLabelList"/>
    <dgm:cxn modelId="{BCBC6863-BF03-48E4-8E52-FB6FAAFE775E}" type="presParOf" srcId="{81598963-A178-4A4C-81CC-7278F8F97AC9}" destId="{F7A87F04-F312-4E79-99F0-E2901F8B965B}" srcOrd="1" destOrd="0" presId="urn:microsoft.com/office/officeart/2018/5/layout/IconCircleLabelList"/>
    <dgm:cxn modelId="{0F94F61B-71E3-4741-BD9F-09CB86D8C426}" type="presParOf" srcId="{81598963-A178-4A4C-81CC-7278F8F97AC9}" destId="{DC3DEE84-3E6C-4933-8FCA-B6E5E5E2F232}" srcOrd="2" destOrd="0" presId="urn:microsoft.com/office/officeart/2018/5/layout/IconCircleLabelList"/>
    <dgm:cxn modelId="{ADFF0A6C-008D-4BC0-8C65-BA879A2C5CE3}" type="presParOf" srcId="{81598963-A178-4A4C-81CC-7278F8F97AC9}" destId="{DC1A6CA3-986B-4564-899C-19BD37D429A2}"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D55DCA-044C-41EA-A41C-18F4619C66A8}" type="doc">
      <dgm:prSet loTypeId="urn:microsoft.com/office/officeart/2005/8/layout/vList2" loCatId="list" qsTypeId="urn:microsoft.com/office/officeart/2005/8/quickstyle/simple4" qsCatId="simple" csTypeId="urn:microsoft.com/office/officeart/2005/8/colors/accent6_2" csCatId="accent6" phldr="1"/>
      <dgm:spPr/>
      <dgm:t>
        <a:bodyPr/>
        <a:lstStyle/>
        <a:p>
          <a:endParaRPr lang="en-US"/>
        </a:p>
      </dgm:t>
    </dgm:pt>
    <dgm:pt modelId="{5CECBE01-E7AF-49CF-9724-0BB61D23B992}">
      <dgm:prSet custT="1"/>
      <dgm:spPr/>
      <dgm:t>
        <a:bodyPr/>
        <a:lstStyle/>
        <a:p>
          <a:pPr algn="just"/>
          <a:r>
            <a:rPr lang="en-US" sz="1600" dirty="0"/>
            <a:t>We can clearly say that attrition rate of employees for every department is almost 50% which indicates that attrition rate of employees does not depends on department. So, irrespective of the department almost 50% of employees are leaving the company.</a:t>
          </a:r>
        </a:p>
      </dgm:t>
    </dgm:pt>
    <dgm:pt modelId="{44DBA7DD-1478-4DB7-871A-9A2F156E0C38}" type="parTrans" cxnId="{5A906EDC-9F4B-4DBF-90B4-048CDF436562}">
      <dgm:prSet/>
      <dgm:spPr/>
      <dgm:t>
        <a:bodyPr/>
        <a:lstStyle/>
        <a:p>
          <a:endParaRPr lang="en-US"/>
        </a:p>
      </dgm:t>
    </dgm:pt>
    <dgm:pt modelId="{8DBFCB4E-1D4B-4DB1-B8CA-DABAB939EADF}" type="sibTrans" cxnId="{5A906EDC-9F4B-4DBF-90B4-048CDF436562}">
      <dgm:prSet/>
      <dgm:spPr/>
      <dgm:t>
        <a:bodyPr/>
        <a:lstStyle/>
        <a:p>
          <a:endParaRPr lang="en-US"/>
        </a:p>
      </dgm:t>
    </dgm:pt>
    <dgm:pt modelId="{4CD3DB3B-32BD-44A6-ADD0-C3007BF3F876}">
      <dgm:prSet/>
      <dgm:spPr/>
      <dgm:t>
        <a:bodyPr/>
        <a:lstStyle/>
        <a:p>
          <a:pPr algn="just"/>
          <a:r>
            <a:rPr lang="en-US" dirty="0"/>
            <a:t>From this calculation and visualization we concluded that we must make strong strategies to minimize attrition rate and improve our company’s Employee retention so that we can balance the company’s growth and right talent.</a:t>
          </a:r>
        </a:p>
      </dgm:t>
    </dgm:pt>
    <dgm:pt modelId="{F60F934D-9E7F-4F88-B95F-F52D6CEC4FB6}" type="parTrans" cxnId="{9E706712-6B1A-423A-BAC2-4ABF30BE8BD6}">
      <dgm:prSet/>
      <dgm:spPr/>
      <dgm:t>
        <a:bodyPr/>
        <a:lstStyle/>
        <a:p>
          <a:endParaRPr lang="en-US"/>
        </a:p>
      </dgm:t>
    </dgm:pt>
    <dgm:pt modelId="{7DE61B8E-EA98-48F2-88AC-E0002E70CABD}" type="sibTrans" cxnId="{9E706712-6B1A-423A-BAC2-4ABF30BE8BD6}">
      <dgm:prSet/>
      <dgm:spPr/>
      <dgm:t>
        <a:bodyPr/>
        <a:lstStyle/>
        <a:p>
          <a:endParaRPr lang="en-US"/>
        </a:p>
      </dgm:t>
    </dgm:pt>
    <dgm:pt modelId="{2B4936E4-7D32-43C1-8B44-59957C93012E}" type="pres">
      <dgm:prSet presAssocID="{6DD55DCA-044C-41EA-A41C-18F4619C66A8}" presName="linear" presStyleCnt="0">
        <dgm:presLayoutVars>
          <dgm:animLvl val="lvl"/>
          <dgm:resizeHandles val="exact"/>
        </dgm:presLayoutVars>
      </dgm:prSet>
      <dgm:spPr/>
    </dgm:pt>
    <dgm:pt modelId="{965B9EEF-576E-487B-8583-C30F1D8B198B}" type="pres">
      <dgm:prSet presAssocID="{5CECBE01-E7AF-49CF-9724-0BB61D23B992}" presName="parentText" presStyleLbl="node1" presStyleIdx="0" presStyleCnt="2">
        <dgm:presLayoutVars>
          <dgm:chMax val="0"/>
          <dgm:bulletEnabled val="1"/>
        </dgm:presLayoutVars>
      </dgm:prSet>
      <dgm:spPr/>
    </dgm:pt>
    <dgm:pt modelId="{3D842601-9C3E-4E0F-A00D-7FC2818FD75B}" type="pres">
      <dgm:prSet presAssocID="{8DBFCB4E-1D4B-4DB1-B8CA-DABAB939EADF}" presName="spacer" presStyleCnt="0"/>
      <dgm:spPr/>
    </dgm:pt>
    <dgm:pt modelId="{02414501-D933-4DAA-8B18-4AC31CFDE25F}" type="pres">
      <dgm:prSet presAssocID="{4CD3DB3B-32BD-44A6-ADD0-C3007BF3F876}" presName="parentText" presStyleLbl="node1" presStyleIdx="1" presStyleCnt="2" custLinFactY="21671" custLinFactNeighborX="457" custLinFactNeighborY="100000">
        <dgm:presLayoutVars>
          <dgm:chMax val="0"/>
          <dgm:bulletEnabled val="1"/>
        </dgm:presLayoutVars>
      </dgm:prSet>
      <dgm:spPr/>
    </dgm:pt>
  </dgm:ptLst>
  <dgm:cxnLst>
    <dgm:cxn modelId="{9E706712-6B1A-423A-BAC2-4ABF30BE8BD6}" srcId="{6DD55DCA-044C-41EA-A41C-18F4619C66A8}" destId="{4CD3DB3B-32BD-44A6-ADD0-C3007BF3F876}" srcOrd="1" destOrd="0" parTransId="{F60F934D-9E7F-4F88-B95F-F52D6CEC4FB6}" sibTransId="{7DE61B8E-EA98-48F2-88AC-E0002E70CABD}"/>
    <dgm:cxn modelId="{0E54941D-9153-4B13-BF0E-60CC58E5C7D7}" type="presOf" srcId="{6DD55DCA-044C-41EA-A41C-18F4619C66A8}" destId="{2B4936E4-7D32-43C1-8B44-59957C93012E}" srcOrd="0" destOrd="0" presId="urn:microsoft.com/office/officeart/2005/8/layout/vList2"/>
    <dgm:cxn modelId="{56E32985-AB5D-44E1-B9F4-6C7C58C8D6E3}" type="presOf" srcId="{4CD3DB3B-32BD-44A6-ADD0-C3007BF3F876}" destId="{02414501-D933-4DAA-8B18-4AC31CFDE25F}" srcOrd="0" destOrd="0" presId="urn:microsoft.com/office/officeart/2005/8/layout/vList2"/>
    <dgm:cxn modelId="{C7A998B3-236B-43E0-9530-DAB1BF707DDA}" type="presOf" srcId="{5CECBE01-E7AF-49CF-9724-0BB61D23B992}" destId="{965B9EEF-576E-487B-8583-C30F1D8B198B}" srcOrd="0" destOrd="0" presId="urn:microsoft.com/office/officeart/2005/8/layout/vList2"/>
    <dgm:cxn modelId="{5A906EDC-9F4B-4DBF-90B4-048CDF436562}" srcId="{6DD55DCA-044C-41EA-A41C-18F4619C66A8}" destId="{5CECBE01-E7AF-49CF-9724-0BB61D23B992}" srcOrd="0" destOrd="0" parTransId="{44DBA7DD-1478-4DB7-871A-9A2F156E0C38}" sibTransId="{8DBFCB4E-1D4B-4DB1-B8CA-DABAB939EADF}"/>
    <dgm:cxn modelId="{B6553277-1724-45BB-B4B7-9D6F5BF27530}" type="presParOf" srcId="{2B4936E4-7D32-43C1-8B44-59957C93012E}" destId="{965B9EEF-576E-487B-8583-C30F1D8B198B}" srcOrd="0" destOrd="0" presId="urn:microsoft.com/office/officeart/2005/8/layout/vList2"/>
    <dgm:cxn modelId="{038C841E-DCED-47AE-90E7-2F34212E7F51}" type="presParOf" srcId="{2B4936E4-7D32-43C1-8B44-59957C93012E}" destId="{3D842601-9C3E-4E0F-A00D-7FC2818FD75B}" srcOrd="1" destOrd="0" presId="urn:microsoft.com/office/officeart/2005/8/layout/vList2"/>
    <dgm:cxn modelId="{AF3C15A7-A5EA-416C-A5FE-36A5C9A9239D}" type="presParOf" srcId="{2B4936E4-7D32-43C1-8B44-59957C93012E}" destId="{02414501-D933-4DAA-8B18-4AC31CFDE25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D55DCA-044C-41EA-A41C-18F4619C66A8}" type="doc">
      <dgm:prSet loTypeId="urn:microsoft.com/office/officeart/2005/8/layout/vList2" loCatId="list" qsTypeId="urn:microsoft.com/office/officeart/2005/8/quickstyle/simple4" qsCatId="simple" csTypeId="urn:microsoft.com/office/officeart/2005/8/colors/accent6_2" csCatId="accent6" phldr="1"/>
      <dgm:spPr/>
      <dgm:t>
        <a:bodyPr/>
        <a:lstStyle/>
        <a:p>
          <a:endParaRPr lang="en-US"/>
        </a:p>
      </dgm:t>
    </dgm:pt>
    <dgm:pt modelId="{5CECBE01-E7AF-49CF-9724-0BB61D23B992}">
      <dgm:prSet custT="1"/>
      <dgm:spPr/>
      <dgm:t>
        <a:bodyPr/>
        <a:lstStyle/>
        <a:p>
          <a:pPr algn="just"/>
          <a:r>
            <a:rPr lang="en-US" sz="2100" b="0" i="0" dirty="0"/>
            <a:t>Based on our analysis and visualization, it is evident that the Hardware Department has the lowest attrition rate of 49.44%, with an average monthly income of Rs. 26,091.20. On the other hand, the Research and Development Department has the highest attrition rate of 51.21%, with an average monthly income of Rs. 26,007.08</a:t>
          </a:r>
          <a:endParaRPr lang="en-US" sz="2100" dirty="0"/>
        </a:p>
      </dgm:t>
    </dgm:pt>
    <dgm:pt modelId="{44DBA7DD-1478-4DB7-871A-9A2F156E0C38}" type="parTrans" cxnId="{5A906EDC-9F4B-4DBF-90B4-048CDF436562}">
      <dgm:prSet/>
      <dgm:spPr/>
      <dgm:t>
        <a:bodyPr/>
        <a:lstStyle/>
        <a:p>
          <a:endParaRPr lang="en-US"/>
        </a:p>
      </dgm:t>
    </dgm:pt>
    <dgm:pt modelId="{8DBFCB4E-1D4B-4DB1-B8CA-DABAB939EADF}" type="sibTrans" cxnId="{5A906EDC-9F4B-4DBF-90B4-048CDF436562}">
      <dgm:prSet/>
      <dgm:spPr/>
      <dgm:t>
        <a:bodyPr/>
        <a:lstStyle/>
        <a:p>
          <a:endParaRPr lang="en-US"/>
        </a:p>
      </dgm:t>
    </dgm:pt>
    <dgm:pt modelId="{2B4936E4-7D32-43C1-8B44-59957C93012E}" type="pres">
      <dgm:prSet presAssocID="{6DD55DCA-044C-41EA-A41C-18F4619C66A8}" presName="linear" presStyleCnt="0">
        <dgm:presLayoutVars>
          <dgm:animLvl val="lvl"/>
          <dgm:resizeHandles val="exact"/>
        </dgm:presLayoutVars>
      </dgm:prSet>
      <dgm:spPr/>
    </dgm:pt>
    <dgm:pt modelId="{965B9EEF-576E-487B-8583-C30F1D8B198B}" type="pres">
      <dgm:prSet presAssocID="{5CECBE01-E7AF-49CF-9724-0BB61D23B992}" presName="parentText" presStyleLbl="node1" presStyleIdx="0" presStyleCnt="1" custScaleY="945747" custLinFactNeighborY="-6646">
        <dgm:presLayoutVars>
          <dgm:chMax val="0"/>
          <dgm:bulletEnabled val="1"/>
        </dgm:presLayoutVars>
      </dgm:prSet>
      <dgm:spPr/>
    </dgm:pt>
  </dgm:ptLst>
  <dgm:cxnLst>
    <dgm:cxn modelId="{0E54941D-9153-4B13-BF0E-60CC58E5C7D7}" type="presOf" srcId="{6DD55DCA-044C-41EA-A41C-18F4619C66A8}" destId="{2B4936E4-7D32-43C1-8B44-59957C93012E}" srcOrd="0" destOrd="0" presId="urn:microsoft.com/office/officeart/2005/8/layout/vList2"/>
    <dgm:cxn modelId="{C7A998B3-236B-43E0-9530-DAB1BF707DDA}" type="presOf" srcId="{5CECBE01-E7AF-49CF-9724-0BB61D23B992}" destId="{965B9EEF-576E-487B-8583-C30F1D8B198B}" srcOrd="0" destOrd="0" presId="urn:microsoft.com/office/officeart/2005/8/layout/vList2"/>
    <dgm:cxn modelId="{5A906EDC-9F4B-4DBF-90B4-048CDF436562}" srcId="{6DD55DCA-044C-41EA-A41C-18F4619C66A8}" destId="{5CECBE01-E7AF-49CF-9724-0BB61D23B992}" srcOrd="0" destOrd="0" parTransId="{44DBA7DD-1478-4DB7-871A-9A2F156E0C38}" sibTransId="{8DBFCB4E-1D4B-4DB1-B8CA-DABAB939EADF}"/>
    <dgm:cxn modelId="{B6553277-1724-45BB-B4B7-9D6F5BF27530}" type="presParOf" srcId="{2B4936E4-7D32-43C1-8B44-59957C93012E}" destId="{965B9EEF-576E-487B-8583-C30F1D8B198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D55DCA-044C-41EA-A41C-18F4619C66A8}" type="doc">
      <dgm:prSet loTypeId="urn:microsoft.com/office/officeart/2005/8/layout/vList2" loCatId="list" qsTypeId="urn:microsoft.com/office/officeart/2005/8/quickstyle/simple4" qsCatId="simple" csTypeId="urn:microsoft.com/office/officeart/2005/8/colors/accent6_2" csCatId="accent6" phldr="1"/>
      <dgm:spPr/>
      <dgm:t>
        <a:bodyPr/>
        <a:lstStyle/>
        <a:p>
          <a:endParaRPr lang="en-US"/>
        </a:p>
      </dgm:t>
    </dgm:pt>
    <dgm:pt modelId="{5CECBE01-E7AF-49CF-9724-0BB61D23B992}">
      <dgm:prSet custT="1"/>
      <dgm:spPr/>
      <dgm:t>
        <a:bodyPr/>
        <a:lstStyle/>
        <a:p>
          <a:pPr algn="just"/>
          <a:r>
            <a:rPr lang="en-IN" sz="2000" dirty="0"/>
            <a:t>From this we can see the average working years in software department is high as compared to the rest of the departments and lowest is for Research &amp; Development Department.</a:t>
          </a:r>
          <a:endParaRPr lang="en-US" sz="2000" dirty="0"/>
        </a:p>
      </dgm:t>
    </dgm:pt>
    <dgm:pt modelId="{44DBA7DD-1478-4DB7-871A-9A2F156E0C38}" type="parTrans" cxnId="{5A906EDC-9F4B-4DBF-90B4-048CDF436562}">
      <dgm:prSet/>
      <dgm:spPr/>
      <dgm:t>
        <a:bodyPr/>
        <a:lstStyle/>
        <a:p>
          <a:endParaRPr lang="en-US"/>
        </a:p>
      </dgm:t>
    </dgm:pt>
    <dgm:pt modelId="{8DBFCB4E-1D4B-4DB1-B8CA-DABAB939EADF}" type="sibTrans" cxnId="{5A906EDC-9F4B-4DBF-90B4-048CDF436562}">
      <dgm:prSet/>
      <dgm:spPr/>
      <dgm:t>
        <a:bodyPr/>
        <a:lstStyle/>
        <a:p>
          <a:endParaRPr lang="en-US"/>
        </a:p>
      </dgm:t>
    </dgm:pt>
    <dgm:pt modelId="{4CD3DB3B-32BD-44A6-ADD0-C3007BF3F876}">
      <dgm:prSet custT="1"/>
      <dgm:spPr/>
      <dgm:t>
        <a:bodyPr/>
        <a:lstStyle/>
        <a:p>
          <a:pPr algn="just"/>
          <a:r>
            <a:rPr lang="en-IN" sz="2100" dirty="0"/>
            <a:t>From the analysis we can conclude that average working years is approximately 20 for all the departments.</a:t>
          </a:r>
          <a:endParaRPr lang="en-US" sz="2100" dirty="0"/>
        </a:p>
      </dgm:t>
    </dgm:pt>
    <dgm:pt modelId="{F60F934D-9E7F-4F88-B95F-F52D6CEC4FB6}" type="parTrans" cxnId="{9E706712-6B1A-423A-BAC2-4ABF30BE8BD6}">
      <dgm:prSet/>
      <dgm:spPr/>
      <dgm:t>
        <a:bodyPr/>
        <a:lstStyle/>
        <a:p>
          <a:endParaRPr lang="en-US"/>
        </a:p>
      </dgm:t>
    </dgm:pt>
    <dgm:pt modelId="{7DE61B8E-EA98-48F2-88AC-E0002E70CABD}" type="sibTrans" cxnId="{9E706712-6B1A-423A-BAC2-4ABF30BE8BD6}">
      <dgm:prSet/>
      <dgm:spPr/>
      <dgm:t>
        <a:bodyPr/>
        <a:lstStyle/>
        <a:p>
          <a:endParaRPr lang="en-US"/>
        </a:p>
      </dgm:t>
    </dgm:pt>
    <dgm:pt modelId="{2B4936E4-7D32-43C1-8B44-59957C93012E}" type="pres">
      <dgm:prSet presAssocID="{6DD55DCA-044C-41EA-A41C-18F4619C66A8}" presName="linear" presStyleCnt="0">
        <dgm:presLayoutVars>
          <dgm:animLvl val="lvl"/>
          <dgm:resizeHandles val="exact"/>
        </dgm:presLayoutVars>
      </dgm:prSet>
      <dgm:spPr/>
    </dgm:pt>
    <dgm:pt modelId="{965B9EEF-576E-487B-8583-C30F1D8B198B}" type="pres">
      <dgm:prSet presAssocID="{5CECBE01-E7AF-49CF-9724-0BB61D23B992}" presName="parentText" presStyleLbl="node1" presStyleIdx="0" presStyleCnt="2" custScaleY="103999">
        <dgm:presLayoutVars>
          <dgm:chMax val="0"/>
          <dgm:bulletEnabled val="1"/>
        </dgm:presLayoutVars>
      </dgm:prSet>
      <dgm:spPr/>
    </dgm:pt>
    <dgm:pt modelId="{3D842601-9C3E-4E0F-A00D-7FC2818FD75B}" type="pres">
      <dgm:prSet presAssocID="{8DBFCB4E-1D4B-4DB1-B8CA-DABAB939EADF}" presName="spacer" presStyleCnt="0"/>
      <dgm:spPr/>
    </dgm:pt>
    <dgm:pt modelId="{02414501-D933-4DAA-8B18-4AC31CFDE25F}" type="pres">
      <dgm:prSet presAssocID="{4CD3DB3B-32BD-44A6-ADD0-C3007BF3F876}" presName="parentText" presStyleLbl="node1" presStyleIdx="1" presStyleCnt="2" custScaleY="102190" custLinFactY="16254" custLinFactNeighborX="485" custLinFactNeighborY="100000">
        <dgm:presLayoutVars>
          <dgm:chMax val="0"/>
          <dgm:bulletEnabled val="1"/>
        </dgm:presLayoutVars>
      </dgm:prSet>
      <dgm:spPr/>
    </dgm:pt>
  </dgm:ptLst>
  <dgm:cxnLst>
    <dgm:cxn modelId="{9E706712-6B1A-423A-BAC2-4ABF30BE8BD6}" srcId="{6DD55DCA-044C-41EA-A41C-18F4619C66A8}" destId="{4CD3DB3B-32BD-44A6-ADD0-C3007BF3F876}" srcOrd="1" destOrd="0" parTransId="{F60F934D-9E7F-4F88-B95F-F52D6CEC4FB6}" sibTransId="{7DE61B8E-EA98-48F2-88AC-E0002E70CABD}"/>
    <dgm:cxn modelId="{0E54941D-9153-4B13-BF0E-60CC58E5C7D7}" type="presOf" srcId="{6DD55DCA-044C-41EA-A41C-18F4619C66A8}" destId="{2B4936E4-7D32-43C1-8B44-59957C93012E}" srcOrd="0" destOrd="0" presId="urn:microsoft.com/office/officeart/2005/8/layout/vList2"/>
    <dgm:cxn modelId="{56E32985-AB5D-44E1-B9F4-6C7C58C8D6E3}" type="presOf" srcId="{4CD3DB3B-32BD-44A6-ADD0-C3007BF3F876}" destId="{02414501-D933-4DAA-8B18-4AC31CFDE25F}" srcOrd="0" destOrd="0" presId="urn:microsoft.com/office/officeart/2005/8/layout/vList2"/>
    <dgm:cxn modelId="{C7A998B3-236B-43E0-9530-DAB1BF707DDA}" type="presOf" srcId="{5CECBE01-E7AF-49CF-9724-0BB61D23B992}" destId="{965B9EEF-576E-487B-8583-C30F1D8B198B}" srcOrd="0" destOrd="0" presId="urn:microsoft.com/office/officeart/2005/8/layout/vList2"/>
    <dgm:cxn modelId="{5A906EDC-9F4B-4DBF-90B4-048CDF436562}" srcId="{6DD55DCA-044C-41EA-A41C-18F4619C66A8}" destId="{5CECBE01-E7AF-49CF-9724-0BB61D23B992}" srcOrd="0" destOrd="0" parTransId="{44DBA7DD-1478-4DB7-871A-9A2F156E0C38}" sibTransId="{8DBFCB4E-1D4B-4DB1-B8CA-DABAB939EADF}"/>
    <dgm:cxn modelId="{B6553277-1724-45BB-B4B7-9D6F5BF27530}" type="presParOf" srcId="{2B4936E4-7D32-43C1-8B44-59957C93012E}" destId="{965B9EEF-576E-487B-8583-C30F1D8B198B}" srcOrd="0" destOrd="0" presId="urn:microsoft.com/office/officeart/2005/8/layout/vList2"/>
    <dgm:cxn modelId="{038C841E-DCED-47AE-90E7-2F34212E7F51}" type="presParOf" srcId="{2B4936E4-7D32-43C1-8B44-59957C93012E}" destId="{3D842601-9C3E-4E0F-A00D-7FC2818FD75B}" srcOrd="1" destOrd="0" presId="urn:microsoft.com/office/officeart/2005/8/layout/vList2"/>
    <dgm:cxn modelId="{AF3C15A7-A5EA-416C-A5FE-36A5C9A9239D}" type="presParOf" srcId="{2B4936E4-7D32-43C1-8B44-59957C93012E}" destId="{02414501-D933-4DAA-8B18-4AC31CFDE25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DD55DCA-044C-41EA-A41C-18F4619C66A8}"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5CECBE01-E7AF-49CF-9724-0BB61D23B992}">
      <dgm:prSet custT="1"/>
      <dgm:spPr/>
      <dgm:t>
        <a:bodyPr/>
        <a:lstStyle/>
        <a:p>
          <a:pPr algn="just"/>
          <a:r>
            <a:rPr lang="en-IN" sz="2100" dirty="0"/>
            <a:t>From the analysis we can conclude that,</a:t>
          </a:r>
        </a:p>
        <a:p>
          <a:pPr algn="just"/>
          <a:r>
            <a:rPr lang="en-IN" sz="2100" dirty="0"/>
            <a:t>For Research directors and the laboratory technicians the work life balance is poor. </a:t>
          </a:r>
        </a:p>
        <a:p>
          <a:pPr algn="just"/>
          <a:r>
            <a:rPr lang="en-IN" sz="2100" dirty="0"/>
            <a:t>For the Sales representatives , managers , Manufacturing Directors and the Sales executives the work life balance is fair.</a:t>
          </a:r>
        </a:p>
        <a:p>
          <a:pPr algn="just"/>
          <a:r>
            <a:rPr lang="en-IN" sz="2100" dirty="0"/>
            <a:t>For Research Scientists , Healthcare representatives und Developers the work life balance is good.</a:t>
          </a:r>
        </a:p>
        <a:p>
          <a:pPr algn="just"/>
          <a:r>
            <a:rPr lang="en-IN" sz="2100" dirty="0"/>
            <a:t>For human resources the work life balance is excellent.</a:t>
          </a:r>
        </a:p>
        <a:p>
          <a:pPr algn="just"/>
          <a:r>
            <a:rPr lang="en-IN" sz="2100" dirty="0"/>
            <a:t> </a:t>
          </a:r>
          <a:endParaRPr lang="en-US" sz="2100" dirty="0"/>
        </a:p>
      </dgm:t>
    </dgm:pt>
    <dgm:pt modelId="{44DBA7DD-1478-4DB7-871A-9A2F156E0C38}" type="parTrans" cxnId="{5A906EDC-9F4B-4DBF-90B4-048CDF436562}">
      <dgm:prSet/>
      <dgm:spPr/>
      <dgm:t>
        <a:bodyPr/>
        <a:lstStyle/>
        <a:p>
          <a:endParaRPr lang="en-US"/>
        </a:p>
      </dgm:t>
    </dgm:pt>
    <dgm:pt modelId="{8DBFCB4E-1D4B-4DB1-B8CA-DABAB939EADF}" type="sibTrans" cxnId="{5A906EDC-9F4B-4DBF-90B4-048CDF436562}">
      <dgm:prSet/>
      <dgm:spPr/>
      <dgm:t>
        <a:bodyPr/>
        <a:lstStyle/>
        <a:p>
          <a:endParaRPr lang="en-US"/>
        </a:p>
      </dgm:t>
    </dgm:pt>
    <dgm:pt modelId="{99B5583B-F4B8-44AC-9FCA-104D64097E48}" type="pres">
      <dgm:prSet presAssocID="{6DD55DCA-044C-41EA-A41C-18F4619C66A8}" presName="vert0" presStyleCnt="0">
        <dgm:presLayoutVars>
          <dgm:dir/>
          <dgm:animOne val="branch"/>
          <dgm:animLvl val="lvl"/>
        </dgm:presLayoutVars>
      </dgm:prSet>
      <dgm:spPr/>
    </dgm:pt>
    <dgm:pt modelId="{11476AFE-C265-4FF4-94F8-3A36205A9C35}" type="pres">
      <dgm:prSet presAssocID="{5CECBE01-E7AF-49CF-9724-0BB61D23B992}" presName="thickLine" presStyleLbl="alignNode1" presStyleIdx="0" presStyleCnt="1"/>
      <dgm:spPr/>
    </dgm:pt>
    <dgm:pt modelId="{DDA48160-4D05-476B-8CDF-241A82EE1756}" type="pres">
      <dgm:prSet presAssocID="{5CECBE01-E7AF-49CF-9724-0BB61D23B992}" presName="horz1" presStyleCnt="0"/>
      <dgm:spPr/>
    </dgm:pt>
    <dgm:pt modelId="{13303CD0-E464-460E-BC9E-42971C485531}" type="pres">
      <dgm:prSet presAssocID="{5CECBE01-E7AF-49CF-9724-0BB61D23B992}" presName="tx1" presStyleLbl="revTx" presStyleIdx="0" presStyleCnt="1"/>
      <dgm:spPr/>
    </dgm:pt>
    <dgm:pt modelId="{8111F093-0715-46DF-A734-0E87FF213459}" type="pres">
      <dgm:prSet presAssocID="{5CECBE01-E7AF-49CF-9724-0BB61D23B992}" presName="vert1" presStyleCnt="0"/>
      <dgm:spPr/>
    </dgm:pt>
  </dgm:ptLst>
  <dgm:cxnLst>
    <dgm:cxn modelId="{C758EE7D-69F5-4ACC-94B9-22607DFB446F}" type="presOf" srcId="{6DD55DCA-044C-41EA-A41C-18F4619C66A8}" destId="{99B5583B-F4B8-44AC-9FCA-104D64097E48}" srcOrd="0" destOrd="0" presId="urn:microsoft.com/office/officeart/2008/layout/LinedList"/>
    <dgm:cxn modelId="{5A906EDC-9F4B-4DBF-90B4-048CDF436562}" srcId="{6DD55DCA-044C-41EA-A41C-18F4619C66A8}" destId="{5CECBE01-E7AF-49CF-9724-0BB61D23B992}" srcOrd="0" destOrd="0" parTransId="{44DBA7DD-1478-4DB7-871A-9A2F156E0C38}" sibTransId="{8DBFCB4E-1D4B-4DB1-B8CA-DABAB939EADF}"/>
    <dgm:cxn modelId="{F8166DF9-D318-45A5-82FE-9D76E9B1DECD}" type="presOf" srcId="{5CECBE01-E7AF-49CF-9724-0BB61D23B992}" destId="{13303CD0-E464-460E-BC9E-42971C485531}" srcOrd="0" destOrd="0" presId="urn:microsoft.com/office/officeart/2008/layout/LinedList"/>
    <dgm:cxn modelId="{62657491-DD7F-4E9A-AECA-3FA13BDA0E50}" type="presParOf" srcId="{99B5583B-F4B8-44AC-9FCA-104D64097E48}" destId="{11476AFE-C265-4FF4-94F8-3A36205A9C35}" srcOrd="0" destOrd="0" presId="urn:microsoft.com/office/officeart/2008/layout/LinedList"/>
    <dgm:cxn modelId="{17DE258A-30E9-411B-B3B8-8608AF5093E6}" type="presParOf" srcId="{99B5583B-F4B8-44AC-9FCA-104D64097E48}" destId="{DDA48160-4D05-476B-8CDF-241A82EE1756}" srcOrd="1" destOrd="0" presId="urn:microsoft.com/office/officeart/2008/layout/LinedList"/>
    <dgm:cxn modelId="{5D8323D7-4549-4006-A408-8D658726B85F}" type="presParOf" srcId="{DDA48160-4D05-476B-8CDF-241A82EE1756}" destId="{13303CD0-E464-460E-BC9E-42971C485531}" srcOrd="0" destOrd="0" presId="urn:microsoft.com/office/officeart/2008/layout/LinedList"/>
    <dgm:cxn modelId="{C66236A8-932C-41F0-B240-74A8B9D07AE6}" type="presParOf" srcId="{DDA48160-4D05-476B-8CDF-241A82EE1756}" destId="{8111F093-0715-46DF-A734-0E87FF21345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DD55DCA-044C-41EA-A41C-18F4619C66A8}" type="doc">
      <dgm:prSet loTypeId="urn:microsoft.com/office/officeart/2005/8/layout/default" loCatId="list" qsTypeId="urn:microsoft.com/office/officeart/2005/8/quickstyle/simple5" qsCatId="simple" csTypeId="urn:microsoft.com/office/officeart/2005/8/colors/colorful5" csCatId="colorful" phldr="1"/>
      <dgm:spPr/>
      <dgm:t>
        <a:bodyPr/>
        <a:lstStyle/>
        <a:p>
          <a:endParaRPr lang="en-US"/>
        </a:p>
      </dgm:t>
    </dgm:pt>
    <dgm:pt modelId="{5CECBE01-E7AF-49CF-9724-0BB61D23B992}">
      <dgm:prSet custT="1"/>
      <dgm:spPr/>
      <dgm:t>
        <a:bodyPr/>
        <a:lstStyle/>
        <a:p>
          <a:pPr algn="just"/>
          <a:endParaRPr lang="en-IN" sz="1800" dirty="0"/>
        </a:p>
        <a:p>
          <a:pPr algn="just"/>
          <a:r>
            <a:rPr lang="en-IN" sz="1800" dirty="0"/>
            <a:t>From the analysis we can conclude the work life balance for the attrition employees as below,</a:t>
          </a:r>
        </a:p>
        <a:p>
          <a:pPr algn="just"/>
          <a:r>
            <a:rPr lang="en-IN" sz="1800" dirty="0"/>
            <a:t>For Research directors the work life balance is poor. </a:t>
          </a:r>
        </a:p>
        <a:p>
          <a:pPr algn="just"/>
          <a:r>
            <a:rPr lang="en-IN" sz="1800" dirty="0"/>
            <a:t>For the Sales representatives , Manufacturing Directors , managers and Sales executives the work life balance is fair.</a:t>
          </a:r>
        </a:p>
        <a:p>
          <a:pPr algn="just"/>
          <a:r>
            <a:rPr lang="en-IN" sz="1800" dirty="0"/>
            <a:t>For Research Scientists , Healthcare representatives und Developers the work life balance is good.</a:t>
          </a:r>
        </a:p>
        <a:p>
          <a:pPr algn="just"/>
          <a:r>
            <a:rPr lang="en-IN" sz="1800" dirty="0"/>
            <a:t>For Human resources , laboratory technicians the work life balance is excellent.</a:t>
          </a:r>
        </a:p>
        <a:p>
          <a:pPr algn="ctr"/>
          <a:r>
            <a:rPr lang="en-IN" sz="1700" dirty="0"/>
            <a:t> </a:t>
          </a:r>
          <a:endParaRPr lang="en-US" sz="1700" dirty="0"/>
        </a:p>
      </dgm:t>
    </dgm:pt>
    <dgm:pt modelId="{44DBA7DD-1478-4DB7-871A-9A2F156E0C38}" type="parTrans" cxnId="{5A906EDC-9F4B-4DBF-90B4-048CDF436562}">
      <dgm:prSet/>
      <dgm:spPr/>
      <dgm:t>
        <a:bodyPr/>
        <a:lstStyle/>
        <a:p>
          <a:endParaRPr lang="en-US"/>
        </a:p>
      </dgm:t>
    </dgm:pt>
    <dgm:pt modelId="{8DBFCB4E-1D4B-4DB1-B8CA-DABAB939EADF}" type="sibTrans" cxnId="{5A906EDC-9F4B-4DBF-90B4-048CDF436562}">
      <dgm:prSet/>
      <dgm:spPr/>
      <dgm:t>
        <a:bodyPr/>
        <a:lstStyle/>
        <a:p>
          <a:endParaRPr lang="en-US"/>
        </a:p>
      </dgm:t>
    </dgm:pt>
    <dgm:pt modelId="{743B05F7-3AF6-4AEB-9ED2-6EC364904F93}" type="pres">
      <dgm:prSet presAssocID="{6DD55DCA-044C-41EA-A41C-18F4619C66A8}" presName="diagram" presStyleCnt="0">
        <dgm:presLayoutVars>
          <dgm:dir/>
          <dgm:resizeHandles val="exact"/>
        </dgm:presLayoutVars>
      </dgm:prSet>
      <dgm:spPr/>
    </dgm:pt>
    <dgm:pt modelId="{C65B86CC-18DC-47ED-82E5-BDF248A6A808}" type="pres">
      <dgm:prSet presAssocID="{5CECBE01-E7AF-49CF-9724-0BB61D23B992}" presName="node" presStyleLbl="node1" presStyleIdx="0" presStyleCnt="1" custLinFactNeighborX="-49">
        <dgm:presLayoutVars>
          <dgm:bulletEnabled val="1"/>
        </dgm:presLayoutVars>
      </dgm:prSet>
      <dgm:spPr/>
    </dgm:pt>
  </dgm:ptLst>
  <dgm:cxnLst>
    <dgm:cxn modelId="{88CF9C0B-D621-4A17-884C-60E697D215CE}" type="presOf" srcId="{5CECBE01-E7AF-49CF-9724-0BB61D23B992}" destId="{C65B86CC-18DC-47ED-82E5-BDF248A6A808}" srcOrd="0" destOrd="0" presId="urn:microsoft.com/office/officeart/2005/8/layout/default"/>
    <dgm:cxn modelId="{970BCD83-52D6-4947-83E9-FCF7FEA7B54F}" type="presOf" srcId="{6DD55DCA-044C-41EA-A41C-18F4619C66A8}" destId="{743B05F7-3AF6-4AEB-9ED2-6EC364904F93}" srcOrd="0" destOrd="0" presId="urn:microsoft.com/office/officeart/2005/8/layout/default"/>
    <dgm:cxn modelId="{5A906EDC-9F4B-4DBF-90B4-048CDF436562}" srcId="{6DD55DCA-044C-41EA-A41C-18F4619C66A8}" destId="{5CECBE01-E7AF-49CF-9724-0BB61D23B992}" srcOrd="0" destOrd="0" parTransId="{44DBA7DD-1478-4DB7-871A-9A2F156E0C38}" sibTransId="{8DBFCB4E-1D4B-4DB1-B8CA-DABAB939EADF}"/>
    <dgm:cxn modelId="{B580E69F-BEA2-48C9-AB78-43C58794429F}" type="presParOf" srcId="{743B05F7-3AF6-4AEB-9ED2-6EC364904F93}" destId="{C65B86CC-18DC-47ED-82E5-BDF248A6A808}" srcOrd="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F6514D2-ED29-4255-8DD3-233BD29375A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79D44DA-A849-447C-80B8-D85AA437A144}">
      <dgm:prSet custT="1"/>
      <dgm:spPr/>
      <dgm:t>
        <a:bodyPr/>
        <a:lstStyle/>
        <a:p>
          <a:pPr algn="ctr">
            <a:lnSpc>
              <a:spcPct val="100000"/>
            </a:lnSpc>
          </a:pPr>
          <a:r>
            <a:rPr lang="en-US" sz="2000" b="0" i="0" dirty="0"/>
            <a:t>Conduct stay interviews: Instead of exit interviews, conduct stay interviews with employees to gather feedback about the job.</a:t>
          </a:r>
          <a:endParaRPr lang="en-US" sz="2000" dirty="0"/>
        </a:p>
      </dgm:t>
    </dgm:pt>
    <dgm:pt modelId="{8559330C-3B52-48D1-8C5E-47B1EBC27028}" type="parTrans" cxnId="{81E60EC9-7ACB-4CF6-84FA-E56E55D0055D}">
      <dgm:prSet/>
      <dgm:spPr/>
      <dgm:t>
        <a:bodyPr/>
        <a:lstStyle/>
        <a:p>
          <a:endParaRPr lang="en-US"/>
        </a:p>
      </dgm:t>
    </dgm:pt>
    <dgm:pt modelId="{100B7237-87F1-4A74-A828-FF9C5AE6A4DF}" type="sibTrans" cxnId="{81E60EC9-7ACB-4CF6-84FA-E56E55D0055D}">
      <dgm:prSet/>
      <dgm:spPr/>
      <dgm:t>
        <a:bodyPr/>
        <a:lstStyle/>
        <a:p>
          <a:pPr>
            <a:lnSpc>
              <a:spcPct val="100000"/>
            </a:lnSpc>
          </a:pPr>
          <a:endParaRPr lang="en-US"/>
        </a:p>
      </dgm:t>
    </dgm:pt>
    <dgm:pt modelId="{D5EDE5F3-8F64-4A1B-AF4F-40020A16C4F1}">
      <dgm:prSet custT="1"/>
      <dgm:spPr/>
      <dgm:t>
        <a:bodyPr/>
        <a:lstStyle/>
        <a:p>
          <a:pPr algn="ctr">
            <a:lnSpc>
              <a:spcPct val="100000"/>
            </a:lnSpc>
          </a:pPr>
          <a:r>
            <a:rPr lang="en-US" sz="2000" b="0" i="0" dirty="0"/>
            <a:t>Improve employee engagement: Implement initiatives to improve employee engagement, such as regular feedback, recognition and rewards programs, and opportunities for career growth</a:t>
          </a:r>
          <a:r>
            <a:rPr lang="en-US" sz="2000" dirty="0"/>
            <a:t>.</a:t>
          </a:r>
        </a:p>
      </dgm:t>
    </dgm:pt>
    <dgm:pt modelId="{B5EDD9A9-C33B-4EE5-8A0E-09362637AE8E}" type="parTrans" cxnId="{CFCD71EB-5606-4221-BDBE-EA8BB0B6A49C}">
      <dgm:prSet/>
      <dgm:spPr/>
      <dgm:t>
        <a:bodyPr/>
        <a:lstStyle/>
        <a:p>
          <a:endParaRPr lang="en-US"/>
        </a:p>
      </dgm:t>
    </dgm:pt>
    <dgm:pt modelId="{2A70A06E-FBBD-44AF-9347-1739E2910E1F}" type="sibTrans" cxnId="{CFCD71EB-5606-4221-BDBE-EA8BB0B6A49C}">
      <dgm:prSet/>
      <dgm:spPr/>
      <dgm:t>
        <a:bodyPr/>
        <a:lstStyle/>
        <a:p>
          <a:pPr>
            <a:lnSpc>
              <a:spcPct val="100000"/>
            </a:lnSpc>
          </a:pPr>
          <a:endParaRPr lang="en-US"/>
        </a:p>
      </dgm:t>
    </dgm:pt>
    <dgm:pt modelId="{F46DF968-1C0F-4EC7-8656-EC6D6157A290}">
      <dgm:prSet custT="1"/>
      <dgm:spPr/>
      <dgm:t>
        <a:bodyPr/>
        <a:lstStyle/>
        <a:p>
          <a:pPr algn="ctr">
            <a:lnSpc>
              <a:spcPct val="100000"/>
            </a:lnSpc>
          </a:pPr>
          <a:r>
            <a:rPr lang="en-US" sz="2000" b="0" i="0" dirty="0"/>
            <a:t>Address workload issues: Ensure employees have manageable workloads by regularly monitoring and adjusting workloads to prevent burnout and overwhelm.</a:t>
          </a:r>
          <a:endParaRPr lang="en-US" sz="2000" dirty="0"/>
        </a:p>
      </dgm:t>
    </dgm:pt>
    <dgm:pt modelId="{C8C5539F-5DB1-4230-ACE9-0F447E5F27F0}" type="parTrans" cxnId="{C50C29A7-C82C-44E8-889E-F108A5B48E68}">
      <dgm:prSet/>
      <dgm:spPr/>
      <dgm:t>
        <a:bodyPr/>
        <a:lstStyle/>
        <a:p>
          <a:endParaRPr lang="en-US"/>
        </a:p>
      </dgm:t>
    </dgm:pt>
    <dgm:pt modelId="{E204B08A-0898-43F1-AD87-374DE6935361}" type="sibTrans" cxnId="{C50C29A7-C82C-44E8-889E-F108A5B48E68}">
      <dgm:prSet/>
      <dgm:spPr/>
      <dgm:t>
        <a:bodyPr/>
        <a:lstStyle/>
        <a:p>
          <a:pPr>
            <a:lnSpc>
              <a:spcPct val="100000"/>
            </a:lnSpc>
          </a:pPr>
          <a:endParaRPr lang="en-US"/>
        </a:p>
      </dgm:t>
    </dgm:pt>
    <dgm:pt modelId="{7AC09B67-08AB-44F1-9479-FA1D83F360C8}">
      <dgm:prSet custT="1"/>
      <dgm:spPr/>
      <dgm:t>
        <a:bodyPr/>
        <a:lstStyle/>
        <a:p>
          <a:pPr algn="ctr">
            <a:lnSpc>
              <a:spcPct val="100000"/>
            </a:lnSpc>
          </a:pPr>
          <a:r>
            <a:rPr lang="en-US" sz="1800" b="0" i="0" dirty="0"/>
            <a:t>Create a positive work environment: Foster a positive work environment by promoting a culture of respect, inclusivity, and teamwork. Encourage open communication and collaboration among employees.</a:t>
          </a:r>
          <a:endParaRPr lang="en-US" sz="1800" dirty="0"/>
        </a:p>
      </dgm:t>
    </dgm:pt>
    <dgm:pt modelId="{CEE117DE-75AC-4734-8A1F-55B079FAB27E}" type="parTrans" cxnId="{5E71B501-7666-4684-83C0-6BB893A2CF21}">
      <dgm:prSet/>
      <dgm:spPr/>
      <dgm:t>
        <a:bodyPr/>
        <a:lstStyle/>
        <a:p>
          <a:endParaRPr lang="en-US"/>
        </a:p>
      </dgm:t>
    </dgm:pt>
    <dgm:pt modelId="{A74E9CEF-F2EC-4932-A805-1C5E32C3D803}" type="sibTrans" cxnId="{5E71B501-7666-4684-83C0-6BB893A2CF21}">
      <dgm:prSet/>
      <dgm:spPr/>
      <dgm:t>
        <a:bodyPr/>
        <a:lstStyle/>
        <a:p>
          <a:pPr>
            <a:lnSpc>
              <a:spcPct val="100000"/>
            </a:lnSpc>
          </a:pPr>
          <a:endParaRPr lang="en-US"/>
        </a:p>
      </dgm:t>
    </dgm:pt>
    <dgm:pt modelId="{E9926D6A-4677-4603-BD6F-E83DC47CBC4F}">
      <dgm:prSet custT="1"/>
      <dgm:spPr/>
      <dgm:t>
        <a:bodyPr/>
        <a:lstStyle/>
        <a:p>
          <a:pPr algn="ctr">
            <a:lnSpc>
              <a:spcPct val="100000"/>
            </a:lnSpc>
          </a:pPr>
          <a:r>
            <a:rPr lang="en-US" sz="1800" b="0" i="0" dirty="0"/>
            <a:t>Address pay and compensation issues: Ensure that employees receive fair pay and compensation for their work and t</a:t>
          </a:r>
          <a:r>
            <a:rPr lang="en-US" sz="1800" dirty="0"/>
            <a:t>o find out what motivates an employee to continue to work in an organization.</a:t>
          </a:r>
        </a:p>
      </dgm:t>
    </dgm:pt>
    <dgm:pt modelId="{FFF3D7BE-DCA0-4559-9D66-E0D7499F9880}" type="parTrans" cxnId="{9BC097FD-E961-4E21-95AF-3FE885B98EF9}">
      <dgm:prSet/>
      <dgm:spPr/>
      <dgm:t>
        <a:bodyPr/>
        <a:lstStyle/>
        <a:p>
          <a:endParaRPr lang="en-US"/>
        </a:p>
      </dgm:t>
    </dgm:pt>
    <dgm:pt modelId="{EE0FD7F5-AB39-433B-A1D3-689AC58932CD}" type="sibTrans" cxnId="{9BC097FD-E961-4E21-95AF-3FE885B98EF9}">
      <dgm:prSet/>
      <dgm:spPr/>
      <dgm:t>
        <a:bodyPr/>
        <a:lstStyle/>
        <a:p>
          <a:endParaRPr lang="en-US"/>
        </a:p>
      </dgm:t>
    </dgm:pt>
    <dgm:pt modelId="{82D179F3-9F27-4AD3-994B-4D630B2A7D0E}" type="pres">
      <dgm:prSet presAssocID="{7F6514D2-ED29-4255-8DD3-233BD29375A3}" presName="root" presStyleCnt="0">
        <dgm:presLayoutVars>
          <dgm:dir/>
          <dgm:resizeHandles val="exact"/>
        </dgm:presLayoutVars>
      </dgm:prSet>
      <dgm:spPr/>
    </dgm:pt>
    <dgm:pt modelId="{A0202CA9-0C26-4FAF-8317-737803119154}" type="pres">
      <dgm:prSet presAssocID="{979D44DA-A849-447C-80B8-D85AA437A144}" presName="compNode" presStyleCnt="0"/>
      <dgm:spPr/>
    </dgm:pt>
    <dgm:pt modelId="{5642527A-CCB6-4829-88E3-7552B266EFAB}" type="pres">
      <dgm:prSet presAssocID="{979D44DA-A849-447C-80B8-D85AA437A144}" presName="bgRect" presStyleLbl="bgShp" presStyleIdx="0" presStyleCnt="5"/>
      <dgm:spPr/>
    </dgm:pt>
    <dgm:pt modelId="{B06E9D13-3C76-45C3-8931-E3693C602C60}" type="pres">
      <dgm:prSet presAssocID="{979D44DA-A849-447C-80B8-D85AA437A14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orkflow"/>
        </a:ext>
      </dgm:extLst>
    </dgm:pt>
    <dgm:pt modelId="{9B7537F8-ABA6-4076-9392-7FE9A7DF778A}" type="pres">
      <dgm:prSet presAssocID="{979D44DA-A849-447C-80B8-D85AA437A144}" presName="spaceRect" presStyleCnt="0"/>
      <dgm:spPr/>
    </dgm:pt>
    <dgm:pt modelId="{6D64BECF-0D1A-410A-8F1A-CCDAE9A6B1CE}" type="pres">
      <dgm:prSet presAssocID="{979D44DA-A849-447C-80B8-D85AA437A144}" presName="parTx" presStyleLbl="revTx" presStyleIdx="0" presStyleCnt="5">
        <dgm:presLayoutVars>
          <dgm:chMax val="0"/>
          <dgm:chPref val="0"/>
        </dgm:presLayoutVars>
      </dgm:prSet>
      <dgm:spPr/>
    </dgm:pt>
    <dgm:pt modelId="{9ED24C57-DCCD-4435-B4DB-3257213F2D68}" type="pres">
      <dgm:prSet presAssocID="{100B7237-87F1-4A74-A828-FF9C5AE6A4DF}" presName="sibTrans" presStyleCnt="0"/>
      <dgm:spPr/>
    </dgm:pt>
    <dgm:pt modelId="{BCF85146-BAD5-4312-A9F8-CBA4E17C2D95}" type="pres">
      <dgm:prSet presAssocID="{D5EDE5F3-8F64-4A1B-AF4F-40020A16C4F1}" presName="compNode" presStyleCnt="0"/>
      <dgm:spPr/>
    </dgm:pt>
    <dgm:pt modelId="{BFC3A43C-BCDB-4217-8A75-CCC1183668B5}" type="pres">
      <dgm:prSet presAssocID="{D5EDE5F3-8F64-4A1B-AF4F-40020A16C4F1}" presName="bgRect" presStyleLbl="bgShp" presStyleIdx="1" presStyleCnt="5" custLinFactNeighborX="0"/>
      <dgm:spPr/>
    </dgm:pt>
    <dgm:pt modelId="{618F2191-0ABC-400B-9F39-F02DFE1A6756}" type="pres">
      <dgm:prSet presAssocID="{D5EDE5F3-8F64-4A1B-AF4F-40020A16C4F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roup of People"/>
        </a:ext>
      </dgm:extLst>
    </dgm:pt>
    <dgm:pt modelId="{7A042F4E-5D8F-4627-A836-96417EED0104}" type="pres">
      <dgm:prSet presAssocID="{D5EDE5F3-8F64-4A1B-AF4F-40020A16C4F1}" presName="spaceRect" presStyleCnt="0"/>
      <dgm:spPr/>
    </dgm:pt>
    <dgm:pt modelId="{7AAF71C2-E556-429D-B688-B88B92F8AFD3}" type="pres">
      <dgm:prSet presAssocID="{D5EDE5F3-8F64-4A1B-AF4F-40020A16C4F1}" presName="parTx" presStyleLbl="revTx" presStyleIdx="1" presStyleCnt="5">
        <dgm:presLayoutVars>
          <dgm:chMax val="0"/>
          <dgm:chPref val="0"/>
        </dgm:presLayoutVars>
      </dgm:prSet>
      <dgm:spPr/>
    </dgm:pt>
    <dgm:pt modelId="{51DD5228-8DB8-4302-9A64-C059E1255783}" type="pres">
      <dgm:prSet presAssocID="{2A70A06E-FBBD-44AF-9347-1739E2910E1F}" presName="sibTrans" presStyleCnt="0"/>
      <dgm:spPr/>
    </dgm:pt>
    <dgm:pt modelId="{82AFED9C-0F4B-48EC-A88C-0B516EE43FC3}" type="pres">
      <dgm:prSet presAssocID="{F46DF968-1C0F-4EC7-8656-EC6D6157A290}" presName="compNode" presStyleCnt="0"/>
      <dgm:spPr/>
    </dgm:pt>
    <dgm:pt modelId="{A8E1718F-77A1-495C-808D-3B6F90B50A14}" type="pres">
      <dgm:prSet presAssocID="{F46DF968-1C0F-4EC7-8656-EC6D6157A290}" presName="bgRect" presStyleLbl="bgShp" presStyleIdx="2" presStyleCnt="5"/>
      <dgm:spPr/>
    </dgm:pt>
    <dgm:pt modelId="{02A001B9-CC7E-4D30-8A42-42401FCF2E5E}" type="pres">
      <dgm:prSet presAssocID="{F46DF968-1C0F-4EC7-8656-EC6D6157A29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siness Growth"/>
        </a:ext>
      </dgm:extLst>
    </dgm:pt>
    <dgm:pt modelId="{49E95D16-8525-42FA-A7E0-4780846B2111}" type="pres">
      <dgm:prSet presAssocID="{F46DF968-1C0F-4EC7-8656-EC6D6157A290}" presName="spaceRect" presStyleCnt="0"/>
      <dgm:spPr/>
    </dgm:pt>
    <dgm:pt modelId="{7CBA4BF1-5BE7-4D48-AB8C-831BE404813F}" type="pres">
      <dgm:prSet presAssocID="{F46DF968-1C0F-4EC7-8656-EC6D6157A290}" presName="parTx" presStyleLbl="revTx" presStyleIdx="2" presStyleCnt="5">
        <dgm:presLayoutVars>
          <dgm:chMax val="0"/>
          <dgm:chPref val="0"/>
        </dgm:presLayoutVars>
      </dgm:prSet>
      <dgm:spPr/>
    </dgm:pt>
    <dgm:pt modelId="{C1D0750B-AB2F-4306-9002-C5ABE8C0A2BA}" type="pres">
      <dgm:prSet presAssocID="{E204B08A-0898-43F1-AD87-374DE6935361}" presName="sibTrans" presStyleCnt="0"/>
      <dgm:spPr/>
    </dgm:pt>
    <dgm:pt modelId="{F48709A7-D70C-45AD-B627-0FF146A87B1F}" type="pres">
      <dgm:prSet presAssocID="{7AC09B67-08AB-44F1-9479-FA1D83F360C8}" presName="compNode" presStyleCnt="0"/>
      <dgm:spPr/>
    </dgm:pt>
    <dgm:pt modelId="{9BEE6CFB-24F9-41CE-B772-C8332367E6E1}" type="pres">
      <dgm:prSet presAssocID="{7AC09B67-08AB-44F1-9479-FA1D83F360C8}" presName="bgRect" presStyleLbl="bgShp" presStyleIdx="3" presStyleCnt="5"/>
      <dgm:spPr/>
    </dgm:pt>
    <dgm:pt modelId="{ADEF7A08-80D8-4596-BA50-B479596CE6FE}" type="pres">
      <dgm:prSet presAssocID="{7AC09B67-08AB-44F1-9479-FA1D83F360C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onnections"/>
        </a:ext>
      </dgm:extLst>
    </dgm:pt>
    <dgm:pt modelId="{AFB8E5AC-0151-460F-A1FD-AF916BAB7DEB}" type="pres">
      <dgm:prSet presAssocID="{7AC09B67-08AB-44F1-9479-FA1D83F360C8}" presName="spaceRect" presStyleCnt="0"/>
      <dgm:spPr/>
    </dgm:pt>
    <dgm:pt modelId="{C6E1F057-43E6-4AAD-B399-BE1431F6946F}" type="pres">
      <dgm:prSet presAssocID="{7AC09B67-08AB-44F1-9479-FA1D83F360C8}" presName="parTx" presStyleLbl="revTx" presStyleIdx="3" presStyleCnt="5">
        <dgm:presLayoutVars>
          <dgm:chMax val="0"/>
          <dgm:chPref val="0"/>
        </dgm:presLayoutVars>
      </dgm:prSet>
      <dgm:spPr/>
    </dgm:pt>
    <dgm:pt modelId="{153FCBAD-35F9-4745-898D-E833C132E723}" type="pres">
      <dgm:prSet presAssocID="{A74E9CEF-F2EC-4932-A805-1C5E32C3D803}" presName="sibTrans" presStyleCnt="0"/>
      <dgm:spPr/>
    </dgm:pt>
    <dgm:pt modelId="{F7F0CFAB-63AF-48C3-BAD1-5E487FB2FF3B}" type="pres">
      <dgm:prSet presAssocID="{E9926D6A-4677-4603-BD6F-E83DC47CBC4F}" presName="compNode" presStyleCnt="0"/>
      <dgm:spPr/>
    </dgm:pt>
    <dgm:pt modelId="{49E30507-7FF7-4582-BA49-3BE38F2DFCD6}" type="pres">
      <dgm:prSet presAssocID="{E9926D6A-4677-4603-BD6F-E83DC47CBC4F}" presName="bgRect" presStyleLbl="bgShp" presStyleIdx="4" presStyleCnt="5" custLinFactNeighborX="0"/>
      <dgm:spPr/>
    </dgm:pt>
    <dgm:pt modelId="{BC0709E7-CF9F-4F6D-AB5D-FF51711F3DB7}" type="pres">
      <dgm:prSet presAssocID="{E9926D6A-4677-4603-BD6F-E83DC47CBC4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Upward trend"/>
        </a:ext>
      </dgm:extLst>
    </dgm:pt>
    <dgm:pt modelId="{818557AF-0518-424A-970F-F2B8D574CB21}" type="pres">
      <dgm:prSet presAssocID="{E9926D6A-4677-4603-BD6F-E83DC47CBC4F}" presName="spaceRect" presStyleCnt="0"/>
      <dgm:spPr/>
    </dgm:pt>
    <dgm:pt modelId="{A2C2242C-368F-46CC-A1D0-7676852EB348}" type="pres">
      <dgm:prSet presAssocID="{E9926D6A-4677-4603-BD6F-E83DC47CBC4F}" presName="parTx" presStyleLbl="revTx" presStyleIdx="4" presStyleCnt="5">
        <dgm:presLayoutVars>
          <dgm:chMax val="0"/>
          <dgm:chPref val="0"/>
        </dgm:presLayoutVars>
      </dgm:prSet>
      <dgm:spPr/>
    </dgm:pt>
  </dgm:ptLst>
  <dgm:cxnLst>
    <dgm:cxn modelId="{5E71B501-7666-4684-83C0-6BB893A2CF21}" srcId="{7F6514D2-ED29-4255-8DD3-233BD29375A3}" destId="{7AC09B67-08AB-44F1-9479-FA1D83F360C8}" srcOrd="3" destOrd="0" parTransId="{CEE117DE-75AC-4734-8A1F-55B079FAB27E}" sibTransId="{A74E9CEF-F2EC-4932-A805-1C5E32C3D803}"/>
    <dgm:cxn modelId="{C9E12F12-E748-47E2-9666-9CF960F8C675}" type="presOf" srcId="{7AC09B67-08AB-44F1-9479-FA1D83F360C8}" destId="{C6E1F057-43E6-4AAD-B399-BE1431F6946F}" srcOrd="0" destOrd="0" presId="urn:microsoft.com/office/officeart/2018/2/layout/IconVerticalSolidList"/>
    <dgm:cxn modelId="{D6CA9969-0268-48EA-B216-972BE1C6639B}" type="presOf" srcId="{7F6514D2-ED29-4255-8DD3-233BD29375A3}" destId="{82D179F3-9F27-4AD3-994B-4D630B2A7D0E}" srcOrd="0" destOrd="0" presId="urn:microsoft.com/office/officeart/2018/2/layout/IconVerticalSolidList"/>
    <dgm:cxn modelId="{9B3D4058-EA63-4F28-8EA4-3024083F950C}" type="presOf" srcId="{D5EDE5F3-8F64-4A1B-AF4F-40020A16C4F1}" destId="{7AAF71C2-E556-429D-B688-B88B92F8AFD3}" srcOrd="0" destOrd="0" presId="urn:microsoft.com/office/officeart/2018/2/layout/IconVerticalSolidList"/>
    <dgm:cxn modelId="{95A9637F-1DFE-4CB1-A296-00C86E32C026}" type="presOf" srcId="{979D44DA-A849-447C-80B8-D85AA437A144}" destId="{6D64BECF-0D1A-410A-8F1A-CCDAE9A6B1CE}" srcOrd="0" destOrd="0" presId="urn:microsoft.com/office/officeart/2018/2/layout/IconVerticalSolidList"/>
    <dgm:cxn modelId="{5A6F378C-B4E9-4AE2-99A5-9F1012EB7878}" type="presOf" srcId="{F46DF968-1C0F-4EC7-8656-EC6D6157A290}" destId="{7CBA4BF1-5BE7-4D48-AB8C-831BE404813F}" srcOrd="0" destOrd="0" presId="urn:microsoft.com/office/officeart/2018/2/layout/IconVerticalSolidList"/>
    <dgm:cxn modelId="{3D91EC8E-5F65-4CA8-8339-8F2838193B90}" type="presOf" srcId="{E9926D6A-4677-4603-BD6F-E83DC47CBC4F}" destId="{A2C2242C-368F-46CC-A1D0-7676852EB348}" srcOrd="0" destOrd="0" presId="urn:microsoft.com/office/officeart/2018/2/layout/IconVerticalSolidList"/>
    <dgm:cxn modelId="{C50C29A7-C82C-44E8-889E-F108A5B48E68}" srcId="{7F6514D2-ED29-4255-8DD3-233BD29375A3}" destId="{F46DF968-1C0F-4EC7-8656-EC6D6157A290}" srcOrd="2" destOrd="0" parTransId="{C8C5539F-5DB1-4230-ACE9-0F447E5F27F0}" sibTransId="{E204B08A-0898-43F1-AD87-374DE6935361}"/>
    <dgm:cxn modelId="{81E60EC9-7ACB-4CF6-84FA-E56E55D0055D}" srcId="{7F6514D2-ED29-4255-8DD3-233BD29375A3}" destId="{979D44DA-A849-447C-80B8-D85AA437A144}" srcOrd="0" destOrd="0" parTransId="{8559330C-3B52-48D1-8C5E-47B1EBC27028}" sibTransId="{100B7237-87F1-4A74-A828-FF9C5AE6A4DF}"/>
    <dgm:cxn modelId="{CFCD71EB-5606-4221-BDBE-EA8BB0B6A49C}" srcId="{7F6514D2-ED29-4255-8DD3-233BD29375A3}" destId="{D5EDE5F3-8F64-4A1B-AF4F-40020A16C4F1}" srcOrd="1" destOrd="0" parTransId="{B5EDD9A9-C33B-4EE5-8A0E-09362637AE8E}" sibTransId="{2A70A06E-FBBD-44AF-9347-1739E2910E1F}"/>
    <dgm:cxn modelId="{9BC097FD-E961-4E21-95AF-3FE885B98EF9}" srcId="{7F6514D2-ED29-4255-8DD3-233BD29375A3}" destId="{E9926D6A-4677-4603-BD6F-E83DC47CBC4F}" srcOrd="4" destOrd="0" parTransId="{FFF3D7BE-DCA0-4559-9D66-E0D7499F9880}" sibTransId="{EE0FD7F5-AB39-433B-A1D3-689AC58932CD}"/>
    <dgm:cxn modelId="{EA0E2400-53A9-4B62-AC0B-C0D4D9D15A3E}" type="presParOf" srcId="{82D179F3-9F27-4AD3-994B-4D630B2A7D0E}" destId="{A0202CA9-0C26-4FAF-8317-737803119154}" srcOrd="0" destOrd="0" presId="urn:microsoft.com/office/officeart/2018/2/layout/IconVerticalSolidList"/>
    <dgm:cxn modelId="{3780AECD-C8F7-432C-8063-B08F38976CA2}" type="presParOf" srcId="{A0202CA9-0C26-4FAF-8317-737803119154}" destId="{5642527A-CCB6-4829-88E3-7552B266EFAB}" srcOrd="0" destOrd="0" presId="urn:microsoft.com/office/officeart/2018/2/layout/IconVerticalSolidList"/>
    <dgm:cxn modelId="{68226B2A-17DB-4D04-807C-70BA9B8F43EA}" type="presParOf" srcId="{A0202CA9-0C26-4FAF-8317-737803119154}" destId="{B06E9D13-3C76-45C3-8931-E3693C602C60}" srcOrd="1" destOrd="0" presId="urn:microsoft.com/office/officeart/2018/2/layout/IconVerticalSolidList"/>
    <dgm:cxn modelId="{27D085A7-BA38-4597-8EF6-33FBB1C21821}" type="presParOf" srcId="{A0202CA9-0C26-4FAF-8317-737803119154}" destId="{9B7537F8-ABA6-4076-9392-7FE9A7DF778A}" srcOrd="2" destOrd="0" presId="urn:microsoft.com/office/officeart/2018/2/layout/IconVerticalSolidList"/>
    <dgm:cxn modelId="{F2A65DA0-2668-4E50-B52D-E96574A91DB7}" type="presParOf" srcId="{A0202CA9-0C26-4FAF-8317-737803119154}" destId="{6D64BECF-0D1A-410A-8F1A-CCDAE9A6B1CE}" srcOrd="3" destOrd="0" presId="urn:microsoft.com/office/officeart/2018/2/layout/IconVerticalSolidList"/>
    <dgm:cxn modelId="{690437E9-E18E-452E-A62E-5CD4441038A1}" type="presParOf" srcId="{82D179F3-9F27-4AD3-994B-4D630B2A7D0E}" destId="{9ED24C57-DCCD-4435-B4DB-3257213F2D68}" srcOrd="1" destOrd="0" presId="urn:microsoft.com/office/officeart/2018/2/layout/IconVerticalSolidList"/>
    <dgm:cxn modelId="{79C62400-5FD0-4747-B711-6FE3D2DB2F12}" type="presParOf" srcId="{82D179F3-9F27-4AD3-994B-4D630B2A7D0E}" destId="{BCF85146-BAD5-4312-A9F8-CBA4E17C2D95}" srcOrd="2" destOrd="0" presId="urn:microsoft.com/office/officeart/2018/2/layout/IconVerticalSolidList"/>
    <dgm:cxn modelId="{696126D7-4EF7-4C35-ADE3-DA212912D862}" type="presParOf" srcId="{BCF85146-BAD5-4312-A9F8-CBA4E17C2D95}" destId="{BFC3A43C-BCDB-4217-8A75-CCC1183668B5}" srcOrd="0" destOrd="0" presId="urn:microsoft.com/office/officeart/2018/2/layout/IconVerticalSolidList"/>
    <dgm:cxn modelId="{B62E5AFE-2B00-4A92-8DA5-72C11EA36FE6}" type="presParOf" srcId="{BCF85146-BAD5-4312-A9F8-CBA4E17C2D95}" destId="{618F2191-0ABC-400B-9F39-F02DFE1A6756}" srcOrd="1" destOrd="0" presId="urn:microsoft.com/office/officeart/2018/2/layout/IconVerticalSolidList"/>
    <dgm:cxn modelId="{B46B0A54-6E90-4953-B1E1-5F39FBD9B603}" type="presParOf" srcId="{BCF85146-BAD5-4312-A9F8-CBA4E17C2D95}" destId="{7A042F4E-5D8F-4627-A836-96417EED0104}" srcOrd="2" destOrd="0" presId="urn:microsoft.com/office/officeart/2018/2/layout/IconVerticalSolidList"/>
    <dgm:cxn modelId="{E56DFCCC-F9B5-4140-9B4F-FC67DCCBFA68}" type="presParOf" srcId="{BCF85146-BAD5-4312-A9F8-CBA4E17C2D95}" destId="{7AAF71C2-E556-429D-B688-B88B92F8AFD3}" srcOrd="3" destOrd="0" presId="urn:microsoft.com/office/officeart/2018/2/layout/IconVerticalSolidList"/>
    <dgm:cxn modelId="{1647CE63-ABDA-41C6-9CAA-FF65A35BAF76}" type="presParOf" srcId="{82D179F3-9F27-4AD3-994B-4D630B2A7D0E}" destId="{51DD5228-8DB8-4302-9A64-C059E1255783}" srcOrd="3" destOrd="0" presId="urn:microsoft.com/office/officeart/2018/2/layout/IconVerticalSolidList"/>
    <dgm:cxn modelId="{40340C58-A029-431E-B549-F3877AB6969D}" type="presParOf" srcId="{82D179F3-9F27-4AD3-994B-4D630B2A7D0E}" destId="{82AFED9C-0F4B-48EC-A88C-0B516EE43FC3}" srcOrd="4" destOrd="0" presId="urn:microsoft.com/office/officeart/2018/2/layout/IconVerticalSolidList"/>
    <dgm:cxn modelId="{981B9AB2-DD0E-456F-A7AA-955E34CB768B}" type="presParOf" srcId="{82AFED9C-0F4B-48EC-A88C-0B516EE43FC3}" destId="{A8E1718F-77A1-495C-808D-3B6F90B50A14}" srcOrd="0" destOrd="0" presId="urn:microsoft.com/office/officeart/2018/2/layout/IconVerticalSolidList"/>
    <dgm:cxn modelId="{478C14FF-07CD-4DF4-B7E8-2B589310E451}" type="presParOf" srcId="{82AFED9C-0F4B-48EC-A88C-0B516EE43FC3}" destId="{02A001B9-CC7E-4D30-8A42-42401FCF2E5E}" srcOrd="1" destOrd="0" presId="urn:microsoft.com/office/officeart/2018/2/layout/IconVerticalSolidList"/>
    <dgm:cxn modelId="{20997564-5B19-433E-B53E-53D87C26286E}" type="presParOf" srcId="{82AFED9C-0F4B-48EC-A88C-0B516EE43FC3}" destId="{49E95D16-8525-42FA-A7E0-4780846B2111}" srcOrd="2" destOrd="0" presId="urn:microsoft.com/office/officeart/2018/2/layout/IconVerticalSolidList"/>
    <dgm:cxn modelId="{553B8F40-6D72-4272-BD3B-B57E107B093C}" type="presParOf" srcId="{82AFED9C-0F4B-48EC-A88C-0B516EE43FC3}" destId="{7CBA4BF1-5BE7-4D48-AB8C-831BE404813F}" srcOrd="3" destOrd="0" presId="urn:microsoft.com/office/officeart/2018/2/layout/IconVerticalSolidList"/>
    <dgm:cxn modelId="{3628B63E-AF75-4613-868D-04F7E5E98046}" type="presParOf" srcId="{82D179F3-9F27-4AD3-994B-4D630B2A7D0E}" destId="{C1D0750B-AB2F-4306-9002-C5ABE8C0A2BA}" srcOrd="5" destOrd="0" presId="urn:microsoft.com/office/officeart/2018/2/layout/IconVerticalSolidList"/>
    <dgm:cxn modelId="{6B2E2F7A-CD83-4EB2-A255-B865513C11EC}" type="presParOf" srcId="{82D179F3-9F27-4AD3-994B-4D630B2A7D0E}" destId="{F48709A7-D70C-45AD-B627-0FF146A87B1F}" srcOrd="6" destOrd="0" presId="urn:microsoft.com/office/officeart/2018/2/layout/IconVerticalSolidList"/>
    <dgm:cxn modelId="{F2488704-45A2-4E3C-9BC2-7EE134C99DD8}" type="presParOf" srcId="{F48709A7-D70C-45AD-B627-0FF146A87B1F}" destId="{9BEE6CFB-24F9-41CE-B772-C8332367E6E1}" srcOrd="0" destOrd="0" presId="urn:microsoft.com/office/officeart/2018/2/layout/IconVerticalSolidList"/>
    <dgm:cxn modelId="{B97998B7-1EDE-4EC3-A975-2D0BAE9253AB}" type="presParOf" srcId="{F48709A7-D70C-45AD-B627-0FF146A87B1F}" destId="{ADEF7A08-80D8-4596-BA50-B479596CE6FE}" srcOrd="1" destOrd="0" presId="urn:microsoft.com/office/officeart/2018/2/layout/IconVerticalSolidList"/>
    <dgm:cxn modelId="{AA54E524-6051-46BD-9AFB-CA6AA331FC87}" type="presParOf" srcId="{F48709A7-D70C-45AD-B627-0FF146A87B1F}" destId="{AFB8E5AC-0151-460F-A1FD-AF916BAB7DEB}" srcOrd="2" destOrd="0" presId="urn:microsoft.com/office/officeart/2018/2/layout/IconVerticalSolidList"/>
    <dgm:cxn modelId="{317BF289-E911-4A07-A320-4D2B0F781492}" type="presParOf" srcId="{F48709A7-D70C-45AD-B627-0FF146A87B1F}" destId="{C6E1F057-43E6-4AAD-B399-BE1431F6946F}" srcOrd="3" destOrd="0" presId="urn:microsoft.com/office/officeart/2018/2/layout/IconVerticalSolidList"/>
    <dgm:cxn modelId="{EED89624-FEE3-4089-8327-412C54879D3E}" type="presParOf" srcId="{82D179F3-9F27-4AD3-994B-4D630B2A7D0E}" destId="{153FCBAD-35F9-4745-898D-E833C132E723}" srcOrd="7" destOrd="0" presId="urn:microsoft.com/office/officeart/2018/2/layout/IconVerticalSolidList"/>
    <dgm:cxn modelId="{5F6FB354-722A-4F8B-9F33-820DB6A2B50A}" type="presParOf" srcId="{82D179F3-9F27-4AD3-994B-4D630B2A7D0E}" destId="{F7F0CFAB-63AF-48C3-BAD1-5E487FB2FF3B}" srcOrd="8" destOrd="0" presId="urn:microsoft.com/office/officeart/2018/2/layout/IconVerticalSolidList"/>
    <dgm:cxn modelId="{A6FF484F-8495-4E22-A43B-BFF42B59A085}" type="presParOf" srcId="{F7F0CFAB-63AF-48C3-BAD1-5E487FB2FF3B}" destId="{49E30507-7FF7-4582-BA49-3BE38F2DFCD6}" srcOrd="0" destOrd="0" presId="urn:microsoft.com/office/officeart/2018/2/layout/IconVerticalSolidList"/>
    <dgm:cxn modelId="{ED90913D-A869-4581-B8E0-6302F3E7C0FB}" type="presParOf" srcId="{F7F0CFAB-63AF-48C3-BAD1-5E487FB2FF3B}" destId="{BC0709E7-CF9F-4F6D-AB5D-FF51711F3DB7}" srcOrd="1" destOrd="0" presId="urn:microsoft.com/office/officeart/2018/2/layout/IconVerticalSolidList"/>
    <dgm:cxn modelId="{7683A6CB-FB13-44E0-88EE-EBA2B84302BE}" type="presParOf" srcId="{F7F0CFAB-63AF-48C3-BAD1-5E487FB2FF3B}" destId="{818557AF-0518-424A-970F-F2B8D574CB21}" srcOrd="2" destOrd="0" presId="urn:microsoft.com/office/officeart/2018/2/layout/IconVerticalSolidList"/>
    <dgm:cxn modelId="{F29B16DB-AE56-4FAA-AFC9-A0A9B87E5196}" type="presParOf" srcId="{F7F0CFAB-63AF-48C3-BAD1-5E487FB2FF3B}" destId="{A2C2242C-368F-46CC-A1D0-7676852EB34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306FAA-6C0E-4935-AB43-12D28C3B1AAB}">
      <dsp:nvSpPr>
        <dsp:cNvPr id="0" name=""/>
        <dsp:cNvSpPr/>
      </dsp:nvSpPr>
      <dsp:spPr>
        <a:xfrm>
          <a:off x="597197" y="153010"/>
          <a:ext cx="1197196" cy="119719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7AB92A-4DF5-4962-933E-50B93E0A4166}">
      <dsp:nvSpPr>
        <dsp:cNvPr id="0" name=""/>
        <dsp:cNvSpPr/>
      </dsp:nvSpPr>
      <dsp:spPr>
        <a:xfrm>
          <a:off x="852337" y="408151"/>
          <a:ext cx="686915" cy="6869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BA2DD6-8D83-493F-9054-0A9644AF6839}">
      <dsp:nvSpPr>
        <dsp:cNvPr id="0" name=""/>
        <dsp:cNvSpPr/>
      </dsp:nvSpPr>
      <dsp:spPr>
        <a:xfrm>
          <a:off x="214487" y="1723104"/>
          <a:ext cx="19626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IN" sz="1500" kern="1200" dirty="0">
              <a:latin typeface="Amasis MT Pro Medium" panose="02040604050005020304" pitchFamily="18" charset="0"/>
            </a:rPr>
            <a:t>Introduction &amp; Problem Statement</a:t>
          </a:r>
          <a:endParaRPr lang="en-US" sz="1500" kern="1200" dirty="0">
            <a:latin typeface="Amasis MT Pro Medium" panose="02040604050005020304" pitchFamily="18" charset="0"/>
          </a:endParaRPr>
        </a:p>
      </dsp:txBody>
      <dsp:txXfrm>
        <a:off x="214487" y="1723104"/>
        <a:ext cx="1962616" cy="720000"/>
      </dsp:txXfrm>
    </dsp:sp>
    <dsp:sp modelId="{8B7B898D-4F51-4B41-B439-94C166BD9C6C}">
      <dsp:nvSpPr>
        <dsp:cNvPr id="0" name=""/>
        <dsp:cNvSpPr/>
      </dsp:nvSpPr>
      <dsp:spPr>
        <a:xfrm>
          <a:off x="2903272" y="153010"/>
          <a:ext cx="1197196" cy="119719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472F9E-6950-4F55-A26E-2D8CEA53AFC8}">
      <dsp:nvSpPr>
        <dsp:cNvPr id="0" name=""/>
        <dsp:cNvSpPr/>
      </dsp:nvSpPr>
      <dsp:spPr>
        <a:xfrm>
          <a:off x="3158412" y="408151"/>
          <a:ext cx="686915" cy="6869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74C79D-76D2-4369-90D1-52E36556FA66}">
      <dsp:nvSpPr>
        <dsp:cNvPr id="0" name=""/>
        <dsp:cNvSpPr/>
      </dsp:nvSpPr>
      <dsp:spPr>
        <a:xfrm>
          <a:off x="2520562" y="1723104"/>
          <a:ext cx="19626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IN" sz="1500" kern="1200" dirty="0">
              <a:latin typeface="Amasis MT Pro Medium" panose="02040604050005020304" pitchFamily="18" charset="0"/>
            </a:rPr>
            <a:t>Business Objective</a:t>
          </a:r>
          <a:endParaRPr lang="en-US" sz="1500" kern="1200" dirty="0">
            <a:latin typeface="Amasis MT Pro Medium" panose="02040604050005020304" pitchFamily="18" charset="0"/>
          </a:endParaRPr>
        </a:p>
      </dsp:txBody>
      <dsp:txXfrm>
        <a:off x="2520562" y="1723104"/>
        <a:ext cx="1962616" cy="720000"/>
      </dsp:txXfrm>
    </dsp:sp>
    <dsp:sp modelId="{D5E67B1E-EF75-48A2-A54B-770EBDCF9CB8}">
      <dsp:nvSpPr>
        <dsp:cNvPr id="0" name=""/>
        <dsp:cNvSpPr/>
      </dsp:nvSpPr>
      <dsp:spPr>
        <a:xfrm>
          <a:off x="5209347" y="153010"/>
          <a:ext cx="1197196" cy="119719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8D2344-C672-4E46-9858-7D31B2CDF56F}">
      <dsp:nvSpPr>
        <dsp:cNvPr id="0" name=""/>
        <dsp:cNvSpPr/>
      </dsp:nvSpPr>
      <dsp:spPr>
        <a:xfrm>
          <a:off x="5464487" y="408151"/>
          <a:ext cx="686915" cy="6869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FADC6C-1B5C-472F-9930-515DCB293558}">
      <dsp:nvSpPr>
        <dsp:cNvPr id="0" name=""/>
        <dsp:cNvSpPr/>
      </dsp:nvSpPr>
      <dsp:spPr>
        <a:xfrm>
          <a:off x="4826636" y="1723104"/>
          <a:ext cx="19626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IN" sz="1500" kern="1200" dirty="0">
              <a:latin typeface="Amasis MT Pro Medium" panose="02040604050005020304" pitchFamily="18" charset="0"/>
            </a:rPr>
            <a:t>KPIs</a:t>
          </a:r>
          <a:endParaRPr lang="en-US" sz="1500" kern="1200" dirty="0">
            <a:latin typeface="Amasis MT Pro Medium" panose="02040604050005020304" pitchFamily="18" charset="0"/>
          </a:endParaRPr>
        </a:p>
      </dsp:txBody>
      <dsp:txXfrm>
        <a:off x="4826636" y="1723104"/>
        <a:ext cx="1962616" cy="720000"/>
      </dsp:txXfrm>
    </dsp:sp>
    <dsp:sp modelId="{640772AC-DF26-41A8-8780-4366CD6C54FA}">
      <dsp:nvSpPr>
        <dsp:cNvPr id="0" name=""/>
        <dsp:cNvSpPr/>
      </dsp:nvSpPr>
      <dsp:spPr>
        <a:xfrm>
          <a:off x="1750234" y="2933758"/>
          <a:ext cx="1197196" cy="119719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91A885-72D6-40EA-A71D-FEE06F427491}">
      <dsp:nvSpPr>
        <dsp:cNvPr id="0" name=""/>
        <dsp:cNvSpPr/>
      </dsp:nvSpPr>
      <dsp:spPr>
        <a:xfrm>
          <a:off x="2005375" y="3188898"/>
          <a:ext cx="686915" cy="6869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646A4D-0E91-4F3E-86D5-3A50EA5AE283}">
      <dsp:nvSpPr>
        <dsp:cNvPr id="0" name=""/>
        <dsp:cNvSpPr/>
      </dsp:nvSpPr>
      <dsp:spPr>
        <a:xfrm>
          <a:off x="1367524" y="4503852"/>
          <a:ext cx="19626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IN" sz="1500" kern="1200" dirty="0">
              <a:latin typeface="Amasis MT Pro Medium" panose="02040604050005020304" pitchFamily="18" charset="0"/>
            </a:rPr>
            <a:t>Dashboard</a:t>
          </a:r>
          <a:endParaRPr lang="en-US" sz="1500" kern="1200" dirty="0">
            <a:latin typeface="Amasis MT Pro Medium" panose="02040604050005020304" pitchFamily="18" charset="0"/>
          </a:endParaRPr>
        </a:p>
      </dsp:txBody>
      <dsp:txXfrm>
        <a:off x="1367524" y="4503852"/>
        <a:ext cx="1962616" cy="720000"/>
      </dsp:txXfrm>
    </dsp:sp>
    <dsp:sp modelId="{D75E3BB3-9F68-4512-94AA-0953F514D933}">
      <dsp:nvSpPr>
        <dsp:cNvPr id="0" name=""/>
        <dsp:cNvSpPr/>
      </dsp:nvSpPr>
      <dsp:spPr>
        <a:xfrm>
          <a:off x="4056309" y="2933758"/>
          <a:ext cx="1197196" cy="119719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A87F04-F312-4E79-99F0-E2901F8B965B}">
      <dsp:nvSpPr>
        <dsp:cNvPr id="0" name=""/>
        <dsp:cNvSpPr/>
      </dsp:nvSpPr>
      <dsp:spPr>
        <a:xfrm>
          <a:off x="4311449" y="3188898"/>
          <a:ext cx="686915" cy="68691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1A6CA3-986B-4564-899C-19BD37D429A2}">
      <dsp:nvSpPr>
        <dsp:cNvPr id="0" name=""/>
        <dsp:cNvSpPr/>
      </dsp:nvSpPr>
      <dsp:spPr>
        <a:xfrm>
          <a:off x="3673599" y="4503852"/>
          <a:ext cx="19626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IN" sz="1500" kern="1200" dirty="0">
              <a:latin typeface="Amasis MT Pro Medium" panose="02040604050005020304" pitchFamily="18" charset="0"/>
            </a:rPr>
            <a:t>Conclusion</a:t>
          </a:r>
          <a:endParaRPr lang="en-US" sz="1500" kern="1200" dirty="0">
            <a:latin typeface="Amasis MT Pro Medium" panose="02040604050005020304" pitchFamily="18" charset="0"/>
          </a:endParaRPr>
        </a:p>
      </dsp:txBody>
      <dsp:txXfrm>
        <a:off x="3673599" y="4503852"/>
        <a:ext cx="1962616"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5B9EEF-576E-487B-8583-C30F1D8B198B}">
      <dsp:nvSpPr>
        <dsp:cNvPr id="0" name=""/>
        <dsp:cNvSpPr/>
      </dsp:nvSpPr>
      <dsp:spPr>
        <a:xfrm>
          <a:off x="0" y="31221"/>
          <a:ext cx="4716739" cy="1385279"/>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n-US" sz="1600" kern="1200" dirty="0"/>
            <a:t>We can clearly say that attrition rate of employees for every department is almost 50% which indicates that attrition rate of employees does not depends on department. So, irrespective of the department almost 50% of employees are leaving the company.</a:t>
          </a:r>
        </a:p>
      </dsp:txBody>
      <dsp:txXfrm>
        <a:off x="67624" y="98845"/>
        <a:ext cx="4581491" cy="1250031"/>
      </dsp:txXfrm>
    </dsp:sp>
    <dsp:sp modelId="{02414501-D933-4DAA-8B18-4AC31CFDE25F}">
      <dsp:nvSpPr>
        <dsp:cNvPr id="0" name=""/>
        <dsp:cNvSpPr/>
      </dsp:nvSpPr>
      <dsp:spPr>
        <a:xfrm>
          <a:off x="0" y="1493802"/>
          <a:ext cx="4716739" cy="1385279"/>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n-US" sz="1600" kern="1200" dirty="0"/>
            <a:t>From this calculation and visualization we concluded that we must make strong strategies to minimize attrition rate and improve our company’s Employee retention so that we can balance the company’s growth and right talent.</a:t>
          </a:r>
        </a:p>
      </dsp:txBody>
      <dsp:txXfrm>
        <a:off x="67624" y="1561426"/>
        <a:ext cx="4581491" cy="12500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5B9EEF-576E-487B-8583-C30F1D8B198B}">
      <dsp:nvSpPr>
        <dsp:cNvPr id="0" name=""/>
        <dsp:cNvSpPr/>
      </dsp:nvSpPr>
      <dsp:spPr>
        <a:xfrm>
          <a:off x="0" y="67394"/>
          <a:ext cx="4710263" cy="3150513"/>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just" defTabSz="933450">
            <a:lnSpc>
              <a:spcPct val="90000"/>
            </a:lnSpc>
            <a:spcBef>
              <a:spcPct val="0"/>
            </a:spcBef>
            <a:spcAft>
              <a:spcPct val="35000"/>
            </a:spcAft>
            <a:buNone/>
          </a:pPr>
          <a:r>
            <a:rPr lang="en-US" sz="2100" b="0" i="0" kern="1200" dirty="0"/>
            <a:t>Based on our analysis and visualization, it is evident that the Hardware Department has the lowest attrition rate of 49.44%, with an average monthly income of Rs. 26,091.20. On the other hand, the Research and Development Department has the highest attrition rate of 51.21%, with an average monthly income of Rs. 26,007.08</a:t>
          </a:r>
          <a:endParaRPr lang="en-US" sz="2100" kern="1200" dirty="0"/>
        </a:p>
      </dsp:txBody>
      <dsp:txXfrm>
        <a:off x="153795" y="221189"/>
        <a:ext cx="4402673" cy="28429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5B9EEF-576E-487B-8583-C30F1D8B198B}">
      <dsp:nvSpPr>
        <dsp:cNvPr id="0" name=""/>
        <dsp:cNvSpPr/>
      </dsp:nvSpPr>
      <dsp:spPr>
        <a:xfrm>
          <a:off x="0" y="34983"/>
          <a:ext cx="4716739" cy="1569506"/>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IN" sz="2000" kern="1200" dirty="0"/>
            <a:t>From this we can see the average working years in software department is high as compared to the rest of the departments and lowest is for Research &amp; Development Department.</a:t>
          </a:r>
          <a:endParaRPr lang="en-US" sz="2000" kern="1200" dirty="0"/>
        </a:p>
      </dsp:txBody>
      <dsp:txXfrm>
        <a:off x="76617" y="111600"/>
        <a:ext cx="4563505" cy="1416272"/>
      </dsp:txXfrm>
    </dsp:sp>
    <dsp:sp modelId="{02414501-D933-4DAA-8B18-4AC31CFDE25F}">
      <dsp:nvSpPr>
        <dsp:cNvPr id="0" name=""/>
        <dsp:cNvSpPr/>
      </dsp:nvSpPr>
      <dsp:spPr>
        <a:xfrm>
          <a:off x="0" y="1652298"/>
          <a:ext cx="4716739" cy="1542206"/>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just" defTabSz="933450">
            <a:lnSpc>
              <a:spcPct val="90000"/>
            </a:lnSpc>
            <a:spcBef>
              <a:spcPct val="0"/>
            </a:spcBef>
            <a:spcAft>
              <a:spcPct val="35000"/>
            </a:spcAft>
            <a:buNone/>
          </a:pPr>
          <a:r>
            <a:rPr lang="en-IN" sz="2100" kern="1200" dirty="0"/>
            <a:t>From the analysis we can conclude that average working years is approximately 20 for all the departments.</a:t>
          </a:r>
          <a:endParaRPr lang="en-US" sz="2100" kern="1200" dirty="0"/>
        </a:p>
      </dsp:txBody>
      <dsp:txXfrm>
        <a:off x="75284" y="1727582"/>
        <a:ext cx="4566171" cy="139163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476AFE-C265-4FF4-94F8-3A36205A9C35}">
      <dsp:nvSpPr>
        <dsp:cNvPr id="0" name=""/>
        <dsp:cNvSpPr/>
      </dsp:nvSpPr>
      <dsp:spPr>
        <a:xfrm>
          <a:off x="0" y="1858"/>
          <a:ext cx="4716739"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3303CD0-E464-460E-BC9E-42971C485531}">
      <dsp:nvSpPr>
        <dsp:cNvPr id="0" name=""/>
        <dsp:cNvSpPr/>
      </dsp:nvSpPr>
      <dsp:spPr>
        <a:xfrm>
          <a:off x="0" y="1858"/>
          <a:ext cx="4716739" cy="3801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just" defTabSz="933450">
            <a:lnSpc>
              <a:spcPct val="90000"/>
            </a:lnSpc>
            <a:spcBef>
              <a:spcPct val="0"/>
            </a:spcBef>
            <a:spcAft>
              <a:spcPct val="35000"/>
            </a:spcAft>
            <a:buNone/>
          </a:pPr>
          <a:r>
            <a:rPr lang="en-IN" sz="2100" kern="1200" dirty="0"/>
            <a:t>From the analysis we can conclude that,</a:t>
          </a:r>
        </a:p>
        <a:p>
          <a:pPr marL="0" lvl="0" indent="0" algn="just" defTabSz="933450">
            <a:lnSpc>
              <a:spcPct val="90000"/>
            </a:lnSpc>
            <a:spcBef>
              <a:spcPct val="0"/>
            </a:spcBef>
            <a:spcAft>
              <a:spcPct val="35000"/>
            </a:spcAft>
            <a:buNone/>
          </a:pPr>
          <a:r>
            <a:rPr lang="en-IN" sz="2100" kern="1200" dirty="0"/>
            <a:t>For Research directors and the laboratory technicians the work life balance is poor. </a:t>
          </a:r>
        </a:p>
        <a:p>
          <a:pPr marL="0" lvl="0" indent="0" algn="just" defTabSz="933450">
            <a:lnSpc>
              <a:spcPct val="90000"/>
            </a:lnSpc>
            <a:spcBef>
              <a:spcPct val="0"/>
            </a:spcBef>
            <a:spcAft>
              <a:spcPct val="35000"/>
            </a:spcAft>
            <a:buNone/>
          </a:pPr>
          <a:r>
            <a:rPr lang="en-IN" sz="2100" kern="1200" dirty="0"/>
            <a:t>For the Sales representatives , managers , Manufacturing Directors and the Sales executives the work life balance is fair.</a:t>
          </a:r>
        </a:p>
        <a:p>
          <a:pPr marL="0" lvl="0" indent="0" algn="just" defTabSz="933450">
            <a:lnSpc>
              <a:spcPct val="90000"/>
            </a:lnSpc>
            <a:spcBef>
              <a:spcPct val="0"/>
            </a:spcBef>
            <a:spcAft>
              <a:spcPct val="35000"/>
            </a:spcAft>
            <a:buNone/>
          </a:pPr>
          <a:r>
            <a:rPr lang="en-IN" sz="2100" kern="1200" dirty="0"/>
            <a:t>For Research Scientists , Healthcare representatives und Developers the work life balance is good.</a:t>
          </a:r>
        </a:p>
        <a:p>
          <a:pPr marL="0" lvl="0" indent="0" algn="just" defTabSz="933450">
            <a:lnSpc>
              <a:spcPct val="90000"/>
            </a:lnSpc>
            <a:spcBef>
              <a:spcPct val="0"/>
            </a:spcBef>
            <a:spcAft>
              <a:spcPct val="35000"/>
            </a:spcAft>
            <a:buNone/>
          </a:pPr>
          <a:r>
            <a:rPr lang="en-IN" sz="2100" kern="1200" dirty="0"/>
            <a:t>For human resources the work life balance is excellent.</a:t>
          </a:r>
        </a:p>
        <a:p>
          <a:pPr marL="0" lvl="0" indent="0" algn="just" defTabSz="933450">
            <a:lnSpc>
              <a:spcPct val="90000"/>
            </a:lnSpc>
            <a:spcBef>
              <a:spcPct val="0"/>
            </a:spcBef>
            <a:spcAft>
              <a:spcPct val="35000"/>
            </a:spcAft>
            <a:buNone/>
          </a:pPr>
          <a:r>
            <a:rPr lang="en-IN" sz="2100" kern="1200" dirty="0"/>
            <a:t> </a:t>
          </a:r>
          <a:endParaRPr lang="en-US" sz="2100" kern="1200" dirty="0"/>
        </a:p>
      </dsp:txBody>
      <dsp:txXfrm>
        <a:off x="0" y="1858"/>
        <a:ext cx="4716739" cy="380147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5B86CC-18DC-47ED-82E5-BDF248A6A808}">
      <dsp:nvSpPr>
        <dsp:cNvPr id="0" name=""/>
        <dsp:cNvSpPr/>
      </dsp:nvSpPr>
      <dsp:spPr>
        <a:xfrm>
          <a:off x="0" y="558079"/>
          <a:ext cx="5391966" cy="3235179"/>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endParaRPr lang="en-IN" sz="1800" kern="1200" dirty="0"/>
        </a:p>
        <a:p>
          <a:pPr marL="0" lvl="0" indent="0" algn="just" defTabSz="800100">
            <a:lnSpc>
              <a:spcPct val="90000"/>
            </a:lnSpc>
            <a:spcBef>
              <a:spcPct val="0"/>
            </a:spcBef>
            <a:spcAft>
              <a:spcPct val="35000"/>
            </a:spcAft>
            <a:buNone/>
          </a:pPr>
          <a:r>
            <a:rPr lang="en-IN" sz="1800" kern="1200" dirty="0"/>
            <a:t>From the analysis we can conclude the work life balance for the attrition employees as below,</a:t>
          </a:r>
        </a:p>
        <a:p>
          <a:pPr marL="0" lvl="0" indent="0" algn="just" defTabSz="800100">
            <a:lnSpc>
              <a:spcPct val="90000"/>
            </a:lnSpc>
            <a:spcBef>
              <a:spcPct val="0"/>
            </a:spcBef>
            <a:spcAft>
              <a:spcPct val="35000"/>
            </a:spcAft>
            <a:buNone/>
          </a:pPr>
          <a:r>
            <a:rPr lang="en-IN" sz="1800" kern="1200" dirty="0"/>
            <a:t>For Research directors the work life balance is poor. </a:t>
          </a:r>
        </a:p>
        <a:p>
          <a:pPr marL="0" lvl="0" indent="0" algn="just" defTabSz="800100">
            <a:lnSpc>
              <a:spcPct val="90000"/>
            </a:lnSpc>
            <a:spcBef>
              <a:spcPct val="0"/>
            </a:spcBef>
            <a:spcAft>
              <a:spcPct val="35000"/>
            </a:spcAft>
            <a:buNone/>
          </a:pPr>
          <a:r>
            <a:rPr lang="en-IN" sz="1800" kern="1200" dirty="0"/>
            <a:t>For the Sales representatives , Manufacturing Directors , managers and Sales executives the work life balance is fair.</a:t>
          </a:r>
        </a:p>
        <a:p>
          <a:pPr marL="0" lvl="0" indent="0" algn="just" defTabSz="800100">
            <a:lnSpc>
              <a:spcPct val="90000"/>
            </a:lnSpc>
            <a:spcBef>
              <a:spcPct val="0"/>
            </a:spcBef>
            <a:spcAft>
              <a:spcPct val="35000"/>
            </a:spcAft>
            <a:buNone/>
          </a:pPr>
          <a:r>
            <a:rPr lang="en-IN" sz="1800" kern="1200" dirty="0"/>
            <a:t>For Research Scientists , Healthcare representatives und Developers the work life balance is good.</a:t>
          </a:r>
        </a:p>
        <a:p>
          <a:pPr marL="0" lvl="0" indent="0" algn="just" defTabSz="800100">
            <a:lnSpc>
              <a:spcPct val="90000"/>
            </a:lnSpc>
            <a:spcBef>
              <a:spcPct val="0"/>
            </a:spcBef>
            <a:spcAft>
              <a:spcPct val="35000"/>
            </a:spcAft>
            <a:buNone/>
          </a:pPr>
          <a:r>
            <a:rPr lang="en-IN" sz="1800" kern="1200" dirty="0"/>
            <a:t>For Human resources , laboratory technicians the work life balance is excellent.</a:t>
          </a:r>
        </a:p>
        <a:p>
          <a:pPr marL="0" lvl="0" indent="0" algn="ctr" defTabSz="800100">
            <a:lnSpc>
              <a:spcPct val="90000"/>
            </a:lnSpc>
            <a:spcBef>
              <a:spcPct val="0"/>
            </a:spcBef>
            <a:spcAft>
              <a:spcPct val="35000"/>
            </a:spcAft>
            <a:buNone/>
          </a:pPr>
          <a:r>
            <a:rPr lang="en-IN" sz="1700" kern="1200" dirty="0"/>
            <a:t> </a:t>
          </a:r>
          <a:endParaRPr lang="en-US" sz="1700" kern="1200" dirty="0"/>
        </a:p>
      </dsp:txBody>
      <dsp:txXfrm>
        <a:off x="0" y="558079"/>
        <a:ext cx="5391966" cy="323517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42527A-CCB6-4829-88E3-7552B266EFAB}">
      <dsp:nvSpPr>
        <dsp:cNvPr id="0" name=""/>
        <dsp:cNvSpPr/>
      </dsp:nvSpPr>
      <dsp:spPr>
        <a:xfrm>
          <a:off x="0" y="5633"/>
          <a:ext cx="10898485" cy="6748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6E9D13-3C76-45C3-8931-E3693C602C60}">
      <dsp:nvSpPr>
        <dsp:cNvPr id="0" name=""/>
        <dsp:cNvSpPr/>
      </dsp:nvSpPr>
      <dsp:spPr>
        <a:xfrm>
          <a:off x="204154" y="157484"/>
          <a:ext cx="371553" cy="3711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64BECF-0D1A-410A-8F1A-CCDAE9A6B1CE}">
      <dsp:nvSpPr>
        <dsp:cNvPr id="0" name=""/>
        <dsp:cNvSpPr/>
      </dsp:nvSpPr>
      <dsp:spPr>
        <a:xfrm>
          <a:off x="779863" y="5633"/>
          <a:ext cx="10083389" cy="738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122" tIns="78122" rIns="78122" bIns="78122" numCol="1" spcCol="1270" anchor="ctr" anchorCtr="0">
          <a:noAutofit/>
        </a:bodyPr>
        <a:lstStyle/>
        <a:p>
          <a:pPr marL="0" lvl="0" indent="0" algn="ctr" defTabSz="889000">
            <a:lnSpc>
              <a:spcPct val="100000"/>
            </a:lnSpc>
            <a:spcBef>
              <a:spcPct val="0"/>
            </a:spcBef>
            <a:spcAft>
              <a:spcPct val="35000"/>
            </a:spcAft>
            <a:buNone/>
          </a:pPr>
          <a:r>
            <a:rPr lang="en-US" sz="2000" b="0" i="0" kern="1200" dirty="0"/>
            <a:t>Conduct stay interviews: Instead of exit interviews, conduct stay interviews with employees to gather feedback about the job.</a:t>
          </a:r>
          <a:endParaRPr lang="en-US" sz="2000" kern="1200" dirty="0"/>
        </a:p>
      </dsp:txBody>
      <dsp:txXfrm>
        <a:off x="779863" y="5633"/>
        <a:ext cx="10083389" cy="738163"/>
      </dsp:txXfrm>
    </dsp:sp>
    <dsp:sp modelId="{BFC3A43C-BCDB-4217-8A75-CCC1183668B5}">
      <dsp:nvSpPr>
        <dsp:cNvPr id="0" name=""/>
        <dsp:cNvSpPr/>
      </dsp:nvSpPr>
      <dsp:spPr>
        <a:xfrm>
          <a:off x="0" y="928338"/>
          <a:ext cx="10898485" cy="6748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8F2191-0ABC-400B-9F39-F02DFE1A6756}">
      <dsp:nvSpPr>
        <dsp:cNvPr id="0" name=""/>
        <dsp:cNvSpPr/>
      </dsp:nvSpPr>
      <dsp:spPr>
        <a:xfrm>
          <a:off x="204154" y="1080188"/>
          <a:ext cx="371553" cy="3711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AF71C2-E556-429D-B688-B88B92F8AFD3}">
      <dsp:nvSpPr>
        <dsp:cNvPr id="0" name=""/>
        <dsp:cNvSpPr/>
      </dsp:nvSpPr>
      <dsp:spPr>
        <a:xfrm>
          <a:off x="779863" y="928338"/>
          <a:ext cx="10083389" cy="738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122" tIns="78122" rIns="78122" bIns="78122" numCol="1" spcCol="1270" anchor="ctr" anchorCtr="0">
          <a:noAutofit/>
        </a:bodyPr>
        <a:lstStyle/>
        <a:p>
          <a:pPr marL="0" lvl="0" indent="0" algn="ctr" defTabSz="889000">
            <a:lnSpc>
              <a:spcPct val="100000"/>
            </a:lnSpc>
            <a:spcBef>
              <a:spcPct val="0"/>
            </a:spcBef>
            <a:spcAft>
              <a:spcPct val="35000"/>
            </a:spcAft>
            <a:buNone/>
          </a:pPr>
          <a:r>
            <a:rPr lang="en-US" sz="2000" b="0" i="0" kern="1200" dirty="0"/>
            <a:t>Improve employee engagement: Implement initiatives to improve employee engagement, such as regular feedback, recognition and rewards programs, and opportunities for career growth</a:t>
          </a:r>
          <a:r>
            <a:rPr lang="en-US" sz="2000" kern="1200" dirty="0"/>
            <a:t>.</a:t>
          </a:r>
        </a:p>
      </dsp:txBody>
      <dsp:txXfrm>
        <a:off x="779863" y="928338"/>
        <a:ext cx="10083389" cy="738163"/>
      </dsp:txXfrm>
    </dsp:sp>
    <dsp:sp modelId="{A8E1718F-77A1-495C-808D-3B6F90B50A14}">
      <dsp:nvSpPr>
        <dsp:cNvPr id="0" name=""/>
        <dsp:cNvSpPr/>
      </dsp:nvSpPr>
      <dsp:spPr>
        <a:xfrm>
          <a:off x="0" y="1851042"/>
          <a:ext cx="10898485" cy="6748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A001B9-CC7E-4D30-8A42-42401FCF2E5E}">
      <dsp:nvSpPr>
        <dsp:cNvPr id="0" name=""/>
        <dsp:cNvSpPr/>
      </dsp:nvSpPr>
      <dsp:spPr>
        <a:xfrm>
          <a:off x="204154" y="2002893"/>
          <a:ext cx="371553" cy="3711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BA4BF1-5BE7-4D48-AB8C-831BE404813F}">
      <dsp:nvSpPr>
        <dsp:cNvPr id="0" name=""/>
        <dsp:cNvSpPr/>
      </dsp:nvSpPr>
      <dsp:spPr>
        <a:xfrm>
          <a:off x="779863" y="1851042"/>
          <a:ext cx="10083389" cy="738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122" tIns="78122" rIns="78122" bIns="78122" numCol="1" spcCol="1270" anchor="ctr" anchorCtr="0">
          <a:noAutofit/>
        </a:bodyPr>
        <a:lstStyle/>
        <a:p>
          <a:pPr marL="0" lvl="0" indent="0" algn="ctr" defTabSz="889000">
            <a:lnSpc>
              <a:spcPct val="100000"/>
            </a:lnSpc>
            <a:spcBef>
              <a:spcPct val="0"/>
            </a:spcBef>
            <a:spcAft>
              <a:spcPct val="35000"/>
            </a:spcAft>
            <a:buNone/>
          </a:pPr>
          <a:r>
            <a:rPr lang="en-US" sz="2000" b="0" i="0" kern="1200" dirty="0"/>
            <a:t>Address workload issues: Ensure employees have manageable workloads by regularly monitoring and adjusting workloads to prevent burnout and overwhelm.</a:t>
          </a:r>
          <a:endParaRPr lang="en-US" sz="2000" kern="1200" dirty="0"/>
        </a:p>
      </dsp:txBody>
      <dsp:txXfrm>
        <a:off x="779863" y="1851042"/>
        <a:ext cx="10083389" cy="738163"/>
      </dsp:txXfrm>
    </dsp:sp>
    <dsp:sp modelId="{9BEE6CFB-24F9-41CE-B772-C8332367E6E1}">
      <dsp:nvSpPr>
        <dsp:cNvPr id="0" name=""/>
        <dsp:cNvSpPr/>
      </dsp:nvSpPr>
      <dsp:spPr>
        <a:xfrm>
          <a:off x="0" y="2773747"/>
          <a:ext cx="10898485" cy="6748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EF7A08-80D8-4596-BA50-B479596CE6FE}">
      <dsp:nvSpPr>
        <dsp:cNvPr id="0" name=""/>
        <dsp:cNvSpPr/>
      </dsp:nvSpPr>
      <dsp:spPr>
        <a:xfrm>
          <a:off x="204154" y="2925598"/>
          <a:ext cx="371553" cy="3711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E1F057-43E6-4AAD-B399-BE1431F6946F}">
      <dsp:nvSpPr>
        <dsp:cNvPr id="0" name=""/>
        <dsp:cNvSpPr/>
      </dsp:nvSpPr>
      <dsp:spPr>
        <a:xfrm>
          <a:off x="779863" y="2773747"/>
          <a:ext cx="10083389" cy="738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122" tIns="78122" rIns="78122" bIns="78122" numCol="1" spcCol="1270" anchor="ctr" anchorCtr="0">
          <a:noAutofit/>
        </a:bodyPr>
        <a:lstStyle/>
        <a:p>
          <a:pPr marL="0" lvl="0" indent="0" algn="ctr" defTabSz="800100">
            <a:lnSpc>
              <a:spcPct val="100000"/>
            </a:lnSpc>
            <a:spcBef>
              <a:spcPct val="0"/>
            </a:spcBef>
            <a:spcAft>
              <a:spcPct val="35000"/>
            </a:spcAft>
            <a:buNone/>
          </a:pPr>
          <a:r>
            <a:rPr lang="en-US" sz="1800" b="0" i="0" kern="1200" dirty="0"/>
            <a:t>Create a positive work environment: Foster a positive work environment by promoting a culture of respect, inclusivity, and teamwork. Encourage open communication and collaboration among employees.</a:t>
          </a:r>
          <a:endParaRPr lang="en-US" sz="1800" kern="1200" dirty="0"/>
        </a:p>
      </dsp:txBody>
      <dsp:txXfrm>
        <a:off x="779863" y="2773747"/>
        <a:ext cx="10083389" cy="738163"/>
      </dsp:txXfrm>
    </dsp:sp>
    <dsp:sp modelId="{49E30507-7FF7-4582-BA49-3BE38F2DFCD6}">
      <dsp:nvSpPr>
        <dsp:cNvPr id="0" name=""/>
        <dsp:cNvSpPr/>
      </dsp:nvSpPr>
      <dsp:spPr>
        <a:xfrm>
          <a:off x="0" y="3696451"/>
          <a:ext cx="10898485" cy="6748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0709E7-CF9F-4F6D-AB5D-FF51711F3DB7}">
      <dsp:nvSpPr>
        <dsp:cNvPr id="0" name=""/>
        <dsp:cNvSpPr/>
      </dsp:nvSpPr>
      <dsp:spPr>
        <a:xfrm>
          <a:off x="204154" y="3848302"/>
          <a:ext cx="371553" cy="37119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C2242C-368F-46CC-A1D0-7676852EB348}">
      <dsp:nvSpPr>
        <dsp:cNvPr id="0" name=""/>
        <dsp:cNvSpPr/>
      </dsp:nvSpPr>
      <dsp:spPr>
        <a:xfrm>
          <a:off x="779863" y="3696451"/>
          <a:ext cx="10083389" cy="738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122" tIns="78122" rIns="78122" bIns="78122" numCol="1" spcCol="1270" anchor="ctr" anchorCtr="0">
          <a:noAutofit/>
        </a:bodyPr>
        <a:lstStyle/>
        <a:p>
          <a:pPr marL="0" lvl="0" indent="0" algn="ctr" defTabSz="800100">
            <a:lnSpc>
              <a:spcPct val="100000"/>
            </a:lnSpc>
            <a:spcBef>
              <a:spcPct val="0"/>
            </a:spcBef>
            <a:spcAft>
              <a:spcPct val="35000"/>
            </a:spcAft>
            <a:buNone/>
          </a:pPr>
          <a:r>
            <a:rPr lang="en-US" sz="1800" b="0" i="0" kern="1200" dirty="0"/>
            <a:t>Address pay and compensation issues: Ensure that employees receive fair pay and compensation for their work and t</a:t>
          </a:r>
          <a:r>
            <a:rPr lang="en-US" sz="1800" kern="1200" dirty="0"/>
            <a:t>o find out what motivates an employee to continue to work in an organization.</a:t>
          </a:r>
        </a:p>
      </dsp:txBody>
      <dsp:txXfrm>
        <a:off x="779863" y="3696451"/>
        <a:ext cx="10083389" cy="738163"/>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E567-0C67-9893-CC4F-870F2DFB9E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9A94AAA-7B33-4E53-2875-581D9ED1EF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79CDB23-D77C-51D8-B8AD-9D366A50F124}"/>
              </a:ext>
            </a:extLst>
          </p:cNvPr>
          <p:cNvSpPr>
            <a:spLocks noGrp="1"/>
          </p:cNvSpPr>
          <p:nvPr>
            <p:ph type="dt" sz="half" idx="10"/>
          </p:nvPr>
        </p:nvSpPr>
        <p:spPr/>
        <p:txBody>
          <a:bodyPr/>
          <a:lstStyle/>
          <a:p>
            <a:fld id="{9D0D92BC-42A9-434B-8530-ADBF4485E407}" type="datetimeFigureOut">
              <a:rPr lang="en-US" smtClean="0"/>
              <a:t>7/16/2025</a:t>
            </a:fld>
            <a:endParaRPr lang="en-US"/>
          </a:p>
        </p:txBody>
      </p:sp>
      <p:sp>
        <p:nvSpPr>
          <p:cNvPr id="5" name="Footer Placeholder 4">
            <a:extLst>
              <a:ext uri="{FF2B5EF4-FFF2-40B4-BE49-F238E27FC236}">
                <a16:creationId xmlns:a16="http://schemas.microsoft.com/office/drawing/2014/main" id="{20760991-6599-C938-2617-3D1175F32B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61BD7A-F606-A8A0-6E69-A776AEF05B6D}"/>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103757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FE53B-829D-794A-46BB-214C32953CC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433542-0AEE-4E95-BF90-90667F7836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FD07FF-89FF-5B6B-8325-F1D668FE3030}"/>
              </a:ext>
            </a:extLst>
          </p:cNvPr>
          <p:cNvSpPr>
            <a:spLocks noGrp="1"/>
          </p:cNvSpPr>
          <p:nvPr>
            <p:ph type="dt" sz="half" idx="10"/>
          </p:nvPr>
        </p:nvSpPr>
        <p:spPr/>
        <p:txBody>
          <a:bodyPr/>
          <a:lstStyle/>
          <a:p>
            <a:fld id="{9D0D92BC-42A9-434B-8530-ADBF4485E407}" type="datetimeFigureOut">
              <a:rPr lang="en-US" smtClean="0"/>
              <a:t>7/16/2025</a:t>
            </a:fld>
            <a:endParaRPr lang="en-US"/>
          </a:p>
        </p:txBody>
      </p:sp>
      <p:sp>
        <p:nvSpPr>
          <p:cNvPr id="5" name="Footer Placeholder 4">
            <a:extLst>
              <a:ext uri="{FF2B5EF4-FFF2-40B4-BE49-F238E27FC236}">
                <a16:creationId xmlns:a16="http://schemas.microsoft.com/office/drawing/2014/main" id="{1E3946A7-385A-48AA-E6CD-B15C2EEB47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014C05-F093-D737-C4AC-9E24058AF66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517447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169C43-9D02-E478-B9A1-1898F83613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4EC02A-99CF-D2A6-541B-A5FA9E85FD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01E128-F034-8CCB-A806-033D5DF31746}"/>
              </a:ext>
            </a:extLst>
          </p:cNvPr>
          <p:cNvSpPr>
            <a:spLocks noGrp="1"/>
          </p:cNvSpPr>
          <p:nvPr>
            <p:ph type="dt" sz="half" idx="10"/>
          </p:nvPr>
        </p:nvSpPr>
        <p:spPr/>
        <p:txBody>
          <a:bodyPr/>
          <a:lstStyle/>
          <a:p>
            <a:fld id="{9D0D92BC-42A9-434B-8530-ADBF4485E407}" type="datetimeFigureOut">
              <a:rPr lang="en-US" smtClean="0"/>
              <a:t>7/16/2025</a:t>
            </a:fld>
            <a:endParaRPr lang="en-US"/>
          </a:p>
        </p:txBody>
      </p:sp>
      <p:sp>
        <p:nvSpPr>
          <p:cNvPr id="5" name="Footer Placeholder 4">
            <a:extLst>
              <a:ext uri="{FF2B5EF4-FFF2-40B4-BE49-F238E27FC236}">
                <a16:creationId xmlns:a16="http://schemas.microsoft.com/office/drawing/2014/main" id="{5B2D5F3A-4C3E-DFA2-F00B-33FCC19ADA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9F628F-1C9A-532C-4199-C404560E197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496656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53A33-8760-6F1F-7F0E-308BE159E7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FEF9B4-E2D0-9077-AF98-92865221AC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691169-A09D-E239-D10A-C2DC49DFA647}"/>
              </a:ext>
            </a:extLst>
          </p:cNvPr>
          <p:cNvSpPr>
            <a:spLocks noGrp="1"/>
          </p:cNvSpPr>
          <p:nvPr>
            <p:ph type="dt" sz="half" idx="10"/>
          </p:nvPr>
        </p:nvSpPr>
        <p:spPr/>
        <p:txBody>
          <a:bodyPr/>
          <a:lstStyle/>
          <a:p>
            <a:fld id="{9D0D92BC-42A9-434B-8530-ADBF4485E407}" type="datetimeFigureOut">
              <a:rPr lang="en-US" smtClean="0"/>
              <a:t>7/16/2025</a:t>
            </a:fld>
            <a:endParaRPr lang="en-US"/>
          </a:p>
        </p:txBody>
      </p:sp>
      <p:sp>
        <p:nvSpPr>
          <p:cNvPr id="5" name="Footer Placeholder 4">
            <a:extLst>
              <a:ext uri="{FF2B5EF4-FFF2-40B4-BE49-F238E27FC236}">
                <a16:creationId xmlns:a16="http://schemas.microsoft.com/office/drawing/2014/main" id="{FEDC1EA2-F23C-8DE5-A207-6C3F3988C8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CF33C4-9423-4613-4982-BED89D3649C5}"/>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687579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3143D-7512-DBCD-C7DE-184D774D5E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1EB401E-5120-A371-BD1C-593A79F078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4FDAB4-756C-15FB-6D8C-309271C1B93E}"/>
              </a:ext>
            </a:extLst>
          </p:cNvPr>
          <p:cNvSpPr>
            <a:spLocks noGrp="1"/>
          </p:cNvSpPr>
          <p:nvPr>
            <p:ph type="dt" sz="half" idx="10"/>
          </p:nvPr>
        </p:nvSpPr>
        <p:spPr/>
        <p:txBody>
          <a:bodyPr/>
          <a:lstStyle/>
          <a:p>
            <a:fld id="{9D0D92BC-42A9-434B-8530-ADBF4485E407}" type="datetimeFigureOut">
              <a:rPr lang="en-US" smtClean="0"/>
              <a:t>7/16/2025</a:t>
            </a:fld>
            <a:endParaRPr lang="en-US"/>
          </a:p>
        </p:txBody>
      </p:sp>
      <p:sp>
        <p:nvSpPr>
          <p:cNvPr id="5" name="Footer Placeholder 4">
            <a:extLst>
              <a:ext uri="{FF2B5EF4-FFF2-40B4-BE49-F238E27FC236}">
                <a16:creationId xmlns:a16="http://schemas.microsoft.com/office/drawing/2014/main" id="{A98CE6C8-9B71-412C-D081-02287B18B6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EDB636-6AB1-BB7E-11BF-3FAB79F4DF4A}"/>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279396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9C512-4AF5-B9BA-9911-9658604F42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989AF5-E7F1-8786-DCC2-844427394A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C807D41-519F-52B3-A7F4-B191B1A235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3B1962F-182F-0B1A-116E-8A9260F8A789}"/>
              </a:ext>
            </a:extLst>
          </p:cNvPr>
          <p:cNvSpPr>
            <a:spLocks noGrp="1"/>
          </p:cNvSpPr>
          <p:nvPr>
            <p:ph type="dt" sz="half" idx="10"/>
          </p:nvPr>
        </p:nvSpPr>
        <p:spPr/>
        <p:txBody>
          <a:bodyPr/>
          <a:lstStyle/>
          <a:p>
            <a:fld id="{9D0D92BC-42A9-434B-8530-ADBF4485E407}" type="datetimeFigureOut">
              <a:rPr lang="en-US" smtClean="0"/>
              <a:t>7/16/2025</a:t>
            </a:fld>
            <a:endParaRPr lang="en-US"/>
          </a:p>
        </p:txBody>
      </p:sp>
      <p:sp>
        <p:nvSpPr>
          <p:cNvPr id="6" name="Footer Placeholder 5">
            <a:extLst>
              <a:ext uri="{FF2B5EF4-FFF2-40B4-BE49-F238E27FC236}">
                <a16:creationId xmlns:a16="http://schemas.microsoft.com/office/drawing/2014/main" id="{FA2E479F-CF69-FACD-A2EF-5955C9C0AD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A8FF94-4116-73E4-16CB-87801A33E80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593500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9E019-E7E4-FCAC-849D-55E83A0C3FB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ED1410-FA39-B5B8-4DA4-319378A19B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292667-B8F5-B387-85EC-AD98BCDDA8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D22B1EE-903F-239C-F614-4DB84C51C0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9546BB-7C7F-98C5-7B68-A7C797B269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55CB7D5-F352-053A-AED1-412F971484B3}"/>
              </a:ext>
            </a:extLst>
          </p:cNvPr>
          <p:cNvSpPr>
            <a:spLocks noGrp="1"/>
          </p:cNvSpPr>
          <p:nvPr>
            <p:ph type="dt" sz="half" idx="10"/>
          </p:nvPr>
        </p:nvSpPr>
        <p:spPr/>
        <p:txBody>
          <a:bodyPr/>
          <a:lstStyle/>
          <a:p>
            <a:fld id="{9D0D92BC-42A9-434B-8530-ADBF4485E407}" type="datetimeFigureOut">
              <a:rPr lang="en-US" smtClean="0"/>
              <a:t>7/16/2025</a:t>
            </a:fld>
            <a:endParaRPr lang="en-US"/>
          </a:p>
        </p:txBody>
      </p:sp>
      <p:sp>
        <p:nvSpPr>
          <p:cNvPr id="8" name="Footer Placeholder 7">
            <a:extLst>
              <a:ext uri="{FF2B5EF4-FFF2-40B4-BE49-F238E27FC236}">
                <a16:creationId xmlns:a16="http://schemas.microsoft.com/office/drawing/2014/main" id="{11BBB0C3-7FF7-5043-837B-455E56D6BE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AC8DE3-37C5-48A2-7B43-A8B333A99446}"/>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48648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F9C05-C256-8EBA-9994-F0B080BFAD3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2FCB27E-451C-4897-A46B-3B776DEAB800}"/>
              </a:ext>
            </a:extLst>
          </p:cNvPr>
          <p:cNvSpPr>
            <a:spLocks noGrp="1"/>
          </p:cNvSpPr>
          <p:nvPr>
            <p:ph type="dt" sz="half" idx="10"/>
          </p:nvPr>
        </p:nvSpPr>
        <p:spPr/>
        <p:txBody>
          <a:bodyPr/>
          <a:lstStyle/>
          <a:p>
            <a:fld id="{9D0D92BC-42A9-434B-8530-ADBF4485E407}" type="datetimeFigureOut">
              <a:rPr lang="en-US" smtClean="0"/>
              <a:t>7/16/2025</a:t>
            </a:fld>
            <a:endParaRPr lang="en-US"/>
          </a:p>
        </p:txBody>
      </p:sp>
      <p:sp>
        <p:nvSpPr>
          <p:cNvPr id="4" name="Footer Placeholder 3">
            <a:extLst>
              <a:ext uri="{FF2B5EF4-FFF2-40B4-BE49-F238E27FC236}">
                <a16:creationId xmlns:a16="http://schemas.microsoft.com/office/drawing/2014/main" id="{333CCFC8-5E77-80AC-5DCF-0CEA1C7B91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BFFF7C-2381-B99B-13D0-3A9AC2B8D5A5}"/>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990786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E47965-9AE9-FC50-ED37-E4378FA3A39F}"/>
              </a:ext>
            </a:extLst>
          </p:cNvPr>
          <p:cNvSpPr>
            <a:spLocks noGrp="1"/>
          </p:cNvSpPr>
          <p:nvPr>
            <p:ph type="dt" sz="half" idx="10"/>
          </p:nvPr>
        </p:nvSpPr>
        <p:spPr/>
        <p:txBody>
          <a:bodyPr/>
          <a:lstStyle/>
          <a:p>
            <a:fld id="{9D0D92BC-42A9-434B-8530-ADBF4485E407}" type="datetimeFigureOut">
              <a:rPr lang="en-US" smtClean="0"/>
              <a:t>7/16/2025</a:t>
            </a:fld>
            <a:endParaRPr lang="en-US"/>
          </a:p>
        </p:txBody>
      </p:sp>
      <p:sp>
        <p:nvSpPr>
          <p:cNvPr id="3" name="Footer Placeholder 2">
            <a:extLst>
              <a:ext uri="{FF2B5EF4-FFF2-40B4-BE49-F238E27FC236}">
                <a16:creationId xmlns:a16="http://schemas.microsoft.com/office/drawing/2014/main" id="{FCE42702-FC97-920C-1804-9CAB1AC8C2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A6C5CB-E718-2DB1-1830-0B13BFC8AA8C}"/>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678725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FC54E-22F1-B84E-62F0-53C1BFCD9B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6FF53FE-76C3-C8A6-68CA-0A89700C62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1F3021E-780F-4F56-CFEA-BA52ACD859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FA3507-BF4A-9404-FA53-0C74339E074D}"/>
              </a:ext>
            </a:extLst>
          </p:cNvPr>
          <p:cNvSpPr>
            <a:spLocks noGrp="1"/>
          </p:cNvSpPr>
          <p:nvPr>
            <p:ph type="dt" sz="half" idx="10"/>
          </p:nvPr>
        </p:nvSpPr>
        <p:spPr/>
        <p:txBody>
          <a:bodyPr/>
          <a:lstStyle/>
          <a:p>
            <a:fld id="{9D0D92BC-42A9-434B-8530-ADBF4485E407}" type="datetimeFigureOut">
              <a:rPr lang="en-US" smtClean="0"/>
              <a:t>7/16/2025</a:t>
            </a:fld>
            <a:endParaRPr lang="en-US"/>
          </a:p>
        </p:txBody>
      </p:sp>
      <p:sp>
        <p:nvSpPr>
          <p:cNvPr id="6" name="Footer Placeholder 5">
            <a:extLst>
              <a:ext uri="{FF2B5EF4-FFF2-40B4-BE49-F238E27FC236}">
                <a16:creationId xmlns:a16="http://schemas.microsoft.com/office/drawing/2014/main" id="{06CF342B-B40B-A06E-9A14-07457CF040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7B77DD-A2C5-FBDF-8B4A-1F3819A2AE71}"/>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9580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C4525-2B4C-6CEA-01AF-5890606560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C8C20F9-D371-9B52-9A8F-17B40376B6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E785134-4710-4FAE-6BEE-FCB62880C7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FBF085-E3DD-381D-2648-B49667CF0EAB}"/>
              </a:ext>
            </a:extLst>
          </p:cNvPr>
          <p:cNvSpPr>
            <a:spLocks noGrp="1"/>
          </p:cNvSpPr>
          <p:nvPr>
            <p:ph type="dt" sz="half" idx="10"/>
          </p:nvPr>
        </p:nvSpPr>
        <p:spPr/>
        <p:txBody>
          <a:bodyPr/>
          <a:lstStyle/>
          <a:p>
            <a:fld id="{9D0D92BC-42A9-434B-8530-ADBF4485E407}" type="datetimeFigureOut">
              <a:rPr lang="en-US" smtClean="0"/>
              <a:t>7/16/2025</a:t>
            </a:fld>
            <a:endParaRPr lang="en-US"/>
          </a:p>
        </p:txBody>
      </p:sp>
      <p:sp>
        <p:nvSpPr>
          <p:cNvPr id="6" name="Footer Placeholder 5">
            <a:extLst>
              <a:ext uri="{FF2B5EF4-FFF2-40B4-BE49-F238E27FC236}">
                <a16:creationId xmlns:a16="http://schemas.microsoft.com/office/drawing/2014/main" id="{887F998E-06ED-F0B4-42F6-550D3F729C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405F3E-6463-23A5-3682-AD03C32A9FA6}"/>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525108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50FB54-B3C7-2F50-B798-A7C436512E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DC9BA4-48AC-01A9-56F6-B5E91507E3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8E41B7-6489-03C0-3E88-D215BDBDE1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0D92BC-42A9-434B-8530-ADBF4485E407}" type="datetimeFigureOut">
              <a:rPr lang="en-US" smtClean="0"/>
              <a:pPr/>
              <a:t>7/16/2025</a:t>
            </a:fld>
            <a:endParaRPr lang="en-US" dirty="0"/>
          </a:p>
        </p:txBody>
      </p:sp>
      <p:sp>
        <p:nvSpPr>
          <p:cNvPr id="5" name="Footer Placeholder 4">
            <a:extLst>
              <a:ext uri="{FF2B5EF4-FFF2-40B4-BE49-F238E27FC236}">
                <a16:creationId xmlns:a16="http://schemas.microsoft.com/office/drawing/2014/main" id="{903431E4-2919-7E28-74D2-DEDB452F7B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05F0B23-C243-D2BF-F9E3-98D45A3264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902642645"/>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Layout" Target="../diagrams/layout4.xml"/><Relationship Id="rId7" Type="http://schemas.openxmlformats.org/officeDocument/2006/relationships/image" Target="../media/image21.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Layout" Target="../diagrams/layout5.xml"/><Relationship Id="rId7" Type="http://schemas.openxmlformats.org/officeDocument/2006/relationships/image" Target="../media/image24.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8.png"/><Relationship Id="rId7" Type="http://schemas.openxmlformats.org/officeDocument/2006/relationships/diagramColors" Target="../diagrams/colors6.xml"/><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Layout" Target="../diagrams/layout2.xml"/><Relationship Id="rId7" Type="http://schemas.openxmlformats.org/officeDocument/2006/relationships/image" Target="../media/image14.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Layout" Target="../diagrams/layout3.xml"/><Relationship Id="rId7" Type="http://schemas.openxmlformats.org/officeDocument/2006/relationships/image" Target="../media/image18.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video game&#10;&#10;Description automatically generated with medium confidence">
            <a:extLst>
              <a:ext uri="{FF2B5EF4-FFF2-40B4-BE49-F238E27FC236}">
                <a16:creationId xmlns:a16="http://schemas.microsoft.com/office/drawing/2014/main" id="{68EE2082-B615-9CC9-CC70-6E6C1312192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758" r="353"/>
          <a:stretch/>
        </p:blipFill>
        <p:spPr>
          <a:xfrm>
            <a:off x="20" y="0"/>
            <a:ext cx="12191980" cy="6857990"/>
          </a:xfrm>
          <a:prstGeom prst="rect">
            <a:avLst/>
          </a:prstGeom>
        </p:spPr>
      </p:pic>
      <p:sp>
        <p:nvSpPr>
          <p:cNvPr id="16" name="TextBox 15">
            <a:extLst>
              <a:ext uri="{FF2B5EF4-FFF2-40B4-BE49-F238E27FC236}">
                <a16:creationId xmlns:a16="http://schemas.microsoft.com/office/drawing/2014/main" id="{7B4E40C7-D3AB-54F6-0628-00C5E55DD5FE}"/>
              </a:ext>
            </a:extLst>
          </p:cNvPr>
          <p:cNvSpPr txBox="1"/>
          <p:nvPr/>
        </p:nvSpPr>
        <p:spPr>
          <a:xfrm>
            <a:off x="9152879" y="2951946"/>
            <a:ext cx="2290437" cy="954107"/>
          </a:xfrm>
          <a:prstGeom prst="rect">
            <a:avLst/>
          </a:prstGeom>
          <a:noFill/>
        </p:spPr>
        <p:txBody>
          <a:bodyPr wrap="square" rtlCol="0">
            <a:spAutoFit/>
          </a:bodyPr>
          <a:lstStyle/>
          <a:p>
            <a:r>
              <a:rPr lang="en-IN" sz="2800" dirty="0">
                <a:solidFill>
                  <a:schemeClr val="bg1"/>
                </a:solidFill>
                <a:latin typeface="Amasis MT Pro Medium" panose="02040604050005020304" pitchFamily="18" charset="0"/>
              </a:rPr>
              <a:t>EMPLOYEE RETENTION</a:t>
            </a:r>
          </a:p>
        </p:txBody>
      </p:sp>
    </p:spTree>
    <p:extLst>
      <p:ext uri="{BB962C8B-B14F-4D97-AF65-F5344CB8AC3E}">
        <p14:creationId xmlns:p14="http://schemas.microsoft.com/office/powerpoint/2010/main" val="1438229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643A7A40-1AE6-4218-A8E0-8248174A5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BD8AB40A-4374-4897-B5EE-9F8913476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733607-E21E-0005-94EA-CEB95D4A0F7A}"/>
              </a:ext>
            </a:extLst>
          </p:cNvPr>
          <p:cNvSpPr>
            <a:spLocks noGrp="1"/>
          </p:cNvSpPr>
          <p:nvPr>
            <p:ph type="title"/>
          </p:nvPr>
        </p:nvSpPr>
        <p:spPr>
          <a:xfrm>
            <a:off x="8557916" y="535953"/>
            <a:ext cx="3404937" cy="2683187"/>
          </a:xfrm>
        </p:spPr>
        <p:txBody>
          <a:bodyPr vert="horz" lIns="91440" tIns="45720" rIns="91440" bIns="45720" rtlCol="0" anchor="b">
            <a:normAutofit fontScale="90000"/>
          </a:bodyPr>
          <a:lstStyle/>
          <a:p>
            <a:pPr algn="ctr"/>
            <a:r>
              <a:rPr lang="en-US" sz="4400" b="1" kern="1200" dirty="0">
                <a:solidFill>
                  <a:schemeClr val="tx2"/>
                </a:solidFill>
                <a:latin typeface="Amasis MT Pro Medium" panose="02040604050005020304" pitchFamily="18" charset="0"/>
              </a:rPr>
              <a:t>KPI 4</a:t>
            </a:r>
            <a:br>
              <a:rPr lang="en-US" sz="4000" b="1" kern="1200" dirty="0">
                <a:solidFill>
                  <a:schemeClr val="tx2"/>
                </a:solidFill>
                <a:latin typeface="Amasis MT Pro Medium" panose="02040604050005020304" pitchFamily="18" charset="0"/>
              </a:rPr>
            </a:br>
            <a:r>
              <a:rPr lang="en-US" sz="4000" b="1" kern="1200" dirty="0">
                <a:solidFill>
                  <a:schemeClr val="tx2"/>
                </a:solidFill>
                <a:latin typeface="Amasis MT Pro Medium" panose="02040604050005020304" pitchFamily="18" charset="0"/>
              </a:rPr>
              <a:t>Average Working Years for each Department</a:t>
            </a:r>
          </a:p>
        </p:txBody>
      </p:sp>
      <p:grpSp>
        <p:nvGrpSpPr>
          <p:cNvPr id="59" name="Group 58">
            <a:extLst>
              <a:ext uri="{FF2B5EF4-FFF2-40B4-BE49-F238E27FC236}">
                <a16:creationId xmlns:a16="http://schemas.microsoft.com/office/drawing/2014/main" id="{2783379C-045E-4010-ABDC-A270A0AA10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6401" y="170308"/>
            <a:ext cx="2514948" cy="2174333"/>
            <a:chOff x="-305" y="-4155"/>
            <a:chExt cx="2514948" cy="2174333"/>
          </a:xfrm>
        </p:grpSpPr>
        <p:sp>
          <p:nvSpPr>
            <p:cNvPr id="60" name="Freeform: Shape 59">
              <a:extLst>
                <a:ext uri="{FF2B5EF4-FFF2-40B4-BE49-F238E27FC236}">
                  <a16:creationId xmlns:a16="http://schemas.microsoft.com/office/drawing/2014/main" id="{0B0AB1BF-11AE-4CFF-85EC-E51DBD316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526548A0-953E-4FBA-97A5-592ACAF42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F84FA27B-CD1F-421B-BB4F-B141F02FF4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63" name="Freeform: Shape 62">
              <a:extLst>
                <a:ext uri="{FF2B5EF4-FFF2-40B4-BE49-F238E27FC236}">
                  <a16:creationId xmlns:a16="http://schemas.microsoft.com/office/drawing/2014/main" id="{3CDBD6AB-1AC7-4807-9C34-01139BB7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5" name="Group 64">
            <a:extLst>
              <a:ext uri="{FF2B5EF4-FFF2-40B4-BE49-F238E27FC236}">
                <a16:creationId xmlns:a16="http://schemas.microsoft.com/office/drawing/2014/main" id="{F5FDDF18-F156-4D2D-82C6-F55008E338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130553" y="4560734"/>
            <a:ext cx="3061446" cy="2297265"/>
            <a:chOff x="-305" y="-1"/>
            <a:chExt cx="3832880" cy="2876136"/>
          </a:xfrm>
        </p:grpSpPr>
        <p:sp>
          <p:nvSpPr>
            <p:cNvPr id="66" name="Freeform: Shape 65">
              <a:extLst>
                <a:ext uri="{FF2B5EF4-FFF2-40B4-BE49-F238E27FC236}">
                  <a16:creationId xmlns:a16="http://schemas.microsoft.com/office/drawing/2014/main" id="{3822C29E-FFDD-45BC-A286-9C00C8E2D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C9E2381D-1763-4D42-A3A2-B2345DD35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Shape 67">
              <a:extLst>
                <a:ext uri="{FF2B5EF4-FFF2-40B4-BE49-F238E27FC236}">
                  <a16:creationId xmlns:a16="http://schemas.microsoft.com/office/drawing/2014/main" id="{D2A622D5-9532-4E0C-B9A8-DAEDD4646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Shape 68">
              <a:extLst>
                <a:ext uri="{FF2B5EF4-FFF2-40B4-BE49-F238E27FC236}">
                  <a16:creationId xmlns:a16="http://schemas.microsoft.com/office/drawing/2014/main" id="{5C0ABE88-5ADF-4A31-8505-78968DBB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descr="Chart&#10;&#10;Description automatically generated">
            <a:extLst>
              <a:ext uri="{FF2B5EF4-FFF2-40B4-BE49-F238E27FC236}">
                <a16:creationId xmlns:a16="http://schemas.microsoft.com/office/drawing/2014/main" id="{6414425A-7D2F-7125-DF35-3686911D51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1693" y="1"/>
            <a:ext cx="6362769" cy="6857390"/>
          </a:xfrm>
          <a:prstGeom prst="rect">
            <a:avLst/>
          </a:prstGeom>
        </p:spPr>
      </p:pic>
    </p:spTree>
    <p:extLst>
      <p:ext uri="{BB962C8B-B14F-4D97-AF65-F5344CB8AC3E}">
        <p14:creationId xmlns:p14="http://schemas.microsoft.com/office/powerpoint/2010/main" val="1121823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Triangle 50">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086A5A31-B10A-4793-84D4-D785959AE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201" y="623275"/>
            <a:ext cx="5141626"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6889833" y="1188637"/>
            <a:ext cx="4218138" cy="1597228"/>
          </a:xfrm>
        </p:spPr>
        <p:txBody>
          <a:bodyPr>
            <a:normAutofit/>
          </a:bodyPr>
          <a:lstStyle/>
          <a:p>
            <a:r>
              <a:rPr lang="en-IN" sz="5400" b="1" dirty="0">
                <a:latin typeface="Amasis MT Pro Medium" panose="02040604050005020304" pitchFamily="18" charset="0"/>
              </a:rPr>
              <a:t>Insights from KPI 4:</a:t>
            </a:r>
          </a:p>
        </p:txBody>
      </p:sp>
      <p:graphicFrame>
        <p:nvGraphicFramePr>
          <p:cNvPr id="21" name="Content Placeholder 2">
            <a:extLst>
              <a:ext uri="{FF2B5EF4-FFF2-40B4-BE49-F238E27FC236}">
                <a16:creationId xmlns:a16="http://schemas.microsoft.com/office/drawing/2014/main" id="{48103B9E-3968-EA72-4346-9CA316F1654A}"/>
              </a:ext>
            </a:extLst>
          </p:cNvPr>
          <p:cNvGraphicFramePr>
            <a:graphicFrameLocks noGrp="1"/>
          </p:cNvGraphicFramePr>
          <p:nvPr>
            <p:ph idx="1"/>
            <p:extLst>
              <p:ext uri="{D42A27DB-BD31-4B8C-83A1-F6EECF244321}">
                <p14:modId xmlns:p14="http://schemas.microsoft.com/office/powerpoint/2010/main" val="3358295125"/>
              </p:ext>
            </p:extLst>
          </p:nvPr>
        </p:nvGraphicFramePr>
        <p:xfrm>
          <a:off x="6617644" y="2797921"/>
          <a:ext cx="4716739" cy="31945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Graphical user interface, text, application, Word&#10;&#10;Description automatically generated">
            <a:extLst>
              <a:ext uri="{FF2B5EF4-FFF2-40B4-BE49-F238E27FC236}">
                <a16:creationId xmlns:a16="http://schemas.microsoft.com/office/drawing/2014/main" id="{29A83DCE-ED5F-AB1B-2F40-7B3F62E8A45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5173" y="1188637"/>
            <a:ext cx="5458587" cy="1076475"/>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FB07DCFB-CB70-138A-EACB-6D012341BC6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7987" y="3145117"/>
            <a:ext cx="3210373" cy="1790950"/>
          </a:xfrm>
          <a:prstGeom prst="rect">
            <a:avLst/>
          </a:prstGeom>
        </p:spPr>
      </p:pic>
    </p:spTree>
    <p:extLst>
      <p:ext uri="{BB962C8B-B14F-4D97-AF65-F5344CB8AC3E}">
        <p14:creationId xmlns:p14="http://schemas.microsoft.com/office/powerpoint/2010/main" val="396918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733607-E21E-0005-94EA-CEB95D4A0F7A}"/>
              </a:ext>
            </a:extLst>
          </p:cNvPr>
          <p:cNvSpPr>
            <a:spLocks noGrp="1"/>
          </p:cNvSpPr>
          <p:nvPr>
            <p:ph type="title"/>
          </p:nvPr>
        </p:nvSpPr>
        <p:spPr>
          <a:xfrm>
            <a:off x="717422" y="1967265"/>
            <a:ext cx="3204839" cy="2547257"/>
          </a:xfrm>
          <a:noFill/>
        </p:spPr>
        <p:txBody>
          <a:bodyPr vert="horz" lIns="91440" tIns="45720" rIns="91440" bIns="45720" rtlCol="0" anchor="ctr">
            <a:normAutofit fontScale="90000"/>
          </a:bodyPr>
          <a:lstStyle/>
          <a:p>
            <a:pPr algn="ctr"/>
            <a:r>
              <a:rPr lang="en-US" sz="4000" b="1" kern="1200" dirty="0">
                <a:solidFill>
                  <a:srgbClr val="FFFFFF"/>
                </a:solidFill>
                <a:latin typeface="Amasis MT Pro Medium" panose="02040604050005020304" pitchFamily="18" charset="0"/>
              </a:rPr>
              <a:t>KPI 5 </a:t>
            </a:r>
            <a:br>
              <a:rPr lang="en-US" sz="3600" b="1" kern="1200" dirty="0">
                <a:solidFill>
                  <a:srgbClr val="FFFFFF"/>
                </a:solidFill>
                <a:latin typeface="Amasis MT Pro Medium" panose="02040604050005020304" pitchFamily="18" charset="0"/>
              </a:rPr>
            </a:br>
            <a:r>
              <a:rPr lang="en-US" sz="3600" b="1" kern="1200" dirty="0">
                <a:solidFill>
                  <a:srgbClr val="FFFFFF"/>
                </a:solidFill>
                <a:latin typeface="Amasis MT Pro Medium" panose="02040604050005020304" pitchFamily="18" charset="0"/>
              </a:rPr>
              <a:t>Job Role </a:t>
            </a:r>
            <a:br>
              <a:rPr lang="en-US" sz="3600" b="1" kern="1200" dirty="0">
                <a:solidFill>
                  <a:srgbClr val="FFFFFF"/>
                </a:solidFill>
                <a:latin typeface="Amasis MT Pro Medium" panose="02040604050005020304" pitchFamily="18" charset="0"/>
              </a:rPr>
            </a:br>
            <a:r>
              <a:rPr lang="en-US" sz="3600" b="1" kern="1200" dirty="0">
                <a:solidFill>
                  <a:srgbClr val="FFFFFF"/>
                </a:solidFill>
                <a:latin typeface="Amasis MT Pro Medium" panose="02040604050005020304" pitchFamily="18" charset="0"/>
              </a:rPr>
              <a:t>Vs </a:t>
            </a:r>
            <a:br>
              <a:rPr lang="en-US" sz="3600" b="1" kern="1200" dirty="0">
                <a:solidFill>
                  <a:srgbClr val="FFFFFF"/>
                </a:solidFill>
                <a:latin typeface="Amasis MT Pro Medium" panose="02040604050005020304" pitchFamily="18" charset="0"/>
              </a:rPr>
            </a:br>
            <a:r>
              <a:rPr lang="en-US" sz="3600" b="1" kern="1200" dirty="0">
                <a:solidFill>
                  <a:srgbClr val="FFFFFF"/>
                </a:solidFill>
                <a:latin typeface="Amasis MT Pro Medium" panose="02040604050005020304" pitchFamily="18" charset="0"/>
              </a:rPr>
              <a:t>Work Life Balance for Total Employees</a:t>
            </a:r>
          </a:p>
        </p:txBody>
      </p:sp>
      <p:pic>
        <p:nvPicPr>
          <p:cNvPr id="6" name="Picture 5" descr="Table&#10;&#10;Description automatically generated">
            <a:extLst>
              <a:ext uri="{FF2B5EF4-FFF2-40B4-BE49-F238E27FC236}">
                <a16:creationId xmlns:a16="http://schemas.microsoft.com/office/drawing/2014/main" id="{415D5B1D-3926-6CC4-804F-174D876141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8460" y="674612"/>
            <a:ext cx="7345034" cy="5508776"/>
          </a:xfrm>
          <a:prstGeom prst="rect">
            <a:avLst/>
          </a:prstGeom>
        </p:spPr>
      </p:pic>
    </p:spTree>
    <p:extLst>
      <p:ext uri="{BB962C8B-B14F-4D97-AF65-F5344CB8AC3E}">
        <p14:creationId xmlns:p14="http://schemas.microsoft.com/office/powerpoint/2010/main" val="348124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Triangle 50">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086A5A31-B10A-4793-84D4-D785959AE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201" y="623275"/>
            <a:ext cx="5141626"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6866944" y="687666"/>
            <a:ext cx="4218138" cy="1597228"/>
          </a:xfrm>
        </p:spPr>
        <p:txBody>
          <a:bodyPr>
            <a:normAutofit/>
          </a:bodyPr>
          <a:lstStyle/>
          <a:p>
            <a:r>
              <a:rPr lang="en-IN" sz="5400" b="1" dirty="0">
                <a:latin typeface="Amasis MT Pro Medium" panose="02040604050005020304" pitchFamily="18" charset="0"/>
              </a:rPr>
              <a:t>Insights from KPI 5:</a:t>
            </a:r>
          </a:p>
        </p:txBody>
      </p:sp>
      <p:graphicFrame>
        <p:nvGraphicFramePr>
          <p:cNvPr id="21" name="Content Placeholder 2">
            <a:extLst>
              <a:ext uri="{FF2B5EF4-FFF2-40B4-BE49-F238E27FC236}">
                <a16:creationId xmlns:a16="http://schemas.microsoft.com/office/drawing/2014/main" id="{48103B9E-3968-EA72-4346-9CA316F1654A}"/>
              </a:ext>
            </a:extLst>
          </p:cNvPr>
          <p:cNvGraphicFramePr>
            <a:graphicFrameLocks noGrp="1"/>
          </p:cNvGraphicFramePr>
          <p:nvPr>
            <p:ph idx="1"/>
            <p:extLst>
              <p:ext uri="{D42A27DB-BD31-4B8C-83A1-F6EECF244321}">
                <p14:modId xmlns:p14="http://schemas.microsoft.com/office/powerpoint/2010/main" val="3514628118"/>
              </p:ext>
            </p:extLst>
          </p:nvPr>
        </p:nvGraphicFramePr>
        <p:xfrm>
          <a:off x="6617644" y="2284894"/>
          <a:ext cx="4716739" cy="38051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Graphical user interface, text, application, chat or text message&#10;&#10;Description automatically generated">
            <a:extLst>
              <a:ext uri="{FF2B5EF4-FFF2-40B4-BE49-F238E27FC236}">
                <a16:creationId xmlns:a16="http://schemas.microsoft.com/office/drawing/2014/main" id="{44A17D86-7437-AF36-DF38-2C5FEE631DD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1403" y="623275"/>
            <a:ext cx="5601482" cy="2410161"/>
          </a:xfrm>
          <a:prstGeom prst="rect">
            <a:avLst/>
          </a:prstGeom>
        </p:spPr>
      </p:pic>
      <p:pic>
        <p:nvPicPr>
          <p:cNvPr id="8" name="Picture 7" descr="Table&#10;&#10;Description automatically generated with low confidence">
            <a:extLst>
              <a:ext uri="{FF2B5EF4-FFF2-40B4-BE49-F238E27FC236}">
                <a16:creationId xmlns:a16="http://schemas.microsoft.com/office/drawing/2014/main" id="{1FCE9118-3FB9-BD4B-A360-0F1815E8200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1403" y="3411363"/>
            <a:ext cx="5649113" cy="2819794"/>
          </a:xfrm>
          <a:prstGeom prst="rect">
            <a:avLst/>
          </a:prstGeom>
        </p:spPr>
      </p:pic>
    </p:spTree>
    <p:extLst>
      <p:ext uri="{BB962C8B-B14F-4D97-AF65-F5344CB8AC3E}">
        <p14:creationId xmlns:p14="http://schemas.microsoft.com/office/powerpoint/2010/main" val="350192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733607-E21E-0005-94EA-CEB95D4A0F7A}"/>
              </a:ext>
            </a:extLst>
          </p:cNvPr>
          <p:cNvSpPr>
            <a:spLocks noGrp="1"/>
          </p:cNvSpPr>
          <p:nvPr>
            <p:ph type="title"/>
          </p:nvPr>
        </p:nvSpPr>
        <p:spPr>
          <a:xfrm>
            <a:off x="717422" y="1967265"/>
            <a:ext cx="3204839" cy="2547257"/>
          </a:xfrm>
          <a:noFill/>
        </p:spPr>
        <p:txBody>
          <a:bodyPr vert="horz" lIns="91440" tIns="45720" rIns="91440" bIns="45720" rtlCol="0" anchor="ctr">
            <a:normAutofit fontScale="90000"/>
          </a:bodyPr>
          <a:lstStyle/>
          <a:p>
            <a:pPr algn="ctr"/>
            <a:r>
              <a:rPr lang="en-US" sz="4000" b="1" kern="1200" dirty="0">
                <a:solidFill>
                  <a:srgbClr val="FFFFFF"/>
                </a:solidFill>
                <a:latin typeface="Amasis MT Pro Medium" panose="02040604050005020304" pitchFamily="18" charset="0"/>
              </a:rPr>
              <a:t>KPI 5 </a:t>
            </a:r>
            <a:br>
              <a:rPr lang="en-US" sz="3600" b="1" kern="1200" dirty="0">
                <a:solidFill>
                  <a:srgbClr val="FFFFFF"/>
                </a:solidFill>
                <a:latin typeface="Amasis MT Pro Medium" panose="02040604050005020304" pitchFamily="18" charset="0"/>
              </a:rPr>
            </a:br>
            <a:r>
              <a:rPr lang="en-US" sz="3600" b="1" kern="1200" dirty="0">
                <a:solidFill>
                  <a:srgbClr val="FFFFFF"/>
                </a:solidFill>
                <a:latin typeface="Amasis MT Pro Medium" panose="02040604050005020304" pitchFamily="18" charset="0"/>
              </a:rPr>
              <a:t>Job Role </a:t>
            </a:r>
            <a:br>
              <a:rPr lang="en-US" sz="3600" b="1" kern="1200" dirty="0">
                <a:solidFill>
                  <a:srgbClr val="FFFFFF"/>
                </a:solidFill>
                <a:latin typeface="Amasis MT Pro Medium" panose="02040604050005020304" pitchFamily="18" charset="0"/>
              </a:rPr>
            </a:br>
            <a:r>
              <a:rPr lang="en-US" sz="3600" b="1" kern="1200" dirty="0">
                <a:solidFill>
                  <a:srgbClr val="FFFFFF"/>
                </a:solidFill>
                <a:latin typeface="Amasis MT Pro Medium" panose="02040604050005020304" pitchFamily="18" charset="0"/>
              </a:rPr>
              <a:t>Vs </a:t>
            </a:r>
            <a:br>
              <a:rPr lang="en-US" sz="3600" b="1" kern="1200" dirty="0">
                <a:solidFill>
                  <a:srgbClr val="FFFFFF"/>
                </a:solidFill>
                <a:latin typeface="Amasis MT Pro Medium" panose="02040604050005020304" pitchFamily="18" charset="0"/>
              </a:rPr>
            </a:br>
            <a:r>
              <a:rPr lang="en-US" sz="3600" b="1" kern="1200" dirty="0">
                <a:solidFill>
                  <a:srgbClr val="FFFFFF"/>
                </a:solidFill>
                <a:latin typeface="Amasis MT Pro Medium" panose="02040604050005020304" pitchFamily="18" charset="0"/>
              </a:rPr>
              <a:t>Work Life Balance for attrition Employees</a:t>
            </a:r>
          </a:p>
        </p:txBody>
      </p:sp>
      <p:pic>
        <p:nvPicPr>
          <p:cNvPr id="4" name="Picture 3">
            <a:extLst>
              <a:ext uri="{FF2B5EF4-FFF2-40B4-BE49-F238E27FC236}">
                <a16:creationId xmlns:a16="http://schemas.microsoft.com/office/drawing/2014/main" id="{A52DCA64-C053-9FF0-4606-F7410DB623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3021" y="671228"/>
            <a:ext cx="7261471" cy="5515543"/>
          </a:xfrm>
          <a:prstGeom prst="rect">
            <a:avLst/>
          </a:prstGeom>
        </p:spPr>
      </p:pic>
    </p:spTree>
    <p:extLst>
      <p:ext uri="{BB962C8B-B14F-4D97-AF65-F5344CB8AC3E}">
        <p14:creationId xmlns:p14="http://schemas.microsoft.com/office/powerpoint/2010/main" val="3169190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6094476" y="723924"/>
            <a:ext cx="5397237" cy="1325563"/>
          </a:xfrm>
        </p:spPr>
        <p:txBody>
          <a:bodyPr>
            <a:normAutofit/>
          </a:bodyPr>
          <a:lstStyle/>
          <a:p>
            <a:pPr algn="ctr"/>
            <a:r>
              <a:rPr lang="en-IN" b="1" dirty="0">
                <a:latin typeface="Amasis MT Pro Medium" panose="02040604050005020304" pitchFamily="18" charset="0"/>
              </a:rPr>
              <a:t>Insights from KPI 5:</a:t>
            </a:r>
          </a:p>
        </p:txBody>
      </p:sp>
      <p:pic>
        <p:nvPicPr>
          <p:cNvPr id="5" name="Picture 4" descr="Graphical user interface, text, application&#10;&#10;Description automatically generated">
            <a:extLst>
              <a:ext uri="{FF2B5EF4-FFF2-40B4-BE49-F238E27FC236}">
                <a16:creationId xmlns:a16="http://schemas.microsoft.com/office/drawing/2014/main" id="{62E0F7C3-71A4-D8BC-2CA2-4856A62E0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50" y="706812"/>
            <a:ext cx="4892103" cy="2277850"/>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60" name="Freeform: Shape 59">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Graphical user interface&#10;&#10;Description automatically generated with medium confidence">
            <a:extLst>
              <a:ext uri="{FF2B5EF4-FFF2-40B4-BE49-F238E27FC236}">
                <a16:creationId xmlns:a16="http://schemas.microsoft.com/office/drawing/2014/main" id="{3F8EF95E-279E-0041-BCB6-D2419E56EC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950" y="3358753"/>
            <a:ext cx="4892103" cy="2672847"/>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p:spPr>
      </p:pic>
      <p:sp>
        <p:nvSpPr>
          <p:cNvPr id="66" name="Arc 61">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95198">
            <a:off x="1539683"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21" name="Content Placeholder 2">
            <a:extLst>
              <a:ext uri="{FF2B5EF4-FFF2-40B4-BE49-F238E27FC236}">
                <a16:creationId xmlns:a16="http://schemas.microsoft.com/office/drawing/2014/main" id="{48103B9E-3968-EA72-4346-9CA316F1654A}"/>
              </a:ext>
            </a:extLst>
          </p:cNvPr>
          <p:cNvGraphicFramePr>
            <a:graphicFrameLocks noGrp="1"/>
          </p:cNvGraphicFramePr>
          <p:nvPr>
            <p:ph idx="1"/>
            <p:extLst>
              <p:ext uri="{D42A27DB-BD31-4B8C-83A1-F6EECF244321}">
                <p14:modId xmlns:p14="http://schemas.microsoft.com/office/powerpoint/2010/main" val="792466988"/>
              </p:ext>
            </p:extLst>
          </p:nvPr>
        </p:nvGraphicFramePr>
        <p:xfrm>
          <a:off x="6151294" y="1946684"/>
          <a:ext cx="5397237"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95509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 name="Rectangle 103">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733607-E21E-0005-94EA-CEB95D4A0F7A}"/>
              </a:ext>
            </a:extLst>
          </p:cNvPr>
          <p:cNvSpPr>
            <a:spLocks noGrp="1"/>
          </p:cNvSpPr>
          <p:nvPr>
            <p:ph type="title"/>
          </p:nvPr>
        </p:nvSpPr>
        <p:spPr>
          <a:xfrm>
            <a:off x="9304274" y="1484439"/>
            <a:ext cx="2469624" cy="3679572"/>
          </a:xfrm>
        </p:spPr>
        <p:txBody>
          <a:bodyPr vert="horz" lIns="91440" tIns="45720" rIns="91440" bIns="45720" rtlCol="0" anchor="ctr">
            <a:noAutofit/>
          </a:bodyPr>
          <a:lstStyle/>
          <a:p>
            <a:pPr algn="ctr"/>
            <a:r>
              <a:rPr lang="en-US" sz="3600" b="1" kern="1200" dirty="0">
                <a:solidFill>
                  <a:schemeClr val="tx1"/>
                </a:solidFill>
                <a:latin typeface="Amasis MT Pro Medium" panose="02040604050005020304" pitchFamily="18" charset="0"/>
              </a:rPr>
              <a:t>KPI 6 </a:t>
            </a:r>
            <a:br>
              <a:rPr lang="en-US" sz="3600" b="1" kern="1200" dirty="0">
                <a:solidFill>
                  <a:schemeClr val="tx1"/>
                </a:solidFill>
                <a:latin typeface="Amasis MT Pro Medium" panose="02040604050005020304" pitchFamily="18" charset="0"/>
              </a:rPr>
            </a:br>
            <a:r>
              <a:rPr lang="en-US" sz="3600" b="1" kern="1200" dirty="0">
                <a:solidFill>
                  <a:schemeClr val="tx1"/>
                </a:solidFill>
                <a:latin typeface="Amasis MT Pro Medium" panose="02040604050005020304" pitchFamily="18" charset="0"/>
              </a:rPr>
              <a:t>Attrition Rate </a:t>
            </a:r>
            <a:br>
              <a:rPr lang="en-US" sz="3600" b="1" kern="1200" dirty="0">
                <a:solidFill>
                  <a:schemeClr val="tx1"/>
                </a:solidFill>
                <a:latin typeface="Amasis MT Pro Medium" panose="02040604050005020304" pitchFamily="18" charset="0"/>
              </a:rPr>
            </a:br>
            <a:r>
              <a:rPr lang="en-US" sz="3600" b="1" kern="1200" dirty="0">
                <a:solidFill>
                  <a:schemeClr val="tx1"/>
                </a:solidFill>
                <a:latin typeface="Amasis MT Pro Medium" panose="02040604050005020304" pitchFamily="18" charset="0"/>
              </a:rPr>
              <a:t>Vs </a:t>
            </a:r>
            <a:br>
              <a:rPr lang="en-US" sz="3600" b="1" kern="1200" dirty="0">
                <a:solidFill>
                  <a:schemeClr val="tx1"/>
                </a:solidFill>
                <a:latin typeface="Amasis MT Pro Medium" panose="02040604050005020304" pitchFamily="18" charset="0"/>
              </a:rPr>
            </a:br>
            <a:r>
              <a:rPr lang="en-US" sz="3600" b="1" kern="1200" dirty="0">
                <a:solidFill>
                  <a:schemeClr val="tx1"/>
                </a:solidFill>
                <a:latin typeface="Amasis MT Pro Medium" panose="02040604050005020304" pitchFamily="18" charset="0"/>
              </a:rPr>
              <a:t>Years Since Last Promotion</a:t>
            </a:r>
          </a:p>
        </p:txBody>
      </p:sp>
      <p:sp>
        <p:nvSpPr>
          <p:cNvPr id="106" name="Rectangle 105">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shape&#10;&#10;Description automatically generated">
            <a:extLst>
              <a:ext uri="{FF2B5EF4-FFF2-40B4-BE49-F238E27FC236}">
                <a16:creationId xmlns:a16="http://schemas.microsoft.com/office/drawing/2014/main" id="{E9E3DBE0-AC6D-AE10-76E4-31CBE06F9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085" y="838200"/>
            <a:ext cx="8082631" cy="4972050"/>
          </a:xfrm>
          <a:prstGeom prst="rect">
            <a:avLst/>
          </a:prstGeom>
        </p:spPr>
      </p:pic>
      <p:sp>
        <p:nvSpPr>
          <p:cNvPr id="110" name="Rectangle 109">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877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able&#10;&#10;Description automatically generated">
            <a:extLst>
              <a:ext uri="{FF2B5EF4-FFF2-40B4-BE49-F238E27FC236}">
                <a16:creationId xmlns:a16="http://schemas.microsoft.com/office/drawing/2014/main" id="{84B08929-B843-D808-E6A7-FDA809176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15" y="0"/>
            <a:ext cx="5139941" cy="6858000"/>
          </a:xfrm>
          <a:prstGeom prst="rect">
            <a:avLst/>
          </a:prstGeom>
        </p:spPr>
      </p:pic>
      <p:pic>
        <p:nvPicPr>
          <p:cNvPr id="5" name="Picture 4">
            <a:extLst>
              <a:ext uri="{FF2B5EF4-FFF2-40B4-BE49-F238E27FC236}">
                <a16:creationId xmlns:a16="http://schemas.microsoft.com/office/drawing/2014/main" id="{EBB2763E-3534-3C14-DE16-18FDFB403E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4256" y="1777753"/>
            <a:ext cx="6767744" cy="3302493"/>
          </a:xfrm>
          <a:prstGeom prst="rect">
            <a:avLst/>
          </a:prstGeom>
        </p:spPr>
      </p:pic>
    </p:spTree>
    <p:extLst>
      <p:ext uri="{BB962C8B-B14F-4D97-AF65-F5344CB8AC3E}">
        <p14:creationId xmlns:p14="http://schemas.microsoft.com/office/powerpoint/2010/main" val="466084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6A84B152-3496-4C52-AF08-97AFFC09D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855594" y="148158"/>
            <a:ext cx="5393360" cy="1325563"/>
          </a:xfrm>
        </p:spPr>
        <p:txBody>
          <a:bodyPr>
            <a:normAutofit/>
          </a:bodyPr>
          <a:lstStyle/>
          <a:p>
            <a:r>
              <a:rPr lang="en-IN" b="1" dirty="0">
                <a:latin typeface="Amasis MT Pro Medium" panose="02040604050005020304" pitchFamily="18" charset="0"/>
              </a:rPr>
              <a:t>Insights from KPI 6:</a:t>
            </a:r>
          </a:p>
        </p:txBody>
      </p:sp>
      <p:sp>
        <p:nvSpPr>
          <p:cNvPr id="61" name="Freeform: Shape 60">
            <a:extLst>
              <a:ext uri="{FF2B5EF4-FFF2-40B4-BE49-F238E27FC236}">
                <a16:creationId xmlns:a16="http://schemas.microsoft.com/office/drawing/2014/main" id="{6B2ADB95-0FA3-4BD7-A8AC-89D014A8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Oval 62">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630884" cy="630884"/>
          </a:xfrm>
          <a:prstGeom prst="ellipse">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4CBF9756-6AC8-4C65-84DF-56FBFFA1D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0227"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pic>
        <p:nvPicPr>
          <p:cNvPr id="55" name="Picture 54">
            <a:extLst>
              <a:ext uri="{FF2B5EF4-FFF2-40B4-BE49-F238E27FC236}">
                <a16:creationId xmlns:a16="http://schemas.microsoft.com/office/drawing/2014/main" id="{585B0EC2-E593-E135-3636-D81DCA453B3F}"/>
              </a:ext>
            </a:extLst>
          </p:cNvPr>
          <p:cNvPicPr>
            <a:picLocks noChangeAspect="1"/>
          </p:cNvPicPr>
          <p:nvPr/>
        </p:nvPicPr>
        <p:blipFill rotWithShape="1">
          <a:blip r:embed="rId2"/>
          <a:srcRect l="12880" r="21620"/>
          <a:stretch/>
        </p:blipFill>
        <p:spPr>
          <a:xfrm>
            <a:off x="7751975" y="1075239"/>
            <a:ext cx="4128603" cy="4128603"/>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67" name="Freeform: Shape 66">
            <a:extLst>
              <a:ext uri="{FF2B5EF4-FFF2-40B4-BE49-F238E27FC236}">
                <a16:creationId xmlns:a16="http://schemas.microsoft.com/office/drawing/2014/main" id="{2D385988-EAAF-4C27-AF8A-2BFBECAF3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69" name="Straight Connector 68">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71" name="Freeform: Shape 70">
            <a:extLst>
              <a:ext uri="{FF2B5EF4-FFF2-40B4-BE49-F238E27FC236}">
                <a16:creationId xmlns:a16="http://schemas.microsoft.com/office/drawing/2014/main" id="{B621D332-7329-4994-8836-C429A51B7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2D20F754-35A9-4508-BE3C-C59996D14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7" name="Content Placeholder 6">
            <a:extLst>
              <a:ext uri="{FF2B5EF4-FFF2-40B4-BE49-F238E27FC236}">
                <a16:creationId xmlns:a16="http://schemas.microsoft.com/office/drawing/2014/main" id="{31D13D80-C670-2CF1-52E7-4A2682FA1D81}"/>
              </a:ext>
            </a:extLst>
          </p:cNvPr>
          <p:cNvSpPr>
            <a:spLocks noGrp="1"/>
          </p:cNvSpPr>
          <p:nvPr>
            <p:ph idx="1"/>
          </p:nvPr>
        </p:nvSpPr>
        <p:spPr>
          <a:xfrm>
            <a:off x="390617" y="1248290"/>
            <a:ext cx="6288485" cy="5461552"/>
          </a:xfrm>
        </p:spPr>
        <p:txBody>
          <a:bodyPr>
            <a:noAutofit/>
          </a:bodyPr>
          <a:lstStyle/>
          <a:p>
            <a:pPr marL="0" indent="0">
              <a:buNone/>
            </a:pPr>
            <a:r>
              <a:rPr lang="en-IN" sz="1700" dirty="0"/>
              <a:t>From the analysis and Visualisation </a:t>
            </a:r>
          </a:p>
          <a:p>
            <a:r>
              <a:rPr lang="en-IN" sz="1700" dirty="0"/>
              <a:t>For 0-5 years since Last year Promotion interval Research &amp; Development and Hardware departments has highest and lowest attrition rate respectively.</a:t>
            </a:r>
          </a:p>
          <a:p>
            <a:r>
              <a:rPr lang="en-IN" sz="1700" dirty="0"/>
              <a:t>For 6-10 years since last year promotion interval Human resources and software departments has highest and lowest attrition rate respectively.</a:t>
            </a:r>
          </a:p>
          <a:p>
            <a:r>
              <a:rPr lang="en-IN" sz="1700" dirty="0"/>
              <a:t>For 11-15 years since last promotion interval support and sales departments has highest and lowest attrition rate respectively.</a:t>
            </a:r>
          </a:p>
          <a:p>
            <a:r>
              <a:rPr lang="en-IN" sz="1700" dirty="0"/>
              <a:t>For 16-20 years since last promotion interval software &amp; hardware departments has highest and lowest attrition respectively.</a:t>
            </a:r>
          </a:p>
          <a:p>
            <a:r>
              <a:rPr lang="en-IN" sz="1700" dirty="0"/>
              <a:t>For 21-25 years since last promotion interval software and support departments has highest and lowest attrition respectively.</a:t>
            </a:r>
          </a:p>
          <a:p>
            <a:r>
              <a:rPr lang="en-IN" sz="1700" dirty="0"/>
              <a:t>For 26-30 years since last promotion interval support and Human resources departments has highest and lowest attrition respectively.</a:t>
            </a:r>
          </a:p>
          <a:p>
            <a:r>
              <a:rPr lang="en-IN" sz="1700" dirty="0"/>
              <a:t>For above 30 years since last promotion interval software and Human resources departments has highest and lowest attrition respectively.</a:t>
            </a:r>
          </a:p>
        </p:txBody>
      </p:sp>
    </p:spTree>
    <p:extLst>
      <p:ext uri="{BB962C8B-B14F-4D97-AF65-F5344CB8AC3E}">
        <p14:creationId xmlns:p14="http://schemas.microsoft.com/office/powerpoint/2010/main" val="4130445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Graphical user interface, application&#10;&#10;Description automatically generated">
            <a:extLst>
              <a:ext uri="{FF2B5EF4-FFF2-40B4-BE49-F238E27FC236}">
                <a16:creationId xmlns:a16="http://schemas.microsoft.com/office/drawing/2014/main" id="{4D1F6900-5684-B649-8B3D-BC52E80CAA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432" y="435007"/>
            <a:ext cx="10819587" cy="5910234"/>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2914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Background pattern&#10;&#10;Description automatically generated">
            <a:extLst>
              <a:ext uri="{FF2B5EF4-FFF2-40B4-BE49-F238E27FC236}">
                <a16:creationId xmlns:a16="http://schemas.microsoft.com/office/drawing/2014/main" id="{196882C2-B754-76AE-746A-DF27F8DBEA32}"/>
              </a:ext>
            </a:extLst>
          </p:cNvPr>
          <p:cNvPicPr>
            <a:picLocks noChangeAspect="1"/>
          </p:cNvPicPr>
          <p:nvPr/>
        </p:nvPicPr>
        <p:blipFill rotWithShape="1">
          <a:blip r:embed="rId2">
            <a:alphaModFix amt="35000"/>
          </a:blip>
          <a:srcRect l="2667"/>
          <a:stretch/>
        </p:blipFill>
        <p:spPr>
          <a:xfrm>
            <a:off x="-1" y="10"/>
            <a:ext cx="12192001" cy="6857990"/>
          </a:xfrm>
          <a:prstGeom prst="rect">
            <a:avLst/>
          </a:prstGeom>
        </p:spPr>
      </p:pic>
      <p:sp>
        <p:nvSpPr>
          <p:cNvPr id="2" name="Title 1">
            <a:extLst>
              <a:ext uri="{FF2B5EF4-FFF2-40B4-BE49-F238E27FC236}">
                <a16:creationId xmlns:a16="http://schemas.microsoft.com/office/drawing/2014/main" id="{AB19CF30-F064-0CEB-5D90-6672E49FF94F}"/>
              </a:ext>
            </a:extLst>
          </p:cNvPr>
          <p:cNvSpPr>
            <a:spLocks noGrp="1"/>
          </p:cNvSpPr>
          <p:nvPr>
            <p:ph type="title"/>
          </p:nvPr>
        </p:nvSpPr>
        <p:spPr>
          <a:xfrm>
            <a:off x="619125" y="2766219"/>
            <a:ext cx="2892732" cy="1202100"/>
          </a:xfrm>
        </p:spPr>
        <p:txBody>
          <a:bodyPr>
            <a:normAutofit fontScale="90000"/>
          </a:bodyPr>
          <a:lstStyle/>
          <a:p>
            <a:r>
              <a:rPr lang="en-IN" sz="4800" b="1" dirty="0">
                <a:solidFill>
                  <a:srgbClr val="FFFFFF"/>
                </a:solidFill>
                <a:latin typeface="Amasis MT Pro Medium" panose="02040604050005020304" pitchFamily="18" charset="0"/>
              </a:rPr>
              <a:t>AGENDA :</a:t>
            </a:r>
          </a:p>
        </p:txBody>
      </p:sp>
      <p:graphicFrame>
        <p:nvGraphicFramePr>
          <p:cNvPr id="41" name="Content Placeholder 2">
            <a:extLst>
              <a:ext uri="{FF2B5EF4-FFF2-40B4-BE49-F238E27FC236}">
                <a16:creationId xmlns:a16="http://schemas.microsoft.com/office/drawing/2014/main" id="{D83F8A1F-6153-F2ED-EBE4-922C9A4260D1}"/>
              </a:ext>
            </a:extLst>
          </p:cNvPr>
          <p:cNvGraphicFramePr>
            <a:graphicFrameLocks noGrp="1"/>
          </p:cNvGraphicFramePr>
          <p:nvPr>
            <p:ph idx="1"/>
            <p:extLst>
              <p:ext uri="{D42A27DB-BD31-4B8C-83A1-F6EECF244321}">
                <p14:modId xmlns:p14="http://schemas.microsoft.com/office/powerpoint/2010/main" val="1533499228"/>
              </p:ext>
            </p:extLst>
          </p:nvPr>
        </p:nvGraphicFramePr>
        <p:xfrm>
          <a:off x="4350058" y="800100"/>
          <a:ext cx="7003741" cy="53768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76568969"/>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CD669A-E737-591B-678D-D472FEAFB5DA}"/>
              </a:ext>
            </a:extLst>
          </p:cNvPr>
          <p:cNvSpPr>
            <a:spLocks noGrp="1"/>
          </p:cNvSpPr>
          <p:nvPr>
            <p:ph type="title"/>
          </p:nvPr>
        </p:nvSpPr>
        <p:spPr>
          <a:xfrm>
            <a:off x="643465" y="105087"/>
            <a:ext cx="10898485" cy="1096088"/>
          </a:xfrm>
        </p:spPr>
        <p:txBody>
          <a:bodyPr/>
          <a:lstStyle/>
          <a:p>
            <a:pPr algn="ctr" defTabSz="941832"/>
            <a:r>
              <a:rPr lang="en-IN" sz="6180" kern="1200" dirty="0">
                <a:solidFill>
                  <a:schemeClr val="tx1"/>
                </a:solidFill>
                <a:latin typeface="Amasis MT Pro Medium" panose="02040604050005020304" pitchFamily="18" charset="0"/>
                <a:ea typeface="+mj-ea"/>
                <a:cs typeface="+mj-cs"/>
              </a:rPr>
              <a:t>Conclusion :</a:t>
            </a:r>
            <a:endParaRPr lang="en-IN" dirty="0">
              <a:latin typeface="Amasis MT Pro Medium" panose="02040604050005020304" pitchFamily="18" charset="0"/>
            </a:endParaRPr>
          </a:p>
        </p:txBody>
      </p:sp>
      <p:graphicFrame>
        <p:nvGraphicFramePr>
          <p:cNvPr id="7" name="Text Placeholder 2">
            <a:extLst>
              <a:ext uri="{FF2B5EF4-FFF2-40B4-BE49-F238E27FC236}">
                <a16:creationId xmlns:a16="http://schemas.microsoft.com/office/drawing/2014/main" id="{F9A04D95-F775-5027-575C-8334968BC060}"/>
              </a:ext>
            </a:extLst>
          </p:cNvPr>
          <p:cNvGraphicFramePr/>
          <p:nvPr>
            <p:extLst>
              <p:ext uri="{D42A27DB-BD31-4B8C-83A1-F6EECF244321}">
                <p14:modId xmlns:p14="http://schemas.microsoft.com/office/powerpoint/2010/main" val="799550786"/>
              </p:ext>
            </p:extLst>
          </p:nvPr>
        </p:nvGraphicFramePr>
        <p:xfrm>
          <a:off x="643466" y="1675252"/>
          <a:ext cx="10898485" cy="44402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8506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89564E2-0C4C-D1BB-2841-2DC6383CA91B}"/>
              </a:ext>
            </a:extLst>
          </p:cNvPr>
          <p:cNvPicPr>
            <a:picLocks noChangeAspect="1"/>
          </p:cNvPicPr>
          <p:nvPr/>
        </p:nvPicPr>
        <p:blipFill rotWithShape="1">
          <a:blip r:embed="rId2">
            <a:alphaModFix amt="50000"/>
          </a:blip>
          <a:srcRect r="-1" b="24980"/>
          <a:stretch/>
        </p:blipFill>
        <p:spPr>
          <a:xfrm>
            <a:off x="21" y="0"/>
            <a:ext cx="12188931" cy="6857990"/>
          </a:xfrm>
          <a:prstGeom prst="rect">
            <a:avLst/>
          </a:prstGeom>
        </p:spPr>
      </p:pic>
      <p:sp>
        <p:nvSpPr>
          <p:cNvPr id="3" name="Text Placeholder 2">
            <a:extLst>
              <a:ext uri="{FF2B5EF4-FFF2-40B4-BE49-F238E27FC236}">
                <a16:creationId xmlns:a16="http://schemas.microsoft.com/office/drawing/2014/main" id="{70F0DD70-3D3C-C45D-AC37-8893F80E6AD4}"/>
              </a:ext>
            </a:extLst>
          </p:cNvPr>
          <p:cNvSpPr>
            <a:spLocks noGrp="1"/>
          </p:cNvSpPr>
          <p:nvPr>
            <p:ph type="body" idx="1"/>
          </p:nvPr>
        </p:nvSpPr>
        <p:spPr>
          <a:xfrm>
            <a:off x="1527048" y="4599432"/>
            <a:ext cx="9144000" cy="1536192"/>
          </a:xfrm>
        </p:spPr>
        <p:txBody>
          <a:bodyPr vert="horz" lIns="91440" tIns="45720" rIns="91440" bIns="45720" rtlCol="0">
            <a:normAutofit/>
          </a:bodyPr>
          <a:lstStyle/>
          <a:p>
            <a:pPr algn="ctr"/>
            <a:r>
              <a:rPr lang="en-US" sz="9600" b="1" dirty="0">
                <a:solidFill>
                  <a:srgbClr val="FFFFFF"/>
                </a:solidFill>
              </a:rPr>
              <a:t>Thank you</a:t>
            </a:r>
          </a:p>
        </p:txBody>
      </p:sp>
      <p:sp>
        <p:nvSpPr>
          <p:cNvPr id="27"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839366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8B6D49-5DB0-F289-380A-0C8DD0D64D7A}"/>
              </a:ext>
            </a:extLst>
          </p:cNvPr>
          <p:cNvSpPr>
            <a:spLocks noGrp="1"/>
          </p:cNvSpPr>
          <p:nvPr>
            <p:ph type="title"/>
          </p:nvPr>
        </p:nvSpPr>
        <p:spPr>
          <a:xfrm>
            <a:off x="269583" y="780970"/>
            <a:ext cx="3200400" cy="5206361"/>
          </a:xfrm>
        </p:spPr>
        <p:txBody>
          <a:bodyPr>
            <a:normAutofit fontScale="90000"/>
          </a:bodyPr>
          <a:lstStyle/>
          <a:p>
            <a:r>
              <a:rPr lang="en-IN" sz="3600" b="1" dirty="0">
                <a:solidFill>
                  <a:srgbClr val="FFFFFF"/>
                </a:solidFill>
                <a:latin typeface="Amasis MT Pro Medium" panose="02040604050005020304" pitchFamily="18" charset="0"/>
              </a:rPr>
              <a:t>Introduction:</a:t>
            </a:r>
            <a:br>
              <a:rPr lang="en-IN" sz="3200" b="1" dirty="0">
                <a:solidFill>
                  <a:srgbClr val="FFFFFF"/>
                </a:solidFill>
              </a:rPr>
            </a:br>
            <a:br>
              <a:rPr lang="en-IN" sz="2200" dirty="0">
                <a:solidFill>
                  <a:schemeClr val="bg1"/>
                </a:solidFill>
                <a:latin typeface="+mn-lt"/>
              </a:rPr>
            </a:br>
            <a:r>
              <a:rPr lang="en-US" sz="2200" b="0" i="0" dirty="0">
                <a:solidFill>
                  <a:schemeClr val="bg1"/>
                </a:solidFill>
                <a:effectLst/>
                <a:latin typeface="+mn-lt"/>
              </a:rPr>
              <a:t>HR analytics involves the collection and analysis of HR-related data, including employee data, performance metrics, and other relevant data points. By using advanced analytical tools and techniques, HR analytics provides valuable insights into HR processes and trends, enabling organizations to make more informed decisions about their employees and improve overall performance.</a:t>
            </a:r>
            <a:endParaRPr lang="en-IN" sz="2200" dirty="0">
              <a:solidFill>
                <a:schemeClr val="bg1"/>
              </a:solidFill>
              <a:latin typeface="+mn-lt"/>
            </a:endParaRPr>
          </a:p>
        </p:txBody>
      </p:sp>
      <p:sp>
        <p:nvSpPr>
          <p:cNvPr id="24"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095C176-DB70-BD65-A39E-7A8EA13B625E}"/>
              </a:ext>
            </a:extLst>
          </p:cNvPr>
          <p:cNvSpPr>
            <a:spLocks noGrp="1"/>
          </p:cNvSpPr>
          <p:nvPr>
            <p:ph idx="1"/>
          </p:nvPr>
        </p:nvSpPr>
        <p:spPr>
          <a:xfrm>
            <a:off x="4442685" y="591342"/>
            <a:ext cx="6906491" cy="5585619"/>
          </a:xfrm>
        </p:spPr>
        <p:txBody>
          <a:bodyPr anchor="ctr">
            <a:normAutofit/>
          </a:bodyPr>
          <a:lstStyle/>
          <a:p>
            <a:pPr marL="0" indent="0">
              <a:buNone/>
            </a:pPr>
            <a:r>
              <a:rPr lang="en-IN" dirty="0"/>
              <a:t>  </a:t>
            </a:r>
            <a:r>
              <a:rPr lang="en-IN" sz="3600" dirty="0">
                <a:solidFill>
                  <a:schemeClr val="accent2"/>
                </a:solidFill>
                <a:latin typeface="Amasis MT Pro Medium" panose="02040604050005020304" pitchFamily="18" charset="0"/>
              </a:rPr>
              <a:t>Problem Statement:</a:t>
            </a:r>
          </a:p>
          <a:p>
            <a:pPr>
              <a:buFont typeface="Wingdings" panose="05000000000000000000" pitchFamily="2" charset="2"/>
              <a:buChar char="Ø"/>
            </a:pPr>
            <a:r>
              <a:rPr lang="en-IN" dirty="0"/>
              <a:t>Average attrition rate for all Departments</a:t>
            </a:r>
          </a:p>
          <a:p>
            <a:pPr>
              <a:buFont typeface="Wingdings" panose="05000000000000000000" pitchFamily="2" charset="2"/>
              <a:buChar char="Ø"/>
            </a:pPr>
            <a:r>
              <a:rPr lang="en-IN" dirty="0"/>
              <a:t>Average hourly rate of Male Research Scientist </a:t>
            </a:r>
          </a:p>
          <a:p>
            <a:pPr>
              <a:buFont typeface="Wingdings" panose="05000000000000000000" pitchFamily="2" charset="2"/>
              <a:buChar char="Ø"/>
            </a:pPr>
            <a:r>
              <a:rPr lang="en-IN" dirty="0"/>
              <a:t>Attrition rate Vs Monthly Income stats </a:t>
            </a:r>
          </a:p>
          <a:p>
            <a:pPr>
              <a:buFont typeface="Wingdings" panose="05000000000000000000" pitchFamily="2" charset="2"/>
              <a:buChar char="Ø"/>
            </a:pPr>
            <a:r>
              <a:rPr lang="en-IN" dirty="0"/>
              <a:t>Average working years for each Department</a:t>
            </a:r>
          </a:p>
          <a:p>
            <a:pPr>
              <a:buFont typeface="Wingdings" panose="05000000000000000000" pitchFamily="2" charset="2"/>
              <a:buChar char="Ø"/>
            </a:pPr>
            <a:r>
              <a:rPr lang="en-IN" dirty="0"/>
              <a:t>Job role Vs Work life balance</a:t>
            </a:r>
          </a:p>
          <a:p>
            <a:pPr>
              <a:buFont typeface="Wingdings" panose="05000000000000000000" pitchFamily="2" charset="2"/>
              <a:buChar char="Ø"/>
            </a:pPr>
            <a:r>
              <a:rPr lang="en-IN" dirty="0"/>
              <a:t>Attrition rate Vs Years Since last promotion</a:t>
            </a:r>
          </a:p>
        </p:txBody>
      </p:sp>
    </p:spTree>
    <p:extLst>
      <p:ext uri="{BB962C8B-B14F-4D97-AF65-F5344CB8AC3E}">
        <p14:creationId xmlns:p14="http://schemas.microsoft.com/office/powerpoint/2010/main" val="456344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B0419B-CB6F-4EBC-1721-EC380D5602FF}"/>
              </a:ext>
            </a:extLst>
          </p:cNvPr>
          <p:cNvSpPr>
            <a:spLocks noGrp="1"/>
          </p:cNvSpPr>
          <p:nvPr>
            <p:ph type="title"/>
          </p:nvPr>
        </p:nvSpPr>
        <p:spPr>
          <a:xfrm>
            <a:off x="838200" y="365125"/>
            <a:ext cx="5558489" cy="1325563"/>
          </a:xfrm>
        </p:spPr>
        <p:txBody>
          <a:bodyPr>
            <a:normAutofit/>
          </a:bodyPr>
          <a:lstStyle/>
          <a:p>
            <a:r>
              <a:rPr lang="en-IN" b="1" dirty="0">
                <a:solidFill>
                  <a:schemeClr val="accent2"/>
                </a:solidFill>
                <a:latin typeface="Amasis MT Pro Medium" panose="02040604050005020304" pitchFamily="18" charset="0"/>
              </a:rPr>
              <a:t>Business Objective:</a:t>
            </a:r>
          </a:p>
        </p:txBody>
      </p:sp>
      <p:sp>
        <p:nvSpPr>
          <p:cNvPr id="34" name="Freeform: Shape 33">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D6B8C4F-7D2D-8B14-282C-38161EFEAD52}"/>
              </a:ext>
            </a:extLst>
          </p:cNvPr>
          <p:cNvSpPr>
            <a:spLocks noGrp="1"/>
          </p:cNvSpPr>
          <p:nvPr>
            <p:ph idx="1"/>
          </p:nvPr>
        </p:nvSpPr>
        <p:spPr>
          <a:xfrm>
            <a:off x="838200" y="1825625"/>
            <a:ext cx="5558489" cy="4351338"/>
          </a:xfrm>
        </p:spPr>
        <p:txBody>
          <a:bodyPr>
            <a:noAutofit/>
          </a:bodyPr>
          <a:lstStyle/>
          <a:p>
            <a:pPr marL="0" indent="0" algn="just">
              <a:buNone/>
            </a:pPr>
            <a:r>
              <a:rPr lang="en-US" sz="2000" b="0" i="0" dirty="0">
                <a:effectLst/>
              </a:rPr>
              <a:t>The aim of this project is to analyze employee retention and attrition rates with the organization and provide insights to the HR team for developing effective retention strategies. Through data analysis and visualizations, we will identify factors that contribute to :</a:t>
            </a:r>
          </a:p>
          <a:p>
            <a:pPr algn="just">
              <a:buFont typeface="Wingdings" panose="05000000000000000000" pitchFamily="2" charset="2"/>
              <a:buChar char="ü"/>
            </a:pPr>
            <a:r>
              <a:rPr lang="en-US" sz="2000" dirty="0"/>
              <a:t>E</a:t>
            </a:r>
            <a:r>
              <a:rPr lang="en-US" sz="2000" b="0" i="0" dirty="0">
                <a:effectLst/>
              </a:rPr>
              <a:t>mployee turnover and attrition.</a:t>
            </a:r>
          </a:p>
          <a:p>
            <a:pPr algn="just">
              <a:buFont typeface="Wingdings" panose="05000000000000000000" pitchFamily="2" charset="2"/>
              <a:buChar char="ü"/>
            </a:pPr>
            <a:r>
              <a:rPr lang="en-US" sz="2000" dirty="0"/>
              <a:t>E</a:t>
            </a:r>
            <a:r>
              <a:rPr lang="en-US" sz="2000" b="0" i="0" dirty="0">
                <a:effectLst/>
              </a:rPr>
              <a:t>valuate the effectiveness of existing retention strategies. </a:t>
            </a:r>
          </a:p>
          <a:p>
            <a:pPr algn="just">
              <a:buFont typeface="Wingdings" panose="05000000000000000000" pitchFamily="2" charset="2"/>
              <a:buChar char="ü"/>
            </a:pPr>
            <a:r>
              <a:rPr lang="en-US" sz="2000" b="0" i="0" dirty="0">
                <a:effectLst/>
              </a:rPr>
              <a:t>To verify the satisfaction level of employee in the organization.</a:t>
            </a:r>
          </a:p>
          <a:p>
            <a:pPr algn="just">
              <a:buFont typeface="Wingdings" panose="05000000000000000000" pitchFamily="2" charset="2"/>
              <a:buChar char="ü"/>
            </a:pPr>
            <a:r>
              <a:rPr lang="en-US" sz="2000" dirty="0"/>
              <a:t>P</a:t>
            </a:r>
            <a:r>
              <a:rPr lang="en-US" sz="2000" b="0" i="0" dirty="0">
                <a:effectLst/>
              </a:rPr>
              <a:t>rovide recommendations to improve employee retention.</a:t>
            </a:r>
          </a:p>
        </p:txBody>
      </p:sp>
      <p:sp>
        <p:nvSpPr>
          <p:cNvPr id="36" name="Oval 35">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Block Arc 37">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Freeform: Shape 39">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42" name="Straight Connector 41">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44" name="Freeform: Shape 43">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6" name="Arc 45">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3642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Flowchart: Document 3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3C3F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81CDEC-73FF-560A-628E-92EFF5B012BA}"/>
              </a:ext>
            </a:extLst>
          </p:cNvPr>
          <p:cNvSpPr>
            <a:spLocks noGrp="1"/>
          </p:cNvSpPr>
          <p:nvPr>
            <p:ph type="title"/>
          </p:nvPr>
        </p:nvSpPr>
        <p:spPr>
          <a:xfrm>
            <a:off x="638175" y="142132"/>
            <a:ext cx="3248025" cy="2371148"/>
          </a:xfrm>
          <a:prstGeom prst="ellipse">
            <a:avLst/>
          </a:prstGeom>
        </p:spPr>
        <p:txBody>
          <a:bodyPr vert="horz" lIns="91440" tIns="45720" rIns="91440" bIns="45720" rtlCol="0" anchor="ctr">
            <a:noAutofit/>
          </a:bodyPr>
          <a:lstStyle/>
          <a:p>
            <a:pPr algn="ctr"/>
            <a:r>
              <a:rPr lang="en-US" sz="2800" b="1" kern="1200" dirty="0">
                <a:solidFill>
                  <a:srgbClr val="FFFFFF"/>
                </a:solidFill>
                <a:latin typeface="Amasis MT Pro Medium" panose="02040604050005020304" pitchFamily="18" charset="0"/>
              </a:rPr>
              <a:t>KPI 1</a:t>
            </a:r>
            <a:br>
              <a:rPr lang="en-US" sz="2800" b="1" kern="1200" dirty="0">
                <a:solidFill>
                  <a:srgbClr val="FFFFFF"/>
                </a:solidFill>
                <a:latin typeface="Amasis MT Pro Medium" panose="02040604050005020304" pitchFamily="18" charset="0"/>
              </a:rPr>
            </a:br>
            <a:r>
              <a:rPr lang="en-US" sz="2800" b="1" kern="1200" dirty="0">
                <a:solidFill>
                  <a:srgbClr val="FFFFFF"/>
                </a:solidFill>
                <a:latin typeface="Amasis MT Pro Medium" panose="02040604050005020304" pitchFamily="18" charset="0"/>
              </a:rPr>
              <a:t>Average Attrition rate for all Departments</a:t>
            </a:r>
          </a:p>
        </p:txBody>
      </p:sp>
      <p:pic>
        <p:nvPicPr>
          <p:cNvPr id="10" name="Picture 9" descr="Chart, pie chart&#10;&#10;Description automatically generated">
            <a:extLst>
              <a:ext uri="{FF2B5EF4-FFF2-40B4-BE49-F238E27FC236}">
                <a16:creationId xmlns:a16="http://schemas.microsoft.com/office/drawing/2014/main" id="{5DB6A26D-11D7-C2D4-909F-99856D562D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6288" y="857362"/>
            <a:ext cx="7347537" cy="5143275"/>
          </a:xfrm>
          <a:prstGeom prst="rect">
            <a:avLst/>
          </a:prstGeom>
        </p:spPr>
      </p:pic>
      <p:sp>
        <p:nvSpPr>
          <p:cNvPr id="13" name="TextBox 12">
            <a:extLst>
              <a:ext uri="{FF2B5EF4-FFF2-40B4-BE49-F238E27FC236}">
                <a16:creationId xmlns:a16="http://schemas.microsoft.com/office/drawing/2014/main" id="{1D048925-DD9D-208A-6FD2-BD0E8801E1B8}"/>
              </a:ext>
            </a:extLst>
          </p:cNvPr>
          <p:cNvSpPr txBox="1"/>
          <p:nvPr/>
        </p:nvSpPr>
        <p:spPr>
          <a:xfrm>
            <a:off x="702035" y="3922770"/>
            <a:ext cx="3184165" cy="2554545"/>
          </a:xfrm>
          <a:prstGeom prst="rect">
            <a:avLst/>
          </a:prstGeom>
          <a:noFill/>
        </p:spPr>
        <p:txBody>
          <a:bodyPr wrap="square">
            <a:spAutoFit/>
          </a:bodyPr>
          <a:lstStyle/>
          <a:p>
            <a:pPr algn="ctr"/>
            <a:r>
              <a:rPr lang="en-IN" sz="2000" dirty="0"/>
              <a:t>This KPI is to find out the</a:t>
            </a:r>
          </a:p>
          <a:p>
            <a:pPr algn="ctr"/>
            <a:r>
              <a:rPr lang="en-IN" sz="2000" dirty="0"/>
              <a:t>relationship between each</a:t>
            </a:r>
          </a:p>
          <a:p>
            <a:pPr algn="ctr"/>
            <a:r>
              <a:rPr lang="en-IN" sz="2000" dirty="0"/>
              <a:t>department and its attrition rate and here attrition rate is highest for Research &amp; Development Department whereas lowest is for Hardware Department.</a:t>
            </a:r>
          </a:p>
        </p:txBody>
      </p:sp>
    </p:spTree>
    <p:extLst>
      <p:ext uri="{BB962C8B-B14F-4D97-AF65-F5344CB8AC3E}">
        <p14:creationId xmlns:p14="http://schemas.microsoft.com/office/powerpoint/2010/main" val="3674682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Triangle 50">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086A5A31-B10A-4793-84D4-D785959AE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201" y="623275"/>
            <a:ext cx="5141626"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6889833" y="1188637"/>
            <a:ext cx="4218138" cy="1597228"/>
          </a:xfrm>
        </p:spPr>
        <p:txBody>
          <a:bodyPr>
            <a:normAutofit/>
          </a:bodyPr>
          <a:lstStyle/>
          <a:p>
            <a:r>
              <a:rPr lang="en-IN" sz="5400" b="1" dirty="0">
                <a:latin typeface="Amasis MT Pro Medium" panose="02040604050005020304" pitchFamily="18" charset="0"/>
              </a:rPr>
              <a:t>Insights from KPI 1:</a:t>
            </a:r>
          </a:p>
        </p:txBody>
      </p:sp>
      <p:graphicFrame>
        <p:nvGraphicFramePr>
          <p:cNvPr id="21" name="Content Placeholder 2">
            <a:extLst>
              <a:ext uri="{FF2B5EF4-FFF2-40B4-BE49-F238E27FC236}">
                <a16:creationId xmlns:a16="http://schemas.microsoft.com/office/drawing/2014/main" id="{48103B9E-3968-EA72-4346-9CA316F1654A}"/>
              </a:ext>
            </a:extLst>
          </p:cNvPr>
          <p:cNvGraphicFramePr>
            <a:graphicFrameLocks noGrp="1"/>
          </p:cNvGraphicFramePr>
          <p:nvPr>
            <p:ph idx="1"/>
            <p:extLst>
              <p:ext uri="{D42A27DB-BD31-4B8C-83A1-F6EECF244321}">
                <p14:modId xmlns:p14="http://schemas.microsoft.com/office/powerpoint/2010/main" val="3192573622"/>
              </p:ext>
            </p:extLst>
          </p:nvPr>
        </p:nvGraphicFramePr>
        <p:xfrm>
          <a:off x="6617644" y="2797922"/>
          <a:ext cx="4716739" cy="28790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10" descr="Graphical user interface, text, application, table&#10;&#10;Description automatically generated">
            <a:extLst>
              <a:ext uri="{FF2B5EF4-FFF2-40B4-BE49-F238E27FC236}">
                <a16:creationId xmlns:a16="http://schemas.microsoft.com/office/drawing/2014/main" id="{BE879287-3A19-4EE0-241B-F29686F4BAF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08753" y="3817399"/>
            <a:ext cx="4001065" cy="2413758"/>
          </a:xfrm>
          <a:prstGeom prst="rect">
            <a:avLst/>
          </a:prstGeom>
        </p:spPr>
      </p:pic>
      <p:pic>
        <p:nvPicPr>
          <p:cNvPr id="5" name="Picture 4">
            <a:extLst>
              <a:ext uri="{FF2B5EF4-FFF2-40B4-BE49-F238E27FC236}">
                <a16:creationId xmlns:a16="http://schemas.microsoft.com/office/drawing/2014/main" id="{2EB83BDA-4539-72C5-1A86-E36B8D9CB34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63" y="623275"/>
            <a:ext cx="6371865" cy="3078713"/>
          </a:xfrm>
          <a:prstGeom prst="rect">
            <a:avLst/>
          </a:prstGeom>
        </p:spPr>
      </p:pic>
    </p:spTree>
    <p:extLst>
      <p:ext uri="{BB962C8B-B14F-4D97-AF65-F5344CB8AC3E}">
        <p14:creationId xmlns:p14="http://schemas.microsoft.com/office/powerpoint/2010/main" val="989145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C3F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81CDEC-73FF-560A-628E-92EFF5B012BA}"/>
              </a:ext>
            </a:extLst>
          </p:cNvPr>
          <p:cNvSpPr>
            <a:spLocks noGrp="1"/>
          </p:cNvSpPr>
          <p:nvPr>
            <p:ph type="title"/>
          </p:nvPr>
        </p:nvSpPr>
        <p:spPr>
          <a:xfrm>
            <a:off x="637380" y="2074362"/>
            <a:ext cx="2904810" cy="2985910"/>
          </a:xfrm>
          <a:prstGeom prst="ellipse">
            <a:avLst/>
          </a:prstGeom>
          <a:solidFill>
            <a:srgbClr val="262626"/>
          </a:solidFill>
          <a:ln w="174625" cmpd="thinThick">
            <a:solidFill>
              <a:srgbClr val="262626"/>
            </a:solidFill>
          </a:ln>
        </p:spPr>
        <p:txBody>
          <a:bodyPr vert="horz" lIns="91440" tIns="45720" rIns="91440" bIns="45720" rtlCol="0" anchor="ctr">
            <a:noAutofit/>
          </a:bodyPr>
          <a:lstStyle/>
          <a:p>
            <a:pPr algn="ctr"/>
            <a:r>
              <a:rPr lang="en-US" sz="2800" b="1" kern="1200" dirty="0">
                <a:solidFill>
                  <a:srgbClr val="FFFFFF"/>
                </a:solidFill>
                <a:latin typeface="Amasis MT Pro Medium" panose="02040604050005020304" pitchFamily="18" charset="0"/>
              </a:rPr>
              <a:t>KPI 2</a:t>
            </a:r>
            <a:br>
              <a:rPr lang="en-US" sz="2800" b="1" kern="1200" dirty="0">
                <a:solidFill>
                  <a:srgbClr val="FFFFFF"/>
                </a:solidFill>
                <a:latin typeface="Amasis MT Pro Medium" panose="02040604050005020304" pitchFamily="18" charset="0"/>
              </a:rPr>
            </a:br>
            <a:r>
              <a:rPr lang="en-US" sz="2800" b="1" kern="1200" dirty="0">
                <a:solidFill>
                  <a:srgbClr val="FFFFFF"/>
                </a:solidFill>
                <a:latin typeface="Amasis MT Pro Medium" panose="02040604050005020304" pitchFamily="18" charset="0"/>
              </a:rPr>
              <a:t>Average Hourly rate of Male Research Scientist</a:t>
            </a:r>
          </a:p>
        </p:txBody>
      </p:sp>
      <p:pic>
        <p:nvPicPr>
          <p:cNvPr id="3" name="Picture 2" descr="Chart&#10;&#10;Description automatically generated">
            <a:extLst>
              <a:ext uri="{FF2B5EF4-FFF2-40B4-BE49-F238E27FC236}">
                <a16:creationId xmlns:a16="http://schemas.microsoft.com/office/drawing/2014/main" id="{9A810619-4E60-AA55-329C-D7FA96B466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8427" y="390617"/>
            <a:ext cx="6804880" cy="4393021"/>
          </a:xfrm>
          <a:prstGeom prst="rect">
            <a:avLst/>
          </a:prstGeom>
          <a:solidFill>
            <a:schemeClr val="tx2"/>
          </a:solidFill>
        </p:spPr>
      </p:pic>
      <p:sp>
        <p:nvSpPr>
          <p:cNvPr id="5" name="TextBox 4">
            <a:extLst>
              <a:ext uri="{FF2B5EF4-FFF2-40B4-BE49-F238E27FC236}">
                <a16:creationId xmlns:a16="http://schemas.microsoft.com/office/drawing/2014/main" id="{5C566E6A-9535-B465-898D-938185F05DD0}"/>
              </a:ext>
            </a:extLst>
          </p:cNvPr>
          <p:cNvSpPr txBox="1"/>
          <p:nvPr/>
        </p:nvSpPr>
        <p:spPr>
          <a:xfrm>
            <a:off x="4743607" y="5337576"/>
            <a:ext cx="6094520" cy="1261884"/>
          </a:xfrm>
          <a:prstGeom prst="rect">
            <a:avLst/>
          </a:prstGeom>
          <a:noFill/>
        </p:spPr>
        <p:txBody>
          <a:bodyPr wrap="square">
            <a:spAutoFit/>
          </a:bodyPr>
          <a:lstStyle/>
          <a:p>
            <a:pPr algn="ctr"/>
            <a:r>
              <a:rPr lang="en-IN" sz="2800" dirty="0">
                <a:latin typeface="Amasis MT Pro Medium" panose="02040604050005020304" pitchFamily="18" charset="0"/>
                <a:cs typeface="Aldhabi" panose="020B0604020202020204" pitchFamily="2" charset="-78"/>
              </a:rPr>
              <a:t>Insights from KPI 2 :</a:t>
            </a:r>
          </a:p>
          <a:p>
            <a:pPr algn="ctr"/>
            <a:r>
              <a:rPr lang="en-IN" sz="2400" dirty="0"/>
              <a:t>This KPI is to find out the average hourly rate of male research scientists which is 114.45.</a:t>
            </a:r>
          </a:p>
        </p:txBody>
      </p:sp>
    </p:spTree>
    <p:extLst>
      <p:ext uri="{BB962C8B-B14F-4D97-AF65-F5344CB8AC3E}">
        <p14:creationId xmlns:p14="http://schemas.microsoft.com/office/powerpoint/2010/main" val="951577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FBD8A1-7F41-0C43-9ADB-31A061D78301}"/>
              </a:ext>
            </a:extLst>
          </p:cNvPr>
          <p:cNvSpPr>
            <a:spLocks noGrp="1"/>
          </p:cNvSpPr>
          <p:nvPr>
            <p:ph type="title"/>
          </p:nvPr>
        </p:nvSpPr>
        <p:spPr>
          <a:xfrm>
            <a:off x="638882" y="986049"/>
            <a:ext cx="3255095" cy="2755706"/>
          </a:xfrm>
        </p:spPr>
        <p:txBody>
          <a:bodyPr vert="horz" lIns="91440" tIns="45720" rIns="91440" bIns="45720" rtlCol="0" anchor="b">
            <a:normAutofit/>
          </a:bodyPr>
          <a:lstStyle/>
          <a:p>
            <a:pPr algn="ctr"/>
            <a:r>
              <a:rPr lang="en-US" sz="3600" b="1" kern="1200" dirty="0">
                <a:solidFill>
                  <a:schemeClr val="tx1"/>
                </a:solidFill>
                <a:latin typeface="Amasis MT Pro Medium" panose="02040604050005020304" pitchFamily="18" charset="0"/>
              </a:rPr>
              <a:t>KPI 3 </a:t>
            </a:r>
            <a:br>
              <a:rPr lang="en-US" sz="3600" b="1" kern="1200" dirty="0">
                <a:solidFill>
                  <a:schemeClr val="tx1"/>
                </a:solidFill>
                <a:latin typeface="Amasis MT Pro Medium" panose="02040604050005020304" pitchFamily="18" charset="0"/>
              </a:rPr>
            </a:br>
            <a:r>
              <a:rPr lang="en-US" sz="3600" b="1" kern="1200" dirty="0">
                <a:solidFill>
                  <a:schemeClr val="tx1"/>
                </a:solidFill>
                <a:latin typeface="Amasis MT Pro Medium" panose="02040604050005020304" pitchFamily="18" charset="0"/>
              </a:rPr>
              <a:t>Attrition Rate</a:t>
            </a:r>
            <a:br>
              <a:rPr lang="en-US" sz="3600" b="1" kern="1200" dirty="0">
                <a:solidFill>
                  <a:schemeClr val="tx1"/>
                </a:solidFill>
                <a:latin typeface="Amasis MT Pro Medium" panose="02040604050005020304" pitchFamily="18" charset="0"/>
              </a:rPr>
            </a:br>
            <a:r>
              <a:rPr lang="en-US" sz="3600" b="1" kern="1200" dirty="0">
                <a:solidFill>
                  <a:schemeClr val="tx1"/>
                </a:solidFill>
                <a:latin typeface="Amasis MT Pro Medium" panose="02040604050005020304" pitchFamily="18" charset="0"/>
              </a:rPr>
              <a:t>Vs</a:t>
            </a:r>
            <a:br>
              <a:rPr lang="en-US" sz="3600" b="1" kern="1200" dirty="0">
                <a:solidFill>
                  <a:schemeClr val="tx1"/>
                </a:solidFill>
                <a:latin typeface="Amasis MT Pro Medium" panose="02040604050005020304" pitchFamily="18" charset="0"/>
              </a:rPr>
            </a:br>
            <a:r>
              <a:rPr lang="en-US" sz="3600" b="1" kern="1200" dirty="0">
                <a:solidFill>
                  <a:schemeClr val="tx1"/>
                </a:solidFill>
                <a:latin typeface="Amasis MT Pro Medium" panose="02040604050005020304" pitchFamily="18" charset="0"/>
              </a:rPr>
              <a:t>Monthly Income Stats</a:t>
            </a:r>
          </a:p>
        </p:txBody>
      </p:sp>
      <p:sp>
        <p:nvSpPr>
          <p:cNvPr id="4" name="Text Placeholder 3">
            <a:extLst>
              <a:ext uri="{FF2B5EF4-FFF2-40B4-BE49-F238E27FC236}">
                <a16:creationId xmlns:a16="http://schemas.microsoft.com/office/drawing/2014/main" id="{354D619A-C5C2-07A6-107E-EB24DBAB4B3D}"/>
              </a:ext>
            </a:extLst>
          </p:cNvPr>
          <p:cNvSpPr>
            <a:spLocks noGrp="1"/>
          </p:cNvSpPr>
          <p:nvPr>
            <p:ph type="body" sz="half" idx="2"/>
          </p:nvPr>
        </p:nvSpPr>
        <p:spPr>
          <a:xfrm>
            <a:off x="638882" y="4852765"/>
            <a:ext cx="3255095" cy="1559327"/>
          </a:xfrm>
        </p:spPr>
        <p:txBody>
          <a:bodyPr vert="horz" lIns="91440" tIns="45720" rIns="91440" bIns="45720" rtlCol="0">
            <a:normAutofit/>
          </a:bodyPr>
          <a:lstStyle/>
          <a:p>
            <a:pPr algn="just"/>
            <a:r>
              <a:rPr lang="en-US" sz="2400" kern="1200" dirty="0">
                <a:solidFill>
                  <a:schemeClr val="tx1"/>
                </a:solidFill>
                <a:latin typeface="+mn-lt"/>
                <a:ea typeface="+mn-ea"/>
                <a:cs typeface="+mn-cs"/>
              </a:rPr>
              <a:t>This KPI is to find out the relation </a:t>
            </a:r>
            <a:r>
              <a:rPr lang="en-US" sz="2400" dirty="0"/>
              <a:t>the </a:t>
            </a:r>
            <a:r>
              <a:rPr lang="en-US" sz="2400" kern="1200" dirty="0">
                <a:solidFill>
                  <a:schemeClr val="tx1"/>
                </a:solidFill>
                <a:latin typeface="+mn-lt"/>
                <a:ea typeface="+mn-ea"/>
                <a:cs typeface="+mn-cs"/>
              </a:rPr>
              <a:t>between monthly income and Attrition rate. </a:t>
            </a:r>
          </a:p>
        </p:txBody>
      </p:sp>
      <p:sp>
        <p:nvSpPr>
          <p:cNvPr id="5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Chart, line chart&#10;&#10;Description automatically generated">
            <a:extLst>
              <a:ext uri="{FF2B5EF4-FFF2-40B4-BE49-F238E27FC236}">
                <a16:creationId xmlns:a16="http://schemas.microsoft.com/office/drawing/2014/main" id="{D8A78576-AB84-D635-A187-993A66DBAD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4345" y="986049"/>
            <a:ext cx="8101151" cy="5036488"/>
          </a:xfrm>
          <a:prstGeom prst="rect">
            <a:avLst/>
          </a:prstGeom>
        </p:spPr>
      </p:pic>
    </p:spTree>
    <p:extLst>
      <p:ext uri="{BB962C8B-B14F-4D97-AF65-F5344CB8AC3E}">
        <p14:creationId xmlns:p14="http://schemas.microsoft.com/office/powerpoint/2010/main" val="712022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Triangle 50">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086A5A31-B10A-4793-84D4-D785959AE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201" y="623275"/>
            <a:ext cx="5141626"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6866945" y="743910"/>
            <a:ext cx="4218138" cy="1597228"/>
          </a:xfrm>
        </p:spPr>
        <p:txBody>
          <a:bodyPr>
            <a:normAutofit/>
          </a:bodyPr>
          <a:lstStyle/>
          <a:p>
            <a:r>
              <a:rPr lang="en-IN" sz="5400" b="1" dirty="0">
                <a:latin typeface="Amasis MT Pro Medium" panose="02040604050005020304" pitchFamily="18" charset="0"/>
              </a:rPr>
              <a:t>Insights from KPI 3:</a:t>
            </a:r>
          </a:p>
        </p:txBody>
      </p:sp>
      <p:graphicFrame>
        <p:nvGraphicFramePr>
          <p:cNvPr id="21" name="Content Placeholder 2">
            <a:extLst>
              <a:ext uri="{FF2B5EF4-FFF2-40B4-BE49-F238E27FC236}">
                <a16:creationId xmlns:a16="http://schemas.microsoft.com/office/drawing/2014/main" id="{48103B9E-3968-EA72-4346-9CA316F1654A}"/>
              </a:ext>
            </a:extLst>
          </p:cNvPr>
          <p:cNvGraphicFramePr>
            <a:graphicFrameLocks noGrp="1"/>
          </p:cNvGraphicFramePr>
          <p:nvPr>
            <p:ph idx="1"/>
            <p:extLst>
              <p:ext uri="{D42A27DB-BD31-4B8C-83A1-F6EECF244321}">
                <p14:modId xmlns:p14="http://schemas.microsoft.com/office/powerpoint/2010/main" val="1204246572"/>
              </p:ext>
            </p:extLst>
          </p:nvPr>
        </p:nvGraphicFramePr>
        <p:xfrm>
          <a:off x="6620882" y="2538559"/>
          <a:ext cx="4710263" cy="332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descr="Graphical user interface, text, application&#10;&#10;Description automatically generated">
            <a:extLst>
              <a:ext uri="{FF2B5EF4-FFF2-40B4-BE49-F238E27FC236}">
                <a16:creationId xmlns:a16="http://schemas.microsoft.com/office/drawing/2014/main" id="{37C47EC3-5780-288E-8EC5-7EF631EACD1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8402" y="2714430"/>
            <a:ext cx="5141626" cy="2895290"/>
          </a:xfrm>
          <a:prstGeom prst="rect">
            <a:avLst/>
          </a:prstGeom>
        </p:spPr>
      </p:pic>
      <p:pic>
        <p:nvPicPr>
          <p:cNvPr id="12" name="Picture 11" descr="Graphical user interface, text, application&#10;&#10;Description automatically generated">
            <a:extLst>
              <a:ext uri="{FF2B5EF4-FFF2-40B4-BE49-F238E27FC236}">
                <a16:creationId xmlns:a16="http://schemas.microsoft.com/office/drawing/2014/main" id="{84FD37B2-DE0A-CAF6-89EA-934CECAE4C1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623275"/>
            <a:ext cx="6405201" cy="1790950"/>
          </a:xfrm>
          <a:prstGeom prst="rect">
            <a:avLst/>
          </a:prstGeom>
        </p:spPr>
      </p:pic>
    </p:spTree>
    <p:extLst>
      <p:ext uri="{BB962C8B-B14F-4D97-AF65-F5344CB8AC3E}">
        <p14:creationId xmlns:p14="http://schemas.microsoft.com/office/powerpoint/2010/main" val="24082943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1197</TotalTime>
  <Words>985</Words>
  <Application>Microsoft Office PowerPoint</Application>
  <PresentationFormat>Widescreen</PresentationFormat>
  <Paragraphs>73</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Amasis MT Pro Medium</vt:lpstr>
      <vt:lpstr>Arial</vt:lpstr>
      <vt:lpstr>Calibri</vt:lpstr>
      <vt:lpstr>Calibri Light</vt:lpstr>
      <vt:lpstr>Wingdings</vt:lpstr>
      <vt:lpstr>Office Theme</vt:lpstr>
      <vt:lpstr>PowerPoint Presentation</vt:lpstr>
      <vt:lpstr>AGENDA :</vt:lpstr>
      <vt:lpstr>Introduction:  HR analytics involves the collection and analysis of HR-related data, including employee data, performance metrics, and other relevant data points. By using advanced analytical tools and techniques, HR analytics provides valuable insights into HR processes and trends, enabling organizations to make more informed decisions about their employees and improve overall performance.</vt:lpstr>
      <vt:lpstr>Business Objective:</vt:lpstr>
      <vt:lpstr>KPI 1 Average Attrition rate for all Departments</vt:lpstr>
      <vt:lpstr>Insights from KPI 1:</vt:lpstr>
      <vt:lpstr>KPI 2 Average Hourly rate of Male Research Scientist</vt:lpstr>
      <vt:lpstr>KPI 3  Attrition Rate Vs Monthly Income Stats</vt:lpstr>
      <vt:lpstr>Insights from KPI 3:</vt:lpstr>
      <vt:lpstr>KPI 4 Average Working Years for each Department</vt:lpstr>
      <vt:lpstr>Insights from KPI 4:</vt:lpstr>
      <vt:lpstr>KPI 5  Job Role  Vs  Work Life Balance for Total Employees</vt:lpstr>
      <vt:lpstr>Insights from KPI 5:</vt:lpstr>
      <vt:lpstr>KPI 5  Job Role  Vs  Work Life Balance for attrition Employees</vt:lpstr>
      <vt:lpstr>Insights from KPI 5:</vt:lpstr>
      <vt:lpstr>KPI 6  Attrition Rate  Vs  Years Since Last Promotion</vt:lpstr>
      <vt:lpstr>PowerPoint Presentation</vt:lpstr>
      <vt:lpstr>Insights from KPI 6:</vt:lpstr>
      <vt:lpstr>PowerPoint Presentation</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Vikhil Thuremella</dc:creator>
  <cp:lastModifiedBy>PARTIK PRATIHAR</cp:lastModifiedBy>
  <cp:revision>29</cp:revision>
  <dcterms:created xsi:type="dcterms:W3CDTF">2023-04-01T09:25:26Z</dcterms:created>
  <dcterms:modified xsi:type="dcterms:W3CDTF">2025-07-16T10:31:50Z</dcterms:modified>
</cp:coreProperties>
</file>