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90" autoAdjust="0"/>
  </p:normalViewPr>
  <p:slideViewPr>
    <p:cSldViewPr snapToGrid="0">
      <p:cViewPr varScale="1">
        <p:scale>
          <a:sx n="95" d="100"/>
          <a:sy n="95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6F91F-B1BE-4003-8482-C17C58F5EA2F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73AAC-1C3E-426B-B258-ABCCD3D4B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73AAC-1C3E-426B-B258-ABCCD3D4B0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4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4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7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20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2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9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7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F219-FF27-4C3B-909D-C0834A42BBED}" type="datetimeFigureOut">
              <a:rPr lang="en-US" smtClean="0"/>
              <a:t>7/8/2021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73671-16E8-4FF0-A184-CF4508E29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Sino_AR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配置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需求說明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0185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6" y="905600"/>
            <a:ext cx="11068472" cy="1026216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70966" y="26516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78230" y="2301492"/>
            <a:ext cx="148309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樓層設定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154293" y="3071278"/>
            <a:ext cx="2541407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基本平面設定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目前含月台、主站體、擴挖區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2885" y="4642615"/>
            <a:ext cx="4641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樓層及平面設定完成後，可考慮引導使用者由月台層開始布設垂直動線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電扶梯、及電梯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，以利規劃上方穿堂層付費區範圍。</a:t>
            </a:r>
            <a:endParaRPr lang="en-US" altLang="zh-TW" sz="20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452992" y="2301492"/>
            <a:ext cx="243980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穿堂層設定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大廳付費區及未付費區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535020" y="2530370"/>
            <a:ext cx="27994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非公共區通道規劃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535021" y="2930480"/>
            <a:ext cx="279947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通風管道規劃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進氣、排氣、釋壓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34192" y="4637030"/>
            <a:ext cx="4641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穿堂層付費區範圍確定後，即可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規劃未付費區大廳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通道，並連接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所有出入口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穿堂層與地面出入口間的電扶梯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電梯、樓梯在此階段規劃。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6" name="直線接點 5"/>
          <p:cNvCxnSpPr>
            <a:stCxn id="18" idx="2"/>
            <a:endCxn id="19" idx="0"/>
          </p:cNvCxnSpPr>
          <p:nvPr/>
        </p:nvCxnSpPr>
        <p:spPr>
          <a:xfrm>
            <a:off x="2424997" y="4086941"/>
            <a:ext cx="108621" cy="555674"/>
          </a:xfrm>
          <a:prstGeom prst="line">
            <a:avLst/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stCxn id="20" idx="2"/>
            <a:endCxn id="25" idx="0"/>
          </p:cNvCxnSpPr>
          <p:nvPr/>
        </p:nvCxnSpPr>
        <p:spPr>
          <a:xfrm>
            <a:off x="4672896" y="3009378"/>
            <a:ext cx="3082029" cy="1627652"/>
          </a:xfrm>
          <a:prstGeom prst="line">
            <a:avLst/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9583021" y="2232074"/>
            <a:ext cx="161360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房間配置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583021" y="3638366"/>
            <a:ext cx="254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使用者開始將房間拖曳到平面上</a:t>
            </a:r>
            <a:endParaRPr lang="en-US" altLang="zh-TW" sz="20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接點 35"/>
          <p:cNvCxnSpPr>
            <a:stCxn id="31" idx="2"/>
            <a:endCxn id="33" idx="0"/>
          </p:cNvCxnSpPr>
          <p:nvPr/>
        </p:nvCxnSpPr>
        <p:spPr>
          <a:xfrm>
            <a:off x="10389823" y="2632184"/>
            <a:ext cx="464569" cy="1006182"/>
          </a:xfrm>
          <a:prstGeom prst="line">
            <a:avLst/>
          </a:prstGeom>
          <a:ln w="254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41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495688"/>
            <a:ext cx="10318871" cy="49575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368907" y="4112024"/>
            <a:ext cx="5698893" cy="137437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718869" y="4439063"/>
            <a:ext cx="1272231" cy="39963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70966" y="265169"/>
            <a:ext cx="3369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穿堂層付費區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付費區範圍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725469" y="4439063"/>
            <a:ext cx="370531" cy="39963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6096000" y="4439063"/>
            <a:ext cx="370531" cy="39963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7219838" y="4439062"/>
            <a:ext cx="1272231" cy="39963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274788" y="6053753"/>
            <a:ext cx="20649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穿堂層樓板開口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電扶梯、電梯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線單箭頭接點 12"/>
          <p:cNvCxnSpPr>
            <a:stCxn id="12" idx="1"/>
          </p:cNvCxnSpPr>
          <p:nvPr/>
        </p:nvCxnSpPr>
        <p:spPr>
          <a:xfrm flipH="1" flipV="1">
            <a:off x="4495800" y="4673600"/>
            <a:ext cx="2778988" cy="173409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2" idx="1"/>
          </p:cNvCxnSpPr>
          <p:nvPr/>
        </p:nvCxnSpPr>
        <p:spPr>
          <a:xfrm flipH="1" flipV="1">
            <a:off x="5905500" y="4673600"/>
            <a:ext cx="1369288" cy="173409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2" idx="1"/>
          </p:cNvCxnSpPr>
          <p:nvPr/>
        </p:nvCxnSpPr>
        <p:spPr>
          <a:xfrm flipV="1">
            <a:off x="7274788" y="4673600"/>
            <a:ext cx="396012" cy="173409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04417" y="818698"/>
            <a:ext cx="3756562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除電扶梯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電梯以外，驗票閘門及售票機也有淨空。驗票閘門前後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6m(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往付費區及未付費區各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6m)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；售票機前方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552397" y="492232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付費區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88251" y="3771901"/>
            <a:ext cx="980656" cy="1729420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矩形 28"/>
          <p:cNvSpPr/>
          <p:nvPr/>
        </p:nvSpPr>
        <p:spPr>
          <a:xfrm>
            <a:off x="1435100" y="4838700"/>
            <a:ext cx="953150" cy="662622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 29"/>
          <p:cNvSpPr/>
          <p:nvPr/>
        </p:nvSpPr>
        <p:spPr>
          <a:xfrm>
            <a:off x="9067800" y="3756980"/>
            <a:ext cx="1123838" cy="1729420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矩形 30"/>
          <p:cNvSpPr/>
          <p:nvPr/>
        </p:nvSpPr>
        <p:spPr>
          <a:xfrm>
            <a:off x="3368907" y="3791361"/>
            <a:ext cx="5698893" cy="320662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矩形 31"/>
          <p:cNvSpPr/>
          <p:nvPr/>
        </p:nvSpPr>
        <p:spPr>
          <a:xfrm>
            <a:off x="9558551" y="1943100"/>
            <a:ext cx="633088" cy="1813879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10191638" y="1943099"/>
            <a:ext cx="743061" cy="685801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文字方塊 37"/>
          <p:cNvSpPr txBox="1"/>
          <p:nvPr/>
        </p:nvSpPr>
        <p:spPr>
          <a:xfrm>
            <a:off x="7205996" y="276811"/>
            <a:ext cx="4641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於穿堂層設定未付費區時，可考慮依設定擴挖區的方式進行，以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繪製正交線條方式或是擺放方塊再伸縮方式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擺放未付費區。</a:t>
            </a:r>
            <a:endParaRPr 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90548" y="4922320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未付費區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606800" y="5967138"/>
            <a:ext cx="14774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往出入口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7002412" y="1724045"/>
            <a:ext cx="147659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往出入口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619381" y="3464323"/>
            <a:ext cx="847149" cy="317307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 42"/>
          <p:cNvSpPr/>
          <p:nvPr/>
        </p:nvSpPr>
        <p:spPr>
          <a:xfrm>
            <a:off x="1519102" y="5755407"/>
            <a:ext cx="677998" cy="298346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 43"/>
          <p:cNvSpPr/>
          <p:nvPr/>
        </p:nvSpPr>
        <p:spPr>
          <a:xfrm>
            <a:off x="9067800" y="1923996"/>
            <a:ext cx="365316" cy="704903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 44"/>
          <p:cNvSpPr/>
          <p:nvPr/>
        </p:nvSpPr>
        <p:spPr>
          <a:xfrm>
            <a:off x="452069" y="4838700"/>
            <a:ext cx="983030" cy="6477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矩形 45"/>
          <p:cNvSpPr/>
          <p:nvPr/>
        </p:nvSpPr>
        <p:spPr>
          <a:xfrm>
            <a:off x="10934699" y="1923995"/>
            <a:ext cx="1003300" cy="704903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直線單箭頭接點 46"/>
          <p:cNvCxnSpPr>
            <a:stCxn id="40" idx="1"/>
          </p:cNvCxnSpPr>
          <p:nvPr/>
        </p:nvCxnSpPr>
        <p:spPr>
          <a:xfrm flipH="1" flipV="1">
            <a:off x="907929" y="5122375"/>
            <a:ext cx="2698871" cy="104481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41" idx="3"/>
          </p:cNvCxnSpPr>
          <p:nvPr/>
        </p:nvCxnSpPr>
        <p:spPr>
          <a:xfrm>
            <a:off x="8479009" y="1924100"/>
            <a:ext cx="3092021" cy="29939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19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570966" y="26516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乳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室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85" y="2415416"/>
            <a:ext cx="2400300" cy="389572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226" y="3876919"/>
            <a:ext cx="5037275" cy="228534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570966" y="830784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包含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間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1.3m*1.9m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哺集乳專用空間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871976" y="559934"/>
            <a:ext cx="4641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哺集乳專用空間尺寸可參考房間面積之容許差異適度調整，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1.3m*1.9m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可視為規範最小寬度處理。</a:t>
            </a:r>
            <a:endParaRPr lang="zh-TW" alt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976595" y="193890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使用者設定最小寬度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/>
          <p:nvPr/>
        </p:nvCxnSpPr>
        <p:spPr>
          <a:xfrm>
            <a:off x="2848781" y="2326929"/>
            <a:ext cx="0" cy="1698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375872" y="2326929"/>
            <a:ext cx="0" cy="1698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069285" y="2507076"/>
            <a:ext cx="19862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1321591" y="2452653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770629" y="2445111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1375871" y="4296815"/>
            <a:ext cx="1472910" cy="96098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6563863" y="4242535"/>
            <a:ext cx="1457016" cy="786665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線接點 23"/>
          <p:cNvCxnSpPr/>
          <p:nvPr/>
        </p:nvCxnSpPr>
        <p:spPr>
          <a:xfrm>
            <a:off x="9129918" y="4254889"/>
            <a:ext cx="11173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9159736" y="5606612"/>
            <a:ext cx="10875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9983159" y="4145790"/>
            <a:ext cx="0" cy="16984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9928878" y="4188254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9928877" y="5552331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075401" y="4571924"/>
            <a:ext cx="1616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使用者設定最小寬度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871976" y="1815450"/>
            <a:ext cx="464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使用者設定最小寬度應用於整間哺集乳室。</a:t>
            </a:r>
            <a:endParaRPr lang="zh-TW" alt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375872" y="5334204"/>
            <a:ext cx="1472909" cy="73860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矩形 27"/>
          <p:cNvSpPr/>
          <p:nvPr/>
        </p:nvSpPr>
        <p:spPr>
          <a:xfrm>
            <a:off x="6565802" y="5105605"/>
            <a:ext cx="2299902" cy="50100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矩形 32"/>
          <p:cNvSpPr/>
          <p:nvPr/>
        </p:nvSpPr>
        <p:spPr>
          <a:xfrm>
            <a:off x="8113121" y="4623617"/>
            <a:ext cx="752584" cy="48198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4019951" y="2672638"/>
            <a:ext cx="203297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哺集乳專用空間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5" name="直線單箭頭接點 34"/>
          <p:cNvCxnSpPr>
            <a:stCxn id="34" idx="1"/>
          </p:cNvCxnSpPr>
          <p:nvPr/>
        </p:nvCxnSpPr>
        <p:spPr>
          <a:xfrm flipH="1">
            <a:off x="2457033" y="2872693"/>
            <a:ext cx="1562918" cy="1838455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34" idx="3"/>
          </p:cNvCxnSpPr>
          <p:nvPr/>
        </p:nvCxnSpPr>
        <p:spPr>
          <a:xfrm>
            <a:off x="6052930" y="2872693"/>
            <a:ext cx="989507" cy="1750924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962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字方塊 15"/>
          <p:cNvSpPr txBox="1"/>
          <p:nvPr/>
        </p:nvSpPr>
        <p:spPr>
          <a:xfrm>
            <a:off x="570966" y="26516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水箱室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0967" y="830784"/>
            <a:ext cx="3981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地下車站泵浦面積至少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30㎡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5×6m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77244" y="26516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消防水箱室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077244" y="830784"/>
            <a:ext cx="39811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消防泵浦面積至少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33㎡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5.5×6m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80" y="2236304"/>
            <a:ext cx="4087078" cy="371063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3285365"/>
            <a:ext cx="5383696" cy="237600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888588" y="4435720"/>
            <a:ext cx="2945065" cy="752505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手繪多邊形 6"/>
          <p:cNvSpPr/>
          <p:nvPr/>
        </p:nvSpPr>
        <p:spPr>
          <a:xfrm>
            <a:off x="1497261" y="2873963"/>
            <a:ext cx="2504661" cy="2683566"/>
          </a:xfrm>
          <a:custGeom>
            <a:avLst/>
            <a:gdLst>
              <a:gd name="connsiteX0" fmla="*/ 0 w 2504661"/>
              <a:gd name="connsiteY0" fmla="*/ 0 h 2683566"/>
              <a:gd name="connsiteX1" fmla="*/ 0 w 2504661"/>
              <a:gd name="connsiteY1" fmla="*/ 2683566 h 2683566"/>
              <a:gd name="connsiteX2" fmla="*/ 2504661 w 2504661"/>
              <a:gd name="connsiteY2" fmla="*/ 2683566 h 2683566"/>
              <a:gd name="connsiteX3" fmla="*/ 2504661 w 2504661"/>
              <a:gd name="connsiteY3" fmla="*/ 596348 h 2683566"/>
              <a:gd name="connsiteX4" fmla="*/ 1252331 w 2504661"/>
              <a:gd name="connsiteY4" fmla="*/ 596348 h 2683566"/>
              <a:gd name="connsiteX5" fmla="*/ 1252331 w 2504661"/>
              <a:gd name="connsiteY5" fmla="*/ 0 h 2683566"/>
              <a:gd name="connsiteX6" fmla="*/ 0 w 2504661"/>
              <a:gd name="connsiteY6" fmla="*/ 0 h 268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4661" h="2683566">
                <a:moveTo>
                  <a:pt x="0" y="0"/>
                </a:moveTo>
                <a:lnTo>
                  <a:pt x="0" y="2683566"/>
                </a:lnTo>
                <a:lnTo>
                  <a:pt x="2504661" y="2683566"/>
                </a:lnTo>
                <a:lnTo>
                  <a:pt x="2504661" y="596348"/>
                </a:lnTo>
                <a:lnTo>
                  <a:pt x="1252331" y="596348"/>
                </a:lnTo>
                <a:lnTo>
                  <a:pt x="1252331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2743419" y="2877073"/>
            <a:ext cx="1600201" cy="615368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7092993" y="4393095"/>
            <a:ext cx="765777" cy="79513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900651" y="1708922"/>
            <a:ext cx="13212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泵浦區域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直線單箭頭接點 16"/>
          <p:cNvCxnSpPr>
            <a:stCxn id="15" idx="1"/>
          </p:cNvCxnSpPr>
          <p:nvPr/>
        </p:nvCxnSpPr>
        <p:spPr>
          <a:xfrm flipH="1">
            <a:off x="3841225" y="1908977"/>
            <a:ext cx="1059426" cy="1258993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13802" y="3114058"/>
            <a:ext cx="910128" cy="2203377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2623929" y="3604418"/>
            <a:ext cx="1182757" cy="171301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030818" y="4588392"/>
            <a:ext cx="2623930" cy="44080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線單箭頭接點 18"/>
          <p:cNvCxnSpPr>
            <a:stCxn id="15" idx="3"/>
          </p:cNvCxnSpPr>
          <p:nvPr/>
        </p:nvCxnSpPr>
        <p:spPr>
          <a:xfrm>
            <a:off x="6221859" y="1908977"/>
            <a:ext cx="1322453" cy="2792232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2148033" y="4193040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水箱本體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8755826" y="4608741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水箱本體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975407" y="6151846"/>
            <a:ext cx="124645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淨空區域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/>
          <p:cNvCxnSpPr>
            <a:stCxn id="24" idx="1"/>
          </p:cNvCxnSpPr>
          <p:nvPr/>
        </p:nvCxnSpPr>
        <p:spPr>
          <a:xfrm flipH="1" flipV="1">
            <a:off x="3482185" y="5449069"/>
            <a:ext cx="1493222" cy="902832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6228926" y="5098774"/>
            <a:ext cx="2229274" cy="1253127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81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82" y="1520133"/>
            <a:ext cx="7195723" cy="5255661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570966" y="26516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釋壓旁通道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0967" y="830784"/>
            <a:ext cx="478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沿車行方向長度至少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6m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空間。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00651" y="3457208"/>
            <a:ext cx="1102584" cy="1567967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/>
          <p:cNvCxnSpPr>
            <a:stCxn id="28" idx="1"/>
          </p:cNvCxnSpPr>
          <p:nvPr/>
        </p:nvCxnSpPr>
        <p:spPr>
          <a:xfrm flipH="1" flipV="1">
            <a:off x="8854304" y="3532985"/>
            <a:ext cx="1393599" cy="80114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006582" y="3457208"/>
            <a:ext cx="3455470" cy="180514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6003235" y="4837818"/>
            <a:ext cx="3455470" cy="180514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0247903" y="4134070"/>
            <a:ext cx="13212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1m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走道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>
            <a:stCxn id="28" idx="1"/>
          </p:cNvCxnSpPr>
          <p:nvPr/>
        </p:nvCxnSpPr>
        <p:spPr>
          <a:xfrm flipH="1">
            <a:off x="8854304" y="4334125"/>
            <a:ext cx="1393599" cy="59395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60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374834" y="265169"/>
            <a:ext cx="4562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隧道通風機房整體</a:t>
            </a:r>
            <a:r>
              <a:rPr lang="en-US" altLang="zh-TW" dirty="0"/>
              <a:t>(sample</a:t>
            </a:r>
            <a:r>
              <a:rPr lang="zh-TW" altLang="en-US" dirty="0"/>
              <a:t>需求面積</a:t>
            </a:r>
            <a:r>
              <a:rPr lang="en-US" altLang="zh-TW" dirty="0"/>
              <a:t>250m2)</a:t>
            </a:r>
            <a:r>
              <a:rPr lang="zh-TW" altLang="en-US" dirty="0"/>
              <a:t>包含隧道充氣室、風機室、釋壓管道區域、消音箱區域等空間</a:t>
            </a:r>
            <a:r>
              <a:rPr lang="zh-TW" altLang="en-US" dirty="0" smtClean="0"/>
              <a:t>。其中風機室為隧道通風機房之主體，與釋壓通風管道間需有消音箱</a:t>
            </a:r>
            <a:r>
              <a:rPr lang="en-US" altLang="zh-TW" dirty="0" smtClean="0"/>
              <a:t>(</a:t>
            </a:r>
            <a:r>
              <a:rPr lang="zh-TW" altLang="en-US" dirty="0" smtClean="0"/>
              <a:t>約</a:t>
            </a:r>
            <a:r>
              <a:rPr lang="en-US" altLang="zh-TW" dirty="0" smtClean="0"/>
              <a:t>6m</a:t>
            </a:r>
            <a:r>
              <a:rPr lang="zh-TW" altLang="en-US" dirty="0" smtClean="0"/>
              <a:t>*</a:t>
            </a:r>
            <a:r>
              <a:rPr lang="en-US" altLang="zh-TW" dirty="0" smtClean="0"/>
              <a:t>3m)</a:t>
            </a:r>
            <a:r>
              <a:rPr lang="zh-TW" altLang="en-US" dirty="0" smtClean="0"/>
              <a:t>，另隧道充氣室獨立設置於車站端末。</a:t>
            </a:r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0966" y="2651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隧道通風機房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51" y="1480931"/>
            <a:ext cx="2885329" cy="50304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249" y="1243013"/>
            <a:ext cx="2850632" cy="526836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98370" y="2631709"/>
            <a:ext cx="516837" cy="1453274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677823" y="4711147"/>
            <a:ext cx="1005739" cy="1202635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649893" y="4084983"/>
            <a:ext cx="1033669" cy="626165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898370" y="1987827"/>
            <a:ext cx="458226" cy="64388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2683563" y="5615609"/>
            <a:ext cx="179929" cy="29817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1023728" y="3995530"/>
            <a:ext cx="607665" cy="191825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5665304" y="3995530"/>
            <a:ext cx="636105" cy="1918252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4512365" y="4711148"/>
            <a:ext cx="1152939" cy="127221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矩形 17"/>
          <p:cNvSpPr/>
          <p:nvPr/>
        </p:nvSpPr>
        <p:spPr>
          <a:xfrm>
            <a:off x="4512364" y="3995530"/>
            <a:ext cx="1152939" cy="715617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5039140" y="2981739"/>
            <a:ext cx="626164" cy="1013790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5039140" y="2384148"/>
            <a:ext cx="626163" cy="59758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713747" y="4574104"/>
            <a:ext cx="729853" cy="32653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30417" y="4490744"/>
            <a:ext cx="765312" cy="40989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/>
          <p:cNvCxnSpPr>
            <a:stCxn id="22" idx="1"/>
          </p:cNvCxnSpPr>
          <p:nvPr/>
        </p:nvCxnSpPr>
        <p:spPr>
          <a:xfrm flipH="1" flipV="1">
            <a:off x="5337313" y="2631709"/>
            <a:ext cx="2185109" cy="6766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7522422" y="2499320"/>
            <a:ext cx="11025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釋壓井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7522422" y="2912163"/>
            <a:ext cx="42952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釋壓通風管道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主站體及擴挖區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7522422" y="3347452"/>
            <a:ext cx="42952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消音箱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7522422" y="3782741"/>
            <a:ext cx="42952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風機室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隧道通風機房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522422" y="4218030"/>
            <a:ext cx="429520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隧道充氣室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>
            <a:stCxn id="26" idx="1"/>
          </p:cNvCxnSpPr>
          <p:nvPr/>
        </p:nvCxnSpPr>
        <p:spPr>
          <a:xfrm flipH="1">
            <a:off x="5337313" y="3112218"/>
            <a:ext cx="2185109" cy="239571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7" idx="1"/>
          </p:cNvCxnSpPr>
          <p:nvPr/>
        </p:nvCxnSpPr>
        <p:spPr>
          <a:xfrm flipH="1">
            <a:off x="5213073" y="3547507"/>
            <a:ext cx="2309349" cy="1082795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8" idx="1"/>
          </p:cNvCxnSpPr>
          <p:nvPr/>
        </p:nvCxnSpPr>
        <p:spPr>
          <a:xfrm flipH="1">
            <a:off x="5088833" y="3982796"/>
            <a:ext cx="2433589" cy="1364457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9" idx="1"/>
          </p:cNvCxnSpPr>
          <p:nvPr/>
        </p:nvCxnSpPr>
        <p:spPr>
          <a:xfrm flipH="1">
            <a:off x="6022758" y="4418085"/>
            <a:ext cx="1499664" cy="78827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40868" y="3985562"/>
            <a:ext cx="366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68327" y="5929078"/>
            <a:ext cx="366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514080" y="3782741"/>
            <a:ext cx="0" cy="22801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59650" y="3928515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459651" y="5870379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 rot="16200000">
            <a:off x="-250866" y="477942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車站寬度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840633" y="6546547"/>
            <a:ext cx="10577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040851" y="6062870"/>
            <a:ext cx="0" cy="7155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628635" y="6062870"/>
            <a:ext cx="0" cy="7155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986570" y="6492266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574354" y="6492266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064604" y="651774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5m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68211" y="791752"/>
            <a:ext cx="1305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LG10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409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30" y="2260672"/>
            <a:ext cx="4452132" cy="39936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2" y="1824627"/>
            <a:ext cx="4974202" cy="4365656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70966" y="2651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隧道通風機房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7823" y="4339838"/>
            <a:ext cx="1263477" cy="78875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1628635" y="2899431"/>
            <a:ext cx="1313348" cy="1440406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1939608" y="5224461"/>
            <a:ext cx="853287" cy="42563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/>
          <p:cNvSpPr/>
          <p:nvPr/>
        </p:nvSpPr>
        <p:spPr>
          <a:xfrm>
            <a:off x="993526" y="2912163"/>
            <a:ext cx="646431" cy="221642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矩形 14"/>
          <p:cNvSpPr/>
          <p:nvPr/>
        </p:nvSpPr>
        <p:spPr>
          <a:xfrm>
            <a:off x="10098158" y="2913955"/>
            <a:ext cx="723496" cy="2214635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 16"/>
          <p:cNvSpPr/>
          <p:nvPr/>
        </p:nvSpPr>
        <p:spPr>
          <a:xfrm>
            <a:off x="8557591" y="4253947"/>
            <a:ext cx="1540567" cy="874643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8557591" y="2914724"/>
            <a:ext cx="1540567" cy="1339223"/>
          </a:xfrm>
          <a:prstGeom prst="rect">
            <a:avLst/>
          </a:prstGeom>
          <a:solidFill>
            <a:srgbClr val="92D050">
              <a:alpha val="50000"/>
            </a:srgbClr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矩形 19"/>
          <p:cNvSpPr/>
          <p:nvPr/>
        </p:nvSpPr>
        <p:spPr>
          <a:xfrm>
            <a:off x="8756375" y="5225775"/>
            <a:ext cx="785190" cy="35900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1773149" y="4149431"/>
            <a:ext cx="791147" cy="341313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229214" y="4115141"/>
            <a:ext cx="765312" cy="409891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直線單箭頭接點 20"/>
          <p:cNvCxnSpPr>
            <a:stCxn id="22" idx="1"/>
          </p:cNvCxnSpPr>
          <p:nvPr/>
        </p:nvCxnSpPr>
        <p:spPr>
          <a:xfrm flipH="1" flipV="1">
            <a:off x="2385391" y="5414641"/>
            <a:ext cx="1698088" cy="110995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083479" y="6324536"/>
            <a:ext cx="110258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釋壓井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854738" y="1845126"/>
            <a:ext cx="38098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釋壓通風管道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主站體及擴挖區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13500" y="1393645"/>
            <a:ext cx="13725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消音箱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3813500" y="994933"/>
            <a:ext cx="283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風機室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隧道通風機房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784496" y="390461"/>
            <a:ext cx="22584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隧道充氣室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>
            <a:stCxn id="26" idx="1"/>
          </p:cNvCxnSpPr>
          <p:nvPr/>
        </p:nvCxnSpPr>
        <p:spPr>
          <a:xfrm flipH="1">
            <a:off x="2520784" y="2045181"/>
            <a:ext cx="1333954" cy="2846505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27" idx="1"/>
          </p:cNvCxnSpPr>
          <p:nvPr/>
        </p:nvCxnSpPr>
        <p:spPr>
          <a:xfrm flipH="1">
            <a:off x="1939608" y="1593700"/>
            <a:ext cx="1873892" cy="2746137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8" idx="1"/>
          </p:cNvCxnSpPr>
          <p:nvPr/>
        </p:nvCxnSpPr>
        <p:spPr>
          <a:xfrm flipH="1">
            <a:off x="1898370" y="1194988"/>
            <a:ext cx="1915130" cy="2030673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9" idx="1"/>
          </p:cNvCxnSpPr>
          <p:nvPr/>
        </p:nvCxnSpPr>
        <p:spPr>
          <a:xfrm flipH="1">
            <a:off x="1257072" y="590516"/>
            <a:ext cx="2527424" cy="2635145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230028" y="2923707"/>
            <a:ext cx="366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68047" y="5128590"/>
            <a:ext cx="366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403240" y="2773017"/>
            <a:ext cx="0" cy="25543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48810" y="2866660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59371" y="5069891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 rot="16200000">
            <a:off x="-361706" y="36082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車站寬度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0" name="直線接點 49"/>
          <p:cNvCxnSpPr/>
          <p:nvPr/>
        </p:nvCxnSpPr>
        <p:spPr>
          <a:xfrm>
            <a:off x="840633" y="6546547"/>
            <a:ext cx="10577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1040851" y="5327374"/>
            <a:ext cx="0" cy="145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1628635" y="6062870"/>
            <a:ext cx="0" cy="71559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986570" y="6492266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1574354" y="6492266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1064604" y="6517748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5m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68211" y="791752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Y37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374834" y="265169"/>
            <a:ext cx="45620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 smtClean="0"/>
              <a:t>Y37</a:t>
            </a:r>
            <a:r>
              <a:rPr lang="zh-TW" altLang="en-US" dirty="0" smtClean="0"/>
              <a:t>站受限路寬，釋壓井側只有狹長擴挖區，釋壓井緊鄰主站體設置</a:t>
            </a:r>
            <a:r>
              <a:rPr lang="en-US" altLang="zh-TW" dirty="0" smtClean="0"/>
              <a:t>(</a:t>
            </a:r>
            <a:r>
              <a:rPr lang="zh-TW" altLang="en-US" dirty="0" smtClean="0"/>
              <a:t>兩者間</a:t>
            </a:r>
            <a:r>
              <a:rPr lang="zh-TW" altLang="en-US" dirty="0"/>
              <a:t>有</a:t>
            </a:r>
            <a:r>
              <a:rPr lang="zh-TW" altLang="en-US" dirty="0" smtClean="0"/>
              <a:t>結構牆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r>
              <a:rPr lang="en-US" altLang="zh-TW" dirty="0" smtClean="0"/>
              <a:t>LG10</a:t>
            </a:r>
            <a:r>
              <a:rPr lang="zh-TW" altLang="en-US" dirty="0" smtClean="0"/>
              <a:t>站有較大的擴挖區且釋壓井設於擴挖區遠端，其釋壓管道跨主站體與擴挖區。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0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329" y="2341803"/>
            <a:ext cx="5497027" cy="4270171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358324" y="398057"/>
            <a:ext cx="5471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標準地下島式車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站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一定會有的層預設可帶入，如果要新增再利用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插入，例如穿堂層與月台層間的設備層、地面層以上的土開、地面層與穿堂層間的夾層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8105" y="3023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樓層設定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515627" y="214032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穿堂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層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515627" y="27756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月台層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1515626" y="1489380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出入口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047810" y="2140326"/>
            <a:ext cx="631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697274" y="65966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75629" y="568856"/>
            <a:ext cx="1098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高程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582712" y="3535694"/>
            <a:ext cx="1426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軌道層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(TR)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122350" y="277096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95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4122350" y="350822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94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4047810" y="1463210"/>
            <a:ext cx="631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/>
          <p:cNvSpPr/>
          <p:nvPr/>
        </p:nvSpPr>
        <p:spPr>
          <a:xfrm flipH="1">
            <a:off x="896626" y="1885326"/>
            <a:ext cx="337953" cy="3379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橢圓 27"/>
          <p:cNvSpPr/>
          <p:nvPr/>
        </p:nvSpPr>
        <p:spPr>
          <a:xfrm flipH="1">
            <a:off x="863884" y="1257744"/>
            <a:ext cx="337953" cy="3379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橢圓 28"/>
          <p:cNvSpPr/>
          <p:nvPr/>
        </p:nvSpPr>
        <p:spPr>
          <a:xfrm flipH="1">
            <a:off x="896626" y="2554100"/>
            <a:ext cx="337953" cy="3379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橢圓 29"/>
          <p:cNvSpPr/>
          <p:nvPr/>
        </p:nvSpPr>
        <p:spPr>
          <a:xfrm flipH="1">
            <a:off x="932707" y="3237289"/>
            <a:ext cx="337953" cy="3379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橢圓 30"/>
          <p:cNvSpPr/>
          <p:nvPr/>
        </p:nvSpPr>
        <p:spPr>
          <a:xfrm flipH="1">
            <a:off x="947004" y="3947256"/>
            <a:ext cx="337953" cy="3379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接點 5"/>
          <p:cNvCxnSpPr>
            <a:stCxn id="31" idx="2"/>
          </p:cNvCxnSpPr>
          <p:nvPr/>
        </p:nvCxnSpPr>
        <p:spPr>
          <a:xfrm flipV="1">
            <a:off x="1284957" y="4116232"/>
            <a:ext cx="421776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30" idx="2"/>
          </p:cNvCxnSpPr>
          <p:nvPr/>
        </p:nvCxnSpPr>
        <p:spPr>
          <a:xfrm flipV="1">
            <a:off x="1270660" y="3386491"/>
            <a:ext cx="4335372" cy="197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>
            <a:stCxn id="29" idx="2"/>
          </p:cNvCxnSpPr>
          <p:nvPr/>
        </p:nvCxnSpPr>
        <p:spPr>
          <a:xfrm flipV="1">
            <a:off x="1234579" y="2723076"/>
            <a:ext cx="4312648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stCxn id="3" idx="2"/>
          </p:cNvCxnSpPr>
          <p:nvPr/>
        </p:nvCxnSpPr>
        <p:spPr>
          <a:xfrm>
            <a:off x="1234579" y="2054303"/>
            <a:ext cx="4268140" cy="669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8" idx="2"/>
          </p:cNvCxnSpPr>
          <p:nvPr/>
        </p:nvCxnSpPr>
        <p:spPr>
          <a:xfrm flipV="1">
            <a:off x="1201837" y="1417088"/>
            <a:ext cx="4300882" cy="963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2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1" y="4764968"/>
            <a:ext cx="5710770" cy="1276592"/>
          </a:xfrm>
          <a:prstGeom prst="rect">
            <a:avLst/>
          </a:prstGeom>
        </p:spPr>
      </p:pic>
      <p:pic>
        <p:nvPicPr>
          <p:cNvPr id="51" name="圖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145" y="2029062"/>
            <a:ext cx="5341895" cy="4586476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331334" y="200228"/>
            <a:ext cx="547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標準地下島式車站月台中心線及車站中心線的交點在月台的形心。</a:t>
            </a:r>
            <a:endParaRPr 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48105" y="30235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月台設定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96285" y="870296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月台長度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726177" y="1331961"/>
            <a:ext cx="1611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月台寬度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218550" y="854726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188896" y="1280942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8.6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48105" y="2504520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車站長度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669500" y="2966185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車站寬度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548090" y="1952151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主站體設定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2597776" y="2504520"/>
            <a:ext cx="2093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50+</a:t>
            </a:r>
            <a:r>
              <a:rPr 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+40=164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2597776" y="2930736"/>
            <a:ext cx="372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2.05+1.4+8.6+1.4+2.05=15.5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709962" y="3483105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軌道中心間距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3135195" y="3483105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11.4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826410" y="3483105"/>
            <a:ext cx="3047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驗證 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1.4+8.6+1.4=11.4</a:t>
            </a:r>
            <a:r>
              <a:rPr lang="zh-TW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與定線</a:t>
            </a:r>
            <a:r>
              <a:rPr lang="en-US" altLang="zh-TW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check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4" name="直線接點 53"/>
          <p:cNvCxnSpPr/>
          <p:nvPr/>
        </p:nvCxnSpPr>
        <p:spPr>
          <a:xfrm>
            <a:off x="3558208" y="4293705"/>
            <a:ext cx="0" cy="224624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109330" y="5416826"/>
            <a:ext cx="653781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8418443" y="1570383"/>
            <a:ext cx="0" cy="5287617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476123" y="6177220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1453774" y="6177220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50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5244023" y="6139839"/>
            <a:ext cx="482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4" name="直線接點 63"/>
          <p:cNvCxnSpPr/>
          <p:nvPr/>
        </p:nvCxnSpPr>
        <p:spPr>
          <a:xfrm>
            <a:off x="2494721" y="5822899"/>
            <a:ext cx="0" cy="5354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894521" y="5804452"/>
            <a:ext cx="0" cy="5354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4790660" y="5773839"/>
            <a:ext cx="0" cy="5354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6072808" y="5773839"/>
            <a:ext cx="0" cy="5354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696285" y="6195356"/>
            <a:ext cx="56239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838200" y="6139839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2418136" y="6111504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4714517" y="6122939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6012010" y="6116523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181901" y="5152257"/>
            <a:ext cx="366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181901" y="5659153"/>
            <a:ext cx="36618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/>
          <p:cNvCxnSpPr/>
          <p:nvPr/>
        </p:nvCxnSpPr>
        <p:spPr>
          <a:xfrm>
            <a:off x="364995" y="4969565"/>
            <a:ext cx="0" cy="8533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319034" y="5097976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322079" y="5604872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-21716" y="4546624"/>
            <a:ext cx="691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15.5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3" name="直線單箭頭接點 52"/>
          <p:cNvCxnSpPr>
            <a:stCxn id="55" idx="2"/>
          </p:cNvCxnSpPr>
          <p:nvPr/>
        </p:nvCxnSpPr>
        <p:spPr>
          <a:xfrm>
            <a:off x="5569427" y="1818299"/>
            <a:ext cx="502901" cy="1123053"/>
          </a:xfrm>
          <a:prstGeom prst="straightConnector1">
            <a:avLst/>
          </a:prstGeom>
          <a:ln>
            <a:solidFill>
              <a:srgbClr val="00B0F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/>
          <p:cNvSpPr txBox="1"/>
          <p:nvPr/>
        </p:nvSpPr>
        <p:spPr>
          <a:xfrm>
            <a:off x="4835893" y="1418189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使用者輸入</a:t>
            </a:r>
            <a:endParaRPr 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單箭頭接點 4"/>
          <p:cNvCxnSpPr>
            <a:stCxn id="55" idx="2"/>
          </p:cNvCxnSpPr>
          <p:nvPr/>
        </p:nvCxnSpPr>
        <p:spPr>
          <a:xfrm flipH="1">
            <a:off x="4513534" y="1818299"/>
            <a:ext cx="1055893" cy="673804"/>
          </a:xfrm>
          <a:prstGeom prst="straightConnector1">
            <a:avLst/>
          </a:prstGeom>
          <a:ln>
            <a:solidFill>
              <a:srgbClr val="00B0F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7" y="1416300"/>
            <a:ext cx="11104101" cy="4398295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659327" y="348524"/>
            <a:ext cx="464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繪製正交線條方式或是擺放方塊再伸縮方式擺放擴挖區</a:t>
            </a:r>
            <a:endParaRPr 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19865" y="302357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472956" y="722832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預設結構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牆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厚度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218552" y="751658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322746" y="115176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8829" y="4354515"/>
            <a:ext cx="10181856" cy="105100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1561739" y="2842795"/>
            <a:ext cx="2631079" cy="1338962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/>
          <p:cNvSpPr/>
          <p:nvPr/>
        </p:nvSpPr>
        <p:spPr>
          <a:xfrm>
            <a:off x="4192818" y="3480469"/>
            <a:ext cx="2631079" cy="70128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6526944" y="5578279"/>
            <a:ext cx="4253351" cy="873990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1561739" y="2842795"/>
            <a:ext cx="2631079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192818" y="2842795"/>
            <a:ext cx="0" cy="637674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192818" y="3480469"/>
            <a:ext cx="2631079" cy="0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6823897" y="3480469"/>
            <a:ext cx="0" cy="701287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1561739" y="2842795"/>
            <a:ext cx="0" cy="1338961"/>
          </a:xfrm>
          <a:prstGeom prst="line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等腰三角形 15"/>
          <p:cNvSpPr/>
          <p:nvPr/>
        </p:nvSpPr>
        <p:spPr>
          <a:xfrm rot="5400000">
            <a:off x="10856625" y="5970326"/>
            <a:ext cx="209350" cy="1804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等腰三角形 58"/>
          <p:cNvSpPr/>
          <p:nvPr/>
        </p:nvSpPr>
        <p:spPr>
          <a:xfrm rot="10800000">
            <a:off x="8653619" y="6512426"/>
            <a:ext cx="209350" cy="1804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等腰三角形 62"/>
          <p:cNvSpPr/>
          <p:nvPr/>
        </p:nvSpPr>
        <p:spPr>
          <a:xfrm rot="16200000">
            <a:off x="6241264" y="5938520"/>
            <a:ext cx="209350" cy="18047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625701" y="4656248"/>
            <a:ext cx="302037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主站體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不含牆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15.5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164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04216" y="1126909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預設連續壁厚度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5" name="直線單箭頭接點 74"/>
          <p:cNvCxnSpPr>
            <a:stCxn id="83" idx="3"/>
          </p:cNvCxnSpPr>
          <p:nvPr/>
        </p:nvCxnSpPr>
        <p:spPr>
          <a:xfrm flipV="1">
            <a:off x="1835876" y="5434013"/>
            <a:ext cx="473937" cy="669973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stCxn id="84" idx="3"/>
          </p:cNvCxnSpPr>
          <p:nvPr/>
        </p:nvCxnSpPr>
        <p:spPr>
          <a:xfrm flipV="1">
            <a:off x="2522922" y="5573543"/>
            <a:ext cx="687046" cy="898520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461782" y="5903931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結構牆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1148828" y="6272008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連續壁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975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3" y="2021079"/>
            <a:ext cx="11621034" cy="414415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598033" y="255453"/>
            <a:ext cx="4641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擴挖區外側也會有結構牆和連續壁，站體最外緣一定有連續壁，往內一層是結構牆。擴挖區如果和主站體有對應樓層，例如都有月台層，擴挖區和主站體間就不</a:t>
            </a:r>
            <a:r>
              <a:rPr lang="zh-TW" altLang="en-US" sz="200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建連續壁，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只有結構牆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0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0966" y="265169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設定例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207" y="3731420"/>
            <a:ext cx="9648593" cy="99298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1148829" y="2517775"/>
            <a:ext cx="711721" cy="10521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/>
          <p:cNvSpPr/>
          <p:nvPr/>
        </p:nvSpPr>
        <p:spPr>
          <a:xfrm>
            <a:off x="1860550" y="2929229"/>
            <a:ext cx="2187575" cy="640711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7225445" y="4908304"/>
            <a:ext cx="4014054" cy="26059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11239499" y="4908304"/>
            <a:ext cx="527051" cy="104758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手繪多邊形 6"/>
          <p:cNvSpPr/>
          <p:nvPr/>
        </p:nvSpPr>
        <p:spPr>
          <a:xfrm>
            <a:off x="553453" y="2394284"/>
            <a:ext cx="11321715" cy="3609474"/>
          </a:xfrm>
          <a:custGeom>
            <a:avLst/>
            <a:gdLst>
              <a:gd name="connsiteX0" fmla="*/ 0 w 11321715"/>
              <a:gd name="connsiteY0" fmla="*/ 1106905 h 3609474"/>
              <a:gd name="connsiteX1" fmla="*/ 0 w 11321715"/>
              <a:gd name="connsiteY1" fmla="*/ 2478505 h 3609474"/>
              <a:gd name="connsiteX2" fmla="*/ 6641431 w 11321715"/>
              <a:gd name="connsiteY2" fmla="*/ 2478505 h 3609474"/>
              <a:gd name="connsiteX3" fmla="*/ 6641431 w 11321715"/>
              <a:gd name="connsiteY3" fmla="*/ 2851484 h 3609474"/>
              <a:gd name="connsiteX4" fmla="*/ 10635915 w 11321715"/>
              <a:gd name="connsiteY4" fmla="*/ 2851484 h 3609474"/>
              <a:gd name="connsiteX5" fmla="*/ 10635915 w 11321715"/>
              <a:gd name="connsiteY5" fmla="*/ 3609474 h 3609474"/>
              <a:gd name="connsiteX6" fmla="*/ 11321715 w 11321715"/>
              <a:gd name="connsiteY6" fmla="*/ 3585411 h 3609474"/>
              <a:gd name="connsiteX7" fmla="*/ 11321715 w 11321715"/>
              <a:gd name="connsiteY7" fmla="*/ 2442411 h 3609474"/>
              <a:gd name="connsiteX8" fmla="*/ 9914021 w 11321715"/>
              <a:gd name="connsiteY8" fmla="*/ 2442411 h 3609474"/>
              <a:gd name="connsiteX9" fmla="*/ 9914021 w 11321715"/>
              <a:gd name="connsiteY9" fmla="*/ 1094874 h 3609474"/>
              <a:gd name="connsiteX10" fmla="*/ 9529010 w 11321715"/>
              <a:gd name="connsiteY10" fmla="*/ 1094874 h 3609474"/>
              <a:gd name="connsiteX11" fmla="*/ 9529010 w 11321715"/>
              <a:gd name="connsiteY11" fmla="*/ 108284 h 3609474"/>
              <a:gd name="connsiteX12" fmla="*/ 6436894 w 11321715"/>
              <a:gd name="connsiteY12" fmla="*/ 108284 h 3609474"/>
              <a:gd name="connsiteX13" fmla="*/ 6436894 w 11321715"/>
              <a:gd name="connsiteY13" fmla="*/ 938463 h 3609474"/>
              <a:gd name="connsiteX14" fmla="*/ 3645568 w 11321715"/>
              <a:gd name="connsiteY14" fmla="*/ 938463 h 3609474"/>
              <a:gd name="connsiteX15" fmla="*/ 3645568 w 11321715"/>
              <a:gd name="connsiteY15" fmla="*/ 385011 h 3609474"/>
              <a:gd name="connsiteX16" fmla="*/ 1467852 w 11321715"/>
              <a:gd name="connsiteY16" fmla="*/ 385011 h 3609474"/>
              <a:gd name="connsiteX17" fmla="*/ 1467852 w 11321715"/>
              <a:gd name="connsiteY17" fmla="*/ 0 h 3609474"/>
              <a:gd name="connsiteX18" fmla="*/ 457200 w 11321715"/>
              <a:gd name="connsiteY18" fmla="*/ 0 h 3609474"/>
              <a:gd name="connsiteX19" fmla="*/ 457200 w 11321715"/>
              <a:gd name="connsiteY19" fmla="*/ 1106905 h 3609474"/>
              <a:gd name="connsiteX20" fmla="*/ 0 w 11321715"/>
              <a:gd name="connsiteY20" fmla="*/ 1106905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321715" h="3609474">
                <a:moveTo>
                  <a:pt x="0" y="1106905"/>
                </a:moveTo>
                <a:lnTo>
                  <a:pt x="0" y="2478505"/>
                </a:lnTo>
                <a:lnTo>
                  <a:pt x="6641431" y="2478505"/>
                </a:lnTo>
                <a:lnTo>
                  <a:pt x="6641431" y="2851484"/>
                </a:lnTo>
                <a:lnTo>
                  <a:pt x="10635915" y="2851484"/>
                </a:lnTo>
                <a:lnTo>
                  <a:pt x="10635915" y="3609474"/>
                </a:lnTo>
                <a:lnTo>
                  <a:pt x="11321715" y="3585411"/>
                </a:lnTo>
                <a:lnTo>
                  <a:pt x="11321715" y="2442411"/>
                </a:lnTo>
                <a:lnTo>
                  <a:pt x="9914021" y="2442411"/>
                </a:lnTo>
                <a:lnTo>
                  <a:pt x="9914021" y="1094874"/>
                </a:lnTo>
                <a:lnTo>
                  <a:pt x="9529010" y="1094874"/>
                </a:lnTo>
                <a:lnTo>
                  <a:pt x="9529010" y="108284"/>
                </a:lnTo>
                <a:lnTo>
                  <a:pt x="6436894" y="108284"/>
                </a:lnTo>
                <a:lnTo>
                  <a:pt x="6436894" y="938463"/>
                </a:lnTo>
                <a:lnTo>
                  <a:pt x="3645568" y="938463"/>
                </a:lnTo>
                <a:lnTo>
                  <a:pt x="3645568" y="385011"/>
                </a:lnTo>
                <a:lnTo>
                  <a:pt x="1467852" y="385011"/>
                </a:lnTo>
                <a:lnTo>
                  <a:pt x="1467852" y="0"/>
                </a:lnTo>
                <a:lnTo>
                  <a:pt x="457200" y="0"/>
                </a:lnTo>
                <a:lnTo>
                  <a:pt x="457200" y="1106905"/>
                </a:lnTo>
                <a:lnTo>
                  <a:pt x="0" y="1106905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625326" y="600375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1m</a:t>
            </a:r>
            <a:r>
              <a:rPr lang="zh-TW" altLang="en-US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連續壁</a:t>
            </a:r>
            <a:endParaRPr lang="en-US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30" idx="3"/>
          </p:cNvCxnSpPr>
          <p:nvPr/>
        </p:nvCxnSpPr>
        <p:spPr>
          <a:xfrm flipV="1">
            <a:off x="3965758" y="4908305"/>
            <a:ext cx="538590" cy="1295508"/>
          </a:xfrm>
          <a:prstGeom prst="straightConnector1">
            <a:avLst/>
          </a:prstGeom>
          <a:ln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063947" y="2648863"/>
            <a:ext cx="2886169" cy="92107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048126" y="3442813"/>
            <a:ext cx="3015822" cy="12712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手繪多邊形 26"/>
          <p:cNvSpPr/>
          <p:nvPr/>
        </p:nvSpPr>
        <p:spPr>
          <a:xfrm>
            <a:off x="637674" y="3657600"/>
            <a:ext cx="11213431" cy="2249905"/>
          </a:xfrm>
          <a:custGeom>
            <a:avLst/>
            <a:gdLst>
              <a:gd name="connsiteX0" fmla="*/ 12031 w 11213431"/>
              <a:gd name="connsiteY0" fmla="*/ 1143000 h 2310063"/>
              <a:gd name="connsiteX1" fmla="*/ 6653463 w 11213431"/>
              <a:gd name="connsiteY1" fmla="*/ 1143000 h 2310063"/>
              <a:gd name="connsiteX2" fmla="*/ 6653463 w 11213431"/>
              <a:gd name="connsiteY2" fmla="*/ 1576137 h 2310063"/>
              <a:gd name="connsiteX3" fmla="*/ 10599821 w 11213431"/>
              <a:gd name="connsiteY3" fmla="*/ 1576137 h 2310063"/>
              <a:gd name="connsiteX4" fmla="*/ 10599821 w 11213431"/>
              <a:gd name="connsiteY4" fmla="*/ 2310063 h 2310063"/>
              <a:gd name="connsiteX5" fmla="*/ 11213431 w 11213431"/>
              <a:gd name="connsiteY5" fmla="*/ 2310063 h 2310063"/>
              <a:gd name="connsiteX6" fmla="*/ 11213431 w 11213431"/>
              <a:gd name="connsiteY6" fmla="*/ 1311442 h 2310063"/>
              <a:gd name="connsiteX7" fmla="*/ 9745579 w 11213431"/>
              <a:gd name="connsiteY7" fmla="*/ 1311442 h 2310063"/>
              <a:gd name="connsiteX8" fmla="*/ 9745579 w 11213431"/>
              <a:gd name="connsiteY8" fmla="*/ 0 h 2310063"/>
              <a:gd name="connsiteX9" fmla="*/ 0 w 11213431"/>
              <a:gd name="connsiteY9" fmla="*/ 0 h 2310063"/>
              <a:gd name="connsiteX10" fmla="*/ 12031 w 11213431"/>
              <a:gd name="connsiteY10" fmla="*/ 1143000 h 231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13431" h="2310063">
                <a:moveTo>
                  <a:pt x="12031" y="1143000"/>
                </a:moveTo>
                <a:lnTo>
                  <a:pt x="6653463" y="1143000"/>
                </a:lnTo>
                <a:lnTo>
                  <a:pt x="6653463" y="1576137"/>
                </a:lnTo>
                <a:lnTo>
                  <a:pt x="10599821" y="1576137"/>
                </a:lnTo>
                <a:lnTo>
                  <a:pt x="10599821" y="2310063"/>
                </a:lnTo>
                <a:lnTo>
                  <a:pt x="11213431" y="2310063"/>
                </a:lnTo>
                <a:lnTo>
                  <a:pt x="11213431" y="1311442"/>
                </a:lnTo>
                <a:lnTo>
                  <a:pt x="9745579" y="1311442"/>
                </a:lnTo>
                <a:lnTo>
                  <a:pt x="9745579" y="0"/>
                </a:lnTo>
                <a:lnTo>
                  <a:pt x="0" y="0"/>
                </a:lnTo>
                <a:lnTo>
                  <a:pt x="12031" y="1143000"/>
                </a:lnTo>
                <a:close/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手繪多邊形 27"/>
          <p:cNvSpPr/>
          <p:nvPr/>
        </p:nvSpPr>
        <p:spPr>
          <a:xfrm>
            <a:off x="1058779" y="2454442"/>
            <a:ext cx="8963526" cy="1155032"/>
          </a:xfrm>
          <a:custGeom>
            <a:avLst/>
            <a:gdLst>
              <a:gd name="connsiteX0" fmla="*/ 0 w 8903368"/>
              <a:gd name="connsiteY0" fmla="*/ 1155032 h 1155032"/>
              <a:gd name="connsiteX1" fmla="*/ 0 w 8903368"/>
              <a:gd name="connsiteY1" fmla="*/ 0 h 1155032"/>
              <a:gd name="connsiteX2" fmla="*/ 830179 w 8903368"/>
              <a:gd name="connsiteY2" fmla="*/ 0 h 1155032"/>
              <a:gd name="connsiteX3" fmla="*/ 830179 w 8903368"/>
              <a:gd name="connsiteY3" fmla="*/ 397042 h 1155032"/>
              <a:gd name="connsiteX4" fmla="*/ 2995863 w 8903368"/>
              <a:gd name="connsiteY4" fmla="*/ 397042 h 1155032"/>
              <a:gd name="connsiteX5" fmla="*/ 2995863 w 8903368"/>
              <a:gd name="connsiteY5" fmla="*/ 926432 h 1155032"/>
              <a:gd name="connsiteX6" fmla="*/ 5931568 w 8903368"/>
              <a:gd name="connsiteY6" fmla="*/ 926432 h 1155032"/>
              <a:gd name="connsiteX7" fmla="*/ 5931568 w 8903368"/>
              <a:gd name="connsiteY7" fmla="*/ 120316 h 1155032"/>
              <a:gd name="connsiteX8" fmla="*/ 8903368 w 8903368"/>
              <a:gd name="connsiteY8" fmla="*/ 120316 h 1155032"/>
              <a:gd name="connsiteX9" fmla="*/ 8903368 w 8903368"/>
              <a:gd name="connsiteY9" fmla="*/ 1130969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3368" h="1155032">
                <a:moveTo>
                  <a:pt x="0" y="1155032"/>
                </a:moveTo>
                <a:lnTo>
                  <a:pt x="0" y="0"/>
                </a:lnTo>
                <a:lnTo>
                  <a:pt x="830179" y="0"/>
                </a:lnTo>
                <a:lnTo>
                  <a:pt x="830179" y="397042"/>
                </a:lnTo>
                <a:lnTo>
                  <a:pt x="2995863" y="397042"/>
                </a:lnTo>
                <a:lnTo>
                  <a:pt x="2995863" y="926432"/>
                </a:lnTo>
                <a:lnTo>
                  <a:pt x="5931568" y="926432"/>
                </a:lnTo>
                <a:lnTo>
                  <a:pt x="5931568" y="120316"/>
                </a:lnTo>
                <a:lnTo>
                  <a:pt x="8903368" y="120316"/>
                </a:lnTo>
                <a:lnTo>
                  <a:pt x="8903368" y="1130969"/>
                </a:lnTo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523545" y="1345821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結構牆</a:t>
            </a:r>
            <a:endParaRPr lang="en-US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44" idx="3"/>
          </p:cNvCxnSpPr>
          <p:nvPr/>
        </p:nvCxnSpPr>
        <p:spPr>
          <a:xfrm>
            <a:off x="3072367" y="1545876"/>
            <a:ext cx="434396" cy="2072190"/>
          </a:xfrm>
          <a:prstGeom prst="straightConnector1">
            <a:avLst/>
          </a:prstGeom>
          <a:ln>
            <a:solidFill>
              <a:srgbClr val="C0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7" idx="1"/>
          </p:cNvCxnSpPr>
          <p:nvPr/>
        </p:nvCxnSpPr>
        <p:spPr>
          <a:xfrm>
            <a:off x="7291137" y="4770834"/>
            <a:ext cx="3046663" cy="119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7" idx="2"/>
            <a:endCxn id="7" idx="8"/>
          </p:cNvCxnSpPr>
          <p:nvPr/>
        </p:nvCxnSpPr>
        <p:spPr>
          <a:xfrm flipV="1">
            <a:off x="7194884" y="4836695"/>
            <a:ext cx="3272590" cy="3609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07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3" y="2021079"/>
            <a:ext cx="11621034" cy="4144159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6598033" y="255453"/>
            <a:ext cx="4641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以下圖月台層平面為例，上半部擴挖區的月台層和穿堂層是可用空間；右下角的擴挖區只有挖到穿堂層，因此到月台層就沒有了。</a:t>
            </a:r>
            <a:endParaRPr lang="en-US" altLang="zh-TW" sz="20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0966" y="26516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每一擴挖區須有樓層設定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9207" y="3731420"/>
            <a:ext cx="9648593" cy="99298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矩形 52"/>
          <p:cNvSpPr/>
          <p:nvPr/>
        </p:nvSpPr>
        <p:spPr>
          <a:xfrm>
            <a:off x="1148829" y="2517775"/>
            <a:ext cx="711721" cy="10521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矩形 54"/>
          <p:cNvSpPr/>
          <p:nvPr/>
        </p:nvSpPr>
        <p:spPr>
          <a:xfrm>
            <a:off x="1860550" y="2929229"/>
            <a:ext cx="2187575" cy="640711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矩形 56"/>
          <p:cNvSpPr/>
          <p:nvPr/>
        </p:nvSpPr>
        <p:spPr>
          <a:xfrm>
            <a:off x="7225445" y="4908304"/>
            <a:ext cx="4014054" cy="260596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22"/>
          <p:cNvSpPr/>
          <p:nvPr/>
        </p:nvSpPr>
        <p:spPr>
          <a:xfrm>
            <a:off x="11239499" y="4908304"/>
            <a:ext cx="527051" cy="104758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手繪多邊形 6"/>
          <p:cNvSpPr/>
          <p:nvPr/>
        </p:nvSpPr>
        <p:spPr>
          <a:xfrm>
            <a:off x="553453" y="2394284"/>
            <a:ext cx="11321715" cy="3609474"/>
          </a:xfrm>
          <a:custGeom>
            <a:avLst/>
            <a:gdLst>
              <a:gd name="connsiteX0" fmla="*/ 0 w 11321715"/>
              <a:gd name="connsiteY0" fmla="*/ 1106905 h 3609474"/>
              <a:gd name="connsiteX1" fmla="*/ 0 w 11321715"/>
              <a:gd name="connsiteY1" fmla="*/ 2478505 h 3609474"/>
              <a:gd name="connsiteX2" fmla="*/ 6641431 w 11321715"/>
              <a:gd name="connsiteY2" fmla="*/ 2478505 h 3609474"/>
              <a:gd name="connsiteX3" fmla="*/ 6641431 w 11321715"/>
              <a:gd name="connsiteY3" fmla="*/ 2851484 h 3609474"/>
              <a:gd name="connsiteX4" fmla="*/ 10635915 w 11321715"/>
              <a:gd name="connsiteY4" fmla="*/ 2851484 h 3609474"/>
              <a:gd name="connsiteX5" fmla="*/ 10635915 w 11321715"/>
              <a:gd name="connsiteY5" fmla="*/ 3609474 h 3609474"/>
              <a:gd name="connsiteX6" fmla="*/ 11321715 w 11321715"/>
              <a:gd name="connsiteY6" fmla="*/ 3585411 h 3609474"/>
              <a:gd name="connsiteX7" fmla="*/ 11321715 w 11321715"/>
              <a:gd name="connsiteY7" fmla="*/ 2442411 h 3609474"/>
              <a:gd name="connsiteX8" fmla="*/ 9914021 w 11321715"/>
              <a:gd name="connsiteY8" fmla="*/ 2442411 h 3609474"/>
              <a:gd name="connsiteX9" fmla="*/ 9914021 w 11321715"/>
              <a:gd name="connsiteY9" fmla="*/ 1094874 h 3609474"/>
              <a:gd name="connsiteX10" fmla="*/ 9529010 w 11321715"/>
              <a:gd name="connsiteY10" fmla="*/ 1094874 h 3609474"/>
              <a:gd name="connsiteX11" fmla="*/ 9529010 w 11321715"/>
              <a:gd name="connsiteY11" fmla="*/ 108284 h 3609474"/>
              <a:gd name="connsiteX12" fmla="*/ 6436894 w 11321715"/>
              <a:gd name="connsiteY12" fmla="*/ 108284 h 3609474"/>
              <a:gd name="connsiteX13" fmla="*/ 6436894 w 11321715"/>
              <a:gd name="connsiteY13" fmla="*/ 938463 h 3609474"/>
              <a:gd name="connsiteX14" fmla="*/ 3645568 w 11321715"/>
              <a:gd name="connsiteY14" fmla="*/ 938463 h 3609474"/>
              <a:gd name="connsiteX15" fmla="*/ 3645568 w 11321715"/>
              <a:gd name="connsiteY15" fmla="*/ 385011 h 3609474"/>
              <a:gd name="connsiteX16" fmla="*/ 1467852 w 11321715"/>
              <a:gd name="connsiteY16" fmla="*/ 385011 h 3609474"/>
              <a:gd name="connsiteX17" fmla="*/ 1467852 w 11321715"/>
              <a:gd name="connsiteY17" fmla="*/ 0 h 3609474"/>
              <a:gd name="connsiteX18" fmla="*/ 457200 w 11321715"/>
              <a:gd name="connsiteY18" fmla="*/ 0 h 3609474"/>
              <a:gd name="connsiteX19" fmla="*/ 457200 w 11321715"/>
              <a:gd name="connsiteY19" fmla="*/ 1106905 h 3609474"/>
              <a:gd name="connsiteX20" fmla="*/ 0 w 11321715"/>
              <a:gd name="connsiteY20" fmla="*/ 1106905 h 3609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321715" h="3609474">
                <a:moveTo>
                  <a:pt x="0" y="1106905"/>
                </a:moveTo>
                <a:lnTo>
                  <a:pt x="0" y="2478505"/>
                </a:lnTo>
                <a:lnTo>
                  <a:pt x="6641431" y="2478505"/>
                </a:lnTo>
                <a:lnTo>
                  <a:pt x="6641431" y="2851484"/>
                </a:lnTo>
                <a:lnTo>
                  <a:pt x="10635915" y="2851484"/>
                </a:lnTo>
                <a:lnTo>
                  <a:pt x="10635915" y="3609474"/>
                </a:lnTo>
                <a:lnTo>
                  <a:pt x="11321715" y="3585411"/>
                </a:lnTo>
                <a:lnTo>
                  <a:pt x="11321715" y="2442411"/>
                </a:lnTo>
                <a:lnTo>
                  <a:pt x="9914021" y="2442411"/>
                </a:lnTo>
                <a:lnTo>
                  <a:pt x="9914021" y="1094874"/>
                </a:lnTo>
                <a:lnTo>
                  <a:pt x="9529010" y="1094874"/>
                </a:lnTo>
                <a:lnTo>
                  <a:pt x="9529010" y="108284"/>
                </a:lnTo>
                <a:lnTo>
                  <a:pt x="6436894" y="108284"/>
                </a:lnTo>
                <a:lnTo>
                  <a:pt x="6436894" y="938463"/>
                </a:lnTo>
                <a:lnTo>
                  <a:pt x="3645568" y="938463"/>
                </a:lnTo>
                <a:lnTo>
                  <a:pt x="3645568" y="385011"/>
                </a:lnTo>
                <a:lnTo>
                  <a:pt x="1467852" y="385011"/>
                </a:lnTo>
                <a:lnTo>
                  <a:pt x="1467852" y="0"/>
                </a:lnTo>
                <a:lnTo>
                  <a:pt x="457200" y="0"/>
                </a:lnTo>
                <a:lnTo>
                  <a:pt x="457200" y="1106905"/>
                </a:lnTo>
                <a:lnTo>
                  <a:pt x="0" y="1106905"/>
                </a:lnTo>
                <a:close/>
              </a:path>
            </a:pathLst>
          </a:cu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2625326" y="6003758"/>
            <a:ext cx="1340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1m</a:t>
            </a:r>
            <a:r>
              <a:rPr lang="zh-TW" altLang="en-US" sz="20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連續壁</a:t>
            </a:r>
            <a:endParaRPr lang="en-US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>
            <a:stCxn id="30" idx="3"/>
          </p:cNvCxnSpPr>
          <p:nvPr/>
        </p:nvCxnSpPr>
        <p:spPr>
          <a:xfrm flipV="1">
            <a:off x="3965758" y="4908305"/>
            <a:ext cx="538590" cy="1295508"/>
          </a:xfrm>
          <a:prstGeom prst="straightConnector1">
            <a:avLst/>
          </a:prstGeom>
          <a:ln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063947" y="2648863"/>
            <a:ext cx="2886169" cy="921077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矩形 35"/>
          <p:cNvSpPr/>
          <p:nvPr/>
        </p:nvSpPr>
        <p:spPr>
          <a:xfrm>
            <a:off x="4048126" y="3442813"/>
            <a:ext cx="3015822" cy="127128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手繪多邊形 26"/>
          <p:cNvSpPr/>
          <p:nvPr/>
        </p:nvSpPr>
        <p:spPr>
          <a:xfrm>
            <a:off x="637674" y="3657600"/>
            <a:ext cx="11213431" cy="2249905"/>
          </a:xfrm>
          <a:custGeom>
            <a:avLst/>
            <a:gdLst>
              <a:gd name="connsiteX0" fmla="*/ 12031 w 11213431"/>
              <a:gd name="connsiteY0" fmla="*/ 1143000 h 2310063"/>
              <a:gd name="connsiteX1" fmla="*/ 6653463 w 11213431"/>
              <a:gd name="connsiteY1" fmla="*/ 1143000 h 2310063"/>
              <a:gd name="connsiteX2" fmla="*/ 6653463 w 11213431"/>
              <a:gd name="connsiteY2" fmla="*/ 1576137 h 2310063"/>
              <a:gd name="connsiteX3" fmla="*/ 10599821 w 11213431"/>
              <a:gd name="connsiteY3" fmla="*/ 1576137 h 2310063"/>
              <a:gd name="connsiteX4" fmla="*/ 10599821 w 11213431"/>
              <a:gd name="connsiteY4" fmla="*/ 2310063 h 2310063"/>
              <a:gd name="connsiteX5" fmla="*/ 11213431 w 11213431"/>
              <a:gd name="connsiteY5" fmla="*/ 2310063 h 2310063"/>
              <a:gd name="connsiteX6" fmla="*/ 11213431 w 11213431"/>
              <a:gd name="connsiteY6" fmla="*/ 1311442 h 2310063"/>
              <a:gd name="connsiteX7" fmla="*/ 9745579 w 11213431"/>
              <a:gd name="connsiteY7" fmla="*/ 1311442 h 2310063"/>
              <a:gd name="connsiteX8" fmla="*/ 9745579 w 11213431"/>
              <a:gd name="connsiteY8" fmla="*/ 0 h 2310063"/>
              <a:gd name="connsiteX9" fmla="*/ 0 w 11213431"/>
              <a:gd name="connsiteY9" fmla="*/ 0 h 2310063"/>
              <a:gd name="connsiteX10" fmla="*/ 12031 w 11213431"/>
              <a:gd name="connsiteY10" fmla="*/ 1143000 h 231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213431" h="2310063">
                <a:moveTo>
                  <a:pt x="12031" y="1143000"/>
                </a:moveTo>
                <a:lnTo>
                  <a:pt x="6653463" y="1143000"/>
                </a:lnTo>
                <a:lnTo>
                  <a:pt x="6653463" y="1576137"/>
                </a:lnTo>
                <a:lnTo>
                  <a:pt x="10599821" y="1576137"/>
                </a:lnTo>
                <a:lnTo>
                  <a:pt x="10599821" y="2310063"/>
                </a:lnTo>
                <a:lnTo>
                  <a:pt x="11213431" y="2310063"/>
                </a:lnTo>
                <a:lnTo>
                  <a:pt x="11213431" y="1311442"/>
                </a:lnTo>
                <a:lnTo>
                  <a:pt x="9745579" y="1311442"/>
                </a:lnTo>
                <a:lnTo>
                  <a:pt x="9745579" y="0"/>
                </a:lnTo>
                <a:lnTo>
                  <a:pt x="0" y="0"/>
                </a:lnTo>
                <a:lnTo>
                  <a:pt x="12031" y="1143000"/>
                </a:lnTo>
                <a:close/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手繪多邊形 27"/>
          <p:cNvSpPr/>
          <p:nvPr/>
        </p:nvSpPr>
        <p:spPr>
          <a:xfrm>
            <a:off x="1058779" y="2454442"/>
            <a:ext cx="8963526" cy="1155032"/>
          </a:xfrm>
          <a:custGeom>
            <a:avLst/>
            <a:gdLst>
              <a:gd name="connsiteX0" fmla="*/ 0 w 8903368"/>
              <a:gd name="connsiteY0" fmla="*/ 1155032 h 1155032"/>
              <a:gd name="connsiteX1" fmla="*/ 0 w 8903368"/>
              <a:gd name="connsiteY1" fmla="*/ 0 h 1155032"/>
              <a:gd name="connsiteX2" fmla="*/ 830179 w 8903368"/>
              <a:gd name="connsiteY2" fmla="*/ 0 h 1155032"/>
              <a:gd name="connsiteX3" fmla="*/ 830179 w 8903368"/>
              <a:gd name="connsiteY3" fmla="*/ 397042 h 1155032"/>
              <a:gd name="connsiteX4" fmla="*/ 2995863 w 8903368"/>
              <a:gd name="connsiteY4" fmla="*/ 397042 h 1155032"/>
              <a:gd name="connsiteX5" fmla="*/ 2995863 w 8903368"/>
              <a:gd name="connsiteY5" fmla="*/ 926432 h 1155032"/>
              <a:gd name="connsiteX6" fmla="*/ 5931568 w 8903368"/>
              <a:gd name="connsiteY6" fmla="*/ 926432 h 1155032"/>
              <a:gd name="connsiteX7" fmla="*/ 5931568 w 8903368"/>
              <a:gd name="connsiteY7" fmla="*/ 120316 h 1155032"/>
              <a:gd name="connsiteX8" fmla="*/ 8903368 w 8903368"/>
              <a:gd name="connsiteY8" fmla="*/ 120316 h 1155032"/>
              <a:gd name="connsiteX9" fmla="*/ 8903368 w 8903368"/>
              <a:gd name="connsiteY9" fmla="*/ 1130969 h 115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03368" h="1155032">
                <a:moveTo>
                  <a:pt x="0" y="1155032"/>
                </a:moveTo>
                <a:lnTo>
                  <a:pt x="0" y="0"/>
                </a:lnTo>
                <a:lnTo>
                  <a:pt x="830179" y="0"/>
                </a:lnTo>
                <a:lnTo>
                  <a:pt x="830179" y="397042"/>
                </a:lnTo>
                <a:lnTo>
                  <a:pt x="2995863" y="397042"/>
                </a:lnTo>
                <a:lnTo>
                  <a:pt x="2995863" y="926432"/>
                </a:lnTo>
                <a:lnTo>
                  <a:pt x="5931568" y="926432"/>
                </a:lnTo>
                <a:lnTo>
                  <a:pt x="5931568" y="120316"/>
                </a:lnTo>
                <a:lnTo>
                  <a:pt x="8903368" y="120316"/>
                </a:lnTo>
                <a:lnTo>
                  <a:pt x="8903368" y="1130969"/>
                </a:lnTo>
              </a:path>
            </a:pathLst>
          </a:cu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1523545" y="1345821"/>
            <a:ext cx="1548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1.5m</a:t>
            </a:r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結構牆</a:t>
            </a:r>
            <a:endParaRPr lang="en-US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/>
          <p:cNvCxnSpPr>
            <a:stCxn id="44" idx="3"/>
          </p:cNvCxnSpPr>
          <p:nvPr/>
        </p:nvCxnSpPr>
        <p:spPr>
          <a:xfrm>
            <a:off x="3072367" y="1545876"/>
            <a:ext cx="434396" cy="2072190"/>
          </a:xfrm>
          <a:prstGeom prst="straightConnector1">
            <a:avLst/>
          </a:prstGeom>
          <a:ln>
            <a:solidFill>
              <a:srgbClr val="C0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>
            <a:stCxn id="27" idx="1"/>
          </p:cNvCxnSpPr>
          <p:nvPr/>
        </p:nvCxnSpPr>
        <p:spPr>
          <a:xfrm>
            <a:off x="7291137" y="4770834"/>
            <a:ext cx="3046663" cy="1191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>
            <a:stCxn id="7" idx="2"/>
            <a:endCxn id="7" idx="8"/>
          </p:cNvCxnSpPr>
          <p:nvPr/>
        </p:nvCxnSpPr>
        <p:spPr>
          <a:xfrm flipV="1">
            <a:off x="7194884" y="4836695"/>
            <a:ext cx="3272590" cy="3609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6334988" y="607747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穿堂層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/>
          <p:cNvCxnSpPr>
            <a:stCxn id="21" idx="3"/>
          </p:cNvCxnSpPr>
          <p:nvPr/>
        </p:nvCxnSpPr>
        <p:spPr>
          <a:xfrm flipV="1">
            <a:off x="7289095" y="4985084"/>
            <a:ext cx="962585" cy="1292449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3952681" y="1026752"/>
            <a:ext cx="1980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月台層、穿堂層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9" name="直線單箭頭接點 28"/>
          <p:cNvCxnSpPr>
            <a:stCxn id="26" idx="3"/>
          </p:cNvCxnSpPr>
          <p:nvPr/>
        </p:nvCxnSpPr>
        <p:spPr>
          <a:xfrm>
            <a:off x="5932711" y="1226807"/>
            <a:ext cx="2195289" cy="176600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26" idx="1"/>
          </p:cNvCxnSpPr>
          <p:nvPr/>
        </p:nvCxnSpPr>
        <p:spPr>
          <a:xfrm flipH="1">
            <a:off x="2418338" y="1226807"/>
            <a:ext cx="1534343" cy="1969201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26" idx="2"/>
          </p:cNvCxnSpPr>
          <p:nvPr/>
        </p:nvCxnSpPr>
        <p:spPr>
          <a:xfrm>
            <a:off x="4942696" y="1426862"/>
            <a:ext cx="199414" cy="2065928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57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3" y="2879040"/>
            <a:ext cx="10791825" cy="385762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70966" y="265169"/>
            <a:ext cx="5990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設月台層電梯、電扶梯、樓梯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可先用電扶梯替代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293669" y="4540663"/>
            <a:ext cx="474754" cy="52481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矩形 37"/>
          <p:cNvSpPr/>
          <p:nvPr/>
        </p:nvSpPr>
        <p:spPr>
          <a:xfrm>
            <a:off x="5768423" y="4540663"/>
            <a:ext cx="461687" cy="52481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矩形 38"/>
          <p:cNvSpPr/>
          <p:nvPr/>
        </p:nvSpPr>
        <p:spPr>
          <a:xfrm>
            <a:off x="1779701" y="4540663"/>
            <a:ext cx="2589099" cy="52481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矩形 39"/>
          <p:cNvSpPr/>
          <p:nvPr/>
        </p:nvSpPr>
        <p:spPr>
          <a:xfrm>
            <a:off x="7329714" y="4540663"/>
            <a:ext cx="2448865" cy="524818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730623" y="784643"/>
            <a:ext cx="3169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月台層電梯設定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幾何尺寸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1087485" y="1239423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電梯寬度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1116514" y="1655732"/>
            <a:ext cx="1611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電梯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深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2998775" y="1261568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3.8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2989713" y="1688647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3.4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3515340" y="1275053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有門的那一面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30623" y="2102241"/>
            <a:ext cx="3425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月台層電扶梯設定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幾何尺寸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130956" y="2557021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電扶梯寬度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(m)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3125890" y="2579166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1.7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3795141" y="2569813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205996" y="276811"/>
            <a:ext cx="4641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電梯門前有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1.7m*1.7m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淨空，因此電梯門朝向要設定。標準島式車站的月台層電梯、電扶梯一定通往穿堂層；如果月台層和穿堂層之間有設備層，電扶梯有可能在設備層中轉，或是直接穿過設備層到達穿堂層。</a:t>
            </a:r>
            <a:endParaRPr lang="en-US" altLang="zh-TW" sz="2000" dirty="0" smtClean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2045943" y="4992982"/>
            <a:ext cx="1630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電扶梯投影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738858" y="5023361"/>
            <a:ext cx="1630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電扶梯投影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02514" y="4540663"/>
            <a:ext cx="1295851" cy="524818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矩形 62"/>
          <p:cNvSpPr/>
          <p:nvPr/>
        </p:nvSpPr>
        <p:spPr>
          <a:xfrm>
            <a:off x="9274024" y="4519603"/>
            <a:ext cx="1295851" cy="524818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矩形 63"/>
          <p:cNvSpPr/>
          <p:nvPr/>
        </p:nvSpPr>
        <p:spPr>
          <a:xfrm>
            <a:off x="5022756" y="4689937"/>
            <a:ext cx="261798" cy="262409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矩形 64"/>
          <p:cNvSpPr/>
          <p:nvPr/>
        </p:nvSpPr>
        <p:spPr>
          <a:xfrm>
            <a:off x="6246242" y="4671867"/>
            <a:ext cx="261798" cy="262409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138865" y="460301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淨空</a:t>
            </a:r>
            <a:endParaRPr lang="en-US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9623994" y="458195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淨空</a:t>
            </a:r>
            <a:endParaRPr lang="en-US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644466" y="430352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淨空</a:t>
            </a:r>
            <a:endParaRPr lang="en-US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152818" y="427220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淨空</a:t>
            </a:r>
            <a:endParaRPr lang="en-US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205996" y="2353384"/>
            <a:ext cx="464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電扶梯揚程超過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13m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者寬度要取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1.85m</a:t>
            </a:r>
          </a:p>
        </p:txBody>
      </p:sp>
    </p:spTree>
    <p:extLst>
      <p:ext uri="{BB962C8B-B14F-4D97-AF65-F5344CB8AC3E}">
        <p14:creationId xmlns:p14="http://schemas.microsoft.com/office/powerpoint/2010/main" val="158572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23" y="1193805"/>
            <a:ext cx="8772525" cy="5505450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570966" y="2651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電扶梯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322111" y="265169"/>
            <a:ext cx="4641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標準地下二層島式車站，付費區電扶梯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LWP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在月台層；</a:t>
            </a:r>
            <a:r>
              <a:rPr lang="en-US" altLang="zh-TW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UWP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在穿堂層。</a:t>
            </a:r>
          </a:p>
        </p:txBody>
      </p:sp>
      <p:sp>
        <p:nvSpPr>
          <p:cNvPr id="3" name="橢圓 2"/>
          <p:cNvSpPr/>
          <p:nvPr/>
        </p:nvSpPr>
        <p:spPr>
          <a:xfrm>
            <a:off x="4601029" y="3207657"/>
            <a:ext cx="304800" cy="304800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橢圓 20"/>
          <p:cNvSpPr/>
          <p:nvPr/>
        </p:nvSpPr>
        <p:spPr>
          <a:xfrm>
            <a:off x="7692572" y="5021943"/>
            <a:ext cx="304800" cy="304800"/>
          </a:xfrm>
          <a:prstGeom prst="ellipse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接點 5"/>
          <p:cNvCxnSpPr/>
          <p:nvPr/>
        </p:nvCxnSpPr>
        <p:spPr>
          <a:xfrm>
            <a:off x="4753429" y="3360057"/>
            <a:ext cx="3091543" cy="1814286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3236686" y="3360057"/>
            <a:ext cx="151674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 flipH="1">
            <a:off x="7997373" y="5174343"/>
            <a:ext cx="121919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948826" y="4701256"/>
            <a:ext cx="739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3456699" y="180481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4.7m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8180710" y="1851818"/>
            <a:ext cx="10358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約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4.2m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1008134" y="2466497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9.5m</a:t>
            </a:r>
            <a:endParaRPr lang="en-US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56837" y="688244"/>
            <a:ext cx="3454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LWP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UWP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起算淨空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9.5m</a:t>
            </a:r>
            <a:endParaRPr 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6" name="直線接點 35"/>
          <p:cNvCxnSpPr/>
          <p:nvPr/>
        </p:nvCxnSpPr>
        <p:spPr>
          <a:xfrm>
            <a:off x="4723020" y="1927860"/>
            <a:ext cx="0" cy="11583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250111" y="1851818"/>
            <a:ext cx="0" cy="12343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2943524" y="2197790"/>
            <a:ext cx="68732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195830" y="2143367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4644868" y="2135825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9162290" y="2130144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7788414" y="2143755"/>
            <a:ext cx="108561" cy="1085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7858107" y="1927860"/>
            <a:ext cx="0" cy="29734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9216571" y="1927860"/>
            <a:ext cx="0" cy="29734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1817923" y="2685143"/>
            <a:ext cx="2901455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7886273" y="4309387"/>
            <a:ext cx="2578527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0546356" y="4109332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9.5m</a:t>
            </a:r>
            <a:endParaRPr lang="en-US" sz="2000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576274" y="5898873"/>
            <a:ext cx="2318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量體厚度先抓</a:t>
            </a:r>
            <a:r>
              <a:rPr lang="en-US" altLang="zh-TW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1.2m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3862629" y="4063497"/>
            <a:ext cx="1763595" cy="2088011"/>
          </a:xfrm>
          <a:prstGeom prst="straightConnector1">
            <a:avLst/>
          </a:prstGeom>
          <a:ln>
            <a:solidFill>
              <a:srgbClr val="FF00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3195829" y="3125901"/>
            <a:ext cx="3818581" cy="716846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4326604" y="846290"/>
            <a:ext cx="2980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穿堂層開口先抓</a:t>
            </a:r>
            <a:r>
              <a:rPr lang="en-US" altLang="zh-TW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11.5m</a:t>
            </a:r>
            <a:r>
              <a:rPr lang="zh-TW" altLang="en-US" sz="2000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</a:t>
            </a:r>
            <a:endParaRPr lang="en-US" sz="2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7" name="直線單箭頭接點 66"/>
          <p:cNvCxnSpPr>
            <a:stCxn id="65" idx="2"/>
          </p:cNvCxnSpPr>
          <p:nvPr/>
        </p:nvCxnSpPr>
        <p:spPr>
          <a:xfrm flipH="1">
            <a:off x="5668500" y="1246400"/>
            <a:ext cx="148256" cy="1879500"/>
          </a:xfrm>
          <a:prstGeom prst="straightConnector1">
            <a:avLst/>
          </a:prstGeom>
          <a:ln>
            <a:solidFill>
              <a:srgbClr val="00B05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6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2" y="281441"/>
            <a:ext cx="11658600" cy="6353175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6226236" y="3652327"/>
            <a:ext cx="12105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樓層設定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9445619" y="3652327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基本平面設定</a:t>
            </a:r>
            <a:endParaRPr 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806543" y="4052437"/>
            <a:ext cx="1107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月台設定</a:t>
            </a:r>
            <a:endParaRPr 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806543" y="4476496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主站體設定</a:t>
            </a:r>
            <a:endParaRPr 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9806543" y="4874238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擴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挖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endParaRPr 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81487" y="3629349"/>
            <a:ext cx="1755160" cy="2902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 41"/>
          <p:cNvSpPr/>
          <p:nvPr/>
        </p:nvSpPr>
        <p:spPr>
          <a:xfrm>
            <a:off x="9423401" y="3629349"/>
            <a:ext cx="2510971" cy="2902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6218106" y="4520295"/>
            <a:ext cx="154952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樓層、高程由上到下</a:t>
            </a:r>
            <a:endParaRPr lang="zh-TW" alt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836647" y="3629349"/>
            <a:ext cx="1586754" cy="29020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9423401" y="5271980"/>
            <a:ext cx="2510971" cy="125944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7959200" y="3875600"/>
            <a:ext cx="134164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樓層設定圖示區，依設定顯示上下關係，與平面設定連動。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</a:t>
            </a:r>
            <a:endParaRPr lang="zh-TW" alt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591807" y="5393872"/>
            <a:ext cx="216476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平</a:t>
            </a:r>
            <a:r>
              <a:rPr lang="zh-TW" altLang="en-US" sz="20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</a:t>
            </a:r>
            <a:r>
              <a:rPr lang="zh-TW" altLang="en-US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設定圖示區，可切換樓層。</a:t>
            </a:r>
            <a:r>
              <a:rPr lang="en-US" altLang="zh-TW" sz="2000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(Optional)</a:t>
            </a:r>
            <a:endParaRPr lang="zh-TW" altLang="en-US" sz="20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36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1214</Words>
  <Application>Microsoft Office PowerPoint</Application>
  <PresentationFormat>寬螢幕</PresentationFormat>
  <Paragraphs>151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Office 佈景主題</vt:lpstr>
      <vt:lpstr>Sino_AR 空間配置工具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中興工程顧問股份有限公司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陳柏愷</dc:creator>
  <cp:lastModifiedBy>陳柏愷</cp:lastModifiedBy>
  <cp:revision>52</cp:revision>
  <dcterms:created xsi:type="dcterms:W3CDTF">2021-05-19T01:37:36Z</dcterms:created>
  <dcterms:modified xsi:type="dcterms:W3CDTF">2021-07-08T09:12:21Z</dcterms:modified>
</cp:coreProperties>
</file>