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86" r:id="rId3"/>
    <p:sldId id="287" r:id="rId4"/>
    <p:sldId id="288" r:id="rId5"/>
    <p:sldId id="289" r:id="rId6"/>
    <p:sldId id="260" r:id="rId7"/>
    <p:sldId id="285" r:id="rId8"/>
    <p:sldId id="275" r:id="rId9"/>
    <p:sldId id="276" r:id="rId10"/>
    <p:sldId id="277" r:id="rId11"/>
    <p:sldId id="278" r:id="rId12"/>
    <p:sldId id="279" r:id="rId13"/>
    <p:sldId id="280" r:id="rId14"/>
    <p:sldId id="281" r:id="rId15"/>
    <p:sldId id="282" r:id="rId16"/>
    <p:sldId id="283" r:id="rId17"/>
    <p:sldId id="284" r:id="rId18"/>
    <p:sldId id="274" r:id="rId19"/>
    <p:sldId id="259" r:id="rId20"/>
    <p:sldId id="261" r:id="rId21"/>
    <p:sldId id="262" r:id="rId22"/>
    <p:sldId id="263" r:id="rId23"/>
    <p:sldId id="264" r:id="rId24"/>
    <p:sldId id="265" r:id="rId25"/>
    <p:sldId id="266" r:id="rId26"/>
    <p:sldId id="267" r:id="rId27"/>
    <p:sldId id="269" r:id="rId28"/>
    <p:sldId id="268" r:id="rId29"/>
    <p:sldId id="270" r:id="rId30"/>
    <p:sldId id="271" r:id="rId31"/>
    <p:sldId id="272" r:id="rId32"/>
    <p:sldId id="27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90" autoAdjust="0"/>
  </p:normalViewPr>
  <p:slideViewPr>
    <p:cSldViewPr snapToGrid="0">
      <p:cViewPr varScale="1">
        <p:scale>
          <a:sx n="94" d="100"/>
          <a:sy n="94" d="100"/>
        </p:scale>
        <p:origin x="9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6F91F-B1BE-4003-8482-C17C58F5EA2F}" type="datetimeFigureOut">
              <a:rPr lang="en-US" smtClean="0"/>
              <a:t>7/6/2021</a:t>
            </a:fld>
            <a:endParaRPr 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C73AAC-1C3E-426B-B258-ABCCD3D4B059}" type="slidenum">
              <a:rPr lang="en-US" smtClean="0"/>
              <a:t>‹#›</a:t>
            </a:fld>
            <a:endParaRPr lang="en-US"/>
          </a:p>
        </p:txBody>
      </p:sp>
    </p:spTree>
    <p:extLst>
      <p:ext uri="{BB962C8B-B14F-4D97-AF65-F5344CB8AC3E}">
        <p14:creationId xmlns:p14="http://schemas.microsoft.com/office/powerpoint/2010/main" val="1984641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17C73AAC-1C3E-426B-B258-ABCCD3D4B059}" type="slidenum">
              <a:rPr lang="en-US" smtClean="0"/>
              <a:t>27</a:t>
            </a:fld>
            <a:endParaRPr lang="en-US"/>
          </a:p>
        </p:txBody>
      </p:sp>
    </p:spTree>
    <p:extLst>
      <p:ext uri="{BB962C8B-B14F-4D97-AF65-F5344CB8AC3E}">
        <p14:creationId xmlns:p14="http://schemas.microsoft.com/office/powerpoint/2010/main" val="1735894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a:p>
        </p:txBody>
      </p:sp>
      <p:sp>
        <p:nvSpPr>
          <p:cNvPr id="4" name="日期版面配置區 3"/>
          <p:cNvSpPr>
            <a:spLocks noGrp="1"/>
          </p:cNvSpPr>
          <p:nvPr>
            <p:ph type="dt" sz="half" idx="10"/>
          </p:nvPr>
        </p:nvSpPr>
        <p:spPr/>
        <p:txBody>
          <a:bodyPr/>
          <a:lstStyle/>
          <a:p>
            <a:fld id="{84EEF219-FF27-4C3B-909D-C0834A42BBED}" type="datetimeFigureOut">
              <a:rPr lang="en-US" smtClean="0"/>
              <a:t>7/6/2021</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F8073671-16E8-4FF0-A184-CF4508E29108}" type="slidenum">
              <a:rPr lang="en-US" smtClean="0"/>
              <a:t>‹#›</a:t>
            </a:fld>
            <a:endParaRPr lang="en-US"/>
          </a:p>
        </p:txBody>
      </p:sp>
    </p:spTree>
    <p:extLst>
      <p:ext uri="{BB962C8B-B14F-4D97-AF65-F5344CB8AC3E}">
        <p14:creationId xmlns:p14="http://schemas.microsoft.com/office/powerpoint/2010/main" val="177561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p>
            <a:fld id="{84EEF219-FF27-4C3B-909D-C0834A42BBED}" type="datetimeFigureOut">
              <a:rPr lang="en-US" smtClean="0"/>
              <a:t>7/6/2021</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F8073671-16E8-4FF0-A184-CF4508E29108}" type="slidenum">
              <a:rPr lang="en-US" smtClean="0"/>
              <a:t>‹#›</a:t>
            </a:fld>
            <a:endParaRPr lang="en-US"/>
          </a:p>
        </p:txBody>
      </p:sp>
    </p:spTree>
    <p:extLst>
      <p:ext uri="{BB962C8B-B14F-4D97-AF65-F5344CB8AC3E}">
        <p14:creationId xmlns:p14="http://schemas.microsoft.com/office/powerpoint/2010/main" val="2992543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p>
            <a:fld id="{84EEF219-FF27-4C3B-909D-C0834A42BBED}" type="datetimeFigureOut">
              <a:rPr lang="en-US" smtClean="0"/>
              <a:t>7/6/2021</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F8073671-16E8-4FF0-A184-CF4508E29108}" type="slidenum">
              <a:rPr lang="en-US" smtClean="0"/>
              <a:t>‹#›</a:t>
            </a:fld>
            <a:endParaRPr lang="en-US"/>
          </a:p>
        </p:txBody>
      </p:sp>
    </p:spTree>
    <p:extLst>
      <p:ext uri="{BB962C8B-B14F-4D97-AF65-F5344CB8AC3E}">
        <p14:creationId xmlns:p14="http://schemas.microsoft.com/office/powerpoint/2010/main" val="369037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607641"/>
          </a:xfrm>
        </p:spPr>
        <p:txBody>
          <a:bodyPr>
            <a:normAutofit/>
          </a:bodyPr>
          <a:lstStyle>
            <a:lvl1pPr>
              <a:defRPr sz="2800">
                <a:latin typeface="微軟正黑體" panose="020B0604030504040204" pitchFamily="34" charset="-120"/>
                <a:ea typeface="微軟正黑體" panose="020B0604030504040204" pitchFamily="34" charset="-120"/>
              </a:defRPr>
            </a:lvl1pPr>
          </a:lstStyle>
          <a:p>
            <a:r>
              <a:rPr lang="zh-TW" altLang="en-US" dirty="0" smtClean="0"/>
              <a:t>按一下以編輯母片標題樣式</a:t>
            </a:r>
            <a:endParaRPr lang="en-US" dirty="0"/>
          </a:p>
        </p:txBody>
      </p:sp>
      <p:sp>
        <p:nvSpPr>
          <p:cNvPr id="3" name="內容版面配置區 2"/>
          <p:cNvSpPr>
            <a:spLocks noGrp="1"/>
          </p:cNvSpPr>
          <p:nvPr>
            <p:ph idx="1"/>
          </p:nvPr>
        </p:nvSpPr>
        <p:spPr>
          <a:xfrm>
            <a:off x="838200" y="1235413"/>
            <a:ext cx="10515600" cy="494155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p>
            <a:fld id="{84EEF219-FF27-4C3B-909D-C0834A42BBED}" type="datetimeFigureOut">
              <a:rPr lang="en-US" smtClean="0"/>
              <a:t>7/6/2021</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F8073671-16E8-4FF0-A184-CF4508E29108}" type="slidenum">
              <a:rPr lang="en-US" smtClean="0"/>
              <a:t>‹#›</a:t>
            </a:fld>
            <a:endParaRPr lang="en-US"/>
          </a:p>
        </p:txBody>
      </p:sp>
    </p:spTree>
    <p:extLst>
      <p:ext uri="{BB962C8B-B14F-4D97-AF65-F5344CB8AC3E}">
        <p14:creationId xmlns:p14="http://schemas.microsoft.com/office/powerpoint/2010/main" val="40179204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84EEF219-FF27-4C3B-909D-C0834A42BBED}" type="datetimeFigureOut">
              <a:rPr lang="en-US" smtClean="0"/>
              <a:t>7/6/2021</a:t>
            </a:fld>
            <a:endParaRPr lang="en-US"/>
          </a:p>
        </p:txBody>
      </p:sp>
      <p:sp>
        <p:nvSpPr>
          <p:cNvPr id="5" name="頁尾版面配置區 4"/>
          <p:cNvSpPr>
            <a:spLocks noGrp="1"/>
          </p:cNvSpPr>
          <p:nvPr>
            <p:ph type="ftr" sz="quarter" idx="11"/>
          </p:nvPr>
        </p:nvSpPr>
        <p:spPr/>
        <p:txBody>
          <a:bodyPr/>
          <a:lstStyle/>
          <a:p>
            <a:endParaRPr lang="en-US"/>
          </a:p>
        </p:txBody>
      </p:sp>
      <p:sp>
        <p:nvSpPr>
          <p:cNvPr id="6" name="投影片編號版面配置區 5"/>
          <p:cNvSpPr>
            <a:spLocks noGrp="1"/>
          </p:cNvSpPr>
          <p:nvPr>
            <p:ph type="sldNum" sz="quarter" idx="12"/>
          </p:nvPr>
        </p:nvSpPr>
        <p:spPr/>
        <p:txBody>
          <a:bodyPr/>
          <a:lstStyle/>
          <a:p>
            <a:fld id="{F8073671-16E8-4FF0-A184-CF4508E29108}" type="slidenum">
              <a:rPr lang="en-US" smtClean="0"/>
              <a:t>‹#›</a:t>
            </a:fld>
            <a:endParaRPr lang="en-US"/>
          </a:p>
        </p:txBody>
      </p:sp>
    </p:spTree>
    <p:extLst>
      <p:ext uri="{BB962C8B-B14F-4D97-AF65-F5344CB8AC3E}">
        <p14:creationId xmlns:p14="http://schemas.microsoft.com/office/powerpoint/2010/main" val="352942703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日期版面配置區 4"/>
          <p:cNvSpPr>
            <a:spLocks noGrp="1"/>
          </p:cNvSpPr>
          <p:nvPr>
            <p:ph type="dt" sz="half" idx="10"/>
          </p:nvPr>
        </p:nvSpPr>
        <p:spPr/>
        <p:txBody>
          <a:bodyPr/>
          <a:lstStyle/>
          <a:p>
            <a:fld id="{84EEF219-FF27-4C3B-909D-C0834A42BBED}" type="datetimeFigureOut">
              <a:rPr lang="en-US" smtClean="0"/>
              <a:t>7/6/2021</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F8073671-16E8-4FF0-A184-CF4508E29108}" type="slidenum">
              <a:rPr lang="en-US" smtClean="0"/>
              <a:t>‹#›</a:t>
            </a:fld>
            <a:endParaRPr lang="en-US"/>
          </a:p>
        </p:txBody>
      </p:sp>
    </p:spTree>
    <p:extLst>
      <p:ext uri="{BB962C8B-B14F-4D97-AF65-F5344CB8AC3E}">
        <p14:creationId xmlns:p14="http://schemas.microsoft.com/office/powerpoint/2010/main" val="15511567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日期版面配置區 6"/>
          <p:cNvSpPr>
            <a:spLocks noGrp="1"/>
          </p:cNvSpPr>
          <p:nvPr>
            <p:ph type="dt" sz="half" idx="10"/>
          </p:nvPr>
        </p:nvSpPr>
        <p:spPr/>
        <p:txBody>
          <a:bodyPr/>
          <a:lstStyle/>
          <a:p>
            <a:fld id="{84EEF219-FF27-4C3B-909D-C0834A42BBED}" type="datetimeFigureOut">
              <a:rPr lang="en-US" smtClean="0"/>
              <a:t>7/6/2021</a:t>
            </a:fld>
            <a:endParaRPr lang="en-US"/>
          </a:p>
        </p:txBody>
      </p:sp>
      <p:sp>
        <p:nvSpPr>
          <p:cNvPr id="8" name="頁尾版面配置區 7"/>
          <p:cNvSpPr>
            <a:spLocks noGrp="1"/>
          </p:cNvSpPr>
          <p:nvPr>
            <p:ph type="ftr" sz="quarter" idx="11"/>
          </p:nvPr>
        </p:nvSpPr>
        <p:spPr/>
        <p:txBody>
          <a:bodyPr/>
          <a:lstStyle/>
          <a:p>
            <a:endParaRPr lang="en-US"/>
          </a:p>
        </p:txBody>
      </p:sp>
      <p:sp>
        <p:nvSpPr>
          <p:cNvPr id="9" name="投影片編號版面配置區 8"/>
          <p:cNvSpPr>
            <a:spLocks noGrp="1"/>
          </p:cNvSpPr>
          <p:nvPr>
            <p:ph type="sldNum" sz="quarter" idx="12"/>
          </p:nvPr>
        </p:nvSpPr>
        <p:spPr/>
        <p:txBody>
          <a:bodyPr/>
          <a:lstStyle/>
          <a:p>
            <a:fld id="{F8073671-16E8-4FF0-A184-CF4508E29108}" type="slidenum">
              <a:rPr lang="en-US" smtClean="0"/>
              <a:t>‹#›</a:t>
            </a:fld>
            <a:endParaRPr lang="en-US"/>
          </a:p>
        </p:txBody>
      </p:sp>
    </p:spTree>
    <p:extLst>
      <p:ext uri="{BB962C8B-B14F-4D97-AF65-F5344CB8AC3E}">
        <p14:creationId xmlns:p14="http://schemas.microsoft.com/office/powerpoint/2010/main" val="14776936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日期版面配置區 2"/>
          <p:cNvSpPr>
            <a:spLocks noGrp="1"/>
          </p:cNvSpPr>
          <p:nvPr>
            <p:ph type="dt" sz="half" idx="10"/>
          </p:nvPr>
        </p:nvSpPr>
        <p:spPr/>
        <p:txBody>
          <a:bodyPr/>
          <a:lstStyle/>
          <a:p>
            <a:fld id="{84EEF219-FF27-4C3B-909D-C0834A42BBED}" type="datetimeFigureOut">
              <a:rPr lang="en-US" smtClean="0"/>
              <a:t>7/6/2021</a:t>
            </a:fld>
            <a:endParaRPr lang="en-US"/>
          </a:p>
        </p:txBody>
      </p:sp>
      <p:sp>
        <p:nvSpPr>
          <p:cNvPr id="4" name="頁尾版面配置區 3"/>
          <p:cNvSpPr>
            <a:spLocks noGrp="1"/>
          </p:cNvSpPr>
          <p:nvPr>
            <p:ph type="ftr" sz="quarter" idx="11"/>
          </p:nvPr>
        </p:nvSpPr>
        <p:spPr/>
        <p:txBody>
          <a:bodyPr/>
          <a:lstStyle/>
          <a:p>
            <a:endParaRPr lang="en-US"/>
          </a:p>
        </p:txBody>
      </p:sp>
      <p:sp>
        <p:nvSpPr>
          <p:cNvPr id="5" name="投影片編號版面配置區 4"/>
          <p:cNvSpPr>
            <a:spLocks noGrp="1"/>
          </p:cNvSpPr>
          <p:nvPr>
            <p:ph type="sldNum" sz="quarter" idx="12"/>
          </p:nvPr>
        </p:nvSpPr>
        <p:spPr/>
        <p:txBody>
          <a:bodyPr/>
          <a:lstStyle/>
          <a:p>
            <a:fld id="{F8073671-16E8-4FF0-A184-CF4508E29108}" type="slidenum">
              <a:rPr lang="en-US" smtClean="0"/>
              <a:t>‹#›</a:t>
            </a:fld>
            <a:endParaRPr lang="en-US"/>
          </a:p>
        </p:txBody>
      </p:sp>
    </p:spTree>
    <p:extLst>
      <p:ext uri="{BB962C8B-B14F-4D97-AF65-F5344CB8AC3E}">
        <p14:creationId xmlns:p14="http://schemas.microsoft.com/office/powerpoint/2010/main" val="1553375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4EEF219-FF27-4C3B-909D-C0834A42BBED}" type="datetimeFigureOut">
              <a:rPr lang="en-US" smtClean="0"/>
              <a:t>7/6/2021</a:t>
            </a:fld>
            <a:endParaRPr lang="en-US"/>
          </a:p>
        </p:txBody>
      </p:sp>
      <p:sp>
        <p:nvSpPr>
          <p:cNvPr id="3" name="頁尾版面配置區 2"/>
          <p:cNvSpPr>
            <a:spLocks noGrp="1"/>
          </p:cNvSpPr>
          <p:nvPr>
            <p:ph type="ftr" sz="quarter" idx="11"/>
          </p:nvPr>
        </p:nvSpPr>
        <p:spPr/>
        <p:txBody>
          <a:bodyPr/>
          <a:lstStyle/>
          <a:p>
            <a:endParaRPr lang="en-US"/>
          </a:p>
        </p:txBody>
      </p:sp>
      <p:sp>
        <p:nvSpPr>
          <p:cNvPr id="4" name="投影片編號版面配置區 3"/>
          <p:cNvSpPr>
            <a:spLocks noGrp="1"/>
          </p:cNvSpPr>
          <p:nvPr>
            <p:ph type="sldNum" sz="quarter" idx="12"/>
          </p:nvPr>
        </p:nvSpPr>
        <p:spPr/>
        <p:txBody>
          <a:bodyPr/>
          <a:lstStyle/>
          <a:p>
            <a:fld id="{F8073671-16E8-4FF0-A184-CF4508E29108}" type="slidenum">
              <a:rPr lang="en-US" smtClean="0"/>
              <a:t>‹#›</a:t>
            </a:fld>
            <a:endParaRPr lang="en-US"/>
          </a:p>
        </p:txBody>
      </p:sp>
    </p:spTree>
    <p:extLst>
      <p:ext uri="{BB962C8B-B14F-4D97-AF65-F5344CB8AC3E}">
        <p14:creationId xmlns:p14="http://schemas.microsoft.com/office/powerpoint/2010/main" val="404417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84EEF219-FF27-4C3B-909D-C0834A42BBED}" type="datetimeFigureOut">
              <a:rPr lang="en-US" smtClean="0"/>
              <a:t>7/6/2021</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F8073671-16E8-4FF0-A184-CF4508E29108}" type="slidenum">
              <a:rPr lang="en-US" smtClean="0"/>
              <a:t>‹#›</a:t>
            </a:fld>
            <a:endParaRPr lang="en-US"/>
          </a:p>
        </p:txBody>
      </p:sp>
    </p:spTree>
    <p:extLst>
      <p:ext uri="{BB962C8B-B14F-4D97-AF65-F5344CB8AC3E}">
        <p14:creationId xmlns:p14="http://schemas.microsoft.com/office/powerpoint/2010/main" val="381783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84EEF219-FF27-4C3B-909D-C0834A42BBED}" type="datetimeFigureOut">
              <a:rPr lang="en-US" smtClean="0"/>
              <a:t>7/6/2021</a:t>
            </a:fld>
            <a:endParaRPr lang="en-US"/>
          </a:p>
        </p:txBody>
      </p:sp>
      <p:sp>
        <p:nvSpPr>
          <p:cNvPr id="6" name="頁尾版面配置區 5"/>
          <p:cNvSpPr>
            <a:spLocks noGrp="1"/>
          </p:cNvSpPr>
          <p:nvPr>
            <p:ph type="ftr" sz="quarter" idx="11"/>
          </p:nvPr>
        </p:nvSpPr>
        <p:spPr/>
        <p:txBody>
          <a:bodyPr/>
          <a:lstStyle/>
          <a:p>
            <a:endParaRPr lang="en-US"/>
          </a:p>
        </p:txBody>
      </p:sp>
      <p:sp>
        <p:nvSpPr>
          <p:cNvPr id="7" name="投影片編號版面配置區 6"/>
          <p:cNvSpPr>
            <a:spLocks noGrp="1"/>
          </p:cNvSpPr>
          <p:nvPr>
            <p:ph type="sldNum" sz="quarter" idx="12"/>
          </p:nvPr>
        </p:nvSpPr>
        <p:spPr/>
        <p:txBody>
          <a:bodyPr/>
          <a:lstStyle/>
          <a:p>
            <a:fld id="{F8073671-16E8-4FF0-A184-CF4508E29108}" type="slidenum">
              <a:rPr lang="en-US" smtClean="0"/>
              <a:t>‹#›</a:t>
            </a:fld>
            <a:endParaRPr lang="en-US"/>
          </a:p>
        </p:txBody>
      </p:sp>
    </p:spTree>
    <p:extLst>
      <p:ext uri="{BB962C8B-B14F-4D97-AF65-F5344CB8AC3E}">
        <p14:creationId xmlns:p14="http://schemas.microsoft.com/office/powerpoint/2010/main" val="311943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EF219-FF27-4C3B-909D-C0834A42BBED}" type="datetimeFigureOut">
              <a:rPr lang="en-US" smtClean="0"/>
              <a:t>7/6/2021</a:t>
            </a:fld>
            <a:endParaRPr 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73671-16E8-4FF0-A184-CF4508E29108}" type="slidenum">
              <a:rPr lang="en-US" smtClean="0"/>
              <a:t>‹#›</a:t>
            </a:fld>
            <a:endParaRPr lang="en-US"/>
          </a:p>
        </p:txBody>
      </p:sp>
    </p:spTree>
    <p:extLst>
      <p:ext uri="{BB962C8B-B14F-4D97-AF65-F5344CB8AC3E}">
        <p14:creationId xmlns:p14="http://schemas.microsoft.com/office/powerpoint/2010/main" val="3670292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dirty="0" err="1" smtClean="0">
                <a:latin typeface="微軟正黑體" panose="020B0604030504040204" pitchFamily="34" charset="-120"/>
                <a:ea typeface="微軟正黑體" panose="020B0604030504040204" pitchFamily="34" charset="-120"/>
              </a:rPr>
              <a:t>Sino_AR</a:t>
            </a:r>
            <a:r>
              <a:rPr lang="en-US"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規範校</a:t>
            </a:r>
            <a:r>
              <a:rPr lang="zh-TW" altLang="en-US" dirty="0">
                <a:latin typeface="微軟正黑體" panose="020B0604030504040204" pitchFamily="34" charset="-120"/>
                <a:ea typeface="微軟正黑體" panose="020B0604030504040204" pitchFamily="34" charset="-120"/>
              </a:rPr>
              <a:t>核</a:t>
            </a:r>
            <a:r>
              <a:rPr lang="zh-TW" altLang="en-US" dirty="0" smtClean="0">
                <a:latin typeface="微軟正黑體" panose="020B0604030504040204" pitchFamily="34" charset="-120"/>
                <a:ea typeface="微軟正黑體" panose="020B0604030504040204" pitchFamily="34" charset="-120"/>
              </a:rPr>
              <a:t>工具</a:t>
            </a:r>
            <a:endParaRPr lang="en-US"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p:txBody>
          <a:bodyPr/>
          <a:lstStyle/>
          <a:p>
            <a:r>
              <a:rPr lang="zh-TW" altLang="en-US" dirty="0" smtClean="0">
                <a:latin typeface="微軟正黑體" panose="020B0604030504040204" pitchFamily="34" charset="-120"/>
                <a:ea typeface="微軟正黑體" panose="020B0604030504040204" pitchFamily="34" charset="-120"/>
              </a:rPr>
              <a:t>需求說明</a:t>
            </a:r>
            <a:endParaRPr 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70185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空間需求校核 </a:t>
            </a:r>
            <a:r>
              <a:rPr lang="en-US" altLang="zh-TW" dirty="0" smtClean="0"/>
              <a:t>–</a:t>
            </a:r>
            <a:r>
              <a:rPr lang="zh-TW" altLang="en-US" dirty="0" smtClean="0"/>
              <a:t> 電扶梯</a:t>
            </a:r>
            <a:r>
              <a:rPr lang="en-US" altLang="zh-TW" dirty="0" smtClean="0"/>
              <a:t>/</a:t>
            </a:r>
            <a:r>
              <a:rPr lang="zh-TW" altLang="en-US" dirty="0" smtClean="0"/>
              <a:t>電梯設計參數</a:t>
            </a:r>
            <a:endParaRPr lang="en-US" dirty="0"/>
          </a:p>
        </p:txBody>
      </p:sp>
    </p:spTree>
    <p:extLst>
      <p:ext uri="{BB962C8B-B14F-4D97-AF65-F5344CB8AC3E}">
        <p14:creationId xmlns:p14="http://schemas.microsoft.com/office/powerpoint/2010/main" val="3596263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空間需求校核 </a:t>
            </a:r>
            <a:r>
              <a:rPr lang="en-US" altLang="zh-TW" dirty="0" smtClean="0"/>
              <a:t>–</a:t>
            </a:r>
            <a:r>
              <a:rPr lang="zh-TW" altLang="en-US" dirty="0" smtClean="0"/>
              <a:t> 樓梯設計參數</a:t>
            </a:r>
            <a:endParaRPr lang="en-US" dirty="0"/>
          </a:p>
        </p:txBody>
      </p:sp>
    </p:spTree>
    <p:extLst>
      <p:ext uri="{BB962C8B-B14F-4D97-AF65-F5344CB8AC3E}">
        <p14:creationId xmlns:p14="http://schemas.microsoft.com/office/powerpoint/2010/main" val="1062747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設施</a:t>
            </a:r>
            <a:r>
              <a:rPr lang="zh-TW" altLang="en-US" dirty="0"/>
              <a:t>量</a:t>
            </a:r>
            <a:r>
              <a:rPr lang="zh-TW" altLang="en-US" dirty="0" smtClean="0"/>
              <a:t>需求校核 </a:t>
            </a:r>
            <a:r>
              <a:rPr lang="en-US" altLang="zh-TW" dirty="0" smtClean="0"/>
              <a:t>–</a:t>
            </a:r>
            <a:r>
              <a:rPr lang="zh-TW" altLang="en-US" dirty="0" smtClean="0"/>
              <a:t> 自動售票機</a:t>
            </a:r>
            <a:endParaRPr lang="en-US" dirty="0"/>
          </a:p>
        </p:txBody>
      </p:sp>
    </p:spTree>
    <p:extLst>
      <p:ext uri="{BB962C8B-B14F-4D97-AF65-F5344CB8AC3E}">
        <p14:creationId xmlns:p14="http://schemas.microsoft.com/office/powerpoint/2010/main" val="4057021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設施</a:t>
            </a:r>
            <a:r>
              <a:rPr lang="zh-TW" altLang="en-US" dirty="0"/>
              <a:t>量</a:t>
            </a:r>
            <a:r>
              <a:rPr lang="zh-TW" altLang="en-US" dirty="0" smtClean="0"/>
              <a:t>需求校核 </a:t>
            </a:r>
            <a:r>
              <a:rPr lang="en-US" altLang="zh-TW" dirty="0" smtClean="0"/>
              <a:t>–</a:t>
            </a:r>
            <a:r>
              <a:rPr lang="zh-TW" altLang="en-US" dirty="0" smtClean="0"/>
              <a:t> 驗票閘門</a:t>
            </a:r>
            <a:endParaRPr lang="en-US" dirty="0"/>
          </a:p>
        </p:txBody>
      </p:sp>
    </p:spTree>
    <p:extLst>
      <p:ext uri="{BB962C8B-B14F-4D97-AF65-F5344CB8AC3E}">
        <p14:creationId xmlns:p14="http://schemas.microsoft.com/office/powerpoint/2010/main" val="2990412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設施</a:t>
            </a:r>
            <a:r>
              <a:rPr lang="zh-TW" altLang="en-US" dirty="0"/>
              <a:t>量</a:t>
            </a:r>
            <a:r>
              <a:rPr lang="zh-TW" altLang="en-US" dirty="0" smtClean="0"/>
              <a:t>需求校核 </a:t>
            </a:r>
            <a:r>
              <a:rPr lang="en-US" altLang="zh-TW" dirty="0" smtClean="0"/>
              <a:t>–</a:t>
            </a:r>
            <a:r>
              <a:rPr lang="zh-TW" altLang="en-US" dirty="0" smtClean="0"/>
              <a:t> 公共廁所設施</a:t>
            </a:r>
            <a:endParaRPr lang="en-US" dirty="0"/>
          </a:p>
        </p:txBody>
      </p:sp>
    </p:spTree>
    <p:extLst>
      <p:ext uri="{BB962C8B-B14F-4D97-AF65-F5344CB8AC3E}">
        <p14:creationId xmlns:p14="http://schemas.microsoft.com/office/powerpoint/2010/main" val="2474014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逃生</a:t>
            </a:r>
            <a:r>
              <a:rPr lang="zh-TW" altLang="en-US" dirty="0"/>
              <a:t>計算</a:t>
            </a:r>
            <a:r>
              <a:rPr lang="zh-TW" altLang="en-US" dirty="0" smtClean="0"/>
              <a:t>校核 </a:t>
            </a:r>
            <a:r>
              <a:rPr lang="en-US" altLang="zh-TW" dirty="0" smtClean="0"/>
              <a:t>–</a:t>
            </a:r>
            <a:r>
              <a:rPr lang="zh-TW" altLang="en-US" dirty="0" smtClean="0"/>
              <a:t> </a:t>
            </a:r>
            <a:r>
              <a:rPr lang="en-US" altLang="zh-TW" dirty="0" smtClean="0"/>
              <a:t>4</a:t>
            </a:r>
            <a:r>
              <a:rPr lang="zh-TW" altLang="en-US" dirty="0" smtClean="0"/>
              <a:t>分鐘疏散月台</a:t>
            </a:r>
            <a:endParaRPr lang="en-US" dirty="0"/>
          </a:p>
        </p:txBody>
      </p:sp>
    </p:spTree>
    <p:extLst>
      <p:ext uri="{BB962C8B-B14F-4D97-AF65-F5344CB8AC3E}">
        <p14:creationId xmlns:p14="http://schemas.microsoft.com/office/powerpoint/2010/main" val="1467508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逃生</a:t>
            </a:r>
            <a:r>
              <a:rPr lang="zh-TW" altLang="en-US" dirty="0"/>
              <a:t>計算</a:t>
            </a:r>
            <a:r>
              <a:rPr lang="zh-TW" altLang="en-US" dirty="0" smtClean="0"/>
              <a:t>校核 </a:t>
            </a:r>
            <a:r>
              <a:rPr lang="en-US" altLang="zh-TW" dirty="0" smtClean="0"/>
              <a:t>–</a:t>
            </a:r>
            <a:r>
              <a:rPr lang="zh-TW" altLang="en-US" dirty="0" smtClean="0"/>
              <a:t> </a:t>
            </a:r>
            <a:r>
              <a:rPr lang="en-US" altLang="zh-TW" dirty="0"/>
              <a:t>6</a:t>
            </a:r>
            <a:r>
              <a:rPr lang="zh-TW" altLang="en-US" dirty="0" smtClean="0"/>
              <a:t>分鐘至安全地點</a:t>
            </a:r>
            <a:endParaRPr lang="en-US" dirty="0"/>
          </a:p>
        </p:txBody>
      </p:sp>
    </p:spTree>
    <p:extLst>
      <p:ext uri="{BB962C8B-B14F-4D97-AF65-F5344CB8AC3E}">
        <p14:creationId xmlns:p14="http://schemas.microsoft.com/office/powerpoint/2010/main" val="775833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en-US"/>
          </a:p>
        </p:txBody>
      </p:sp>
      <p:sp>
        <p:nvSpPr>
          <p:cNvPr id="3" name="內容版面配置區 2"/>
          <p:cNvSpPr>
            <a:spLocks noGrp="1"/>
          </p:cNvSpPr>
          <p:nvPr>
            <p:ph idx="1"/>
          </p:nvPr>
        </p:nvSpPr>
        <p:spPr/>
        <p:txBody>
          <a:bodyPr/>
          <a:lstStyle/>
          <a:p>
            <a:endParaRPr lang="en-US"/>
          </a:p>
        </p:txBody>
      </p:sp>
    </p:spTree>
    <p:extLst>
      <p:ext uri="{BB962C8B-B14F-4D97-AF65-F5344CB8AC3E}">
        <p14:creationId xmlns:p14="http://schemas.microsoft.com/office/powerpoint/2010/main" val="2527095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6332329" y="2341803"/>
            <a:ext cx="5497027" cy="4270171"/>
          </a:xfrm>
          <a:prstGeom prst="rect">
            <a:avLst/>
          </a:prstGeom>
        </p:spPr>
      </p:pic>
      <p:sp>
        <p:nvSpPr>
          <p:cNvPr id="22" name="文字方塊 21"/>
          <p:cNvSpPr txBox="1"/>
          <p:nvPr/>
        </p:nvSpPr>
        <p:spPr>
          <a:xfrm>
            <a:off x="6358324" y="398057"/>
            <a:ext cx="5471032" cy="1323439"/>
          </a:xfrm>
          <a:prstGeom prst="rect">
            <a:avLst/>
          </a:prstGeom>
          <a:noFill/>
        </p:spPr>
        <p:txBody>
          <a:bodyPr wrap="square" rtlCol="0">
            <a:spAutoFit/>
          </a:bodyPr>
          <a:lstStyle/>
          <a:p>
            <a:r>
              <a:rPr lang="zh-TW" altLang="en-US" sz="2000" dirty="0" smtClean="0">
                <a:solidFill>
                  <a:srgbClr val="00B0F0"/>
                </a:solidFill>
                <a:latin typeface="微軟正黑體" panose="020B0604030504040204" pitchFamily="34" charset="-120"/>
                <a:ea typeface="微軟正黑體" panose="020B0604030504040204" pitchFamily="34" charset="-120"/>
              </a:rPr>
              <a:t>標準地下島式車</a:t>
            </a:r>
            <a:r>
              <a:rPr lang="zh-TW" altLang="en-US" sz="2000" dirty="0">
                <a:solidFill>
                  <a:srgbClr val="00B0F0"/>
                </a:solidFill>
                <a:latin typeface="微軟正黑體" panose="020B0604030504040204" pitchFamily="34" charset="-120"/>
                <a:ea typeface="微軟正黑體" panose="020B0604030504040204" pitchFamily="34" charset="-120"/>
              </a:rPr>
              <a:t>站</a:t>
            </a:r>
            <a:r>
              <a:rPr lang="zh-TW" altLang="en-US" sz="2000" dirty="0" smtClean="0">
                <a:solidFill>
                  <a:srgbClr val="00B0F0"/>
                </a:solidFill>
                <a:latin typeface="微軟正黑體" panose="020B0604030504040204" pitchFamily="34" charset="-120"/>
                <a:ea typeface="微軟正黑體" panose="020B0604030504040204" pitchFamily="34" charset="-120"/>
              </a:rPr>
              <a:t>一定會有的層預設可帶入，如果要新增再利用</a:t>
            </a:r>
            <a:r>
              <a:rPr lang="en-US" altLang="zh-TW" sz="2000" dirty="0" smtClean="0">
                <a:solidFill>
                  <a:srgbClr val="00B0F0"/>
                </a:solidFill>
                <a:latin typeface="微軟正黑體" panose="020B0604030504040204" pitchFamily="34" charset="-120"/>
                <a:ea typeface="微軟正黑體" panose="020B0604030504040204" pitchFamily="34" charset="-120"/>
              </a:rPr>
              <a:t>+</a:t>
            </a:r>
            <a:r>
              <a:rPr lang="zh-TW" altLang="en-US" sz="2000" dirty="0" smtClean="0">
                <a:solidFill>
                  <a:srgbClr val="00B0F0"/>
                </a:solidFill>
                <a:latin typeface="微軟正黑體" panose="020B0604030504040204" pitchFamily="34" charset="-120"/>
                <a:ea typeface="微軟正黑體" panose="020B0604030504040204" pitchFamily="34" charset="-120"/>
              </a:rPr>
              <a:t>插入，例如穿堂層與月台層間的設備層、地面層以上的土開、地面層與穿堂層間的夾層</a:t>
            </a:r>
            <a:r>
              <a:rPr lang="en-US" altLang="zh-TW" sz="2000" dirty="0" smtClean="0">
                <a:solidFill>
                  <a:srgbClr val="00B0F0"/>
                </a:solidFill>
                <a:latin typeface="微軟正黑體" panose="020B0604030504040204" pitchFamily="34" charset="-120"/>
                <a:ea typeface="微軟正黑體" panose="020B0604030504040204" pitchFamily="34" charset="-120"/>
              </a:rPr>
              <a:t>…</a:t>
            </a:r>
            <a:r>
              <a:rPr lang="zh-TW" altLang="en-US" sz="2000" dirty="0" smtClean="0">
                <a:solidFill>
                  <a:srgbClr val="00B0F0"/>
                </a:solidFill>
                <a:latin typeface="微軟正黑體" panose="020B0604030504040204" pitchFamily="34" charset="-120"/>
                <a:ea typeface="微軟正黑體" panose="020B0604030504040204" pitchFamily="34" charset="-120"/>
              </a:rPr>
              <a:t>等。</a:t>
            </a:r>
            <a:endParaRPr lang="en-US" sz="2000" dirty="0">
              <a:solidFill>
                <a:srgbClr val="00B0F0"/>
              </a:solidFill>
              <a:latin typeface="微軟正黑體" panose="020B0604030504040204" pitchFamily="34" charset="-120"/>
              <a:ea typeface="微軟正黑體" panose="020B0604030504040204" pitchFamily="34" charset="-120"/>
            </a:endParaRPr>
          </a:p>
        </p:txBody>
      </p:sp>
      <p:sp>
        <p:nvSpPr>
          <p:cNvPr id="15" name="文字方塊 14"/>
          <p:cNvSpPr txBox="1"/>
          <p:nvPr/>
        </p:nvSpPr>
        <p:spPr>
          <a:xfrm>
            <a:off x="648105" y="302357"/>
            <a:ext cx="1210588" cy="400110"/>
          </a:xfrm>
          <a:prstGeom prst="rect">
            <a:avLst/>
          </a:prstGeom>
          <a:noFill/>
        </p:spPr>
        <p:txBody>
          <a:bodyPr wrap="none" rtlCol="0">
            <a:spAutoFit/>
          </a:bodyPr>
          <a:lstStyle/>
          <a:p>
            <a:pPr algn="ctr"/>
            <a:r>
              <a:rPr lang="zh-TW" altLang="en-US" sz="2000" dirty="0" smtClean="0">
                <a:latin typeface="微軟正黑體" panose="020B0604030504040204" pitchFamily="34" charset="-120"/>
                <a:ea typeface="微軟正黑體" panose="020B0604030504040204" pitchFamily="34" charset="-120"/>
              </a:rPr>
              <a:t>樓層設定</a:t>
            </a:r>
            <a:endParaRPr lang="en-US" sz="2000" dirty="0">
              <a:latin typeface="微軟正黑體" panose="020B0604030504040204" pitchFamily="34" charset="-120"/>
              <a:ea typeface="微軟正黑體" panose="020B0604030504040204" pitchFamily="34" charset="-120"/>
            </a:endParaRPr>
          </a:p>
        </p:txBody>
      </p:sp>
      <p:sp>
        <p:nvSpPr>
          <p:cNvPr id="16" name="文字方塊 15"/>
          <p:cNvSpPr txBox="1"/>
          <p:nvPr/>
        </p:nvSpPr>
        <p:spPr>
          <a:xfrm>
            <a:off x="1515627" y="2140326"/>
            <a:ext cx="954107" cy="400110"/>
          </a:xfrm>
          <a:prstGeom prst="rect">
            <a:avLst/>
          </a:prstGeom>
          <a:noFill/>
        </p:spPr>
        <p:txBody>
          <a:bodyPr wrap="none" rtlCol="0">
            <a:spAutoFit/>
          </a:bodyPr>
          <a:lstStyle/>
          <a:p>
            <a:pPr algn="ctr"/>
            <a:r>
              <a:rPr lang="zh-TW" altLang="en-US" sz="2000" dirty="0" smtClean="0">
                <a:solidFill>
                  <a:schemeClr val="tx1">
                    <a:lumMod val="50000"/>
                    <a:lumOff val="50000"/>
                  </a:schemeClr>
                </a:solidFill>
                <a:latin typeface="微軟正黑體" panose="020B0604030504040204" pitchFamily="34" charset="-120"/>
                <a:ea typeface="微軟正黑體" panose="020B0604030504040204" pitchFamily="34" charset="-120"/>
              </a:rPr>
              <a:t>穿堂</a:t>
            </a:r>
            <a:r>
              <a:rPr lang="zh-TW" altLang="en-US" sz="2000" dirty="0">
                <a:solidFill>
                  <a:schemeClr val="tx1">
                    <a:lumMod val="50000"/>
                    <a:lumOff val="50000"/>
                  </a:schemeClr>
                </a:solidFill>
                <a:latin typeface="微軟正黑體" panose="020B0604030504040204" pitchFamily="34" charset="-120"/>
                <a:ea typeface="微軟正黑體" panose="020B0604030504040204" pitchFamily="34" charset="-120"/>
              </a:rPr>
              <a:t>層</a:t>
            </a:r>
            <a:endParaRPr lang="en-US" sz="2000" dirty="0">
              <a:solidFill>
                <a:schemeClr val="tx1">
                  <a:lumMod val="50000"/>
                  <a:lumOff val="50000"/>
                </a:schemeClr>
              </a:solidFill>
              <a:latin typeface="微軟正黑體" panose="020B0604030504040204" pitchFamily="34" charset="-120"/>
              <a:ea typeface="微軟正黑體" panose="020B0604030504040204" pitchFamily="34" charset="-120"/>
            </a:endParaRPr>
          </a:p>
        </p:txBody>
      </p:sp>
      <p:sp>
        <p:nvSpPr>
          <p:cNvPr id="17" name="文字方塊 16"/>
          <p:cNvSpPr txBox="1"/>
          <p:nvPr/>
        </p:nvSpPr>
        <p:spPr>
          <a:xfrm>
            <a:off x="1515627" y="2775624"/>
            <a:ext cx="954107" cy="400110"/>
          </a:xfrm>
          <a:prstGeom prst="rect">
            <a:avLst/>
          </a:prstGeom>
          <a:noFill/>
        </p:spPr>
        <p:txBody>
          <a:bodyPr wrap="none" rtlCol="0">
            <a:spAutoFit/>
          </a:bodyPr>
          <a:lstStyle/>
          <a:p>
            <a:pPr algn="ctr"/>
            <a:r>
              <a:rPr lang="zh-TW" altLang="en-US" sz="2000" dirty="0" smtClean="0">
                <a:solidFill>
                  <a:schemeClr val="tx1">
                    <a:lumMod val="50000"/>
                    <a:lumOff val="50000"/>
                  </a:schemeClr>
                </a:solidFill>
                <a:latin typeface="微軟正黑體" panose="020B0604030504040204" pitchFamily="34" charset="-120"/>
                <a:ea typeface="微軟正黑體" panose="020B0604030504040204" pitchFamily="34" charset="-120"/>
              </a:rPr>
              <a:t>月台層</a:t>
            </a:r>
            <a:endParaRPr lang="en-US" sz="2000" dirty="0">
              <a:solidFill>
                <a:schemeClr val="tx1">
                  <a:lumMod val="50000"/>
                  <a:lumOff val="50000"/>
                </a:schemeClr>
              </a:solidFill>
              <a:latin typeface="微軟正黑體" panose="020B0604030504040204" pitchFamily="34" charset="-120"/>
              <a:ea typeface="微軟正黑體" panose="020B0604030504040204" pitchFamily="34" charset="-120"/>
            </a:endParaRPr>
          </a:p>
        </p:txBody>
      </p:sp>
      <p:sp>
        <p:nvSpPr>
          <p:cNvPr id="18" name="文字方塊 17"/>
          <p:cNvSpPr txBox="1"/>
          <p:nvPr/>
        </p:nvSpPr>
        <p:spPr>
          <a:xfrm>
            <a:off x="1515626" y="1489380"/>
            <a:ext cx="954107" cy="400110"/>
          </a:xfrm>
          <a:prstGeom prst="rect">
            <a:avLst/>
          </a:prstGeom>
          <a:noFill/>
        </p:spPr>
        <p:txBody>
          <a:bodyPr wrap="none" rtlCol="0">
            <a:spAutoFit/>
          </a:bodyPr>
          <a:lstStyle/>
          <a:p>
            <a:pPr algn="ctr"/>
            <a:r>
              <a:rPr lang="zh-TW" altLang="en-US" sz="2000" dirty="0" smtClean="0">
                <a:solidFill>
                  <a:schemeClr val="tx1">
                    <a:lumMod val="50000"/>
                    <a:lumOff val="50000"/>
                  </a:schemeClr>
                </a:solidFill>
                <a:latin typeface="微軟正黑體" panose="020B0604030504040204" pitchFamily="34" charset="-120"/>
                <a:ea typeface="微軟正黑體" panose="020B0604030504040204" pitchFamily="34" charset="-120"/>
              </a:rPr>
              <a:t>出入口</a:t>
            </a:r>
            <a:endParaRPr lang="en-US" sz="2000" dirty="0">
              <a:solidFill>
                <a:schemeClr val="tx1">
                  <a:lumMod val="50000"/>
                  <a:lumOff val="50000"/>
                </a:schemeClr>
              </a:solidFill>
              <a:latin typeface="微軟正黑體" panose="020B0604030504040204" pitchFamily="34" charset="-120"/>
              <a:ea typeface="微軟正黑體" panose="020B0604030504040204" pitchFamily="34" charset="-120"/>
            </a:endParaRPr>
          </a:p>
        </p:txBody>
      </p:sp>
      <p:sp>
        <p:nvSpPr>
          <p:cNvPr id="19" name="文字方塊 18"/>
          <p:cNvSpPr txBox="1"/>
          <p:nvPr/>
        </p:nvSpPr>
        <p:spPr>
          <a:xfrm>
            <a:off x="4047810" y="2140326"/>
            <a:ext cx="631903" cy="400110"/>
          </a:xfrm>
          <a:prstGeom prst="rect">
            <a:avLst/>
          </a:prstGeom>
          <a:noFill/>
        </p:spPr>
        <p:txBody>
          <a:bodyPr wrap="none" rtlCol="0">
            <a:spAutoFit/>
          </a:bodyPr>
          <a:lstStyle/>
          <a:p>
            <a:pPr algn="ctr"/>
            <a:r>
              <a:rPr lang="en-US" sz="2000" dirty="0" smtClean="0">
                <a:latin typeface="微軟正黑體" panose="020B0604030504040204" pitchFamily="34" charset="-120"/>
                <a:ea typeface="微軟正黑體" panose="020B0604030504040204" pitchFamily="34" charset="-120"/>
              </a:rPr>
              <a:t>100</a:t>
            </a:r>
            <a:endParaRPr lang="en-US" sz="2000" dirty="0">
              <a:latin typeface="微軟正黑體" panose="020B0604030504040204" pitchFamily="34" charset="-120"/>
              <a:ea typeface="微軟正黑體" panose="020B0604030504040204" pitchFamily="34" charset="-120"/>
            </a:endParaRPr>
          </a:p>
        </p:txBody>
      </p:sp>
      <p:sp>
        <p:nvSpPr>
          <p:cNvPr id="20" name="文字方塊 19"/>
          <p:cNvSpPr txBox="1"/>
          <p:nvPr/>
        </p:nvSpPr>
        <p:spPr>
          <a:xfrm>
            <a:off x="1697274" y="659667"/>
            <a:ext cx="697627" cy="400110"/>
          </a:xfrm>
          <a:prstGeom prst="rect">
            <a:avLst/>
          </a:prstGeom>
          <a:noFill/>
        </p:spPr>
        <p:txBody>
          <a:bodyPr wrap="none" rtlCol="0">
            <a:spAutoFit/>
          </a:bodyPr>
          <a:lstStyle/>
          <a:p>
            <a:pPr algn="ctr"/>
            <a:r>
              <a:rPr lang="zh-TW" altLang="en-US" sz="2000" dirty="0" smtClean="0">
                <a:latin typeface="微軟正黑體" panose="020B0604030504040204" pitchFamily="34" charset="-120"/>
                <a:ea typeface="微軟正黑體" panose="020B0604030504040204" pitchFamily="34" charset="-120"/>
              </a:rPr>
              <a:t>名稱</a:t>
            </a:r>
            <a:endParaRPr lang="en-US" sz="2000" dirty="0">
              <a:latin typeface="微軟正黑體" panose="020B0604030504040204" pitchFamily="34" charset="-120"/>
              <a:ea typeface="微軟正黑體" panose="020B0604030504040204" pitchFamily="34" charset="-120"/>
            </a:endParaRPr>
          </a:p>
        </p:txBody>
      </p:sp>
      <p:sp>
        <p:nvSpPr>
          <p:cNvPr id="21" name="文字方塊 20"/>
          <p:cNvSpPr txBox="1"/>
          <p:nvPr/>
        </p:nvSpPr>
        <p:spPr>
          <a:xfrm>
            <a:off x="3775629" y="568856"/>
            <a:ext cx="1098378" cy="400110"/>
          </a:xfrm>
          <a:prstGeom prst="rect">
            <a:avLst/>
          </a:prstGeom>
          <a:noFill/>
        </p:spPr>
        <p:txBody>
          <a:bodyPr wrap="none" rtlCol="0">
            <a:spAutoFit/>
          </a:bodyPr>
          <a:lstStyle/>
          <a:p>
            <a:pPr algn="ctr"/>
            <a:r>
              <a:rPr lang="zh-TW" altLang="en-US" sz="2000" dirty="0" smtClean="0">
                <a:latin typeface="微軟正黑體" panose="020B0604030504040204" pitchFamily="34" charset="-120"/>
                <a:ea typeface="微軟正黑體" panose="020B0604030504040204" pitchFamily="34" charset="-120"/>
              </a:rPr>
              <a:t>高程</a:t>
            </a:r>
            <a:r>
              <a:rPr lang="en-US" altLang="zh-TW" sz="2000" dirty="0" smtClean="0">
                <a:latin typeface="微軟正黑體" panose="020B0604030504040204" pitchFamily="34" charset="-120"/>
                <a:ea typeface="微軟正黑體" panose="020B0604030504040204" pitchFamily="34" charset="-120"/>
              </a:rPr>
              <a:t>(m)</a:t>
            </a:r>
            <a:endParaRPr lang="en-US" sz="2000" dirty="0">
              <a:latin typeface="微軟正黑體" panose="020B0604030504040204" pitchFamily="34" charset="-120"/>
              <a:ea typeface="微軟正黑體" panose="020B0604030504040204" pitchFamily="34" charset="-120"/>
            </a:endParaRPr>
          </a:p>
        </p:txBody>
      </p:sp>
      <p:sp>
        <p:nvSpPr>
          <p:cNvPr id="23" name="文字方塊 22"/>
          <p:cNvSpPr txBox="1"/>
          <p:nvPr/>
        </p:nvSpPr>
        <p:spPr>
          <a:xfrm>
            <a:off x="1582712" y="3535694"/>
            <a:ext cx="1426993" cy="400110"/>
          </a:xfrm>
          <a:prstGeom prst="rect">
            <a:avLst/>
          </a:prstGeom>
          <a:noFill/>
        </p:spPr>
        <p:txBody>
          <a:bodyPr wrap="none" rtlCol="0">
            <a:spAutoFit/>
          </a:bodyPr>
          <a:lstStyle/>
          <a:p>
            <a:pPr algn="ctr"/>
            <a:r>
              <a:rPr lang="zh-TW" altLang="en-US" sz="2000" dirty="0" smtClean="0">
                <a:solidFill>
                  <a:schemeClr val="tx1">
                    <a:lumMod val="50000"/>
                    <a:lumOff val="50000"/>
                  </a:schemeClr>
                </a:solidFill>
                <a:latin typeface="微軟正黑體" panose="020B0604030504040204" pitchFamily="34" charset="-120"/>
                <a:ea typeface="微軟正黑體" panose="020B0604030504040204" pitchFamily="34" charset="-120"/>
              </a:rPr>
              <a:t>軌道層</a:t>
            </a:r>
            <a:r>
              <a:rPr lang="en-US" altLang="zh-TW" sz="2000" dirty="0" smtClean="0">
                <a:solidFill>
                  <a:schemeClr val="tx1">
                    <a:lumMod val="50000"/>
                    <a:lumOff val="50000"/>
                  </a:schemeClr>
                </a:solidFill>
                <a:latin typeface="微軟正黑體" panose="020B0604030504040204" pitchFamily="34" charset="-120"/>
                <a:ea typeface="微軟正黑體" panose="020B0604030504040204" pitchFamily="34" charset="-120"/>
              </a:rPr>
              <a:t>(TR)</a:t>
            </a:r>
            <a:endParaRPr lang="en-US" sz="2000" dirty="0">
              <a:solidFill>
                <a:schemeClr val="tx1">
                  <a:lumMod val="50000"/>
                  <a:lumOff val="50000"/>
                </a:schemeClr>
              </a:solidFill>
              <a:latin typeface="微軟正黑體" panose="020B0604030504040204" pitchFamily="34" charset="-120"/>
              <a:ea typeface="微軟正黑體" panose="020B0604030504040204" pitchFamily="34" charset="-120"/>
            </a:endParaRPr>
          </a:p>
        </p:txBody>
      </p:sp>
      <p:sp>
        <p:nvSpPr>
          <p:cNvPr id="24" name="文字方塊 23"/>
          <p:cNvSpPr txBox="1"/>
          <p:nvPr/>
        </p:nvSpPr>
        <p:spPr>
          <a:xfrm>
            <a:off x="4122350" y="2770967"/>
            <a:ext cx="482824" cy="400110"/>
          </a:xfrm>
          <a:prstGeom prst="rect">
            <a:avLst/>
          </a:prstGeom>
          <a:noFill/>
        </p:spPr>
        <p:txBody>
          <a:bodyPr wrap="none" rtlCol="0">
            <a:spAutoFit/>
          </a:bodyPr>
          <a:lstStyle/>
          <a:p>
            <a:pPr algn="ctr"/>
            <a:r>
              <a:rPr lang="en-US" sz="2000" dirty="0" smtClean="0">
                <a:latin typeface="微軟正黑體" panose="020B0604030504040204" pitchFamily="34" charset="-120"/>
                <a:ea typeface="微軟正黑體" panose="020B0604030504040204" pitchFamily="34" charset="-120"/>
              </a:rPr>
              <a:t>95</a:t>
            </a:r>
            <a:endParaRPr lang="en-US" sz="2000" dirty="0">
              <a:latin typeface="微軟正黑體" panose="020B0604030504040204" pitchFamily="34" charset="-120"/>
              <a:ea typeface="微軟正黑體" panose="020B0604030504040204" pitchFamily="34" charset="-120"/>
            </a:endParaRPr>
          </a:p>
        </p:txBody>
      </p:sp>
      <p:sp>
        <p:nvSpPr>
          <p:cNvPr id="25" name="文字方塊 24"/>
          <p:cNvSpPr txBox="1"/>
          <p:nvPr/>
        </p:nvSpPr>
        <p:spPr>
          <a:xfrm>
            <a:off x="4122350" y="3508224"/>
            <a:ext cx="482824" cy="400110"/>
          </a:xfrm>
          <a:prstGeom prst="rect">
            <a:avLst/>
          </a:prstGeom>
          <a:noFill/>
        </p:spPr>
        <p:txBody>
          <a:bodyPr wrap="none" rtlCol="0">
            <a:spAutoFit/>
          </a:bodyPr>
          <a:lstStyle/>
          <a:p>
            <a:pPr algn="ctr"/>
            <a:r>
              <a:rPr lang="en-US" sz="2000" dirty="0" smtClean="0">
                <a:latin typeface="微軟正黑體" panose="020B0604030504040204" pitchFamily="34" charset="-120"/>
                <a:ea typeface="微軟正黑體" panose="020B0604030504040204" pitchFamily="34" charset="-120"/>
              </a:rPr>
              <a:t>94</a:t>
            </a:r>
            <a:endParaRPr lang="en-US" sz="2000" dirty="0">
              <a:latin typeface="微軟正黑體" panose="020B0604030504040204" pitchFamily="34" charset="-120"/>
              <a:ea typeface="微軟正黑體" panose="020B0604030504040204" pitchFamily="34" charset="-120"/>
            </a:endParaRPr>
          </a:p>
        </p:txBody>
      </p:sp>
      <p:sp>
        <p:nvSpPr>
          <p:cNvPr id="26" name="文字方塊 25"/>
          <p:cNvSpPr txBox="1"/>
          <p:nvPr/>
        </p:nvSpPr>
        <p:spPr>
          <a:xfrm>
            <a:off x="4047810" y="1463210"/>
            <a:ext cx="631903" cy="400110"/>
          </a:xfrm>
          <a:prstGeom prst="rect">
            <a:avLst/>
          </a:prstGeom>
          <a:noFill/>
        </p:spPr>
        <p:txBody>
          <a:bodyPr wrap="none" rtlCol="0">
            <a:spAutoFit/>
          </a:bodyPr>
          <a:lstStyle/>
          <a:p>
            <a:pPr algn="ctr"/>
            <a:r>
              <a:rPr lang="en-US" sz="2000" dirty="0" smtClean="0">
                <a:latin typeface="微軟正黑體" panose="020B0604030504040204" pitchFamily="34" charset="-120"/>
                <a:ea typeface="微軟正黑體" panose="020B0604030504040204" pitchFamily="34" charset="-120"/>
              </a:rPr>
              <a:t>108</a:t>
            </a:r>
            <a:endParaRPr lang="en-US" sz="2000" dirty="0">
              <a:latin typeface="微軟正黑體" panose="020B0604030504040204" pitchFamily="34" charset="-120"/>
              <a:ea typeface="微軟正黑體" panose="020B0604030504040204" pitchFamily="34" charset="-120"/>
            </a:endParaRPr>
          </a:p>
        </p:txBody>
      </p:sp>
      <p:sp>
        <p:nvSpPr>
          <p:cNvPr id="3" name="橢圓 2"/>
          <p:cNvSpPr/>
          <p:nvPr/>
        </p:nvSpPr>
        <p:spPr>
          <a:xfrm flipH="1">
            <a:off x="896626" y="1885326"/>
            <a:ext cx="337953" cy="337953"/>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28" name="橢圓 27"/>
          <p:cNvSpPr/>
          <p:nvPr/>
        </p:nvSpPr>
        <p:spPr>
          <a:xfrm flipH="1">
            <a:off x="863884" y="1257744"/>
            <a:ext cx="337953" cy="337953"/>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29" name="橢圓 28"/>
          <p:cNvSpPr/>
          <p:nvPr/>
        </p:nvSpPr>
        <p:spPr>
          <a:xfrm flipH="1">
            <a:off x="896626" y="2554100"/>
            <a:ext cx="337953" cy="337953"/>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30" name="橢圓 29"/>
          <p:cNvSpPr/>
          <p:nvPr/>
        </p:nvSpPr>
        <p:spPr>
          <a:xfrm flipH="1">
            <a:off x="932707" y="3237289"/>
            <a:ext cx="337953" cy="337953"/>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31" name="橢圓 30"/>
          <p:cNvSpPr/>
          <p:nvPr/>
        </p:nvSpPr>
        <p:spPr>
          <a:xfrm flipH="1">
            <a:off x="947004" y="3947256"/>
            <a:ext cx="337953" cy="337953"/>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cxnSp>
        <p:nvCxnSpPr>
          <p:cNvPr id="6" name="直線接點 5"/>
          <p:cNvCxnSpPr>
            <a:stCxn id="31" idx="2"/>
          </p:cNvCxnSpPr>
          <p:nvPr/>
        </p:nvCxnSpPr>
        <p:spPr>
          <a:xfrm flipV="1">
            <a:off x="1284957" y="4116232"/>
            <a:ext cx="4217762"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a:stCxn id="30" idx="2"/>
          </p:cNvCxnSpPr>
          <p:nvPr/>
        </p:nvCxnSpPr>
        <p:spPr>
          <a:xfrm flipV="1">
            <a:off x="1270660" y="3386491"/>
            <a:ext cx="4335372" cy="1977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a:stCxn id="29" idx="2"/>
          </p:cNvCxnSpPr>
          <p:nvPr/>
        </p:nvCxnSpPr>
        <p:spPr>
          <a:xfrm flipV="1">
            <a:off x="1234579" y="2723076"/>
            <a:ext cx="4312648" cy="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a:stCxn id="3" idx="2"/>
          </p:cNvCxnSpPr>
          <p:nvPr/>
        </p:nvCxnSpPr>
        <p:spPr>
          <a:xfrm>
            <a:off x="1234579" y="2054303"/>
            <a:ext cx="4268140" cy="669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a:stCxn id="28" idx="2"/>
          </p:cNvCxnSpPr>
          <p:nvPr/>
        </p:nvCxnSpPr>
        <p:spPr>
          <a:xfrm flipV="1">
            <a:off x="1201837" y="1417088"/>
            <a:ext cx="4300882" cy="96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845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圖片 51"/>
          <p:cNvPicPr>
            <a:picLocks noChangeAspect="1"/>
          </p:cNvPicPr>
          <p:nvPr/>
        </p:nvPicPr>
        <p:blipFill>
          <a:blip r:embed="rId2"/>
          <a:stretch>
            <a:fillRect/>
          </a:stretch>
        </p:blipFill>
        <p:spPr>
          <a:xfrm>
            <a:off x="636601" y="4764968"/>
            <a:ext cx="5710770" cy="1276592"/>
          </a:xfrm>
          <a:prstGeom prst="rect">
            <a:avLst/>
          </a:prstGeom>
        </p:spPr>
      </p:pic>
      <p:pic>
        <p:nvPicPr>
          <p:cNvPr id="51" name="圖片 50"/>
          <p:cNvPicPr>
            <a:picLocks noChangeAspect="1"/>
          </p:cNvPicPr>
          <p:nvPr/>
        </p:nvPicPr>
        <p:blipFill>
          <a:blip r:embed="rId3"/>
          <a:stretch>
            <a:fillRect/>
          </a:stretch>
        </p:blipFill>
        <p:spPr>
          <a:xfrm>
            <a:off x="6647145" y="2029062"/>
            <a:ext cx="5341895" cy="4586476"/>
          </a:xfrm>
          <a:prstGeom prst="rect">
            <a:avLst/>
          </a:prstGeom>
        </p:spPr>
      </p:pic>
      <p:sp>
        <p:nvSpPr>
          <p:cNvPr id="22" name="文字方塊 21"/>
          <p:cNvSpPr txBox="1"/>
          <p:nvPr/>
        </p:nvSpPr>
        <p:spPr>
          <a:xfrm>
            <a:off x="6331334" y="200228"/>
            <a:ext cx="5471032" cy="707886"/>
          </a:xfrm>
          <a:prstGeom prst="rect">
            <a:avLst/>
          </a:prstGeom>
          <a:noFill/>
        </p:spPr>
        <p:txBody>
          <a:bodyPr wrap="square" rtlCol="0">
            <a:spAutoFit/>
          </a:bodyPr>
          <a:lstStyle/>
          <a:p>
            <a:r>
              <a:rPr lang="zh-TW" altLang="en-US" sz="2000" dirty="0" smtClean="0">
                <a:solidFill>
                  <a:srgbClr val="00B0F0"/>
                </a:solidFill>
                <a:latin typeface="微軟正黑體" panose="020B0604030504040204" pitchFamily="34" charset="-120"/>
                <a:ea typeface="微軟正黑體" panose="020B0604030504040204" pitchFamily="34" charset="-120"/>
              </a:rPr>
              <a:t>標準地下島式車站月台中心線及車站中心線的交點在月台的形心。</a:t>
            </a:r>
            <a:endParaRPr lang="en-US" sz="2000" dirty="0">
              <a:solidFill>
                <a:srgbClr val="00B0F0"/>
              </a:solidFill>
              <a:latin typeface="微軟正黑體" panose="020B0604030504040204" pitchFamily="34" charset="-120"/>
              <a:ea typeface="微軟正黑體" panose="020B0604030504040204" pitchFamily="34" charset="-120"/>
            </a:endParaRPr>
          </a:p>
        </p:txBody>
      </p:sp>
      <p:sp>
        <p:nvSpPr>
          <p:cNvPr id="15" name="文字方塊 14"/>
          <p:cNvSpPr txBox="1"/>
          <p:nvPr/>
        </p:nvSpPr>
        <p:spPr>
          <a:xfrm>
            <a:off x="648105" y="302357"/>
            <a:ext cx="1210588" cy="400110"/>
          </a:xfrm>
          <a:prstGeom prst="rect">
            <a:avLst/>
          </a:prstGeom>
          <a:noFill/>
        </p:spPr>
        <p:txBody>
          <a:bodyPr wrap="none" rtlCol="0">
            <a:spAutoFit/>
          </a:bodyPr>
          <a:lstStyle/>
          <a:p>
            <a:pPr algn="ctr"/>
            <a:r>
              <a:rPr lang="zh-TW" altLang="en-US" sz="2000" dirty="0" smtClean="0">
                <a:latin typeface="微軟正黑體" panose="020B0604030504040204" pitchFamily="34" charset="-120"/>
                <a:ea typeface="微軟正黑體" panose="020B0604030504040204" pitchFamily="34" charset="-120"/>
              </a:rPr>
              <a:t>月台設定</a:t>
            </a:r>
            <a:endParaRPr lang="en-US" sz="2000" dirty="0">
              <a:latin typeface="微軟正黑體" panose="020B0604030504040204" pitchFamily="34" charset="-120"/>
              <a:ea typeface="微軟正黑體" panose="020B0604030504040204" pitchFamily="34" charset="-120"/>
            </a:endParaRPr>
          </a:p>
        </p:txBody>
      </p:sp>
      <p:sp>
        <p:nvSpPr>
          <p:cNvPr id="39" name="文字方塊 38"/>
          <p:cNvSpPr txBox="1"/>
          <p:nvPr/>
        </p:nvSpPr>
        <p:spPr>
          <a:xfrm>
            <a:off x="696285" y="870296"/>
            <a:ext cx="1611339" cy="400110"/>
          </a:xfrm>
          <a:prstGeom prst="rect">
            <a:avLst/>
          </a:prstGeom>
          <a:noFill/>
        </p:spPr>
        <p:txBody>
          <a:bodyPr wrap="none" rtlCol="0">
            <a:spAutoFit/>
          </a:bodyPr>
          <a:lstStyle/>
          <a:p>
            <a:pPr algn="ctr"/>
            <a:r>
              <a:rPr lang="zh-TW" altLang="en-US" sz="2000" dirty="0" smtClean="0">
                <a:latin typeface="微軟正黑體" panose="020B0604030504040204" pitchFamily="34" charset="-120"/>
                <a:ea typeface="微軟正黑體" panose="020B0604030504040204" pitchFamily="34" charset="-120"/>
              </a:rPr>
              <a:t>月台長度</a:t>
            </a:r>
            <a:r>
              <a:rPr lang="en-US" altLang="zh-TW" sz="2000" dirty="0" smtClean="0">
                <a:latin typeface="微軟正黑體" panose="020B0604030504040204" pitchFamily="34" charset="-120"/>
                <a:ea typeface="微軟正黑體" panose="020B0604030504040204" pitchFamily="34" charset="-120"/>
              </a:rPr>
              <a:t>(m)</a:t>
            </a:r>
            <a:endParaRPr lang="en-US" sz="2000" dirty="0">
              <a:latin typeface="微軟正黑體" panose="020B0604030504040204" pitchFamily="34" charset="-120"/>
              <a:ea typeface="微軟正黑體" panose="020B0604030504040204" pitchFamily="34" charset="-120"/>
            </a:endParaRPr>
          </a:p>
        </p:txBody>
      </p:sp>
      <p:sp>
        <p:nvSpPr>
          <p:cNvPr id="40" name="文字方塊 39"/>
          <p:cNvSpPr txBox="1"/>
          <p:nvPr/>
        </p:nvSpPr>
        <p:spPr>
          <a:xfrm>
            <a:off x="726177" y="1331961"/>
            <a:ext cx="1611340" cy="400110"/>
          </a:xfrm>
          <a:prstGeom prst="rect">
            <a:avLst/>
          </a:prstGeom>
          <a:noFill/>
        </p:spPr>
        <p:txBody>
          <a:bodyPr wrap="none" rtlCol="0">
            <a:spAutoFit/>
          </a:bodyPr>
          <a:lstStyle/>
          <a:p>
            <a:pPr algn="ctr"/>
            <a:r>
              <a:rPr lang="zh-TW" altLang="en-US" sz="2000" dirty="0" smtClean="0">
                <a:latin typeface="微軟正黑體" panose="020B0604030504040204" pitchFamily="34" charset="-120"/>
                <a:ea typeface="微軟正黑體" panose="020B0604030504040204" pitchFamily="34" charset="-120"/>
              </a:rPr>
              <a:t>月台寬度</a:t>
            </a:r>
            <a:r>
              <a:rPr lang="en-US" altLang="zh-TW" sz="2000" dirty="0" smtClean="0">
                <a:latin typeface="微軟正黑體" panose="020B0604030504040204" pitchFamily="34" charset="-120"/>
                <a:ea typeface="微軟正黑體" panose="020B0604030504040204" pitchFamily="34" charset="-120"/>
              </a:rPr>
              <a:t>(m)</a:t>
            </a:r>
            <a:endParaRPr lang="en-US" sz="2000" dirty="0">
              <a:latin typeface="微軟正黑體" panose="020B0604030504040204" pitchFamily="34" charset="-120"/>
              <a:ea typeface="微軟正黑體" panose="020B0604030504040204" pitchFamily="34" charset="-120"/>
            </a:endParaRPr>
          </a:p>
        </p:txBody>
      </p:sp>
      <p:sp>
        <p:nvSpPr>
          <p:cNvPr id="41" name="文字方塊 40"/>
          <p:cNvSpPr txBox="1"/>
          <p:nvPr/>
        </p:nvSpPr>
        <p:spPr>
          <a:xfrm>
            <a:off x="3218550" y="854726"/>
            <a:ext cx="482825" cy="400110"/>
          </a:xfrm>
          <a:prstGeom prst="rect">
            <a:avLst/>
          </a:prstGeom>
          <a:noFill/>
        </p:spPr>
        <p:txBody>
          <a:bodyPr wrap="none" rtlCol="0">
            <a:spAutoFit/>
          </a:bodyPr>
          <a:lstStyle/>
          <a:p>
            <a:pPr algn="ctr"/>
            <a:r>
              <a:rPr lang="en-US" sz="2000" dirty="0" smtClean="0">
                <a:latin typeface="微軟正黑體" panose="020B0604030504040204" pitchFamily="34" charset="-120"/>
                <a:ea typeface="微軟正黑體" panose="020B0604030504040204" pitchFamily="34" charset="-120"/>
              </a:rPr>
              <a:t>74</a:t>
            </a:r>
            <a:endParaRPr lang="en-US" sz="2000" dirty="0">
              <a:latin typeface="微軟正黑體" panose="020B0604030504040204" pitchFamily="34" charset="-120"/>
              <a:ea typeface="微軟正黑體" panose="020B0604030504040204" pitchFamily="34" charset="-120"/>
            </a:endParaRPr>
          </a:p>
        </p:txBody>
      </p:sp>
      <p:sp>
        <p:nvSpPr>
          <p:cNvPr id="42" name="文字方塊 41"/>
          <p:cNvSpPr txBox="1"/>
          <p:nvPr/>
        </p:nvSpPr>
        <p:spPr>
          <a:xfrm>
            <a:off x="3188896" y="1280942"/>
            <a:ext cx="542136" cy="400110"/>
          </a:xfrm>
          <a:prstGeom prst="rect">
            <a:avLst/>
          </a:prstGeom>
          <a:noFill/>
        </p:spPr>
        <p:txBody>
          <a:bodyPr wrap="none" rtlCol="0">
            <a:spAutoFit/>
          </a:bodyPr>
          <a:lstStyle/>
          <a:p>
            <a:pPr algn="ctr"/>
            <a:r>
              <a:rPr lang="en-US" altLang="zh-TW" sz="2000" dirty="0" smtClean="0">
                <a:latin typeface="微軟正黑體" panose="020B0604030504040204" pitchFamily="34" charset="-120"/>
                <a:ea typeface="微軟正黑體" panose="020B0604030504040204" pitchFamily="34" charset="-120"/>
              </a:rPr>
              <a:t>8.6</a:t>
            </a:r>
            <a:endParaRPr lang="en-US" sz="2000" dirty="0">
              <a:latin typeface="微軟正黑體" panose="020B0604030504040204" pitchFamily="34" charset="-120"/>
              <a:ea typeface="微軟正黑體" panose="020B0604030504040204" pitchFamily="34" charset="-120"/>
            </a:endParaRPr>
          </a:p>
        </p:txBody>
      </p:sp>
      <p:sp>
        <p:nvSpPr>
          <p:cNvPr id="43" name="文字方塊 42"/>
          <p:cNvSpPr txBox="1"/>
          <p:nvPr/>
        </p:nvSpPr>
        <p:spPr>
          <a:xfrm>
            <a:off x="648105" y="2504520"/>
            <a:ext cx="1611339" cy="400110"/>
          </a:xfrm>
          <a:prstGeom prst="rect">
            <a:avLst/>
          </a:prstGeom>
          <a:noFill/>
        </p:spPr>
        <p:txBody>
          <a:bodyPr wrap="none" rtlCol="0">
            <a:spAutoFit/>
          </a:bodyPr>
          <a:lstStyle/>
          <a:p>
            <a:pPr algn="ctr"/>
            <a:r>
              <a:rPr lang="zh-TW" altLang="en-US" sz="2000" dirty="0" smtClean="0">
                <a:latin typeface="微軟正黑體" panose="020B0604030504040204" pitchFamily="34" charset="-120"/>
                <a:ea typeface="微軟正黑體" panose="020B0604030504040204" pitchFamily="34" charset="-120"/>
              </a:rPr>
              <a:t>車站長度</a:t>
            </a:r>
            <a:r>
              <a:rPr lang="en-US" altLang="zh-TW" sz="2000" dirty="0" smtClean="0">
                <a:latin typeface="微軟正黑體" panose="020B0604030504040204" pitchFamily="34" charset="-120"/>
                <a:ea typeface="微軟正黑體" panose="020B0604030504040204" pitchFamily="34" charset="-120"/>
              </a:rPr>
              <a:t>(m)</a:t>
            </a:r>
            <a:endParaRPr lang="en-US" sz="2000" dirty="0">
              <a:latin typeface="微軟正黑體" panose="020B0604030504040204" pitchFamily="34" charset="-120"/>
              <a:ea typeface="微軟正黑體" panose="020B0604030504040204" pitchFamily="34" charset="-120"/>
            </a:endParaRPr>
          </a:p>
        </p:txBody>
      </p:sp>
      <p:sp>
        <p:nvSpPr>
          <p:cNvPr id="44" name="文字方塊 43"/>
          <p:cNvSpPr txBox="1"/>
          <p:nvPr/>
        </p:nvSpPr>
        <p:spPr>
          <a:xfrm>
            <a:off x="669500" y="2966185"/>
            <a:ext cx="1611339" cy="400110"/>
          </a:xfrm>
          <a:prstGeom prst="rect">
            <a:avLst/>
          </a:prstGeom>
          <a:noFill/>
        </p:spPr>
        <p:txBody>
          <a:bodyPr wrap="none" rtlCol="0">
            <a:spAutoFit/>
          </a:bodyPr>
          <a:lstStyle/>
          <a:p>
            <a:pPr algn="ctr"/>
            <a:r>
              <a:rPr lang="zh-TW" altLang="en-US" sz="2000" dirty="0" smtClean="0">
                <a:latin typeface="微軟正黑體" panose="020B0604030504040204" pitchFamily="34" charset="-120"/>
                <a:ea typeface="微軟正黑體" panose="020B0604030504040204" pitchFamily="34" charset="-120"/>
              </a:rPr>
              <a:t>車站寬度</a:t>
            </a:r>
            <a:r>
              <a:rPr lang="en-US" altLang="zh-TW" sz="2000" dirty="0" smtClean="0">
                <a:latin typeface="微軟正黑體" panose="020B0604030504040204" pitchFamily="34" charset="-120"/>
                <a:ea typeface="微軟正黑體" panose="020B0604030504040204" pitchFamily="34" charset="-120"/>
              </a:rPr>
              <a:t>(m)</a:t>
            </a:r>
            <a:endParaRPr lang="en-US" sz="2000" dirty="0">
              <a:latin typeface="微軟正黑體" panose="020B0604030504040204" pitchFamily="34" charset="-120"/>
              <a:ea typeface="微軟正黑體" panose="020B0604030504040204" pitchFamily="34" charset="-120"/>
            </a:endParaRPr>
          </a:p>
        </p:txBody>
      </p:sp>
      <p:sp>
        <p:nvSpPr>
          <p:cNvPr id="45" name="文字方塊 44"/>
          <p:cNvSpPr txBox="1"/>
          <p:nvPr/>
        </p:nvSpPr>
        <p:spPr>
          <a:xfrm>
            <a:off x="548090" y="1952151"/>
            <a:ext cx="1467068" cy="400110"/>
          </a:xfrm>
          <a:prstGeom prst="rect">
            <a:avLst/>
          </a:prstGeom>
          <a:noFill/>
        </p:spPr>
        <p:txBody>
          <a:bodyPr wrap="none" rtlCol="0">
            <a:spAutoFit/>
          </a:bodyPr>
          <a:lstStyle/>
          <a:p>
            <a:pPr algn="ctr"/>
            <a:r>
              <a:rPr lang="zh-TW" altLang="en-US" sz="2000" dirty="0" smtClean="0">
                <a:latin typeface="微軟正黑體" panose="020B0604030504040204" pitchFamily="34" charset="-120"/>
                <a:ea typeface="微軟正黑體" panose="020B0604030504040204" pitchFamily="34" charset="-120"/>
              </a:rPr>
              <a:t>主站體設定</a:t>
            </a:r>
            <a:endParaRPr lang="en-US" sz="2000" dirty="0">
              <a:latin typeface="微軟正黑體" panose="020B0604030504040204" pitchFamily="34" charset="-120"/>
              <a:ea typeface="微軟正黑體" panose="020B0604030504040204" pitchFamily="34" charset="-120"/>
            </a:endParaRPr>
          </a:p>
        </p:txBody>
      </p:sp>
      <p:sp>
        <p:nvSpPr>
          <p:cNvPr id="46" name="文字方塊 45"/>
          <p:cNvSpPr txBox="1"/>
          <p:nvPr/>
        </p:nvSpPr>
        <p:spPr>
          <a:xfrm>
            <a:off x="2597776" y="2504520"/>
            <a:ext cx="2093843" cy="400110"/>
          </a:xfrm>
          <a:prstGeom prst="rect">
            <a:avLst/>
          </a:prstGeom>
          <a:noFill/>
        </p:spPr>
        <p:txBody>
          <a:bodyPr wrap="none" rtlCol="0">
            <a:spAutoFit/>
          </a:bodyPr>
          <a:lstStyle/>
          <a:p>
            <a:r>
              <a:rPr lang="en-US" altLang="zh-TW" sz="2000" dirty="0" smtClean="0">
                <a:latin typeface="微軟正黑體" panose="020B0604030504040204" pitchFamily="34" charset="-120"/>
                <a:ea typeface="微軟正黑體" panose="020B0604030504040204" pitchFamily="34" charset="-120"/>
              </a:rPr>
              <a:t>50+</a:t>
            </a:r>
            <a:r>
              <a:rPr lang="en-US" sz="2000" dirty="0" smtClean="0">
                <a:latin typeface="微軟正黑體" panose="020B0604030504040204" pitchFamily="34" charset="-120"/>
                <a:ea typeface="微軟正黑體" panose="020B0604030504040204" pitchFamily="34" charset="-120"/>
              </a:rPr>
              <a:t>74</a:t>
            </a:r>
            <a:r>
              <a:rPr lang="en-US" altLang="zh-TW" sz="2000" dirty="0" smtClean="0">
                <a:latin typeface="微軟正黑體" panose="020B0604030504040204" pitchFamily="34" charset="-120"/>
                <a:ea typeface="微軟正黑體" panose="020B0604030504040204" pitchFamily="34" charset="-120"/>
              </a:rPr>
              <a:t>+40=164</a:t>
            </a:r>
            <a:endParaRPr lang="en-US" sz="2000" dirty="0">
              <a:latin typeface="微軟正黑體" panose="020B0604030504040204" pitchFamily="34" charset="-120"/>
              <a:ea typeface="微軟正黑體" panose="020B0604030504040204" pitchFamily="34" charset="-120"/>
            </a:endParaRPr>
          </a:p>
        </p:txBody>
      </p:sp>
      <p:sp>
        <p:nvSpPr>
          <p:cNvPr id="47" name="文字方塊 46"/>
          <p:cNvSpPr txBox="1"/>
          <p:nvPr/>
        </p:nvSpPr>
        <p:spPr>
          <a:xfrm>
            <a:off x="2597776" y="2930736"/>
            <a:ext cx="3722494" cy="400110"/>
          </a:xfrm>
          <a:prstGeom prst="rect">
            <a:avLst/>
          </a:prstGeom>
          <a:noFill/>
        </p:spPr>
        <p:txBody>
          <a:bodyPr wrap="none" rtlCol="0">
            <a:spAutoFit/>
          </a:bodyPr>
          <a:lstStyle/>
          <a:p>
            <a:r>
              <a:rPr lang="en-US" altLang="zh-TW" sz="2000" dirty="0" smtClean="0">
                <a:latin typeface="微軟正黑體" panose="020B0604030504040204" pitchFamily="34" charset="-120"/>
                <a:ea typeface="微軟正黑體" panose="020B0604030504040204" pitchFamily="34" charset="-120"/>
              </a:rPr>
              <a:t>2.05+1.4+8.6+1.4+2.05=15.5</a:t>
            </a:r>
            <a:endParaRPr lang="en-US" sz="2000" dirty="0">
              <a:latin typeface="微軟正黑體" panose="020B0604030504040204" pitchFamily="34" charset="-120"/>
              <a:ea typeface="微軟正黑體" panose="020B0604030504040204" pitchFamily="34" charset="-120"/>
            </a:endParaRPr>
          </a:p>
        </p:txBody>
      </p:sp>
      <p:sp>
        <p:nvSpPr>
          <p:cNvPr id="48" name="文字方塊 47"/>
          <p:cNvSpPr txBox="1"/>
          <p:nvPr/>
        </p:nvSpPr>
        <p:spPr>
          <a:xfrm>
            <a:off x="709962" y="3483105"/>
            <a:ext cx="2124299" cy="400110"/>
          </a:xfrm>
          <a:prstGeom prst="rect">
            <a:avLst/>
          </a:prstGeom>
          <a:noFill/>
        </p:spPr>
        <p:txBody>
          <a:bodyPr wrap="none" rtlCol="0">
            <a:spAutoFit/>
          </a:bodyPr>
          <a:lstStyle/>
          <a:p>
            <a:r>
              <a:rPr lang="zh-TW" altLang="en-US" sz="2000" dirty="0" smtClean="0">
                <a:latin typeface="微軟正黑體" panose="020B0604030504040204" pitchFamily="34" charset="-120"/>
                <a:ea typeface="微軟正黑體" panose="020B0604030504040204" pitchFamily="34" charset="-120"/>
              </a:rPr>
              <a:t>軌道中心間距</a:t>
            </a:r>
            <a:r>
              <a:rPr lang="en-US" altLang="zh-TW" sz="2000" dirty="0" smtClean="0">
                <a:latin typeface="微軟正黑體" panose="020B0604030504040204" pitchFamily="34" charset="-120"/>
                <a:ea typeface="微軟正黑體" panose="020B0604030504040204" pitchFamily="34" charset="-120"/>
              </a:rPr>
              <a:t>(m)</a:t>
            </a:r>
            <a:endParaRPr lang="en-US" sz="2000" dirty="0">
              <a:latin typeface="微軟正黑體" panose="020B0604030504040204" pitchFamily="34" charset="-120"/>
              <a:ea typeface="微軟正黑體" panose="020B0604030504040204" pitchFamily="34" charset="-120"/>
            </a:endParaRPr>
          </a:p>
        </p:txBody>
      </p:sp>
      <p:sp>
        <p:nvSpPr>
          <p:cNvPr id="49" name="文字方塊 48"/>
          <p:cNvSpPr txBox="1"/>
          <p:nvPr/>
        </p:nvSpPr>
        <p:spPr>
          <a:xfrm>
            <a:off x="3135195" y="3483105"/>
            <a:ext cx="691215" cy="400110"/>
          </a:xfrm>
          <a:prstGeom prst="rect">
            <a:avLst/>
          </a:prstGeom>
          <a:noFill/>
        </p:spPr>
        <p:txBody>
          <a:bodyPr wrap="none" rtlCol="0">
            <a:spAutoFit/>
          </a:bodyPr>
          <a:lstStyle/>
          <a:p>
            <a:r>
              <a:rPr lang="en-US" altLang="zh-TW" sz="2000" dirty="0" smtClean="0">
                <a:solidFill>
                  <a:schemeClr val="tx1">
                    <a:lumMod val="50000"/>
                    <a:lumOff val="50000"/>
                  </a:schemeClr>
                </a:solidFill>
                <a:latin typeface="微軟正黑體" panose="020B0604030504040204" pitchFamily="34" charset="-120"/>
                <a:ea typeface="微軟正黑體" panose="020B0604030504040204" pitchFamily="34" charset="-120"/>
              </a:rPr>
              <a:t>11.4</a:t>
            </a:r>
            <a:endParaRPr lang="en-US" sz="2000" dirty="0">
              <a:solidFill>
                <a:schemeClr val="tx1">
                  <a:lumMod val="50000"/>
                  <a:lumOff val="50000"/>
                </a:schemeClr>
              </a:solidFill>
              <a:latin typeface="微軟正黑體" panose="020B0604030504040204" pitchFamily="34" charset="-120"/>
              <a:ea typeface="微軟正黑體" panose="020B0604030504040204" pitchFamily="34" charset="-120"/>
            </a:endParaRPr>
          </a:p>
        </p:txBody>
      </p:sp>
      <p:sp>
        <p:nvSpPr>
          <p:cNvPr id="50" name="文字方塊 49"/>
          <p:cNvSpPr txBox="1"/>
          <p:nvPr/>
        </p:nvSpPr>
        <p:spPr>
          <a:xfrm>
            <a:off x="3826410" y="3483105"/>
            <a:ext cx="3047563" cy="707886"/>
          </a:xfrm>
          <a:prstGeom prst="rect">
            <a:avLst/>
          </a:prstGeom>
          <a:noFill/>
        </p:spPr>
        <p:txBody>
          <a:bodyPr wrap="square" rtlCol="0">
            <a:spAutoFit/>
          </a:bodyPr>
          <a:lstStyle/>
          <a:p>
            <a:r>
              <a:rPr lang="zh-TW" altLang="en-US" sz="2000" dirty="0" smtClean="0">
                <a:solidFill>
                  <a:schemeClr val="tx1">
                    <a:lumMod val="50000"/>
                    <a:lumOff val="50000"/>
                  </a:schemeClr>
                </a:solidFill>
                <a:latin typeface="微軟正黑體" panose="020B0604030504040204" pitchFamily="34" charset="-120"/>
                <a:ea typeface="微軟正黑體" panose="020B0604030504040204" pitchFamily="34" charset="-120"/>
              </a:rPr>
              <a:t>驗證 </a:t>
            </a:r>
            <a:r>
              <a:rPr lang="en-US" altLang="zh-TW" sz="2000" dirty="0" smtClean="0">
                <a:solidFill>
                  <a:schemeClr val="tx1">
                    <a:lumMod val="50000"/>
                    <a:lumOff val="50000"/>
                  </a:schemeClr>
                </a:solidFill>
                <a:latin typeface="微軟正黑體" panose="020B0604030504040204" pitchFamily="34" charset="-120"/>
                <a:ea typeface="微軟正黑體" panose="020B0604030504040204" pitchFamily="34" charset="-120"/>
              </a:rPr>
              <a:t>1.4+8.6+1.4=11.4</a:t>
            </a:r>
            <a:r>
              <a:rPr lang="zh-TW" altLang="en-US" sz="2000" dirty="0" smtClean="0">
                <a:solidFill>
                  <a:schemeClr val="tx1">
                    <a:lumMod val="50000"/>
                    <a:lumOff val="50000"/>
                  </a:schemeClr>
                </a:solidFill>
                <a:latin typeface="微軟正黑體" panose="020B0604030504040204" pitchFamily="34" charset="-120"/>
                <a:ea typeface="微軟正黑體" panose="020B0604030504040204" pitchFamily="34" charset="-120"/>
              </a:rPr>
              <a:t> 與定線</a:t>
            </a:r>
            <a:r>
              <a:rPr lang="en-US" altLang="zh-TW" sz="2000" dirty="0" smtClean="0">
                <a:solidFill>
                  <a:schemeClr val="tx1">
                    <a:lumMod val="50000"/>
                    <a:lumOff val="50000"/>
                  </a:schemeClr>
                </a:solidFill>
                <a:latin typeface="微軟正黑體" panose="020B0604030504040204" pitchFamily="34" charset="-120"/>
                <a:ea typeface="微軟正黑體" panose="020B0604030504040204" pitchFamily="34" charset="-120"/>
              </a:rPr>
              <a:t>double check</a:t>
            </a:r>
            <a:endParaRPr lang="en-US" sz="2000" dirty="0">
              <a:solidFill>
                <a:schemeClr val="tx1">
                  <a:lumMod val="50000"/>
                  <a:lumOff val="50000"/>
                </a:schemeClr>
              </a:solidFill>
              <a:latin typeface="微軟正黑體" panose="020B0604030504040204" pitchFamily="34" charset="-120"/>
              <a:ea typeface="微軟正黑體" panose="020B0604030504040204" pitchFamily="34" charset="-120"/>
            </a:endParaRPr>
          </a:p>
        </p:txBody>
      </p:sp>
      <p:cxnSp>
        <p:nvCxnSpPr>
          <p:cNvPr id="54" name="直線接點 53"/>
          <p:cNvCxnSpPr/>
          <p:nvPr/>
        </p:nvCxnSpPr>
        <p:spPr>
          <a:xfrm>
            <a:off x="3558208" y="4293705"/>
            <a:ext cx="0" cy="224624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a:off x="109330" y="5416826"/>
            <a:ext cx="653781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8418443" y="1570383"/>
            <a:ext cx="0" cy="528761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60" name="文字方塊 59"/>
          <p:cNvSpPr txBox="1"/>
          <p:nvPr/>
        </p:nvSpPr>
        <p:spPr>
          <a:xfrm>
            <a:off x="3476123" y="6177220"/>
            <a:ext cx="482825" cy="400110"/>
          </a:xfrm>
          <a:prstGeom prst="rect">
            <a:avLst/>
          </a:prstGeom>
          <a:noFill/>
        </p:spPr>
        <p:txBody>
          <a:bodyPr wrap="none" rtlCol="0">
            <a:spAutoFit/>
          </a:bodyPr>
          <a:lstStyle/>
          <a:p>
            <a:pPr algn="ctr"/>
            <a:r>
              <a:rPr lang="en-US" sz="2000" dirty="0" smtClean="0">
                <a:solidFill>
                  <a:srgbClr val="FF0000"/>
                </a:solidFill>
                <a:latin typeface="微軟正黑體" panose="020B0604030504040204" pitchFamily="34" charset="-120"/>
                <a:ea typeface="微軟正黑體" panose="020B0604030504040204" pitchFamily="34" charset="-120"/>
              </a:rPr>
              <a:t>74</a:t>
            </a:r>
            <a:endParaRPr lang="en-US" sz="2000" dirty="0">
              <a:solidFill>
                <a:srgbClr val="FF0000"/>
              </a:solidFill>
              <a:latin typeface="微軟正黑體" panose="020B0604030504040204" pitchFamily="34" charset="-120"/>
              <a:ea typeface="微軟正黑體" panose="020B0604030504040204" pitchFamily="34" charset="-120"/>
            </a:endParaRPr>
          </a:p>
        </p:txBody>
      </p:sp>
      <p:sp>
        <p:nvSpPr>
          <p:cNvPr id="61" name="文字方塊 60"/>
          <p:cNvSpPr txBox="1"/>
          <p:nvPr/>
        </p:nvSpPr>
        <p:spPr>
          <a:xfrm>
            <a:off x="1453774" y="6177220"/>
            <a:ext cx="482825" cy="400110"/>
          </a:xfrm>
          <a:prstGeom prst="rect">
            <a:avLst/>
          </a:prstGeom>
          <a:noFill/>
        </p:spPr>
        <p:txBody>
          <a:bodyPr wrap="none" rtlCol="0">
            <a:spAutoFit/>
          </a:bodyPr>
          <a:lstStyle/>
          <a:p>
            <a:pPr algn="ctr"/>
            <a:r>
              <a:rPr lang="en-US" sz="2000" dirty="0" smtClean="0">
                <a:solidFill>
                  <a:srgbClr val="FF0000"/>
                </a:solidFill>
                <a:latin typeface="微軟正黑體" panose="020B0604030504040204" pitchFamily="34" charset="-120"/>
                <a:ea typeface="微軟正黑體" panose="020B0604030504040204" pitchFamily="34" charset="-120"/>
              </a:rPr>
              <a:t>50</a:t>
            </a:r>
            <a:endParaRPr lang="en-US" sz="2000" dirty="0">
              <a:solidFill>
                <a:srgbClr val="FF0000"/>
              </a:solidFill>
              <a:latin typeface="微軟正黑體" panose="020B0604030504040204" pitchFamily="34" charset="-120"/>
              <a:ea typeface="微軟正黑體" panose="020B0604030504040204" pitchFamily="34" charset="-120"/>
            </a:endParaRPr>
          </a:p>
        </p:txBody>
      </p:sp>
      <p:sp>
        <p:nvSpPr>
          <p:cNvPr id="62" name="文字方塊 61"/>
          <p:cNvSpPr txBox="1"/>
          <p:nvPr/>
        </p:nvSpPr>
        <p:spPr>
          <a:xfrm>
            <a:off x="5244023" y="6139839"/>
            <a:ext cx="482825" cy="400110"/>
          </a:xfrm>
          <a:prstGeom prst="rect">
            <a:avLst/>
          </a:prstGeom>
          <a:noFill/>
        </p:spPr>
        <p:txBody>
          <a:bodyPr wrap="none" rtlCol="0">
            <a:spAutoFit/>
          </a:bodyPr>
          <a:lstStyle/>
          <a:p>
            <a:pPr algn="ctr"/>
            <a:r>
              <a:rPr lang="en-US" sz="2000" dirty="0" smtClean="0">
                <a:solidFill>
                  <a:srgbClr val="FF0000"/>
                </a:solidFill>
                <a:latin typeface="微軟正黑體" panose="020B0604030504040204" pitchFamily="34" charset="-120"/>
                <a:ea typeface="微軟正黑體" panose="020B0604030504040204" pitchFamily="34" charset="-120"/>
              </a:rPr>
              <a:t>40</a:t>
            </a:r>
            <a:endParaRPr lang="en-US" sz="2000" dirty="0">
              <a:solidFill>
                <a:srgbClr val="FF0000"/>
              </a:solidFill>
              <a:latin typeface="微軟正黑體" panose="020B0604030504040204" pitchFamily="34" charset="-120"/>
              <a:ea typeface="微軟正黑體" panose="020B0604030504040204" pitchFamily="34" charset="-120"/>
            </a:endParaRPr>
          </a:p>
        </p:txBody>
      </p:sp>
      <p:cxnSp>
        <p:nvCxnSpPr>
          <p:cNvPr id="64" name="直線接點 63"/>
          <p:cNvCxnSpPr/>
          <p:nvPr/>
        </p:nvCxnSpPr>
        <p:spPr>
          <a:xfrm>
            <a:off x="2494721" y="5822899"/>
            <a:ext cx="0" cy="5354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直線接點 64"/>
          <p:cNvCxnSpPr/>
          <p:nvPr/>
        </p:nvCxnSpPr>
        <p:spPr>
          <a:xfrm>
            <a:off x="894521" y="5804452"/>
            <a:ext cx="0" cy="5354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p:nvPr/>
        </p:nvCxnSpPr>
        <p:spPr>
          <a:xfrm>
            <a:off x="4790660" y="5773839"/>
            <a:ext cx="0" cy="5354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線接點 66"/>
          <p:cNvCxnSpPr/>
          <p:nvPr/>
        </p:nvCxnSpPr>
        <p:spPr>
          <a:xfrm>
            <a:off x="6072808" y="5773839"/>
            <a:ext cx="0" cy="5354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直線接點 68"/>
          <p:cNvCxnSpPr/>
          <p:nvPr/>
        </p:nvCxnSpPr>
        <p:spPr>
          <a:xfrm>
            <a:off x="696285" y="6195356"/>
            <a:ext cx="56239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a:off x="838200" y="6139839"/>
            <a:ext cx="108561" cy="1085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a:off x="2418136" y="6111504"/>
            <a:ext cx="108561" cy="1085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p:nvPr/>
        </p:nvCxnSpPr>
        <p:spPr>
          <a:xfrm>
            <a:off x="4714517" y="6122939"/>
            <a:ext cx="108561" cy="1085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p:nvPr/>
        </p:nvCxnSpPr>
        <p:spPr>
          <a:xfrm>
            <a:off x="6012010" y="6116523"/>
            <a:ext cx="108561" cy="1085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a:off x="181901" y="5152257"/>
            <a:ext cx="3661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181901" y="5659153"/>
            <a:ext cx="3661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直線接點 78"/>
          <p:cNvCxnSpPr/>
          <p:nvPr/>
        </p:nvCxnSpPr>
        <p:spPr>
          <a:xfrm>
            <a:off x="364995" y="4969565"/>
            <a:ext cx="0" cy="85333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p:cNvCxnSpPr/>
          <p:nvPr/>
        </p:nvCxnSpPr>
        <p:spPr>
          <a:xfrm>
            <a:off x="319034" y="5097976"/>
            <a:ext cx="108561" cy="1085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直線接點 80"/>
          <p:cNvCxnSpPr/>
          <p:nvPr/>
        </p:nvCxnSpPr>
        <p:spPr>
          <a:xfrm>
            <a:off x="322079" y="5604872"/>
            <a:ext cx="108561" cy="1085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文字方塊 81"/>
          <p:cNvSpPr txBox="1"/>
          <p:nvPr/>
        </p:nvSpPr>
        <p:spPr>
          <a:xfrm>
            <a:off x="-21716" y="4546624"/>
            <a:ext cx="691216" cy="400110"/>
          </a:xfrm>
          <a:prstGeom prst="rect">
            <a:avLst/>
          </a:prstGeom>
          <a:noFill/>
        </p:spPr>
        <p:txBody>
          <a:bodyPr wrap="none" rtlCol="0">
            <a:spAutoFit/>
          </a:bodyPr>
          <a:lstStyle/>
          <a:p>
            <a:pPr algn="ctr"/>
            <a:r>
              <a:rPr lang="en-US" sz="2000" dirty="0" smtClean="0">
                <a:solidFill>
                  <a:srgbClr val="FF0000"/>
                </a:solidFill>
                <a:latin typeface="微軟正黑體" panose="020B0604030504040204" pitchFamily="34" charset="-120"/>
                <a:ea typeface="微軟正黑體" panose="020B0604030504040204" pitchFamily="34" charset="-120"/>
              </a:rPr>
              <a:t>15.5</a:t>
            </a:r>
            <a:endParaRPr lang="en-US" sz="2000" dirty="0">
              <a:solidFill>
                <a:srgbClr val="FF0000"/>
              </a:solidFill>
              <a:latin typeface="微軟正黑體" panose="020B0604030504040204" pitchFamily="34" charset="-120"/>
              <a:ea typeface="微軟正黑體" panose="020B0604030504040204" pitchFamily="34" charset="-120"/>
            </a:endParaRPr>
          </a:p>
        </p:txBody>
      </p:sp>
      <p:cxnSp>
        <p:nvCxnSpPr>
          <p:cNvPr id="53" name="直線單箭頭接點 52"/>
          <p:cNvCxnSpPr>
            <a:stCxn id="55" idx="2"/>
          </p:cNvCxnSpPr>
          <p:nvPr/>
        </p:nvCxnSpPr>
        <p:spPr>
          <a:xfrm>
            <a:off x="5569427" y="1818299"/>
            <a:ext cx="502901" cy="1123053"/>
          </a:xfrm>
          <a:prstGeom prst="straightConnector1">
            <a:avLst/>
          </a:prstGeom>
          <a:ln>
            <a:solidFill>
              <a:srgbClr val="00B0F0"/>
            </a:solidFill>
            <a:tailEnd type="arrow" w="lg" len="med"/>
          </a:ln>
        </p:spPr>
        <p:style>
          <a:lnRef idx="1">
            <a:schemeClr val="accent1"/>
          </a:lnRef>
          <a:fillRef idx="0">
            <a:schemeClr val="accent1"/>
          </a:fillRef>
          <a:effectRef idx="0">
            <a:schemeClr val="accent1"/>
          </a:effectRef>
          <a:fontRef idx="minor">
            <a:schemeClr val="tx1"/>
          </a:fontRef>
        </p:style>
      </p:cxnSp>
      <p:sp>
        <p:nvSpPr>
          <p:cNvPr id="55" name="文字方塊 54"/>
          <p:cNvSpPr txBox="1"/>
          <p:nvPr/>
        </p:nvSpPr>
        <p:spPr>
          <a:xfrm>
            <a:off x="4835893" y="1418189"/>
            <a:ext cx="1467068" cy="400110"/>
          </a:xfrm>
          <a:prstGeom prst="rect">
            <a:avLst/>
          </a:prstGeom>
          <a:noFill/>
        </p:spPr>
        <p:txBody>
          <a:bodyPr wrap="none" rtlCol="0">
            <a:spAutoFit/>
          </a:bodyPr>
          <a:lstStyle/>
          <a:p>
            <a:pPr algn="ctr"/>
            <a:r>
              <a:rPr lang="zh-TW" altLang="en-US" sz="2000" dirty="0" smtClean="0">
                <a:solidFill>
                  <a:srgbClr val="00B0F0"/>
                </a:solidFill>
                <a:latin typeface="微軟正黑體" panose="020B0604030504040204" pitchFamily="34" charset="-120"/>
                <a:ea typeface="微軟正黑體" panose="020B0604030504040204" pitchFamily="34" charset="-120"/>
              </a:rPr>
              <a:t>使用者輸入</a:t>
            </a:r>
            <a:endParaRPr lang="en-US" sz="2000" dirty="0">
              <a:solidFill>
                <a:srgbClr val="00B0F0"/>
              </a:solidFill>
              <a:latin typeface="微軟正黑體" panose="020B0604030504040204" pitchFamily="34" charset="-120"/>
              <a:ea typeface="微軟正黑體" panose="020B0604030504040204" pitchFamily="34" charset="-120"/>
            </a:endParaRPr>
          </a:p>
        </p:txBody>
      </p:sp>
      <p:cxnSp>
        <p:nvCxnSpPr>
          <p:cNvPr id="5" name="直線單箭頭接點 4"/>
          <p:cNvCxnSpPr>
            <a:stCxn id="55" idx="2"/>
          </p:cNvCxnSpPr>
          <p:nvPr/>
        </p:nvCxnSpPr>
        <p:spPr>
          <a:xfrm flipH="1">
            <a:off x="4513534" y="1818299"/>
            <a:ext cx="1055893" cy="673804"/>
          </a:xfrm>
          <a:prstGeom prst="straightConnector1">
            <a:avLst/>
          </a:prstGeom>
          <a:ln>
            <a:solidFill>
              <a:srgbClr val="00B0F0"/>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89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空間需求校核 </a:t>
            </a:r>
            <a:r>
              <a:rPr lang="en-US" altLang="zh-TW" dirty="0" smtClean="0"/>
              <a:t>–</a:t>
            </a:r>
            <a:r>
              <a:rPr lang="zh-TW" altLang="en-US" dirty="0" smtClean="0"/>
              <a:t> 房間寬度</a:t>
            </a:r>
            <a:r>
              <a:rPr lang="en-US" altLang="zh-TW" dirty="0" smtClean="0"/>
              <a:t>(</a:t>
            </a:r>
            <a:r>
              <a:rPr lang="zh-TW" altLang="en-US" dirty="0" smtClean="0"/>
              <a:t>需求</a:t>
            </a:r>
            <a:r>
              <a:rPr lang="en-US" altLang="zh-TW" dirty="0" smtClean="0"/>
              <a:t>)</a:t>
            </a:r>
            <a:endParaRPr lang="en-US" dirty="0"/>
          </a:p>
        </p:txBody>
      </p:sp>
      <p:sp>
        <p:nvSpPr>
          <p:cNvPr id="3" name="文字方塊 2"/>
          <p:cNvSpPr txBox="1"/>
          <p:nvPr/>
        </p:nvSpPr>
        <p:spPr>
          <a:xfrm>
            <a:off x="838200" y="1098079"/>
            <a:ext cx="4560651" cy="2246769"/>
          </a:xfrm>
          <a:prstGeom prst="rect">
            <a:avLst/>
          </a:prstGeom>
          <a:no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與規範寬度校核不同，需求寬度校核的目標是判斷房間幾何是否滿足使用者設定的需求寬度值。規範寬度校核是在房間邊界中找到最大的連續直線邊界；需求寬度校核可視為，測試房間是否能放入以需求寬度值為直徑的圓，單一邊界長度不一定有意義。</a:t>
            </a:r>
            <a:endParaRPr lang="en-US" sz="2000"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stretch>
            <a:fillRect/>
          </a:stretch>
        </p:blipFill>
        <p:spPr>
          <a:xfrm>
            <a:off x="5492484" y="3132306"/>
            <a:ext cx="6145172" cy="3367693"/>
          </a:xfrm>
          <a:prstGeom prst="rect">
            <a:avLst/>
          </a:prstGeom>
        </p:spPr>
      </p:pic>
      <p:cxnSp>
        <p:nvCxnSpPr>
          <p:cNvPr id="13" name="直線接點 12"/>
          <p:cNvCxnSpPr/>
          <p:nvPr/>
        </p:nvCxnSpPr>
        <p:spPr>
          <a:xfrm>
            <a:off x="6358324" y="3833446"/>
            <a:ext cx="4497245" cy="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flipH="1" flipV="1">
            <a:off x="6379618" y="3833447"/>
            <a:ext cx="21182" cy="1819641"/>
          </a:xfrm>
          <a:prstGeom prst="line">
            <a:avLst/>
          </a:prstGeom>
          <a:ln w="50800">
            <a:solidFill>
              <a:schemeClr val="accent6"/>
            </a:solidFill>
            <a:tailEnd type="none"/>
          </a:ln>
        </p:spPr>
        <p:style>
          <a:lnRef idx="1">
            <a:schemeClr val="accent1"/>
          </a:lnRef>
          <a:fillRef idx="0">
            <a:schemeClr val="accent1"/>
          </a:fillRef>
          <a:effectRef idx="0">
            <a:schemeClr val="accent1"/>
          </a:effectRef>
          <a:fontRef idx="minor">
            <a:schemeClr val="tx1"/>
          </a:fontRef>
        </p:style>
      </p:cxnSp>
      <p:sp>
        <p:nvSpPr>
          <p:cNvPr id="23" name="橢圓 22"/>
          <p:cNvSpPr/>
          <p:nvPr/>
        </p:nvSpPr>
        <p:spPr>
          <a:xfrm>
            <a:off x="6400800" y="3979507"/>
            <a:ext cx="1527520" cy="1527520"/>
          </a:xfrm>
          <a:prstGeom prst="ellipse">
            <a:avLst/>
          </a:prstGeom>
          <a:noFill/>
          <a:ln w="254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文字方塊 24"/>
          <p:cNvSpPr txBox="1"/>
          <p:nvPr/>
        </p:nvSpPr>
        <p:spPr>
          <a:xfrm>
            <a:off x="838200" y="3663538"/>
            <a:ext cx="4297030" cy="1015663"/>
          </a:xfrm>
          <a:prstGeom prst="rect">
            <a:avLst/>
          </a:prstGeom>
          <a:no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右圖例</a:t>
            </a:r>
            <a:r>
              <a:rPr lang="en-US" altLang="zh-TW" sz="2000" dirty="0" smtClean="0">
                <a:latin typeface="微軟正黑體" panose="020B0604030504040204" pitchFamily="34" charset="-120"/>
                <a:ea typeface="微軟正黑體" panose="020B0604030504040204" pitchFamily="34" charset="-120"/>
              </a:rPr>
              <a:t>:</a:t>
            </a:r>
          </a:p>
          <a:p>
            <a:r>
              <a:rPr lang="zh-TW" altLang="en-US" sz="2000" dirty="0" smtClean="0">
                <a:latin typeface="微軟正黑體" panose="020B0604030504040204" pitchFamily="34" charset="-120"/>
                <a:ea typeface="微軟正黑體" panose="020B0604030504040204" pitchFamily="34" charset="-120"/>
              </a:rPr>
              <a:t>規範寬度</a:t>
            </a:r>
            <a:r>
              <a:rPr lang="en-US" altLang="zh-TW" sz="2000" dirty="0" smtClean="0">
                <a:latin typeface="微軟正黑體" panose="020B0604030504040204" pitchFamily="34" charset="-120"/>
                <a:ea typeface="微軟正黑體" panose="020B0604030504040204" pitchFamily="34" charset="-120"/>
              </a:rPr>
              <a:t>4m </a:t>
            </a:r>
            <a:r>
              <a:rPr lang="en-US" altLang="zh-TW" sz="2000" dirty="0" smtClean="0">
                <a:latin typeface="微軟正黑體" panose="020B0604030504040204" pitchFamily="34" charset="-120"/>
                <a:ea typeface="微軟正黑體" panose="020B0604030504040204" pitchFamily="34" charset="-120"/>
                <a:sym typeface="Wingdings" panose="05000000000000000000" pitchFamily="2" charset="2"/>
              </a:rPr>
              <a:t> OK</a:t>
            </a:r>
          </a:p>
          <a:p>
            <a:r>
              <a:rPr lang="zh-TW" altLang="en-US" sz="2000" dirty="0" smtClean="0">
                <a:latin typeface="微軟正黑體" panose="020B0604030504040204" pitchFamily="34" charset="-120"/>
                <a:ea typeface="微軟正黑體" panose="020B0604030504040204" pitchFamily="34" charset="-120"/>
                <a:sym typeface="Wingdings" panose="05000000000000000000" pitchFamily="2" charset="2"/>
              </a:rPr>
              <a:t>需求寬度</a:t>
            </a:r>
            <a:r>
              <a:rPr lang="en-US" altLang="zh-TW" sz="2000" dirty="0" smtClean="0">
                <a:latin typeface="微軟正黑體" panose="020B0604030504040204" pitchFamily="34" charset="-120"/>
                <a:ea typeface="微軟正黑體" panose="020B0604030504040204" pitchFamily="34" charset="-120"/>
                <a:sym typeface="Wingdings" panose="05000000000000000000" pitchFamily="2" charset="2"/>
              </a:rPr>
              <a:t>4m  OK</a:t>
            </a:r>
            <a:r>
              <a:rPr lang="zh-TW" altLang="en-US" sz="2000" dirty="0" smtClean="0">
                <a:latin typeface="微軟正黑體" panose="020B0604030504040204" pitchFamily="34" charset="-120"/>
                <a:ea typeface="微軟正黑體" panose="020B0604030504040204" pitchFamily="34" charset="-120"/>
                <a:sym typeface="Wingdings" panose="05000000000000000000" pitchFamily="2" charset="2"/>
              </a:rPr>
              <a:t> </a:t>
            </a:r>
            <a:r>
              <a:rPr lang="en-US" altLang="zh-TW" sz="2000" dirty="0" smtClean="0">
                <a:latin typeface="微軟正黑體" panose="020B0604030504040204" pitchFamily="34" charset="-120"/>
                <a:ea typeface="微軟正黑體" panose="020B0604030504040204" pitchFamily="34" charset="-120"/>
                <a:sym typeface="Wingdings" panose="05000000000000000000" pitchFamily="2" charset="2"/>
              </a:rPr>
              <a:t>(</a:t>
            </a:r>
            <a:r>
              <a:rPr lang="zh-TW" altLang="en-US" sz="2000" dirty="0" smtClean="0">
                <a:latin typeface="微軟正黑體" panose="020B0604030504040204" pitchFamily="34" charset="-120"/>
                <a:ea typeface="微軟正黑體" panose="020B0604030504040204" pitchFamily="34" charset="-120"/>
                <a:sym typeface="Wingdings" panose="05000000000000000000" pitchFamily="2" charset="2"/>
              </a:rPr>
              <a:t>實際</a:t>
            </a:r>
            <a:r>
              <a:rPr lang="en-US" altLang="zh-TW" sz="2000" dirty="0" smtClean="0">
                <a:latin typeface="微軟正黑體" panose="020B0604030504040204" pitchFamily="34" charset="-120"/>
                <a:ea typeface="微軟正黑體" panose="020B0604030504040204" pitchFamily="34" charset="-120"/>
                <a:sym typeface="Wingdings" panose="05000000000000000000" pitchFamily="2" charset="2"/>
              </a:rPr>
              <a:t>4.742m)</a:t>
            </a:r>
            <a:endParaRPr lang="en-US" sz="2000" dirty="0">
              <a:latin typeface="微軟正黑體" panose="020B0604030504040204" pitchFamily="34" charset="-120"/>
              <a:ea typeface="微軟正黑體" panose="020B0604030504040204" pitchFamily="34" charset="-120"/>
            </a:endParaRPr>
          </a:p>
        </p:txBody>
      </p:sp>
      <p:sp>
        <p:nvSpPr>
          <p:cNvPr id="26" name="文字方塊 25"/>
          <p:cNvSpPr txBox="1"/>
          <p:nvPr/>
        </p:nvSpPr>
        <p:spPr>
          <a:xfrm>
            <a:off x="8804642" y="2463241"/>
            <a:ext cx="2549158" cy="400110"/>
          </a:xfrm>
          <a:prstGeom prst="rect">
            <a:avLst/>
          </a:prstGeom>
          <a:noFill/>
        </p:spPr>
        <p:txBody>
          <a:bodyPr wrap="square" rtlCol="0">
            <a:spAutoFit/>
          </a:bodyPr>
          <a:lstStyle/>
          <a:p>
            <a:r>
              <a:rPr lang="zh-TW" altLang="en-US" sz="2000" dirty="0" smtClean="0">
                <a:solidFill>
                  <a:srgbClr val="C00000"/>
                </a:solidFill>
                <a:latin typeface="微軟正黑體" panose="020B0604030504040204" pitchFamily="34" charset="-120"/>
                <a:ea typeface="微軟正黑體" panose="020B0604030504040204" pitchFamily="34" charset="-120"/>
              </a:rPr>
              <a:t>規範寬度校核的邊界</a:t>
            </a:r>
            <a:endParaRPr lang="en-US" altLang="zh-TW" sz="2000" dirty="0" smtClean="0">
              <a:solidFill>
                <a:srgbClr val="C00000"/>
              </a:solidFill>
              <a:latin typeface="微軟正黑體" panose="020B0604030504040204" pitchFamily="34" charset="-120"/>
              <a:ea typeface="微軟正黑體" panose="020B0604030504040204" pitchFamily="34" charset="-120"/>
            </a:endParaRPr>
          </a:p>
        </p:txBody>
      </p:sp>
      <p:cxnSp>
        <p:nvCxnSpPr>
          <p:cNvPr id="28" name="直線單箭頭接點 27"/>
          <p:cNvCxnSpPr>
            <a:stCxn id="26" idx="1"/>
          </p:cNvCxnSpPr>
          <p:nvPr/>
        </p:nvCxnSpPr>
        <p:spPr>
          <a:xfrm flipH="1">
            <a:off x="7677161" y="2663296"/>
            <a:ext cx="1127481" cy="117015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3356065" y="5950900"/>
            <a:ext cx="1768374" cy="400110"/>
          </a:xfrm>
          <a:prstGeom prst="rect">
            <a:avLst/>
          </a:prstGeom>
          <a:noFill/>
        </p:spPr>
        <p:txBody>
          <a:bodyPr wrap="square" rtlCol="0">
            <a:spAutoFit/>
          </a:bodyPr>
          <a:lstStyle/>
          <a:p>
            <a:r>
              <a:rPr lang="zh-TW" altLang="en-US" sz="2000" dirty="0" smtClean="0">
                <a:solidFill>
                  <a:schemeClr val="accent6"/>
                </a:solidFill>
                <a:latin typeface="微軟正黑體" panose="020B0604030504040204" pitchFamily="34" charset="-120"/>
                <a:ea typeface="微軟正黑體" panose="020B0604030504040204" pitchFamily="34" charset="-120"/>
              </a:rPr>
              <a:t>需求寬度校核</a:t>
            </a:r>
            <a:endParaRPr lang="en-US" altLang="zh-TW" sz="2000" dirty="0" smtClean="0">
              <a:solidFill>
                <a:schemeClr val="accent6"/>
              </a:solidFill>
              <a:latin typeface="微軟正黑體" panose="020B0604030504040204" pitchFamily="34" charset="-120"/>
              <a:ea typeface="微軟正黑體" panose="020B0604030504040204" pitchFamily="34" charset="-120"/>
            </a:endParaRPr>
          </a:p>
        </p:txBody>
      </p:sp>
      <p:cxnSp>
        <p:nvCxnSpPr>
          <p:cNvPr id="31" name="直線單箭頭接點 30"/>
          <p:cNvCxnSpPr>
            <a:stCxn id="29" idx="3"/>
          </p:cNvCxnSpPr>
          <p:nvPr/>
        </p:nvCxnSpPr>
        <p:spPr>
          <a:xfrm flipV="1">
            <a:off x="5124439" y="4302457"/>
            <a:ext cx="1233885" cy="1848498"/>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34" name="橢圓 33"/>
          <p:cNvSpPr/>
          <p:nvPr/>
        </p:nvSpPr>
        <p:spPr>
          <a:xfrm>
            <a:off x="7677161" y="4101316"/>
            <a:ext cx="1527520" cy="1527520"/>
          </a:xfrm>
          <a:prstGeom prst="ellipse">
            <a:avLst/>
          </a:prstGeom>
          <a:noFill/>
          <a:ln w="254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直線單箭頭接點 38"/>
          <p:cNvCxnSpPr>
            <a:stCxn id="29" idx="3"/>
          </p:cNvCxnSpPr>
          <p:nvPr/>
        </p:nvCxnSpPr>
        <p:spPr>
          <a:xfrm flipV="1">
            <a:off x="5124439" y="5653088"/>
            <a:ext cx="2552722" cy="497867"/>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flipV="1">
            <a:off x="6422094" y="5618966"/>
            <a:ext cx="4114431" cy="1"/>
          </a:xfrm>
          <a:prstGeom prst="line">
            <a:avLst/>
          </a:prstGeom>
          <a:ln w="50800">
            <a:solidFill>
              <a:schemeClr val="accent6"/>
            </a:solidFill>
            <a:tailEnd type="none"/>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6342929" y="1096233"/>
            <a:ext cx="5471032" cy="1015663"/>
          </a:xfrm>
          <a:prstGeom prst="rect">
            <a:avLst/>
          </a:prstGeom>
          <a:noFill/>
        </p:spPr>
        <p:txBody>
          <a:bodyPr wrap="square" rtlCol="0">
            <a:spAutoFit/>
          </a:bodyPr>
          <a:lstStyle/>
          <a:p>
            <a:r>
              <a:rPr lang="zh-TW" altLang="en-US" sz="2000" dirty="0" smtClean="0">
                <a:solidFill>
                  <a:srgbClr val="00B0F0"/>
                </a:solidFill>
                <a:latin typeface="微軟正黑體" panose="020B0604030504040204" pitchFamily="34" charset="-120"/>
                <a:ea typeface="微軟正黑體" panose="020B0604030504040204" pitchFamily="34" charset="-120"/>
              </a:rPr>
              <a:t>可由每段連續邊界的中心為基準，測試與其相切的圓</a:t>
            </a:r>
            <a:r>
              <a:rPr lang="en-US" altLang="zh-TW" sz="2000" dirty="0" smtClean="0">
                <a:solidFill>
                  <a:srgbClr val="00B0F0"/>
                </a:solidFill>
                <a:latin typeface="微軟正黑體" panose="020B0604030504040204" pitchFamily="34" charset="-120"/>
                <a:ea typeface="微軟正黑體" panose="020B0604030504040204" pitchFamily="34" charset="-120"/>
              </a:rPr>
              <a:t>(</a:t>
            </a:r>
            <a:r>
              <a:rPr lang="zh-TW" altLang="en-US" sz="2000" dirty="0" smtClean="0">
                <a:solidFill>
                  <a:srgbClr val="00B0F0"/>
                </a:solidFill>
                <a:latin typeface="微軟正黑體" panose="020B0604030504040204" pitchFamily="34" charset="-120"/>
                <a:ea typeface="微軟正黑體" panose="020B0604030504040204" pitchFamily="34" charset="-120"/>
              </a:rPr>
              <a:t>直徑為需求寬度值</a:t>
            </a:r>
            <a:r>
              <a:rPr lang="en-US" altLang="zh-TW" sz="2000" dirty="0" smtClean="0">
                <a:solidFill>
                  <a:srgbClr val="00B0F0"/>
                </a:solidFill>
                <a:latin typeface="微軟正黑體" panose="020B0604030504040204" pitchFamily="34" charset="-120"/>
                <a:ea typeface="微軟正黑體" panose="020B0604030504040204" pitchFamily="34" charset="-120"/>
              </a:rPr>
              <a:t>)</a:t>
            </a:r>
            <a:r>
              <a:rPr lang="zh-TW" altLang="en-US" sz="2000" dirty="0" smtClean="0">
                <a:solidFill>
                  <a:srgbClr val="00B0F0"/>
                </a:solidFill>
                <a:latin typeface="微軟正黑體" panose="020B0604030504040204" pitchFamily="34" charset="-120"/>
                <a:ea typeface="微軟正黑體" panose="020B0604030504040204" pitchFamily="34" charset="-120"/>
              </a:rPr>
              <a:t>是否在房間範圍內，圓直徑為需求寬度值。</a:t>
            </a:r>
            <a:endParaRPr lang="en-US" altLang="zh-TW" sz="2000" dirty="0" smtClean="0">
              <a:solidFill>
                <a:srgbClr val="00B0F0"/>
              </a:solidFill>
              <a:latin typeface="微軟正黑體" panose="020B0604030504040204" pitchFamily="34" charset="-120"/>
              <a:ea typeface="微軟正黑體" panose="020B0604030504040204" pitchFamily="34" charset="-120"/>
            </a:endParaRPr>
          </a:p>
        </p:txBody>
      </p:sp>
      <p:sp>
        <p:nvSpPr>
          <p:cNvPr id="47" name="橢圓 46"/>
          <p:cNvSpPr/>
          <p:nvPr/>
        </p:nvSpPr>
        <p:spPr>
          <a:xfrm>
            <a:off x="7850890" y="3867568"/>
            <a:ext cx="1527520" cy="1527520"/>
          </a:xfrm>
          <a:prstGeom prst="ellipse">
            <a:avLst/>
          </a:prstGeom>
          <a:noFill/>
          <a:ln w="254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直線單箭頭接點 47"/>
          <p:cNvCxnSpPr/>
          <p:nvPr/>
        </p:nvCxnSpPr>
        <p:spPr>
          <a:xfrm flipV="1">
            <a:off x="5124439" y="3876675"/>
            <a:ext cx="3014718" cy="2274280"/>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6050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726177" y="1416300"/>
            <a:ext cx="11104101" cy="4398295"/>
          </a:xfrm>
          <a:prstGeom prst="rect">
            <a:avLst/>
          </a:prstGeom>
        </p:spPr>
      </p:pic>
      <p:sp>
        <p:nvSpPr>
          <p:cNvPr id="22" name="文字方塊 21"/>
          <p:cNvSpPr txBox="1"/>
          <p:nvPr/>
        </p:nvSpPr>
        <p:spPr>
          <a:xfrm>
            <a:off x="6659327" y="348524"/>
            <a:ext cx="4641466" cy="707886"/>
          </a:xfrm>
          <a:prstGeom prst="rect">
            <a:avLst/>
          </a:prstGeom>
          <a:noFill/>
        </p:spPr>
        <p:txBody>
          <a:bodyPr wrap="square" rtlCol="0">
            <a:spAutoFit/>
          </a:bodyPr>
          <a:lstStyle/>
          <a:p>
            <a:r>
              <a:rPr lang="zh-TW" altLang="en-US" sz="2000" dirty="0">
                <a:solidFill>
                  <a:srgbClr val="00B0F0"/>
                </a:solidFill>
                <a:latin typeface="微軟正黑體" panose="020B0604030504040204" pitchFamily="34" charset="-120"/>
                <a:ea typeface="微軟正黑體" panose="020B0604030504040204" pitchFamily="34" charset="-120"/>
              </a:rPr>
              <a:t>以</a:t>
            </a:r>
            <a:r>
              <a:rPr lang="zh-TW" altLang="en-US" sz="2000" dirty="0" smtClean="0">
                <a:solidFill>
                  <a:srgbClr val="00B0F0"/>
                </a:solidFill>
                <a:latin typeface="微軟正黑體" panose="020B0604030504040204" pitchFamily="34" charset="-120"/>
                <a:ea typeface="微軟正黑體" panose="020B0604030504040204" pitchFamily="34" charset="-120"/>
              </a:rPr>
              <a:t>繪製正交線條方式或是擺放方塊再伸縮方式擺放擴挖區</a:t>
            </a:r>
            <a:endParaRPr lang="en-US" sz="2000" dirty="0">
              <a:solidFill>
                <a:srgbClr val="00B0F0"/>
              </a:solidFill>
              <a:latin typeface="微軟正黑體" panose="020B0604030504040204" pitchFamily="34" charset="-120"/>
              <a:ea typeface="微軟正黑體" panose="020B0604030504040204" pitchFamily="34" charset="-120"/>
            </a:endParaRPr>
          </a:p>
        </p:txBody>
      </p:sp>
      <p:sp>
        <p:nvSpPr>
          <p:cNvPr id="15" name="文字方塊 14"/>
          <p:cNvSpPr txBox="1"/>
          <p:nvPr/>
        </p:nvSpPr>
        <p:spPr>
          <a:xfrm>
            <a:off x="519865" y="302357"/>
            <a:ext cx="1467068" cy="400110"/>
          </a:xfrm>
          <a:prstGeom prst="rect">
            <a:avLst/>
          </a:prstGeom>
          <a:noFill/>
        </p:spPr>
        <p:txBody>
          <a:bodyPr wrap="none" rtlCol="0">
            <a:spAutoFit/>
          </a:bodyPr>
          <a:lstStyle/>
          <a:p>
            <a:pPr algn="ctr"/>
            <a:r>
              <a:rPr lang="zh-TW" altLang="en-US" sz="2000" dirty="0">
                <a:latin typeface="微軟正黑體" panose="020B0604030504040204" pitchFamily="34" charset="-120"/>
                <a:ea typeface="微軟正黑體" panose="020B0604030504040204" pitchFamily="34" charset="-120"/>
              </a:rPr>
              <a:t>擴</a:t>
            </a:r>
            <a:r>
              <a:rPr lang="zh-TW" altLang="en-US" sz="2000" dirty="0" smtClean="0">
                <a:latin typeface="微軟正黑體" panose="020B0604030504040204" pitchFamily="34" charset="-120"/>
                <a:ea typeface="微軟正黑體" panose="020B0604030504040204" pitchFamily="34" charset="-120"/>
              </a:rPr>
              <a:t>挖</a:t>
            </a:r>
            <a:r>
              <a:rPr lang="zh-TW" altLang="en-US" sz="2000" dirty="0">
                <a:latin typeface="微軟正黑體" panose="020B0604030504040204" pitchFamily="34" charset="-120"/>
                <a:ea typeface="微軟正黑體" panose="020B0604030504040204" pitchFamily="34" charset="-120"/>
              </a:rPr>
              <a:t>區</a:t>
            </a:r>
            <a:r>
              <a:rPr lang="zh-TW" altLang="en-US" sz="2000" dirty="0" smtClean="0">
                <a:latin typeface="微軟正黑體" panose="020B0604030504040204" pitchFamily="34" charset="-120"/>
                <a:ea typeface="微軟正黑體" panose="020B0604030504040204" pitchFamily="34" charset="-120"/>
              </a:rPr>
              <a:t>設定</a:t>
            </a:r>
            <a:endParaRPr lang="en-US" sz="2000" dirty="0">
              <a:latin typeface="微軟正黑體" panose="020B0604030504040204" pitchFamily="34" charset="-120"/>
              <a:ea typeface="微軟正黑體" panose="020B0604030504040204" pitchFamily="34" charset="-120"/>
            </a:endParaRPr>
          </a:p>
        </p:txBody>
      </p:sp>
      <p:sp>
        <p:nvSpPr>
          <p:cNvPr id="39" name="文字方塊 38"/>
          <p:cNvSpPr txBox="1"/>
          <p:nvPr/>
        </p:nvSpPr>
        <p:spPr>
          <a:xfrm>
            <a:off x="472956" y="722832"/>
            <a:ext cx="2443298" cy="400110"/>
          </a:xfrm>
          <a:prstGeom prst="rect">
            <a:avLst/>
          </a:prstGeom>
          <a:noFill/>
        </p:spPr>
        <p:txBody>
          <a:bodyPr wrap="none" rtlCol="0">
            <a:spAutoFit/>
          </a:bodyPr>
          <a:lstStyle/>
          <a:p>
            <a:pPr algn="ctr"/>
            <a:r>
              <a:rPr lang="zh-TW" altLang="en-US" sz="2000" dirty="0" smtClean="0">
                <a:latin typeface="微軟正黑體" panose="020B0604030504040204" pitchFamily="34" charset="-120"/>
                <a:ea typeface="微軟正黑體" panose="020B0604030504040204" pitchFamily="34" charset="-120"/>
              </a:rPr>
              <a:t>預設結構</a:t>
            </a:r>
            <a:r>
              <a:rPr lang="zh-TW" altLang="en-US" sz="2000" dirty="0">
                <a:latin typeface="微軟正黑體" panose="020B0604030504040204" pitchFamily="34" charset="-120"/>
                <a:ea typeface="微軟正黑體" panose="020B0604030504040204" pitchFamily="34" charset="-120"/>
              </a:rPr>
              <a:t>牆</a:t>
            </a:r>
            <a:r>
              <a:rPr lang="zh-TW" altLang="en-US" sz="2000" dirty="0" smtClean="0">
                <a:latin typeface="微軟正黑體" panose="020B0604030504040204" pitchFamily="34" charset="-120"/>
                <a:ea typeface="微軟正黑體" panose="020B0604030504040204" pitchFamily="34" charset="-120"/>
              </a:rPr>
              <a:t>厚度</a:t>
            </a:r>
            <a:r>
              <a:rPr lang="en-US" altLang="zh-TW" sz="2000" dirty="0" smtClean="0">
                <a:latin typeface="微軟正黑體" panose="020B0604030504040204" pitchFamily="34" charset="-120"/>
                <a:ea typeface="微軟正黑體" panose="020B0604030504040204" pitchFamily="34" charset="-120"/>
              </a:rPr>
              <a:t>(m)</a:t>
            </a:r>
            <a:endParaRPr lang="en-US" sz="2000" dirty="0">
              <a:latin typeface="微軟正黑體" panose="020B0604030504040204" pitchFamily="34" charset="-120"/>
              <a:ea typeface="微軟正黑體" panose="020B0604030504040204" pitchFamily="34" charset="-120"/>
            </a:endParaRPr>
          </a:p>
        </p:txBody>
      </p:sp>
      <p:sp>
        <p:nvSpPr>
          <p:cNvPr id="41" name="文字方塊 40"/>
          <p:cNvSpPr txBox="1"/>
          <p:nvPr/>
        </p:nvSpPr>
        <p:spPr>
          <a:xfrm>
            <a:off x="3218552" y="751658"/>
            <a:ext cx="542136" cy="400110"/>
          </a:xfrm>
          <a:prstGeom prst="rect">
            <a:avLst/>
          </a:prstGeom>
          <a:noFill/>
        </p:spPr>
        <p:txBody>
          <a:bodyPr wrap="none" rtlCol="0">
            <a:spAutoFit/>
          </a:bodyPr>
          <a:lstStyle/>
          <a:p>
            <a:pPr algn="ctr"/>
            <a:r>
              <a:rPr lang="en-US" altLang="zh-TW" sz="2000" dirty="0" smtClean="0">
                <a:latin typeface="微軟正黑體" panose="020B0604030504040204" pitchFamily="34" charset="-120"/>
                <a:ea typeface="微軟正黑體" panose="020B0604030504040204" pitchFamily="34" charset="-120"/>
              </a:rPr>
              <a:t>1.5</a:t>
            </a:r>
            <a:endParaRPr lang="en-US" sz="2000" dirty="0">
              <a:latin typeface="微軟正黑體" panose="020B0604030504040204" pitchFamily="34" charset="-120"/>
              <a:ea typeface="微軟正黑體" panose="020B0604030504040204" pitchFamily="34" charset="-120"/>
            </a:endParaRPr>
          </a:p>
        </p:txBody>
      </p:sp>
      <p:sp>
        <p:nvSpPr>
          <p:cNvPr id="42" name="文字方塊 41"/>
          <p:cNvSpPr txBox="1"/>
          <p:nvPr/>
        </p:nvSpPr>
        <p:spPr>
          <a:xfrm>
            <a:off x="3322746" y="1151768"/>
            <a:ext cx="333746" cy="400110"/>
          </a:xfrm>
          <a:prstGeom prst="rect">
            <a:avLst/>
          </a:prstGeom>
          <a:noFill/>
        </p:spPr>
        <p:txBody>
          <a:bodyPr wrap="none" rtlCol="0">
            <a:spAutoFit/>
          </a:bodyPr>
          <a:lstStyle/>
          <a:p>
            <a:pPr algn="ctr"/>
            <a:r>
              <a:rPr lang="en-US" altLang="zh-TW" sz="2000" dirty="0">
                <a:latin typeface="微軟正黑體" panose="020B0604030504040204" pitchFamily="34" charset="-120"/>
                <a:ea typeface="微軟正黑體" panose="020B0604030504040204" pitchFamily="34" charset="-120"/>
              </a:rPr>
              <a:t>1</a:t>
            </a:r>
            <a:endParaRPr lang="en-US" sz="2000" dirty="0">
              <a:latin typeface="微軟正黑體" panose="020B0604030504040204" pitchFamily="34" charset="-120"/>
              <a:ea typeface="微軟正黑體" panose="020B0604030504040204" pitchFamily="34" charset="-120"/>
            </a:endParaRPr>
          </a:p>
        </p:txBody>
      </p:sp>
      <p:sp>
        <p:nvSpPr>
          <p:cNvPr id="3" name="矩形 2"/>
          <p:cNvSpPr/>
          <p:nvPr/>
        </p:nvSpPr>
        <p:spPr>
          <a:xfrm>
            <a:off x="1148829" y="4354515"/>
            <a:ext cx="10181856" cy="1051006"/>
          </a:xfrm>
          <a:prstGeom prst="rect">
            <a:avLst/>
          </a:prstGeom>
          <a:solidFill>
            <a:srgbClr val="FFC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矩形 52"/>
          <p:cNvSpPr/>
          <p:nvPr/>
        </p:nvSpPr>
        <p:spPr>
          <a:xfrm>
            <a:off x="1561739" y="2842795"/>
            <a:ext cx="2631079" cy="1338962"/>
          </a:xfrm>
          <a:prstGeom prst="rect">
            <a:avLst/>
          </a:prstGeom>
          <a:solidFill>
            <a:srgbClr val="92D05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矩形 54"/>
          <p:cNvSpPr/>
          <p:nvPr/>
        </p:nvSpPr>
        <p:spPr>
          <a:xfrm>
            <a:off x="4192818" y="3480469"/>
            <a:ext cx="2631079" cy="701287"/>
          </a:xfrm>
          <a:prstGeom prst="rect">
            <a:avLst/>
          </a:prstGeom>
          <a:solidFill>
            <a:srgbClr val="92D05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矩形 56"/>
          <p:cNvSpPr/>
          <p:nvPr/>
        </p:nvSpPr>
        <p:spPr>
          <a:xfrm>
            <a:off x="6526944" y="5578279"/>
            <a:ext cx="4253351" cy="873990"/>
          </a:xfrm>
          <a:prstGeom prst="rect">
            <a:avLst/>
          </a:prstGeom>
          <a:solidFill>
            <a:srgbClr val="92D05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直線接點 5"/>
          <p:cNvCxnSpPr/>
          <p:nvPr/>
        </p:nvCxnSpPr>
        <p:spPr>
          <a:xfrm>
            <a:off x="1561739" y="2842795"/>
            <a:ext cx="2631079" cy="0"/>
          </a:xfrm>
          <a:prstGeom prst="line">
            <a:avLst/>
          </a:prstGeom>
          <a:ln w="444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4192818" y="2842795"/>
            <a:ext cx="0" cy="637674"/>
          </a:xfrm>
          <a:prstGeom prst="line">
            <a:avLst/>
          </a:prstGeom>
          <a:ln w="444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4192818" y="3480469"/>
            <a:ext cx="2631079" cy="0"/>
          </a:xfrm>
          <a:prstGeom prst="line">
            <a:avLst/>
          </a:prstGeom>
          <a:ln w="444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a:off x="6823897" y="3480469"/>
            <a:ext cx="0" cy="701287"/>
          </a:xfrm>
          <a:prstGeom prst="line">
            <a:avLst/>
          </a:prstGeom>
          <a:ln w="444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1561739" y="2842795"/>
            <a:ext cx="0" cy="1338961"/>
          </a:xfrm>
          <a:prstGeom prst="line">
            <a:avLst/>
          </a:prstGeom>
          <a:ln w="444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等腰三角形 15"/>
          <p:cNvSpPr/>
          <p:nvPr/>
        </p:nvSpPr>
        <p:spPr>
          <a:xfrm rot="5400000">
            <a:off x="10856625" y="5970326"/>
            <a:ext cx="209350" cy="180474"/>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等腰三角形 58"/>
          <p:cNvSpPr/>
          <p:nvPr/>
        </p:nvSpPr>
        <p:spPr>
          <a:xfrm rot="10800000">
            <a:off x="8653619" y="6512426"/>
            <a:ext cx="209350" cy="180474"/>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等腰三角形 62"/>
          <p:cNvSpPr/>
          <p:nvPr/>
        </p:nvSpPr>
        <p:spPr>
          <a:xfrm rot="16200000">
            <a:off x="6241264" y="5938520"/>
            <a:ext cx="209350" cy="180474"/>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文字方塊 67"/>
          <p:cNvSpPr txBox="1"/>
          <p:nvPr/>
        </p:nvSpPr>
        <p:spPr>
          <a:xfrm>
            <a:off x="4625701" y="4656248"/>
            <a:ext cx="3020379" cy="400110"/>
          </a:xfrm>
          <a:prstGeom prst="rect">
            <a:avLst/>
          </a:prstGeom>
          <a:solidFill>
            <a:schemeClr val="bg1"/>
          </a:solidFill>
        </p:spPr>
        <p:txBody>
          <a:bodyPr wrap="none" rtlCol="0">
            <a:spAutoFit/>
          </a:bodyPr>
          <a:lstStyle/>
          <a:p>
            <a:pPr algn="ctr"/>
            <a:r>
              <a:rPr lang="zh-TW" altLang="en-US" sz="2000" dirty="0" smtClean="0">
                <a:solidFill>
                  <a:srgbClr val="FF0000"/>
                </a:solidFill>
                <a:latin typeface="微軟正黑體" panose="020B0604030504040204" pitchFamily="34" charset="-120"/>
                <a:ea typeface="微軟正黑體" panose="020B0604030504040204" pitchFamily="34" charset="-120"/>
              </a:rPr>
              <a:t>主站體</a:t>
            </a:r>
            <a:r>
              <a:rPr lang="en-US" altLang="zh-TW" sz="2000" dirty="0" smtClean="0">
                <a:solidFill>
                  <a:srgbClr val="FF0000"/>
                </a:solidFill>
                <a:latin typeface="微軟正黑體" panose="020B0604030504040204" pitchFamily="34" charset="-120"/>
                <a:ea typeface="微軟正黑體" panose="020B0604030504040204" pitchFamily="34" charset="-120"/>
              </a:rPr>
              <a:t>(</a:t>
            </a:r>
            <a:r>
              <a:rPr lang="zh-TW" altLang="en-US" sz="2000" dirty="0" smtClean="0">
                <a:solidFill>
                  <a:srgbClr val="FF0000"/>
                </a:solidFill>
                <a:latin typeface="微軟正黑體" panose="020B0604030504040204" pitchFamily="34" charset="-120"/>
                <a:ea typeface="微軟正黑體" panose="020B0604030504040204" pitchFamily="34" charset="-120"/>
              </a:rPr>
              <a:t>不含牆</a:t>
            </a:r>
            <a:r>
              <a:rPr lang="en-US" altLang="zh-TW" sz="2000" dirty="0" smtClean="0">
                <a:solidFill>
                  <a:srgbClr val="FF0000"/>
                </a:solidFill>
                <a:latin typeface="微軟正黑體" panose="020B0604030504040204" pitchFamily="34" charset="-120"/>
                <a:ea typeface="微軟正黑體" panose="020B0604030504040204" pitchFamily="34" charset="-120"/>
              </a:rPr>
              <a:t>)</a:t>
            </a:r>
            <a:r>
              <a:rPr lang="zh-TW" altLang="en-US" sz="2000" dirty="0" smtClean="0">
                <a:solidFill>
                  <a:srgbClr val="FF0000"/>
                </a:solidFill>
                <a:latin typeface="微軟正黑體" panose="020B0604030504040204" pitchFamily="34" charset="-120"/>
                <a:ea typeface="微軟正黑體" panose="020B0604030504040204" pitchFamily="34" charset="-120"/>
              </a:rPr>
              <a:t> </a:t>
            </a:r>
            <a:r>
              <a:rPr lang="en-US" altLang="zh-TW" sz="2000" dirty="0" smtClean="0">
                <a:solidFill>
                  <a:srgbClr val="FF0000"/>
                </a:solidFill>
                <a:latin typeface="微軟正黑體" panose="020B0604030504040204" pitchFamily="34" charset="-120"/>
                <a:ea typeface="微軟正黑體" panose="020B0604030504040204" pitchFamily="34" charset="-120"/>
              </a:rPr>
              <a:t>15.5</a:t>
            </a:r>
            <a:r>
              <a:rPr lang="zh-TW" altLang="en-US" sz="2000" dirty="0" smtClean="0">
                <a:solidFill>
                  <a:srgbClr val="FF0000"/>
                </a:solidFill>
                <a:latin typeface="微軟正黑體" panose="020B0604030504040204" pitchFamily="34" charset="-120"/>
                <a:ea typeface="微軟正黑體" panose="020B0604030504040204" pitchFamily="34" charset="-120"/>
              </a:rPr>
              <a:t>*</a:t>
            </a:r>
            <a:r>
              <a:rPr lang="en-US" altLang="zh-TW" sz="2000" dirty="0" smtClean="0">
                <a:solidFill>
                  <a:srgbClr val="FF0000"/>
                </a:solidFill>
                <a:latin typeface="微軟正黑體" panose="020B0604030504040204" pitchFamily="34" charset="-120"/>
                <a:ea typeface="微軟正黑體" panose="020B0604030504040204" pitchFamily="34" charset="-120"/>
              </a:rPr>
              <a:t>164</a:t>
            </a:r>
            <a:endParaRPr lang="en-US" sz="2000" dirty="0">
              <a:solidFill>
                <a:srgbClr val="FF0000"/>
              </a:solidFill>
              <a:latin typeface="微軟正黑體" panose="020B0604030504040204" pitchFamily="34" charset="-120"/>
              <a:ea typeface="微軟正黑體" panose="020B0604030504040204" pitchFamily="34" charset="-120"/>
            </a:endParaRPr>
          </a:p>
        </p:txBody>
      </p:sp>
      <p:sp>
        <p:nvSpPr>
          <p:cNvPr id="70" name="文字方塊 69"/>
          <p:cNvSpPr txBox="1"/>
          <p:nvPr/>
        </p:nvSpPr>
        <p:spPr>
          <a:xfrm>
            <a:off x="504216" y="1126909"/>
            <a:ext cx="2380780" cy="400110"/>
          </a:xfrm>
          <a:prstGeom prst="rect">
            <a:avLst/>
          </a:prstGeom>
          <a:noFill/>
        </p:spPr>
        <p:txBody>
          <a:bodyPr wrap="none" rtlCol="0">
            <a:spAutoFit/>
          </a:bodyPr>
          <a:lstStyle/>
          <a:p>
            <a:pPr algn="ctr"/>
            <a:r>
              <a:rPr lang="zh-TW" altLang="en-US" sz="2000" dirty="0" smtClean="0">
                <a:latin typeface="微軟正黑體" panose="020B0604030504040204" pitchFamily="34" charset="-120"/>
                <a:ea typeface="微軟正黑體" panose="020B0604030504040204" pitchFamily="34" charset="-120"/>
              </a:rPr>
              <a:t>預設連續壁厚度</a:t>
            </a:r>
            <a:r>
              <a:rPr lang="en-US" altLang="zh-TW" sz="2000" dirty="0" smtClean="0">
                <a:latin typeface="微軟正黑體" panose="020B0604030504040204" pitchFamily="34" charset="-120"/>
                <a:ea typeface="微軟正黑體" panose="020B0604030504040204" pitchFamily="34" charset="-120"/>
              </a:rPr>
              <a:t>(m)</a:t>
            </a:r>
            <a:endParaRPr lang="en-US" sz="2000" dirty="0">
              <a:latin typeface="微軟正黑體" panose="020B0604030504040204" pitchFamily="34" charset="-120"/>
              <a:ea typeface="微軟正黑體" panose="020B0604030504040204" pitchFamily="34" charset="-120"/>
            </a:endParaRPr>
          </a:p>
        </p:txBody>
      </p:sp>
      <p:cxnSp>
        <p:nvCxnSpPr>
          <p:cNvPr id="75" name="直線單箭頭接點 74"/>
          <p:cNvCxnSpPr>
            <a:stCxn id="83" idx="3"/>
          </p:cNvCxnSpPr>
          <p:nvPr/>
        </p:nvCxnSpPr>
        <p:spPr>
          <a:xfrm flipV="1">
            <a:off x="1835876" y="5434013"/>
            <a:ext cx="473937" cy="669973"/>
          </a:xfrm>
          <a:prstGeom prst="straightConnector1">
            <a:avLst/>
          </a:prstGeom>
          <a:ln>
            <a:solidFill>
              <a:srgbClr val="FF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84" idx="3"/>
          </p:cNvCxnSpPr>
          <p:nvPr/>
        </p:nvCxnSpPr>
        <p:spPr>
          <a:xfrm flipV="1">
            <a:off x="2522922" y="5573543"/>
            <a:ext cx="687046" cy="898520"/>
          </a:xfrm>
          <a:prstGeom prst="straightConnector1">
            <a:avLst/>
          </a:prstGeom>
          <a:ln>
            <a:solidFill>
              <a:srgbClr val="FF0000"/>
            </a:solidFill>
            <a:tailEnd type="arrow" w="lg" len="med"/>
          </a:ln>
        </p:spPr>
        <p:style>
          <a:lnRef idx="1">
            <a:schemeClr val="accent1"/>
          </a:lnRef>
          <a:fillRef idx="0">
            <a:schemeClr val="accent1"/>
          </a:fillRef>
          <a:effectRef idx="0">
            <a:schemeClr val="accent1"/>
          </a:effectRef>
          <a:fontRef idx="minor">
            <a:schemeClr val="tx1"/>
          </a:fontRef>
        </p:style>
      </p:cxnSp>
      <p:sp>
        <p:nvSpPr>
          <p:cNvPr id="83" name="文字方塊 82"/>
          <p:cNvSpPr txBox="1"/>
          <p:nvPr/>
        </p:nvSpPr>
        <p:spPr>
          <a:xfrm>
            <a:off x="461782" y="5903931"/>
            <a:ext cx="1374094" cy="400110"/>
          </a:xfrm>
          <a:prstGeom prst="rect">
            <a:avLst/>
          </a:prstGeom>
          <a:noFill/>
        </p:spPr>
        <p:txBody>
          <a:bodyPr wrap="none" rtlCol="0">
            <a:spAutoFit/>
          </a:bodyPr>
          <a:lstStyle/>
          <a:p>
            <a:pPr algn="ctr"/>
            <a:r>
              <a:rPr lang="zh-TW" altLang="en-US" sz="2000" dirty="0" smtClean="0">
                <a:solidFill>
                  <a:srgbClr val="FF0000"/>
                </a:solidFill>
                <a:latin typeface="微軟正黑體" panose="020B0604030504040204" pitchFamily="34" charset="-120"/>
                <a:ea typeface="微軟正黑體" panose="020B0604030504040204" pitchFamily="34" charset="-120"/>
              </a:rPr>
              <a:t>結構牆</a:t>
            </a:r>
            <a:r>
              <a:rPr lang="en-US" altLang="zh-TW" sz="2000" dirty="0" smtClean="0">
                <a:solidFill>
                  <a:srgbClr val="FF0000"/>
                </a:solidFill>
                <a:latin typeface="微軟正黑體" panose="020B0604030504040204" pitchFamily="34" charset="-120"/>
                <a:ea typeface="微軟正黑體" panose="020B0604030504040204" pitchFamily="34" charset="-120"/>
              </a:rPr>
              <a:t>(</a:t>
            </a:r>
            <a:r>
              <a:rPr lang="zh-TW" altLang="en-US" sz="2000" dirty="0" smtClean="0">
                <a:solidFill>
                  <a:srgbClr val="FF0000"/>
                </a:solidFill>
                <a:latin typeface="微軟正黑體" panose="020B0604030504040204" pitchFamily="34" charset="-120"/>
                <a:ea typeface="微軟正黑體" panose="020B0604030504040204" pitchFamily="34" charset="-120"/>
              </a:rPr>
              <a:t>內</a:t>
            </a:r>
            <a:r>
              <a:rPr lang="en-US" altLang="zh-TW" sz="2000" dirty="0" smtClean="0">
                <a:solidFill>
                  <a:srgbClr val="FF0000"/>
                </a:solidFill>
                <a:latin typeface="微軟正黑體" panose="020B0604030504040204" pitchFamily="34" charset="-120"/>
                <a:ea typeface="微軟正黑體" panose="020B0604030504040204" pitchFamily="34" charset="-120"/>
              </a:rPr>
              <a:t>)</a:t>
            </a:r>
            <a:endParaRPr lang="en-US" sz="2000" dirty="0">
              <a:solidFill>
                <a:srgbClr val="FF0000"/>
              </a:solidFill>
              <a:latin typeface="微軟正黑體" panose="020B0604030504040204" pitchFamily="34" charset="-120"/>
              <a:ea typeface="微軟正黑體" panose="020B0604030504040204" pitchFamily="34" charset="-120"/>
            </a:endParaRPr>
          </a:p>
        </p:txBody>
      </p:sp>
      <p:sp>
        <p:nvSpPr>
          <p:cNvPr id="84" name="文字方塊 83"/>
          <p:cNvSpPr txBox="1"/>
          <p:nvPr/>
        </p:nvSpPr>
        <p:spPr>
          <a:xfrm>
            <a:off x="1148828" y="6272008"/>
            <a:ext cx="1374094" cy="400110"/>
          </a:xfrm>
          <a:prstGeom prst="rect">
            <a:avLst/>
          </a:prstGeom>
          <a:noFill/>
        </p:spPr>
        <p:txBody>
          <a:bodyPr wrap="none" rtlCol="0">
            <a:spAutoFit/>
          </a:bodyPr>
          <a:lstStyle/>
          <a:p>
            <a:pPr algn="ctr"/>
            <a:r>
              <a:rPr lang="zh-TW" altLang="en-US" sz="2000" dirty="0" smtClean="0">
                <a:solidFill>
                  <a:srgbClr val="FF0000"/>
                </a:solidFill>
                <a:latin typeface="微軟正黑體" panose="020B0604030504040204" pitchFamily="34" charset="-120"/>
                <a:ea typeface="微軟正黑體" panose="020B0604030504040204" pitchFamily="34" charset="-120"/>
              </a:rPr>
              <a:t>連續壁</a:t>
            </a:r>
            <a:r>
              <a:rPr lang="en-US" altLang="zh-TW" sz="2000" dirty="0" smtClean="0">
                <a:solidFill>
                  <a:srgbClr val="FF0000"/>
                </a:solidFill>
                <a:latin typeface="微軟正黑體" panose="020B0604030504040204" pitchFamily="34" charset="-120"/>
                <a:ea typeface="微軟正黑體" panose="020B0604030504040204" pitchFamily="34" charset="-120"/>
              </a:rPr>
              <a:t>(</a:t>
            </a:r>
            <a:r>
              <a:rPr lang="zh-TW" altLang="en-US" sz="2000" dirty="0">
                <a:solidFill>
                  <a:srgbClr val="FF0000"/>
                </a:solidFill>
                <a:latin typeface="微軟正黑體" panose="020B0604030504040204" pitchFamily="34" charset="-120"/>
                <a:ea typeface="微軟正黑體" panose="020B0604030504040204" pitchFamily="34" charset="-120"/>
              </a:rPr>
              <a:t>外</a:t>
            </a:r>
            <a:r>
              <a:rPr lang="en-US" altLang="zh-TW" sz="2000" dirty="0" smtClean="0">
                <a:solidFill>
                  <a:srgbClr val="FF0000"/>
                </a:solidFill>
                <a:latin typeface="微軟正黑體" panose="020B0604030504040204" pitchFamily="34" charset="-120"/>
                <a:ea typeface="微軟正黑體" panose="020B0604030504040204" pitchFamily="34" charset="-120"/>
              </a:rPr>
              <a:t>)</a:t>
            </a:r>
            <a:endParaRPr lang="en-US" sz="2000" dirty="0">
              <a:solidFill>
                <a:srgbClr val="FF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39757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325373" y="2021079"/>
            <a:ext cx="11621034" cy="4144159"/>
          </a:xfrm>
          <a:prstGeom prst="rect">
            <a:avLst/>
          </a:prstGeom>
        </p:spPr>
      </p:pic>
      <p:sp>
        <p:nvSpPr>
          <p:cNvPr id="22" name="文字方塊 21"/>
          <p:cNvSpPr txBox="1"/>
          <p:nvPr/>
        </p:nvSpPr>
        <p:spPr>
          <a:xfrm>
            <a:off x="6598033" y="255453"/>
            <a:ext cx="4641466" cy="1631216"/>
          </a:xfrm>
          <a:prstGeom prst="rect">
            <a:avLst/>
          </a:prstGeom>
          <a:noFill/>
        </p:spPr>
        <p:txBody>
          <a:bodyPr wrap="square" rtlCol="0">
            <a:spAutoFit/>
          </a:bodyPr>
          <a:lstStyle/>
          <a:p>
            <a:r>
              <a:rPr lang="zh-TW" altLang="en-US" sz="2000" dirty="0" smtClean="0">
                <a:solidFill>
                  <a:srgbClr val="00B0F0"/>
                </a:solidFill>
                <a:latin typeface="微軟正黑體" panose="020B0604030504040204" pitchFamily="34" charset="-120"/>
                <a:ea typeface="微軟正黑體" panose="020B0604030504040204" pitchFamily="34" charset="-120"/>
              </a:rPr>
              <a:t>擴挖區外側也會有結構牆和連續壁，站體最外緣一定有連續壁，往內一層是結構牆。擴挖區如果和主站體有對應樓層，例如都有月台層，擴挖區和主站體間就不</a:t>
            </a:r>
            <a:r>
              <a:rPr lang="zh-TW" altLang="en-US" sz="2000" smtClean="0">
                <a:solidFill>
                  <a:srgbClr val="00B0F0"/>
                </a:solidFill>
                <a:latin typeface="微軟正黑體" panose="020B0604030504040204" pitchFamily="34" charset="-120"/>
                <a:ea typeface="微軟正黑體" panose="020B0604030504040204" pitchFamily="34" charset="-120"/>
              </a:rPr>
              <a:t>建連續壁，</a:t>
            </a:r>
            <a:r>
              <a:rPr lang="zh-TW" altLang="en-US" sz="2000" dirty="0" smtClean="0">
                <a:solidFill>
                  <a:srgbClr val="00B0F0"/>
                </a:solidFill>
                <a:latin typeface="微軟正黑體" panose="020B0604030504040204" pitchFamily="34" charset="-120"/>
                <a:ea typeface="微軟正黑體" panose="020B0604030504040204" pitchFamily="34" charset="-120"/>
              </a:rPr>
              <a:t>只有結構牆</a:t>
            </a:r>
            <a:r>
              <a:rPr lang="zh-TW" altLang="en-US" sz="2000" dirty="0">
                <a:solidFill>
                  <a:srgbClr val="00B0F0"/>
                </a:solidFill>
                <a:latin typeface="微軟正黑體" panose="020B0604030504040204" pitchFamily="34" charset="-120"/>
                <a:ea typeface="微軟正黑體" panose="020B0604030504040204" pitchFamily="34" charset="-120"/>
              </a:rPr>
              <a:t>。</a:t>
            </a:r>
            <a:endParaRPr lang="en-US" altLang="zh-TW" sz="2000" dirty="0" smtClean="0">
              <a:solidFill>
                <a:srgbClr val="00B0F0"/>
              </a:solidFill>
              <a:latin typeface="微軟正黑體" panose="020B0604030504040204" pitchFamily="34" charset="-120"/>
              <a:ea typeface="微軟正黑體" panose="020B0604030504040204" pitchFamily="34" charset="-120"/>
            </a:endParaRPr>
          </a:p>
        </p:txBody>
      </p:sp>
      <p:sp>
        <p:nvSpPr>
          <p:cNvPr id="15" name="文字方塊 14"/>
          <p:cNvSpPr txBox="1"/>
          <p:nvPr/>
        </p:nvSpPr>
        <p:spPr>
          <a:xfrm>
            <a:off x="570966" y="265169"/>
            <a:ext cx="1723549" cy="400110"/>
          </a:xfrm>
          <a:prstGeom prst="rect">
            <a:avLst/>
          </a:prstGeom>
          <a:noFill/>
        </p:spPr>
        <p:txBody>
          <a:bodyPr wrap="none" rtlCol="0">
            <a:spAutoFit/>
          </a:bodyPr>
          <a:lstStyle/>
          <a:p>
            <a:r>
              <a:rPr lang="zh-TW" altLang="en-US" sz="2000" dirty="0">
                <a:latin typeface="微軟正黑體" panose="020B0604030504040204" pitchFamily="34" charset="-120"/>
                <a:ea typeface="微軟正黑體" panose="020B0604030504040204" pitchFamily="34" charset="-120"/>
              </a:rPr>
              <a:t>擴</a:t>
            </a:r>
            <a:r>
              <a:rPr lang="zh-TW" altLang="en-US" sz="2000" dirty="0" smtClean="0">
                <a:latin typeface="微軟正黑體" panose="020B0604030504040204" pitchFamily="34" charset="-120"/>
                <a:ea typeface="微軟正黑體" panose="020B0604030504040204" pitchFamily="34" charset="-120"/>
              </a:rPr>
              <a:t>挖</a:t>
            </a:r>
            <a:r>
              <a:rPr lang="zh-TW" altLang="en-US" sz="2000" dirty="0">
                <a:latin typeface="微軟正黑體" panose="020B0604030504040204" pitchFamily="34" charset="-120"/>
                <a:ea typeface="微軟正黑體" panose="020B0604030504040204" pitchFamily="34" charset="-120"/>
              </a:rPr>
              <a:t>區</a:t>
            </a:r>
            <a:r>
              <a:rPr lang="zh-TW" altLang="en-US" sz="2000" dirty="0" smtClean="0">
                <a:latin typeface="微軟正黑體" panose="020B0604030504040204" pitchFamily="34" charset="-120"/>
                <a:ea typeface="微軟正黑體" panose="020B0604030504040204" pitchFamily="34" charset="-120"/>
              </a:rPr>
              <a:t>設定例</a:t>
            </a:r>
            <a:endParaRPr lang="en-US" sz="2000" dirty="0">
              <a:latin typeface="微軟正黑體" panose="020B0604030504040204" pitchFamily="34" charset="-120"/>
              <a:ea typeface="微軟正黑體" panose="020B0604030504040204" pitchFamily="34" charset="-120"/>
            </a:endParaRPr>
          </a:p>
        </p:txBody>
      </p:sp>
      <p:sp>
        <p:nvSpPr>
          <p:cNvPr id="3" name="矩形 2"/>
          <p:cNvSpPr/>
          <p:nvPr/>
        </p:nvSpPr>
        <p:spPr>
          <a:xfrm>
            <a:off x="689207" y="3731420"/>
            <a:ext cx="9648593" cy="992980"/>
          </a:xfrm>
          <a:prstGeom prst="rect">
            <a:avLst/>
          </a:prstGeom>
          <a:solidFill>
            <a:srgbClr val="FFC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矩形 52"/>
          <p:cNvSpPr/>
          <p:nvPr/>
        </p:nvSpPr>
        <p:spPr>
          <a:xfrm>
            <a:off x="1148829" y="2517775"/>
            <a:ext cx="711721" cy="1052165"/>
          </a:xfrm>
          <a:prstGeom prst="rect">
            <a:avLst/>
          </a:prstGeom>
          <a:solidFill>
            <a:srgbClr val="92D05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矩形 54"/>
          <p:cNvSpPr/>
          <p:nvPr/>
        </p:nvSpPr>
        <p:spPr>
          <a:xfrm>
            <a:off x="1860550" y="2929229"/>
            <a:ext cx="2187575" cy="640711"/>
          </a:xfrm>
          <a:prstGeom prst="rect">
            <a:avLst/>
          </a:prstGeom>
          <a:solidFill>
            <a:srgbClr val="92D05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矩形 56"/>
          <p:cNvSpPr/>
          <p:nvPr/>
        </p:nvSpPr>
        <p:spPr>
          <a:xfrm>
            <a:off x="7225445" y="4908304"/>
            <a:ext cx="4014054" cy="260596"/>
          </a:xfrm>
          <a:prstGeom prst="rect">
            <a:avLst/>
          </a:prstGeom>
          <a:solidFill>
            <a:srgbClr val="92D05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11239499" y="4908304"/>
            <a:ext cx="527051" cy="1047584"/>
          </a:xfrm>
          <a:prstGeom prst="rect">
            <a:avLst/>
          </a:prstGeom>
          <a:solidFill>
            <a:srgbClr val="92D05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手繪多邊形 6"/>
          <p:cNvSpPr/>
          <p:nvPr/>
        </p:nvSpPr>
        <p:spPr>
          <a:xfrm>
            <a:off x="553453" y="2394284"/>
            <a:ext cx="11321715" cy="3609474"/>
          </a:xfrm>
          <a:custGeom>
            <a:avLst/>
            <a:gdLst>
              <a:gd name="connsiteX0" fmla="*/ 0 w 11321715"/>
              <a:gd name="connsiteY0" fmla="*/ 1106905 h 3609474"/>
              <a:gd name="connsiteX1" fmla="*/ 0 w 11321715"/>
              <a:gd name="connsiteY1" fmla="*/ 2478505 h 3609474"/>
              <a:gd name="connsiteX2" fmla="*/ 6641431 w 11321715"/>
              <a:gd name="connsiteY2" fmla="*/ 2478505 h 3609474"/>
              <a:gd name="connsiteX3" fmla="*/ 6641431 w 11321715"/>
              <a:gd name="connsiteY3" fmla="*/ 2851484 h 3609474"/>
              <a:gd name="connsiteX4" fmla="*/ 10635915 w 11321715"/>
              <a:gd name="connsiteY4" fmla="*/ 2851484 h 3609474"/>
              <a:gd name="connsiteX5" fmla="*/ 10635915 w 11321715"/>
              <a:gd name="connsiteY5" fmla="*/ 3609474 h 3609474"/>
              <a:gd name="connsiteX6" fmla="*/ 11321715 w 11321715"/>
              <a:gd name="connsiteY6" fmla="*/ 3585411 h 3609474"/>
              <a:gd name="connsiteX7" fmla="*/ 11321715 w 11321715"/>
              <a:gd name="connsiteY7" fmla="*/ 2442411 h 3609474"/>
              <a:gd name="connsiteX8" fmla="*/ 9914021 w 11321715"/>
              <a:gd name="connsiteY8" fmla="*/ 2442411 h 3609474"/>
              <a:gd name="connsiteX9" fmla="*/ 9914021 w 11321715"/>
              <a:gd name="connsiteY9" fmla="*/ 1094874 h 3609474"/>
              <a:gd name="connsiteX10" fmla="*/ 9529010 w 11321715"/>
              <a:gd name="connsiteY10" fmla="*/ 1094874 h 3609474"/>
              <a:gd name="connsiteX11" fmla="*/ 9529010 w 11321715"/>
              <a:gd name="connsiteY11" fmla="*/ 108284 h 3609474"/>
              <a:gd name="connsiteX12" fmla="*/ 6436894 w 11321715"/>
              <a:gd name="connsiteY12" fmla="*/ 108284 h 3609474"/>
              <a:gd name="connsiteX13" fmla="*/ 6436894 w 11321715"/>
              <a:gd name="connsiteY13" fmla="*/ 938463 h 3609474"/>
              <a:gd name="connsiteX14" fmla="*/ 3645568 w 11321715"/>
              <a:gd name="connsiteY14" fmla="*/ 938463 h 3609474"/>
              <a:gd name="connsiteX15" fmla="*/ 3645568 w 11321715"/>
              <a:gd name="connsiteY15" fmla="*/ 385011 h 3609474"/>
              <a:gd name="connsiteX16" fmla="*/ 1467852 w 11321715"/>
              <a:gd name="connsiteY16" fmla="*/ 385011 h 3609474"/>
              <a:gd name="connsiteX17" fmla="*/ 1467852 w 11321715"/>
              <a:gd name="connsiteY17" fmla="*/ 0 h 3609474"/>
              <a:gd name="connsiteX18" fmla="*/ 457200 w 11321715"/>
              <a:gd name="connsiteY18" fmla="*/ 0 h 3609474"/>
              <a:gd name="connsiteX19" fmla="*/ 457200 w 11321715"/>
              <a:gd name="connsiteY19" fmla="*/ 1106905 h 3609474"/>
              <a:gd name="connsiteX20" fmla="*/ 0 w 11321715"/>
              <a:gd name="connsiteY20" fmla="*/ 1106905 h 3609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321715" h="3609474">
                <a:moveTo>
                  <a:pt x="0" y="1106905"/>
                </a:moveTo>
                <a:lnTo>
                  <a:pt x="0" y="2478505"/>
                </a:lnTo>
                <a:lnTo>
                  <a:pt x="6641431" y="2478505"/>
                </a:lnTo>
                <a:lnTo>
                  <a:pt x="6641431" y="2851484"/>
                </a:lnTo>
                <a:lnTo>
                  <a:pt x="10635915" y="2851484"/>
                </a:lnTo>
                <a:lnTo>
                  <a:pt x="10635915" y="3609474"/>
                </a:lnTo>
                <a:lnTo>
                  <a:pt x="11321715" y="3585411"/>
                </a:lnTo>
                <a:lnTo>
                  <a:pt x="11321715" y="2442411"/>
                </a:lnTo>
                <a:lnTo>
                  <a:pt x="9914021" y="2442411"/>
                </a:lnTo>
                <a:lnTo>
                  <a:pt x="9914021" y="1094874"/>
                </a:lnTo>
                <a:lnTo>
                  <a:pt x="9529010" y="1094874"/>
                </a:lnTo>
                <a:lnTo>
                  <a:pt x="9529010" y="108284"/>
                </a:lnTo>
                <a:lnTo>
                  <a:pt x="6436894" y="108284"/>
                </a:lnTo>
                <a:lnTo>
                  <a:pt x="6436894" y="938463"/>
                </a:lnTo>
                <a:lnTo>
                  <a:pt x="3645568" y="938463"/>
                </a:lnTo>
                <a:lnTo>
                  <a:pt x="3645568" y="385011"/>
                </a:lnTo>
                <a:lnTo>
                  <a:pt x="1467852" y="385011"/>
                </a:lnTo>
                <a:lnTo>
                  <a:pt x="1467852" y="0"/>
                </a:lnTo>
                <a:lnTo>
                  <a:pt x="457200" y="0"/>
                </a:lnTo>
                <a:lnTo>
                  <a:pt x="457200" y="1106905"/>
                </a:lnTo>
                <a:lnTo>
                  <a:pt x="0" y="1106905"/>
                </a:lnTo>
                <a:close/>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文字方塊 29"/>
          <p:cNvSpPr txBox="1"/>
          <p:nvPr/>
        </p:nvSpPr>
        <p:spPr>
          <a:xfrm>
            <a:off x="2625326" y="6003758"/>
            <a:ext cx="1340432" cy="400110"/>
          </a:xfrm>
          <a:prstGeom prst="rect">
            <a:avLst/>
          </a:prstGeom>
          <a:noFill/>
        </p:spPr>
        <p:txBody>
          <a:bodyPr wrap="none" rtlCol="0">
            <a:spAutoFit/>
          </a:bodyPr>
          <a:lstStyle/>
          <a:p>
            <a:pPr algn="ctr"/>
            <a:r>
              <a:rPr lang="en-US" altLang="zh-TW" sz="2000" dirty="0" smtClean="0">
                <a:solidFill>
                  <a:srgbClr val="0070C0"/>
                </a:solidFill>
                <a:latin typeface="微軟正黑體" panose="020B0604030504040204" pitchFamily="34" charset="-120"/>
                <a:ea typeface="微軟正黑體" panose="020B0604030504040204" pitchFamily="34" charset="-120"/>
              </a:rPr>
              <a:t>1m</a:t>
            </a:r>
            <a:r>
              <a:rPr lang="zh-TW" altLang="en-US" sz="2000" dirty="0" smtClean="0">
                <a:solidFill>
                  <a:srgbClr val="0070C0"/>
                </a:solidFill>
                <a:latin typeface="微軟正黑體" panose="020B0604030504040204" pitchFamily="34" charset="-120"/>
                <a:ea typeface="微軟正黑體" panose="020B0604030504040204" pitchFamily="34" charset="-120"/>
              </a:rPr>
              <a:t>連續壁</a:t>
            </a:r>
            <a:endParaRPr lang="en-US" sz="2000" dirty="0">
              <a:solidFill>
                <a:srgbClr val="0070C0"/>
              </a:solidFill>
              <a:latin typeface="微軟正黑體" panose="020B0604030504040204" pitchFamily="34" charset="-120"/>
              <a:ea typeface="微軟正黑體" panose="020B0604030504040204" pitchFamily="34" charset="-120"/>
            </a:endParaRPr>
          </a:p>
        </p:txBody>
      </p:sp>
      <p:cxnSp>
        <p:nvCxnSpPr>
          <p:cNvPr id="31" name="直線單箭頭接點 30"/>
          <p:cNvCxnSpPr>
            <a:stCxn id="30" idx="3"/>
          </p:cNvCxnSpPr>
          <p:nvPr/>
        </p:nvCxnSpPr>
        <p:spPr>
          <a:xfrm flipV="1">
            <a:off x="3965758" y="4908305"/>
            <a:ext cx="538590" cy="1295508"/>
          </a:xfrm>
          <a:prstGeom prst="straightConnector1">
            <a:avLst/>
          </a:prstGeom>
          <a:ln>
            <a:solidFill>
              <a:srgbClr val="0070C0"/>
            </a:solidFill>
            <a:tailEnd type="arrow" w="lg" len="me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063947" y="2648863"/>
            <a:ext cx="2886169" cy="921077"/>
          </a:xfrm>
          <a:prstGeom prst="rect">
            <a:avLst/>
          </a:prstGeom>
          <a:solidFill>
            <a:srgbClr val="92D05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p:cNvSpPr/>
          <p:nvPr/>
        </p:nvSpPr>
        <p:spPr>
          <a:xfrm>
            <a:off x="4048126" y="3442813"/>
            <a:ext cx="3015822" cy="127128"/>
          </a:xfrm>
          <a:prstGeom prst="rect">
            <a:avLst/>
          </a:prstGeom>
          <a:solidFill>
            <a:srgbClr val="92D05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手繪多邊形 26"/>
          <p:cNvSpPr/>
          <p:nvPr/>
        </p:nvSpPr>
        <p:spPr>
          <a:xfrm>
            <a:off x="637674" y="3657600"/>
            <a:ext cx="11213431" cy="2249905"/>
          </a:xfrm>
          <a:custGeom>
            <a:avLst/>
            <a:gdLst>
              <a:gd name="connsiteX0" fmla="*/ 12031 w 11213431"/>
              <a:gd name="connsiteY0" fmla="*/ 1143000 h 2310063"/>
              <a:gd name="connsiteX1" fmla="*/ 6653463 w 11213431"/>
              <a:gd name="connsiteY1" fmla="*/ 1143000 h 2310063"/>
              <a:gd name="connsiteX2" fmla="*/ 6653463 w 11213431"/>
              <a:gd name="connsiteY2" fmla="*/ 1576137 h 2310063"/>
              <a:gd name="connsiteX3" fmla="*/ 10599821 w 11213431"/>
              <a:gd name="connsiteY3" fmla="*/ 1576137 h 2310063"/>
              <a:gd name="connsiteX4" fmla="*/ 10599821 w 11213431"/>
              <a:gd name="connsiteY4" fmla="*/ 2310063 h 2310063"/>
              <a:gd name="connsiteX5" fmla="*/ 11213431 w 11213431"/>
              <a:gd name="connsiteY5" fmla="*/ 2310063 h 2310063"/>
              <a:gd name="connsiteX6" fmla="*/ 11213431 w 11213431"/>
              <a:gd name="connsiteY6" fmla="*/ 1311442 h 2310063"/>
              <a:gd name="connsiteX7" fmla="*/ 9745579 w 11213431"/>
              <a:gd name="connsiteY7" fmla="*/ 1311442 h 2310063"/>
              <a:gd name="connsiteX8" fmla="*/ 9745579 w 11213431"/>
              <a:gd name="connsiteY8" fmla="*/ 0 h 2310063"/>
              <a:gd name="connsiteX9" fmla="*/ 0 w 11213431"/>
              <a:gd name="connsiteY9" fmla="*/ 0 h 2310063"/>
              <a:gd name="connsiteX10" fmla="*/ 12031 w 11213431"/>
              <a:gd name="connsiteY10" fmla="*/ 1143000 h 231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13431" h="2310063">
                <a:moveTo>
                  <a:pt x="12031" y="1143000"/>
                </a:moveTo>
                <a:lnTo>
                  <a:pt x="6653463" y="1143000"/>
                </a:lnTo>
                <a:lnTo>
                  <a:pt x="6653463" y="1576137"/>
                </a:lnTo>
                <a:lnTo>
                  <a:pt x="10599821" y="1576137"/>
                </a:lnTo>
                <a:lnTo>
                  <a:pt x="10599821" y="2310063"/>
                </a:lnTo>
                <a:lnTo>
                  <a:pt x="11213431" y="2310063"/>
                </a:lnTo>
                <a:lnTo>
                  <a:pt x="11213431" y="1311442"/>
                </a:lnTo>
                <a:lnTo>
                  <a:pt x="9745579" y="1311442"/>
                </a:lnTo>
                <a:lnTo>
                  <a:pt x="9745579" y="0"/>
                </a:lnTo>
                <a:lnTo>
                  <a:pt x="0" y="0"/>
                </a:lnTo>
                <a:lnTo>
                  <a:pt x="12031" y="1143000"/>
                </a:lnTo>
                <a:close/>
              </a:path>
            </a:pathLst>
          </a:cu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手繪多邊形 27"/>
          <p:cNvSpPr/>
          <p:nvPr/>
        </p:nvSpPr>
        <p:spPr>
          <a:xfrm>
            <a:off x="1058779" y="2454442"/>
            <a:ext cx="8963526" cy="1155032"/>
          </a:xfrm>
          <a:custGeom>
            <a:avLst/>
            <a:gdLst>
              <a:gd name="connsiteX0" fmla="*/ 0 w 8903368"/>
              <a:gd name="connsiteY0" fmla="*/ 1155032 h 1155032"/>
              <a:gd name="connsiteX1" fmla="*/ 0 w 8903368"/>
              <a:gd name="connsiteY1" fmla="*/ 0 h 1155032"/>
              <a:gd name="connsiteX2" fmla="*/ 830179 w 8903368"/>
              <a:gd name="connsiteY2" fmla="*/ 0 h 1155032"/>
              <a:gd name="connsiteX3" fmla="*/ 830179 w 8903368"/>
              <a:gd name="connsiteY3" fmla="*/ 397042 h 1155032"/>
              <a:gd name="connsiteX4" fmla="*/ 2995863 w 8903368"/>
              <a:gd name="connsiteY4" fmla="*/ 397042 h 1155032"/>
              <a:gd name="connsiteX5" fmla="*/ 2995863 w 8903368"/>
              <a:gd name="connsiteY5" fmla="*/ 926432 h 1155032"/>
              <a:gd name="connsiteX6" fmla="*/ 5931568 w 8903368"/>
              <a:gd name="connsiteY6" fmla="*/ 926432 h 1155032"/>
              <a:gd name="connsiteX7" fmla="*/ 5931568 w 8903368"/>
              <a:gd name="connsiteY7" fmla="*/ 120316 h 1155032"/>
              <a:gd name="connsiteX8" fmla="*/ 8903368 w 8903368"/>
              <a:gd name="connsiteY8" fmla="*/ 120316 h 1155032"/>
              <a:gd name="connsiteX9" fmla="*/ 8903368 w 8903368"/>
              <a:gd name="connsiteY9" fmla="*/ 1130969 h 1155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3368" h="1155032">
                <a:moveTo>
                  <a:pt x="0" y="1155032"/>
                </a:moveTo>
                <a:lnTo>
                  <a:pt x="0" y="0"/>
                </a:lnTo>
                <a:lnTo>
                  <a:pt x="830179" y="0"/>
                </a:lnTo>
                <a:lnTo>
                  <a:pt x="830179" y="397042"/>
                </a:lnTo>
                <a:lnTo>
                  <a:pt x="2995863" y="397042"/>
                </a:lnTo>
                <a:lnTo>
                  <a:pt x="2995863" y="926432"/>
                </a:lnTo>
                <a:lnTo>
                  <a:pt x="5931568" y="926432"/>
                </a:lnTo>
                <a:lnTo>
                  <a:pt x="5931568" y="120316"/>
                </a:lnTo>
                <a:lnTo>
                  <a:pt x="8903368" y="120316"/>
                </a:lnTo>
                <a:lnTo>
                  <a:pt x="8903368" y="1130969"/>
                </a:lnTo>
              </a:path>
            </a:pathLst>
          </a:cu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文字方塊 43"/>
          <p:cNvSpPr txBox="1"/>
          <p:nvPr/>
        </p:nvSpPr>
        <p:spPr>
          <a:xfrm>
            <a:off x="1523545" y="1345821"/>
            <a:ext cx="1548822" cy="400110"/>
          </a:xfrm>
          <a:prstGeom prst="rect">
            <a:avLst/>
          </a:prstGeom>
          <a:noFill/>
        </p:spPr>
        <p:txBody>
          <a:bodyPr wrap="none" rtlCol="0">
            <a:spAutoFit/>
          </a:bodyPr>
          <a:lstStyle/>
          <a:p>
            <a:pPr algn="ctr"/>
            <a:r>
              <a:rPr lang="en-US" altLang="zh-TW" sz="2000" dirty="0" smtClean="0">
                <a:solidFill>
                  <a:srgbClr val="C00000"/>
                </a:solidFill>
                <a:latin typeface="微軟正黑體" panose="020B0604030504040204" pitchFamily="34" charset="-120"/>
                <a:ea typeface="微軟正黑體" panose="020B0604030504040204" pitchFamily="34" charset="-120"/>
              </a:rPr>
              <a:t>1.5m</a:t>
            </a:r>
            <a:r>
              <a:rPr lang="zh-TW" altLang="en-US" sz="2000" dirty="0" smtClean="0">
                <a:solidFill>
                  <a:srgbClr val="C00000"/>
                </a:solidFill>
                <a:latin typeface="微軟正黑體" panose="020B0604030504040204" pitchFamily="34" charset="-120"/>
                <a:ea typeface="微軟正黑體" panose="020B0604030504040204" pitchFamily="34" charset="-120"/>
              </a:rPr>
              <a:t>結構牆</a:t>
            </a:r>
            <a:endParaRPr lang="en-US" sz="2000" dirty="0">
              <a:solidFill>
                <a:srgbClr val="C00000"/>
              </a:solidFill>
              <a:latin typeface="微軟正黑體" panose="020B0604030504040204" pitchFamily="34" charset="-120"/>
              <a:ea typeface="微軟正黑體" panose="020B0604030504040204" pitchFamily="34" charset="-120"/>
            </a:endParaRPr>
          </a:p>
        </p:txBody>
      </p:sp>
      <p:cxnSp>
        <p:nvCxnSpPr>
          <p:cNvPr id="45" name="直線單箭頭接點 44"/>
          <p:cNvCxnSpPr>
            <a:stCxn id="44" idx="3"/>
          </p:cNvCxnSpPr>
          <p:nvPr/>
        </p:nvCxnSpPr>
        <p:spPr>
          <a:xfrm>
            <a:off x="3072367" y="1545876"/>
            <a:ext cx="434396" cy="2072190"/>
          </a:xfrm>
          <a:prstGeom prst="straightConnector1">
            <a:avLst/>
          </a:prstGeom>
          <a:ln>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27" idx="1"/>
          </p:cNvCxnSpPr>
          <p:nvPr/>
        </p:nvCxnSpPr>
        <p:spPr>
          <a:xfrm>
            <a:off x="7291137" y="4770834"/>
            <a:ext cx="3046663" cy="1191"/>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7" idx="2"/>
            <a:endCxn id="7" idx="8"/>
          </p:cNvCxnSpPr>
          <p:nvPr/>
        </p:nvCxnSpPr>
        <p:spPr>
          <a:xfrm flipV="1">
            <a:off x="7194884" y="4836695"/>
            <a:ext cx="3272590" cy="36094"/>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0705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325373" y="2021079"/>
            <a:ext cx="11621034" cy="4144159"/>
          </a:xfrm>
          <a:prstGeom prst="rect">
            <a:avLst/>
          </a:prstGeom>
        </p:spPr>
      </p:pic>
      <p:sp>
        <p:nvSpPr>
          <p:cNvPr id="22" name="文字方塊 21"/>
          <p:cNvSpPr txBox="1"/>
          <p:nvPr/>
        </p:nvSpPr>
        <p:spPr>
          <a:xfrm>
            <a:off x="6598033" y="255453"/>
            <a:ext cx="4641466" cy="1323439"/>
          </a:xfrm>
          <a:prstGeom prst="rect">
            <a:avLst/>
          </a:prstGeom>
          <a:noFill/>
        </p:spPr>
        <p:txBody>
          <a:bodyPr wrap="square" rtlCol="0">
            <a:spAutoFit/>
          </a:bodyPr>
          <a:lstStyle/>
          <a:p>
            <a:r>
              <a:rPr lang="zh-TW" altLang="en-US" sz="2000" dirty="0" smtClean="0">
                <a:solidFill>
                  <a:srgbClr val="00B0F0"/>
                </a:solidFill>
                <a:latin typeface="微軟正黑體" panose="020B0604030504040204" pitchFamily="34" charset="-120"/>
                <a:ea typeface="微軟正黑體" panose="020B0604030504040204" pitchFamily="34" charset="-120"/>
              </a:rPr>
              <a:t>以下圖月台層平面為例，上半部擴挖區的月台層和穿堂層是可用空間；右下角的擴挖區只有挖到穿堂層，因此到月台層就沒有了。</a:t>
            </a:r>
            <a:endParaRPr lang="en-US" altLang="zh-TW" sz="2000" dirty="0" smtClean="0">
              <a:solidFill>
                <a:srgbClr val="00B0F0"/>
              </a:solidFill>
              <a:latin typeface="微軟正黑體" panose="020B0604030504040204" pitchFamily="34" charset="-120"/>
              <a:ea typeface="微軟正黑體" panose="020B0604030504040204" pitchFamily="34" charset="-120"/>
            </a:endParaRPr>
          </a:p>
        </p:txBody>
      </p:sp>
      <p:sp>
        <p:nvSpPr>
          <p:cNvPr id="15" name="文字方塊 14"/>
          <p:cNvSpPr txBox="1"/>
          <p:nvPr/>
        </p:nvSpPr>
        <p:spPr>
          <a:xfrm>
            <a:off x="570966" y="265169"/>
            <a:ext cx="3005951" cy="400110"/>
          </a:xfrm>
          <a:prstGeom prst="rect">
            <a:avLst/>
          </a:prstGeom>
          <a:noFill/>
        </p:spPr>
        <p:txBody>
          <a:bodyPr wrap="none" rtlCol="0">
            <a:spAutoFit/>
          </a:bodyPr>
          <a:lstStyle/>
          <a:p>
            <a:r>
              <a:rPr lang="zh-TW" altLang="en-US" sz="2000" dirty="0" smtClean="0">
                <a:latin typeface="微軟正黑體" panose="020B0604030504040204" pitchFamily="34" charset="-120"/>
                <a:ea typeface="微軟正黑體" panose="020B0604030504040204" pitchFamily="34" charset="-120"/>
              </a:rPr>
              <a:t>每一擴挖區須有樓層設定</a:t>
            </a:r>
            <a:endParaRPr lang="en-US" sz="2000" dirty="0">
              <a:latin typeface="微軟正黑體" panose="020B0604030504040204" pitchFamily="34" charset="-120"/>
              <a:ea typeface="微軟正黑體" panose="020B0604030504040204" pitchFamily="34" charset="-120"/>
            </a:endParaRPr>
          </a:p>
        </p:txBody>
      </p:sp>
      <p:sp>
        <p:nvSpPr>
          <p:cNvPr id="3" name="矩形 2"/>
          <p:cNvSpPr/>
          <p:nvPr/>
        </p:nvSpPr>
        <p:spPr>
          <a:xfrm>
            <a:off x="689207" y="3731420"/>
            <a:ext cx="9648593" cy="992980"/>
          </a:xfrm>
          <a:prstGeom prst="rect">
            <a:avLst/>
          </a:prstGeom>
          <a:solidFill>
            <a:srgbClr val="FFC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矩形 52"/>
          <p:cNvSpPr/>
          <p:nvPr/>
        </p:nvSpPr>
        <p:spPr>
          <a:xfrm>
            <a:off x="1148829" y="2517775"/>
            <a:ext cx="711721" cy="1052165"/>
          </a:xfrm>
          <a:prstGeom prst="rect">
            <a:avLst/>
          </a:prstGeom>
          <a:solidFill>
            <a:srgbClr val="92D05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矩形 54"/>
          <p:cNvSpPr/>
          <p:nvPr/>
        </p:nvSpPr>
        <p:spPr>
          <a:xfrm>
            <a:off x="1860550" y="2929229"/>
            <a:ext cx="2187575" cy="640711"/>
          </a:xfrm>
          <a:prstGeom prst="rect">
            <a:avLst/>
          </a:prstGeom>
          <a:solidFill>
            <a:srgbClr val="92D05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矩形 56"/>
          <p:cNvSpPr/>
          <p:nvPr/>
        </p:nvSpPr>
        <p:spPr>
          <a:xfrm>
            <a:off x="7225445" y="4908304"/>
            <a:ext cx="4014054" cy="260596"/>
          </a:xfrm>
          <a:prstGeom prst="rect">
            <a:avLst/>
          </a:prstGeom>
          <a:solidFill>
            <a:srgbClr val="92D05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11239499" y="4908304"/>
            <a:ext cx="527051" cy="1047584"/>
          </a:xfrm>
          <a:prstGeom prst="rect">
            <a:avLst/>
          </a:prstGeom>
          <a:solidFill>
            <a:srgbClr val="92D05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手繪多邊形 6"/>
          <p:cNvSpPr/>
          <p:nvPr/>
        </p:nvSpPr>
        <p:spPr>
          <a:xfrm>
            <a:off x="553453" y="2394284"/>
            <a:ext cx="11321715" cy="3609474"/>
          </a:xfrm>
          <a:custGeom>
            <a:avLst/>
            <a:gdLst>
              <a:gd name="connsiteX0" fmla="*/ 0 w 11321715"/>
              <a:gd name="connsiteY0" fmla="*/ 1106905 h 3609474"/>
              <a:gd name="connsiteX1" fmla="*/ 0 w 11321715"/>
              <a:gd name="connsiteY1" fmla="*/ 2478505 h 3609474"/>
              <a:gd name="connsiteX2" fmla="*/ 6641431 w 11321715"/>
              <a:gd name="connsiteY2" fmla="*/ 2478505 h 3609474"/>
              <a:gd name="connsiteX3" fmla="*/ 6641431 w 11321715"/>
              <a:gd name="connsiteY3" fmla="*/ 2851484 h 3609474"/>
              <a:gd name="connsiteX4" fmla="*/ 10635915 w 11321715"/>
              <a:gd name="connsiteY4" fmla="*/ 2851484 h 3609474"/>
              <a:gd name="connsiteX5" fmla="*/ 10635915 w 11321715"/>
              <a:gd name="connsiteY5" fmla="*/ 3609474 h 3609474"/>
              <a:gd name="connsiteX6" fmla="*/ 11321715 w 11321715"/>
              <a:gd name="connsiteY6" fmla="*/ 3585411 h 3609474"/>
              <a:gd name="connsiteX7" fmla="*/ 11321715 w 11321715"/>
              <a:gd name="connsiteY7" fmla="*/ 2442411 h 3609474"/>
              <a:gd name="connsiteX8" fmla="*/ 9914021 w 11321715"/>
              <a:gd name="connsiteY8" fmla="*/ 2442411 h 3609474"/>
              <a:gd name="connsiteX9" fmla="*/ 9914021 w 11321715"/>
              <a:gd name="connsiteY9" fmla="*/ 1094874 h 3609474"/>
              <a:gd name="connsiteX10" fmla="*/ 9529010 w 11321715"/>
              <a:gd name="connsiteY10" fmla="*/ 1094874 h 3609474"/>
              <a:gd name="connsiteX11" fmla="*/ 9529010 w 11321715"/>
              <a:gd name="connsiteY11" fmla="*/ 108284 h 3609474"/>
              <a:gd name="connsiteX12" fmla="*/ 6436894 w 11321715"/>
              <a:gd name="connsiteY12" fmla="*/ 108284 h 3609474"/>
              <a:gd name="connsiteX13" fmla="*/ 6436894 w 11321715"/>
              <a:gd name="connsiteY13" fmla="*/ 938463 h 3609474"/>
              <a:gd name="connsiteX14" fmla="*/ 3645568 w 11321715"/>
              <a:gd name="connsiteY14" fmla="*/ 938463 h 3609474"/>
              <a:gd name="connsiteX15" fmla="*/ 3645568 w 11321715"/>
              <a:gd name="connsiteY15" fmla="*/ 385011 h 3609474"/>
              <a:gd name="connsiteX16" fmla="*/ 1467852 w 11321715"/>
              <a:gd name="connsiteY16" fmla="*/ 385011 h 3609474"/>
              <a:gd name="connsiteX17" fmla="*/ 1467852 w 11321715"/>
              <a:gd name="connsiteY17" fmla="*/ 0 h 3609474"/>
              <a:gd name="connsiteX18" fmla="*/ 457200 w 11321715"/>
              <a:gd name="connsiteY18" fmla="*/ 0 h 3609474"/>
              <a:gd name="connsiteX19" fmla="*/ 457200 w 11321715"/>
              <a:gd name="connsiteY19" fmla="*/ 1106905 h 3609474"/>
              <a:gd name="connsiteX20" fmla="*/ 0 w 11321715"/>
              <a:gd name="connsiteY20" fmla="*/ 1106905 h 3609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321715" h="3609474">
                <a:moveTo>
                  <a:pt x="0" y="1106905"/>
                </a:moveTo>
                <a:lnTo>
                  <a:pt x="0" y="2478505"/>
                </a:lnTo>
                <a:lnTo>
                  <a:pt x="6641431" y="2478505"/>
                </a:lnTo>
                <a:lnTo>
                  <a:pt x="6641431" y="2851484"/>
                </a:lnTo>
                <a:lnTo>
                  <a:pt x="10635915" y="2851484"/>
                </a:lnTo>
                <a:lnTo>
                  <a:pt x="10635915" y="3609474"/>
                </a:lnTo>
                <a:lnTo>
                  <a:pt x="11321715" y="3585411"/>
                </a:lnTo>
                <a:lnTo>
                  <a:pt x="11321715" y="2442411"/>
                </a:lnTo>
                <a:lnTo>
                  <a:pt x="9914021" y="2442411"/>
                </a:lnTo>
                <a:lnTo>
                  <a:pt x="9914021" y="1094874"/>
                </a:lnTo>
                <a:lnTo>
                  <a:pt x="9529010" y="1094874"/>
                </a:lnTo>
                <a:lnTo>
                  <a:pt x="9529010" y="108284"/>
                </a:lnTo>
                <a:lnTo>
                  <a:pt x="6436894" y="108284"/>
                </a:lnTo>
                <a:lnTo>
                  <a:pt x="6436894" y="938463"/>
                </a:lnTo>
                <a:lnTo>
                  <a:pt x="3645568" y="938463"/>
                </a:lnTo>
                <a:lnTo>
                  <a:pt x="3645568" y="385011"/>
                </a:lnTo>
                <a:lnTo>
                  <a:pt x="1467852" y="385011"/>
                </a:lnTo>
                <a:lnTo>
                  <a:pt x="1467852" y="0"/>
                </a:lnTo>
                <a:lnTo>
                  <a:pt x="457200" y="0"/>
                </a:lnTo>
                <a:lnTo>
                  <a:pt x="457200" y="1106905"/>
                </a:lnTo>
                <a:lnTo>
                  <a:pt x="0" y="1106905"/>
                </a:lnTo>
                <a:close/>
              </a:path>
            </a:pathLst>
          </a:cu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文字方塊 29"/>
          <p:cNvSpPr txBox="1"/>
          <p:nvPr/>
        </p:nvSpPr>
        <p:spPr>
          <a:xfrm>
            <a:off x="2625326" y="6003758"/>
            <a:ext cx="1340432" cy="400110"/>
          </a:xfrm>
          <a:prstGeom prst="rect">
            <a:avLst/>
          </a:prstGeom>
          <a:noFill/>
        </p:spPr>
        <p:txBody>
          <a:bodyPr wrap="none" rtlCol="0">
            <a:spAutoFit/>
          </a:bodyPr>
          <a:lstStyle/>
          <a:p>
            <a:pPr algn="ctr"/>
            <a:r>
              <a:rPr lang="en-US" altLang="zh-TW" sz="2000" dirty="0" smtClean="0">
                <a:solidFill>
                  <a:srgbClr val="0070C0"/>
                </a:solidFill>
                <a:latin typeface="微軟正黑體" panose="020B0604030504040204" pitchFamily="34" charset="-120"/>
                <a:ea typeface="微軟正黑體" panose="020B0604030504040204" pitchFamily="34" charset="-120"/>
              </a:rPr>
              <a:t>1m</a:t>
            </a:r>
            <a:r>
              <a:rPr lang="zh-TW" altLang="en-US" sz="2000" dirty="0" smtClean="0">
                <a:solidFill>
                  <a:srgbClr val="0070C0"/>
                </a:solidFill>
                <a:latin typeface="微軟正黑體" panose="020B0604030504040204" pitchFamily="34" charset="-120"/>
                <a:ea typeface="微軟正黑體" panose="020B0604030504040204" pitchFamily="34" charset="-120"/>
              </a:rPr>
              <a:t>連續壁</a:t>
            </a:r>
            <a:endParaRPr lang="en-US" sz="2000" dirty="0">
              <a:solidFill>
                <a:srgbClr val="0070C0"/>
              </a:solidFill>
              <a:latin typeface="微軟正黑體" panose="020B0604030504040204" pitchFamily="34" charset="-120"/>
              <a:ea typeface="微軟正黑體" panose="020B0604030504040204" pitchFamily="34" charset="-120"/>
            </a:endParaRPr>
          </a:p>
        </p:txBody>
      </p:sp>
      <p:cxnSp>
        <p:nvCxnSpPr>
          <p:cNvPr id="31" name="直線單箭頭接點 30"/>
          <p:cNvCxnSpPr>
            <a:stCxn id="30" idx="3"/>
          </p:cNvCxnSpPr>
          <p:nvPr/>
        </p:nvCxnSpPr>
        <p:spPr>
          <a:xfrm flipV="1">
            <a:off x="3965758" y="4908305"/>
            <a:ext cx="538590" cy="1295508"/>
          </a:xfrm>
          <a:prstGeom prst="straightConnector1">
            <a:avLst/>
          </a:prstGeom>
          <a:ln>
            <a:solidFill>
              <a:srgbClr val="0070C0"/>
            </a:solidFill>
            <a:tailEnd type="arrow" w="lg" len="me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063947" y="2648863"/>
            <a:ext cx="2886169" cy="921077"/>
          </a:xfrm>
          <a:prstGeom prst="rect">
            <a:avLst/>
          </a:prstGeom>
          <a:solidFill>
            <a:srgbClr val="92D05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p:cNvSpPr/>
          <p:nvPr/>
        </p:nvSpPr>
        <p:spPr>
          <a:xfrm>
            <a:off x="4048126" y="3442813"/>
            <a:ext cx="3015822" cy="127128"/>
          </a:xfrm>
          <a:prstGeom prst="rect">
            <a:avLst/>
          </a:prstGeom>
          <a:solidFill>
            <a:srgbClr val="92D05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手繪多邊形 26"/>
          <p:cNvSpPr/>
          <p:nvPr/>
        </p:nvSpPr>
        <p:spPr>
          <a:xfrm>
            <a:off x="637674" y="3657600"/>
            <a:ext cx="11213431" cy="2249905"/>
          </a:xfrm>
          <a:custGeom>
            <a:avLst/>
            <a:gdLst>
              <a:gd name="connsiteX0" fmla="*/ 12031 w 11213431"/>
              <a:gd name="connsiteY0" fmla="*/ 1143000 h 2310063"/>
              <a:gd name="connsiteX1" fmla="*/ 6653463 w 11213431"/>
              <a:gd name="connsiteY1" fmla="*/ 1143000 h 2310063"/>
              <a:gd name="connsiteX2" fmla="*/ 6653463 w 11213431"/>
              <a:gd name="connsiteY2" fmla="*/ 1576137 h 2310063"/>
              <a:gd name="connsiteX3" fmla="*/ 10599821 w 11213431"/>
              <a:gd name="connsiteY3" fmla="*/ 1576137 h 2310063"/>
              <a:gd name="connsiteX4" fmla="*/ 10599821 w 11213431"/>
              <a:gd name="connsiteY4" fmla="*/ 2310063 h 2310063"/>
              <a:gd name="connsiteX5" fmla="*/ 11213431 w 11213431"/>
              <a:gd name="connsiteY5" fmla="*/ 2310063 h 2310063"/>
              <a:gd name="connsiteX6" fmla="*/ 11213431 w 11213431"/>
              <a:gd name="connsiteY6" fmla="*/ 1311442 h 2310063"/>
              <a:gd name="connsiteX7" fmla="*/ 9745579 w 11213431"/>
              <a:gd name="connsiteY7" fmla="*/ 1311442 h 2310063"/>
              <a:gd name="connsiteX8" fmla="*/ 9745579 w 11213431"/>
              <a:gd name="connsiteY8" fmla="*/ 0 h 2310063"/>
              <a:gd name="connsiteX9" fmla="*/ 0 w 11213431"/>
              <a:gd name="connsiteY9" fmla="*/ 0 h 2310063"/>
              <a:gd name="connsiteX10" fmla="*/ 12031 w 11213431"/>
              <a:gd name="connsiteY10" fmla="*/ 1143000 h 231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13431" h="2310063">
                <a:moveTo>
                  <a:pt x="12031" y="1143000"/>
                </a:moveTo>
                <a:lnTo>
                  <a:pt x="6653463" y="1143000"/>
                </a:lnTo>
                <a:lnTo>
                  <a:pt x="6653463" y="1576137"/>
                </a:lnTo>
                <a:lnTo>
                  <a:pt x="10599821" y="1576137"/>
                </a:lnTo>
                <a:lnTo>
                  <a:pt x="10599821" y="2310063"/>
                </a:lnTo>
                <a:lnTo>
                  <a:pt x="11213431" y="2310063"/>
                </a:lnTo>
                <a:lnTo>
                  <a:pt x="11213431" y="1311442"/>
                </a:lnTo>
                <a:lnTo>
                  <a:pt x="9745579" y="1311442"/>
                </a:lnTo>
                <a:lnTo>
                  <a:pt x="9745579" y="0"/>
                </a:lnTo>
                <a:lnTo>
                  <a:pt x="0" y="0"/>
                </a:lnTo>
                <a:lnTo>
                  <a:pt x="12031" y="1143000"/>
                </a:lnTo>
                <a:close/>
              </a:path>
            </a:pathLst>
          </a:cu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手繪多邊形 27"/>
          <p:cNvSpPr/>
          <p:nvPr/>
        </p:nvSpPr>
        <p:spPr>
          <a:xfrm>
            <a:off x="1058779" y="2454442"/>
            <a:ext cx="8963526" cy="1155032"/>
          </a:xfrm>
          <a:custGeom>
            <a:avLst/>
            <a:gdLst>
              <a:gd name="connsiteX0" fmla="*/ 0 w 8903368"/>
              <a:gd name="connsiteY0" fmla="*/ 1155032 h 1155032"/>
              <a:gd name="connsiteX1" fmla="*/ 0 w 8903368"/>
              <a:gd name="connsiteY1" fmla="*/ 0 h 1155032"/>
              <a:gd name="connsiteX2" fmla="*/ 830179 w 8903368"/>
              <a:gd name="connsiteY2" fmla="*/ 0 h 1155032"/>
              <a:gd name="connsiteX3" fmla="*/ 830179 w 8903368"/>
              <a:gd name="connsiteY3" fmla="*/ 397042 h 1155032"/>
              <a:gd name="connsiteX4" fmla="*/ 2995863 w 8903368"/>
              <a:gd name="connsiteY4" fmla="*/ 397042 h 1155032"/>
              <a:gd name="connsiteX5" fmla="*/ 2995863 w 8903368"/>
              <a:gd name="connsiteY5" fmla="*/ 926432 h 1155032"/>
              <a:gd name="connsiteX6" fmla="*/ 5931568 w 8903368"/>
              <a:gd name="connsiteY6" fmla="*/ 926432 h 1155032"/>
              <a:gd name="connsiteX7" fmla="*/ 5931568 w 8903368"/>
              <a:gd name="connsiteY7" fmla="*/ 120316 h 1155032"/>
              <a:gd name="connsiteX8" fmla="*/ 8903368 w 8903368"/>
              <a:gd name="connsiteY8" fmla="*/ 120316 h 1155032"/>
              <a:gd name="connsiteX9" fmla="*/ 8903368 w 8903368"/>
              <a:gd name="connsiteY9" fmla="*/ 1130969 h 1155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3368" h="1155032">
                <a:moveTo>
                  <a:pt x="0" y="1155032"/>
                </a:moveTo>
                <a:lnTo>
                  <a:pt x="0" y="0"/>
                </a:lnTo>
                <a:lnTo>
                  <a:pt x="830179" y="0"/>
                </a:lnTo>
                <a:lnTo>
                  <a:pt x="830179" y="397042"/>
                </a:lnTo>
                <a:lnTo>
                  <a:pt x="2995863" y="397042"/>
                </a:lnTo>
                <a:lnTo>
                  <a:pt x="2995863" y="926432"/>
                </a:lnTo>
                <a:lnTo>
                  <a:pt x="5931568" y="926432"/>
                </a:lnTo>
                <a:lnTo>
                  <a:pt x="5931568" y="120316"/>
                </a:lnTo>
                <a:lnTo>
                  <a:pt x="8903368" y="120316"/>
                </a:lnTo>
                <a:lnTo>
                  <a:pt x="8903368" y="1130969"/>
                </a:lnTo>
              </a:path>
            </a:pathLst>
          </a:cu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文字方塊 43"/>
          <p:cNvSpPr txBox="1"/>
          <p:nvPr/>
        </p:nvSpPr>
        <p:spPr>
          <a:xfrm>
            <a:off x="1523545" y="1345821"/>
            <a:ext cx="1548822" cy="400110"/>
          </a:xfrm>
          <a:prstGeom prst="rect">
            <a:avLst/>
          </a:prstGeom>
          <a:noFill/>
        </p:spPr>
        <p:txBody>
          <a:bodyPr wrap="none" rtlCol="0">
            <a:spAutoFit/>
          </a:bodyPr>
          <a:lstStyle/>
          <a:p>
            <a:pPr algn="ctr"/>
            <a:r>
              <a:rPr lang="en-US" altLang="zh-TW" sz="2000" dirty="0" smtClean="0">
                <a:solidFill>
                  <a:srgbClr val="C00000"/>
                </a:solidFill>
                <a:latin typeface="微軟正黑體" panose="020B0604030504040204" pitchFamily="34" charset="-120"/>
                <a:ea typeface="微軟正黑體" panose="020B0604030504040204" pitchFamily="34" charset="-120"/>
              </a:rPr>
              <a:t>1.5m</a:t>
            </a:r>
            <a:r>
              <a:rPr lang="zh-TW" altLang="en-US" sz="2000" dirty="0" smtClean="0">
                <a:solidFill>
                  <a:srgbClr val="C00000"/>
                </a:solidFill>
                <a:latin typeface="微軟正黑體" panose="020B0604030504040204" pitchFamily="34" charset="-120"/>
                <a:ea typeface="微軟正黑體" panose="020B0604030504040204" pitchFamily="34" charset="-120"/>
              </a:rPr>
              <a:t>結構牆</a:t>
            </a:r>
            <a:endParaRPr lang="en-US" sz="2000" dirty="0">
              <a:solidFill>
                <a:srgbClr val="C00000"/>
              </a:solidFill>
              <a:latin typeface="微軟正黑體" panose="020B0604030504040204" pitchFamily="34" charset="-120"/>
              <a:ea typeface="微軟正黑體" panose="020B0604030504040204" pitchFamily="34" charset="-120"/>
            </a:endParaRPr>
          </a:p>
        </p:txBody>
      </p:sp>
      <p:cxnSp>
        <p:nvCxnSpPr>
          <p:cNvPr id="45" name="直線單箭頭接點 44"/>
          <p:cNvCxnSpPr>
            <a:stCxn id="44" idx="3"/>
          </p:cNvCxnSpPr>
          <p:nvPr/>
        </p:nvCxnSpPr>
        <p:spPr>
          <a:xfrm>
            <a:off x="3072367" y="1545876"/>
            <a:ext cx="434396" cy="2072190"/>
          </a:xfrm>
          <a:prstGeom prst="straightConnector1">
            <a:avLst/>
          </a:prstGeom>
          <a:ln>
            <a:solidFill>
              <a:srgbClr val="C000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7" name="直線接點 36"/>
          <p:cNvCxnSpPr>
            <a:stCxn id="27" idx="1"/>
          </p:cNvCxnSpPr>
          <p:nvPr/>
        </p:nvCxnSpPr>
        <p:spPr>
          <a:xfrm>
            <a:off x="7291137" y="4770834"/>
            <a:ext cx="3046663" cy="1191"/>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a:stCxn id="7" idx="2"/>
            <a:endCxn id="7" idx="8"/>
          </p:cNvCxnSpPr>
          <p:nvPr/>
        </p:nvCxnSpPr>
        <p:spPr>
          <a:xfrm flipV="1">
            <a:off x="7194884" y="4836695"/>
            <a:ext cx="3272590" cy="36094"/>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6334988" y="6077478"/>
            <a:ext cx="954107" cy="400110"/>
          </a:xfrm>
          <a:prstGeom prst="rect">
            <a:avLst/>
          </a:prstGeom>
          <a:noFill/>
        </p:spPr>
        <p:txBody>
          <a:bodyPr wrap="none" rtlCol="0">
            <a:spAutoFit/>
          </a:bodyPr>
          <a:lstStyle/>
          <a:p>
            <a:pPr algn="ctr"/>
            <a:r>
              <a:rPr lang="zh-TW" altLang="en-US" sz="2000" dirty="0" smtClean="0">
                <a:latin typeface="微軟正黑體" panose="020B0604030504040204" pitchFamily="34" charset="-120"/>
                <a:ea typeface="微軟正黑體" panose="020B0604030504040204" pitchFamily="34" charset="-120"/>
              </a:rPr>
              <a:t>穿堂層</a:t>
            </a:r>
            <a:endParaRPr lang="en-US" sz="2000" dirty="0">
              <a:latin typeface="微軟正黑體" panose="020B0604030504040204" pitchFamily="34" charset="-120"/>
              <a:ea typeface="微軟正黑體" panose="020B0604030504040204" pitchFamily="34" charset="-120"/>
            </a:endParaRPr>
          </a:p>
        </p:txBody>
      </p:sp>
      <p:cxnSp>
        <p:nvCxnSpPr>
          <p:cNvPr id="25" name="直線單箭頭接點 24"/>
          <p:cNvCxnSpPr>
            <a:stCxn id="21" idx="3"/>
          </p:cNvCxnSpPr>
          <p:nvPr/>
        </p:nvCxnSpPr>
        <p:spPr>
          <a:xfrm flipV="1">
            <a:off x="7289095" y="4985084"/>
            <a:ext cx="962585" cy="1292449"/>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3952681" y="1026752"/>
            <a:ext cx="1980030" cy="400110"/>
          </a:xfrm>
          <a:prstGeom prst="rect">
            <a:avLst/>
          </a:prstGeom>
          <a:noFill/>
        </p:spPr>
        <p:txBody>
          <a:bodyPr wrap="none" rtlCol="0">
            <a:spAutoFit/>
          </a:bodyPr>
          <a:lstStyle/>
          <a:p>
            <a:pPr algn="ctr"/>
            <a:r>
              <a:rPr lang="zh-TW" altLang="en-US" sz="2000" dirty="0" smtClean="0">
                <a:latin typeface="微軟正黑體" panose="020B0604030504040204" pitchFamily="34" charset="-120"/>
                <a:ea typeface="微軟正黑體" panose="020B0604030504040204" pitchFamily="34" charset="-120"/>
              </a:rPr>
              <a:t>月台層、穿堂層</a:t>
            </a:r>
            <a:endParaRPr lang="en-US" sz="2000" dirty="0">
              <a:latin typeface="微軟正黑體" panose="020B0604030504040204" pitchFamily="34" charset="-120"/>
              <a:ea typeface="微軟正黑體" panose="020B0604030504040204" pitchFamily="34" charset="-120"/>
            </a:endParaRPr>
          </a:p>
        </p:txBody>
      </p:sp>
      <p:cxnSp>
        <p:nvCxnSpPr>
          <p:cNvPr id="29" name="直線單箭頭接點 28"/>
          <p:cNvCxnSpPr>
            <a:stCxn id="26" idx="3"/>
          </p:cNvCxnSpPr>
          <p:nvPr/>
        </p:nvCxnSpPr>
        <p:spPr>
          <a:xfrm>
            <a:off x="5932711" y="1226807"/>
            <a:ext cx="2195289" cy="1766008"/>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26" idx="1"/>
          </p:cNvCxnSpPr>
          <p:nvPr/>
        </p:nvCxnSpPr>
        <p:spPr>
          <a:xfrm flipH="1">
            <a:off x="2418338" y="1226807"/>
            <a:ext cx="1534343" cy="1969201"/>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26" idx="2"/>
          </p:cNvCxnSpPr>
          <p:nvPr/>
        </p:nvCxnSpPr>
        <p:spPr>
          <a:xfrm>
            <a:off x="4942696" y="1426862"/>
            <a:ext cx="199414" cy="2065928"/>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5717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730623" y="2879040"/>
            <a:ext cx="10791825" cy="3857625"/>
          </a:xfrm>
          <a:prstGeom prst="rect">
            <a:avLst/>
          </a:prstGeom>
        </p:spPr>
      </p:pic>
      <p:sp>
        <p:nvSpPr>
          <p:cNvPr id="15" name="文字方塊 14"/>
          <p:cNvSpPr txBox="1"/>
          <p:nvPr/>
        </p:nvSpPr>
        <p:spPr>
          <a:xfrm>
            <a:off x="570966" y="265169"/>
            <a:ext cx="5990743" cy="400110"/>
          </a:xfrm>
          <a:prstGeom prst="rect">
            <a:avLst/>
          </a:prstGeom>
          <a:noFill/>
        </p:spPr>
        <p:txBody>
          <a:bodyPr wrap="none" rtlCol="0">
            <a:spAutoFit/>
          </a:bodyPr>
          <a:lstStyle/>
          <a:p>
            <a:r>
              <a:rPr lang="zh-TW" altLang="en-US" sz="2000" dirty="0">
                <a:latin typeface="微軟正黑體" panose="020B0604030504040204" pitchFamily="34" charset="-120"/>
                <a:ea typeface="微軟正黑體" panose="020B0604030504040204" pitchFamily="34" charset="-120"/>
              </a:rPr>
              <a:t>布</a:t>
            </a:r>
            <a:r>
              <a:rPr lang="zh-TW" altLang="en-US" sz="2000" dirty="0" smtClean="0">
                <a:latin typeface="微軟正黑體" panose="020B0604030504040204" pitchFamily="34" charset="-120"/>
                <a:ea typeface="微軟正黑體" panose="020B0604030504040204" pitchFamily="34" charset="-120"/>
              </a:rPr>
              <a:t>設月台層電梯、電扶梯、樓梯</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可先用電扶梯替代</a:t>
            </a:r>
            <a:r>
              <a:rPr lang="en-US" altLang="zh-TW" sz="2000" dirty="0" smtClean="0">
                <a:latin typeface="微軟正黑體" panose="020B0604030504040204" pitchFamily="34" charset="-120"/>
                <a:ea typeface="微軟正黑體" panose="020B0604030504040204" pitchFamily="34" charset="-120"/>
              </a:rPr>
              <a:t>)</a:t>
            </a:r>
            <a:endParaRPr lang="en-US" sz="2000" dirty="0">
              <a:latin typeface="微軟正黑體" panose="020B0604030504040204" pitchFamily="34" charset="-120"/>
              <a:ea typeface="微軟正黑體" panose="020B0604030504040204" pitchFamily="34" charset="-120"/>
            </a:endParaRPr>
          </a:p>
        </p:txBody>
      </p:sp>
      <p:sp>
        <p:nvSpPr>
          <p:cNvPr id="34" name="矩形 33"/>
          <p:cNvSpPr/>
          <p:nvPr/>
        </p:nvSpPr>
        <p:spPr>
          <a:xfrm>
            <a:off x="5293669" y="4540663"/>
            <a:ext cx="474754" cy="524818"/>
          </a:xfrm>
          <a:prstGeom prst="rect">
            <a:avLst/>
          </a:prstGeom>
          <a:solidFill>
            <a:srgbClr val="00B0F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37"/>
          <p:cNvSpPr/>
          <p:nvPr/>
        </p:nvSpPr>
        <p:spPr>
          <a:xfrm>
            <a:off x="5768423" y="4540663"/>
            <a:ext cx="461687" cy="524818"/>
          </a:xfrm>
          <a:prstGeom prst="rect">
            <a:avLst/>
          </a:prstGeom>
          <a:solidFill>
            <a:srgbClr val="00B0F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p:cNvSpPr/>
          <p:nvPr/>
        </p:nvSpPr>
        <p:spPr>
          <a:xfrm>
            <a:off x="1779701" y="4540663"/>
            <a:ext cx="2589099" cy="524818"/>
          </a:xfrm>
          <a:prstGeom prst="rect">
            <a:avLst/>
          </a:prstGeom>
          <a:solidFill>
            <a:srgbClr val="00B0F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矩形 39"/>
          <p:cNvSpPr/>
          <p:nvPr/>
        </p:nvSpPr>
        <p:spPr>
          <a:xfrm>
            <a:off x="7329714" y="4540663"/>
            <a:ext cx="2448865" cy="524818"/>
          </a:xfrm>
          <a:prstGeom prst="rect">
            <a:avLst/>
          </a:prstGeom>
          <a:solidFill>
            <a:srgbClr val="00B0F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文字方塊 41"/>
          <p:cNvSpPr txBox="1"/>
          <p:nvPr/>
        </p:nvSpPr>
        <p:spPr>
          <a:xfrm>
            <a:off x="730623" y="784643"/>
            <a:ext cx="3169457" cy="400110"/>
          </a:xfrm>
          <a:prstGeom prst="rect">
            <a:avLst/>
          </a:prstGeom>
          <a:noFill/>
        </p:spPr>
        <p:txBody>
          <a:bodyPr wrap="none" rtlCol="0">
            <a:spAutoFit/>
          </a:bodyPr>
          <a:lstStyle/>
          <a:p>
            <a:r>
              <a:rPr lang="zh-TW" altLang="en-US" sz="2000" dirty="0" smtClean="0">
                <a:latin typeface="微軟正黑體" panose="020B0604030504040204" pitchFamily="34" charset="-120"/>
                <a:ea typeface="微軟正黑體" panose="020B0604030504040204" pitchFamily="34" charset="-120"/>
              </a:rPr>
              <a:t>月台層電梯設定</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幾何尺寸</a:t>
            </a:r>
            <a:r>
              <a:rPr lang="en-US" altLang="zh-TW" sz="2000" dirty="0" smtClean="0">
                <a:latin typeface="微軟正黑體" panose="020B0604030504040204" pitchFamily="34" charset="-120"/>
                <a:ea typeface="微軟正黑體" panose="020B0604030504040204" pitchFamily="34" charset="-120"/>
              </a:rPr>
              <a:t>)</a:t>
            </a:r>
            <a:endParaRPr lang="en-US" sz="2000" dirty="0">
              <a:latin typeface="微軟正黑體" panose="020B0604030504040204" pitchFamily="34" charset="-120"/>
              <a:ea typeface="微軟正黑體" panose="020B0604030504040204" pitchFamily="34" charset="-120"/>
            </a:endParaRPr>
          </a:p>
        </p:txBody>
      </p:sp>
      <p:sp>
        <p:nvSpPr>
          <p:cNvPr id="43" name="文字方塊 42"/>
          <p:cNvSpPr txBox="1"/>
          <p:nvPr/>
        </p:nvSpPr>
        <p:spPr>
          <a:xfrm>
            <a:off x="1087485" y="1239423"/>
            <a:ext cx="1611339" cy="400110"/>
          </a:xfrm>
          <a:prstGeom prst="rect">
            <a:avLst/>
          </a:prstGeom>
          <a:noFill/>
        </p:spPr>
        <p:txBody>
          <a:bodyPr wrap="none" rtlCol="0">
            <a:spAutoFit/>
          </a:bodyPr>
          <a:lstStyle/>
          <a:p>
            <a:pPr algn="ctr"/>
            <a:r>
              <a:rPr lang="zh-TW" altLang="en-US" sz="2000" dirty="0" smtClean="0">
                <a:latin typeface="微軟正黑體" panose="020B0604030504040204" pitchFamily="34" charset="-120"/>
                <a:ea typeface="微軟正黑體" panose="020B0604030504040204" pitchFamily="34" charset="-120"/>
              </a:rPr>
              <a:t>電梯寬度</a:t>
            </a:r>
            <a:r>
              <a:rPr lang="en-US" altLang="zh-TW" sz="2000" dirty="0" smtClean="0">
                <a:latin typeface="微軟正黑體" panose="020B0604030504040204" pitchFamily="34" charset="-120"/>
                <a:ea typeface="微軟正黑體" panose="020B0604030504040204" pitchFamily="34" charset="-120"/>
              </a:rPr>
              <a:t>(m)</a:t>
            </a:r>
            <a:endParaRPr lang="en-US" sz="2000" dirty="0">
              <a:latin typeface="微軟正黑體" panose="020B0604030504040204" pitchFamily="34" charset="-120"/>
              <a:ea typeface="微軟正黑體" panose="020B0604030504040204" pitchFamily="34" charset="-120"/>
            </a:endParaRPr>
          </a:p>
        </p:txBody>
      </p:sp>
      <p:sp>
        <p:nvSpPr>
          <p:cNvPr id="47" name="文字方塊 46"/>
          <p:cNvSpPr txBox="1"/>
          <p:nvPr/>
        </p:nvSpPr>
        <p:spPr>
          <a:xfrm>
            <a:off x="1116514" y="1655732"/>
            <a:ext cx="1611339" cy="400110"/>
          </a:xfrm>
          <a:prstGeom prst="rect">
            <a:avLst/>
          </a:prstGeom>
          <a:noFill/>
        </p:spPr>
        <p:txBody>
          <a:bodyPr wrap="none" rtlCol="0">
            <a:spAutoFit/>
          </a:bodyPr>
          <a:lstStyle/>
          <a:p>
            <a:pPr algn="ctr"/>
            <a:r>
              <a:rPr lang="zh-TW" altLang="en-US" sz="2000" dirty="0" smtClean="0">
                <a:latin typeface="微軟正黑體" panose="020B0604030504040204" pitchFamily="34" charset="-120"/>
                <a:ea typeface="微軟正黑體" panose="020B0604030504040204" pitchFamily="34" charset="-120"/>
              </a:rPr>
              <a:t>電梯</a:t>
            </a:r>
            <a:r>
              <a:rPr lang="zh-TW" altLang="en-US" sz="2000" dirty="0">
                <a:latin typeface="微軟正黑體" panose="020B0604030504040204" pitchFamily="34" charset="-120"/>
                <a:ea typeface="微軟正黑體" panose="020B0604030504040204" pitchFamily="34" charset="-120"/>
              </a:rPr>
              <a:t>深</a:t>
            </a:r>
            <a:r>
              <a:rPr lang="zh-TW" altLang="en-US" sz="2000" dirty="0" smtClean="0">
                <a:latin typeface="微軟正黑體" panose="020B0604030504040204" pitchFamily="34" charset="-120"/>
                <a:ea typeface="微軟正黑體" panose="020B0604030504040204" pitchFamily="34" charset="-120"/>
              </a:rPr>
              <a:t>度</a:t>
            </a:r>
            <a:r>
              <a:rPr lang="en-US" altLang="zh-TW" sz="2000" dirty="0" smtClean="0">
                <a:latin typeface="微軟正黑體" panose="020B0604030504040204" pitchFamily="34" charset="-120"/>
                <a:ea typeface="微軟正黑體" panose="020B0604030504040204" pitchFamily="34" charset="-120"/>
              </a:rPr>
              <a:t>(m)</a:t>
            </a:r>
            <a:endParaRPr lang="en-US" sz="2000" dirty="0">
              <a:latin typeface="微軟正黑體" panose="020B0604030504040204" pitchFamily="34" charset="-120"/>
              <a:ea typeface="微軟正黑體" panose="020B0604030504040204" pitchFamily="34" charset="-120"/>
            </a:endParaRPr>
          </a:p>
        </p:txBody>
      </p:sp>
      <p:sp>
        <p:nvSpPr>
          <p:cNvPr id="48" name="文字方塊 47"/>
          <p:cNvSpPr txBox="1"/>
          <p:nvPr/>
        </p:nvSpPr>
        <p:spPr>
          <a:xfrm>
            <a:off x="2998775" y="1261568"/>
            <a:ext cx="542136" cy="400110"/>
          </a:xfrm>
          <a:prstGeom prst="rect">
            <a:avLst/>
          </a:prstGeom>
          <a:noFill/>
        </p:spPr>
        <p:txBody>
          <a:bodyPr wrap="none" rtlCol="0">
            <a:spAutoFit/>
          </a:bodyPr>
          <a:lstStyle/>
          <a:p>
            <a:pPr algn="ctr"/>
            <a:r>
              <a:rPr lang="en-US" altLang="zh-TW" sz="2000" dirty="0" smtClean="0">
                <a:latin typeface="微軟正黑體" panose="020B0604030504040204" pitchFamily="34" charset="-120"/>
                <a:ea typeface="微軟正黑體" panose="020B0604030504040204" pitchFamily="34" charset="-120"/>
              </a:rPr>
              <a:t>3.8</a:t>
            </a:r>
            <a:endParaRPr lang="en-US" sz="2000" dirty="0">
              <a:latin typeface="微軟正黑體" panose="020B0604030504040204" pitchFamily="34" charset="-120"/>
              <a:ea typeface="微軟正黑體" panose="020B0604030504040204" pitchFamily="34" charset="-120"/>
            </a:endParaRPr>
          </a:p>
        </p:txBody>
      </p:sp>
      <p:sp>
        <p:nvSpPr>
          <p:cNvPr id="49" name="文字方塊 48"/>
          <p:cNvSpPr txBox="1"/>
          <p:nvPr/>
        </p:nvSpPr>
        <p:spPr>
          <a:xfrm>
            <a:off x="2989713" y="1688647"/>
            <a:ext cx="542136" cy="400110"/>
          </a:xfrm>
          <a:prstGeom prst="rect">
            <a:avLst/>
          </a:prstGeom>
          <a:noFill/>
        </p:spPr>
        <p:txBody>
          <a:bodyPr wrap="none" rtlCol="0">
            <a:spAutoFit/>
          </a:bodyPr>
          <a:lstStyle/>
          <a:p>
            <a:pPr algn="ctr"/>
            <a:r>
              <a:rPr lang="en-US" altLang="zh-TW" sz="2000" dirty="0" smtClean="0">
                <a:latin typeface="微軟正黑體" panose="020B0604030504040204" pitchFamily="34" charset="-120"/>
                <a:ea typeface="微軟正黑體" panose="020B0604030504040204" pitchFamily="34" charset="-120"/>
              </a:rPr>
              <a:t>3.4</a:t>
            </a:r>
            <a:endParaRPr lang="en-US" sz="2000" dirty="0">
              <a:latin typeface="微軟正黑體" panose="020B0604030504040204" pitchFamily="34" charset="-120"/>
              <a:ea typeface="微軟正黑體" panose="020B0604030504040204" pitchFamily="34" charset="-120"/>
            </a:endParaRPr>
          </a:p>
        </p:txBody>
      </p:sp>
      <p:sp>
        <p:nvSpPr>
          <p:cNvPr id="50" name="文字方塊 49"/>
          <p:cNvSpPr txBox="1"/>
          <p:nvPr/>
        </p:nvSpPr>
        <p:spPr>
          <a:xfrm>
            <a:off x="3515340" y="1275053"/>
            <a:ext cx="1887055" cy="400110"/>
          </a:xfrm>
          <a:prstGeom prst="rect">
            <a:avLst/>
          </a:prstGeom>
          <a:noFill/>
        </p:spPr>
        <p:txBody>
          <a:bodyPr wrap="none" rtlCol="0">
            <a:spAutoFit/>
          </a:bodyPr>
          <a:lstStyle/>
          <a:p>
            <a:pPr algn="ct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有門的那一面</a:t>
            </a:r>
            <a:r>
              <a:rPr lang="en-US" altLang="zh-TW" sz="2000" dirty="0" smtClean="0">
                <a:latin typeface="微軟正黑體" panose="020B0604030504040204" pitchFamily="34" charset="-120"/>
                <a:ea typeface="微軟正黑體" panose="020B0604030504040204" pitchFamily="34" charset="-120"/>
              </a:rPr>
              <a:t>)</a:t>
            </a:r>
            <a:endParaRPr lang="en-US" sz="2000" dirty="0">
              <a:latin typeface="微軟正黑體" panose="020B0604030504040204" pitchFamily="34" charset="-120"/>
              <a:ea typeface="微軟正黑體" panose="020B0604030504040204" pitchFamily="34" charset="-120"/>
            </a:endParaRPr>
          </a:p>
        </p:txBody>
      </p:sp>
      <p:sp>
        <p:nvSpPr>
          <p:cNvPr id="51" name="文字方塊 50"/>
          <p:cNvSpPr txBox="1"/>
          <p:nvPr/>
        </p:nvSpPr>
        <p:spPr>
          <a:xfrm>
            <a:off x="730623" y="2102241"/>
            <a:ext cx="3425939" cy="400110"/>
          </a:xfrm>
          <a:prstGeom prst="rect">
            <a:avLst/>
          </a:prstGeom>
          <a:noFill/>
        </p:spPr>
        <p:txBody>
          <a:bodyPr wrap="none" rtlCol="0">
            <a:spAutoFit/>
          </a:bodyPr>
          <a:lstStyle/>
          <a:p>
            <a:r>
              <a:rPr lang="zh-TW" altLang="en-US" sz="2000" dirty="0" smtClean="0">
                <a:latin typeface="微軟正黑體" panose="020B0604030504040204" pitchFamily="34" charset="-120"/>
                <a:ea typeface="微軟正黑體" panose="020B0604030504040204" pitchFamily="34" charset="-120"/>
              </a:rPr>
              <a:t>月台層電扶梯設定</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幾何尺寸</a:t>
            </a:r>
            <a:r>
              <a:rPr lang="en-US" altLang="zh-TW" sz="2000" dirty="0">
                <a:latin typeface="微軟正黑體" panose="020B0604030504040204" pitchFamily="34" charset="-120"/>
                <a:ea typeface="微軟正黑體" panose="020B0604030504040204" pitchFamily="34" charset="-120"/>
              </a:rPr>
              <a:t>)</a:t>
            </a:r>
            <a:endParaRPr lang="en-US" sz="2000" dirty="0">
              <a:latin typeface="微軟正黑體" panose="020B0604030504040204" pitchFamily="34" charset="-120"/>
              <a:ea typeface="微軟正黑體" panose="020B0604030504040204" pitchFamily="34" charset="-120"/>
            </a:endParaRPr>
          </a:p>
        </p:txBody>
      </p:sp>
      <p:sp>
        <p:nvSpPr>
          <p:cNvPr id="52" name="文字方塊 51"/>
          <p:cNvSpPr txBox="1"/>
          <p:nvPr/>
        </p:nvSpPr>
        <p:spPr>
          <a:xfrm>
            <a:off x="1130956" y="2557021"/>
            <a:ext cx="1867819" cy="400110"/>
          </a:xfrm>
          <a:prstGeom prst="rect">
            <a:avLst/>
          </a:prstGeom>
          <a:noFill/>
        </p:spPr>
        <p:txBody>
          <a:bodyPr wrap="none" rtlCol="0">
            <a:spAutoFit/>
          </a:bodyPr>
          <a:lstStyle/>
          <a:p>
            <a:pPr algn="ctr"/>
            <a:r>
              <a:rPr lang="zh-TW" altLang="en-US" sz="2000" dirty="0" smtClean="0">
                <a:latin typeface="微軟正黑體" panose="020B0604030504040204" pitchFamily="34" charset="-120"/>
                <a:ea typeface="微軟正黑體" panose="020B0604030504040204" pitchFamily="34" charset="-120"/>
              </a:rPr>
              <a:t>電扶梯寬度</a:t>
            </a:r>
            <a:r>
              <a:rPr lang="en-US" altLang="zh-TW" sz="2000" dirty="0" smtClean="0">
                <a:latin typeface="微軟正黑體" panose="020B0604030504040204" pitchFamily="34" charset="-120"/>
                <a:ea typeface="微軟正黑體" panose="020B0604030504040204" pitchFamily="34" charset="-120"/>
              </a:rPr>
              <a:t>(m)</a:t>
            </a:r>
            <a:endParaRPr lang="en-US" sz="2000" dirty="0">
              <a:latin typeface="微軟正黑體" panose="020B0604030504040204" pitchFamily="34" charset="-120"/>
              <a:ea typeface="微軟正黑體" panose="020B0604030504040204" pitchFamily="34" charset="-120"/>
            </a:endParaRPr>
          </a:p>
        </p:txBody>
      </p:sp>
      <p:sp>
        <p:nvSpPr>
          <p:cNvPr id="56" name="文字方塊 55"/>
          <p:cNvSpPr txBox="1"/>
          <p:nvPr/>
        </p:nvSpPr>
        <p:spPr>
          <a:xfrm>
            <a:off x="3125890" y="2579166"/>
            <a:ext cx="542136" cy="400110"/>
          </a:xfrm>
          <a:prstGeom prst="rect">
            <a:avLst/>
          </a:prstGeom>
          <a:noFill/>
        </p:spPr>
        <p:txBody>
          <a:bodyPr wrap="none" rtlCol="0">
            <a:spAutoFit/>
          </a:bodyPr>
          <a:lstStyle/>
          <a:p>
            <a:pPr algn="ctr"/>
            <a:r>
              <a:rPr lang="en-US" altLang="zh-TW" sz="2000" dirty="0" smtClean="0">
                <a:latin typeface="微軟正黑體" panose="020B0604030504040204" pitchFamily="34" charset="-120"/>
                <a:ea typeface="微軟正黑體" panose="020B0604030504040204" pitchFamily="34" charset="-120"/>
              </a:rPr>
              <a:t>1.7</a:t>
            </a:r>
            <a:endParaRPr lang="en-US" sz="2000" dirty="0">
              <a:latin typeface="微軟正黑體" panose="020B0604030504040204" pitchFamily="34" charset="-120"/>
              <a:ea typeface="微軟正黑體" panose="020B0604030504040204" pitchFamily="34" charset="-120"/>
            </a:endParaRPr>
          </a:p>
        </p:txBody>
      </p:sp>
      <p:sp>
        <p:nvSpPr>
          <p:cNvPr id="59" name="文字方塊 58"/>
          <p:cNvSpPr txBox="1"/>
          <p:nvPr/>
        </p:nvSpPr>
        <p:spPr>
          <a:xfrm>
            <a:off x="3795141" y="2569813"/>
            <a:ext cx="861133" cy="400110"/>
          </a:xfrm>
          <a:prstGeom prst="rect">
            <a:avLst/>
          </a:prstGeom>
          <a:noFill/>
        </p:spPr>
        <p:txBody>
          <a:bodyPr wrap="none" rtlCol="0">
            <a:spAutoFit/>
          </a:bodyPr>
          <a:lstStyle/>
          <a:p>
            <a:pPr algn="ct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一</a:t>
            </a:r>
            <a:r>
              <a:rPr lang="zh-TW" altLang="en-US" sz="2000" dirty="0">
                <a:latin typeface="微軟正黑體" panose="020B0604030504040204" pitchFamily="34" charset="-120"/>
                <a:ea typeface="微軟正黑體" panose="020B0604030504040204" pitchFamily="34" charset="-120"/>
              </a:rPr>
              <a:t>台</a:t>
            </a:r>
            <a:r>
              <a:rPr lang="en-US" altLang="zh-TW" sz="2000" dirty="0" smtClean="0">
                <a:latin typeface="微軟正黑體" panose="020B0604030504040204" pitchFamily="34" charset="-120"/>
                <a:ea typeface="微軟正黑體" panose="020B0604030504040204" pitchFamily="34" charset="-120"/>
              </a:rPr>
              <a:t>)</a:t>
            </a:r>
            <a:endParaRPr lang="en-US" sz="2000" dirty="0">
              <a:latin typeface="微軟正黑體" panose="020B0604030504040204" pitchFamily="34" charset="-120"/>
              <a:ea typeface="微軟正黑體" panose="020B0604030504040204" pitchFamily="34" charset="-120"/>
            </a:endParaRPr>
          </a:p>
        </p:txBody>
      </p:sp>
      <p:sp>
        <p:nvSpPr>
          <p:cNvPr id="60" name="文字方塊 59"/>
          <p:cNvSpPr txBox="1"/>
          <p:nvPr/>
        </p:nvSpPr>
        <p:spPr>
          <a:xfrm>
            <a:off x="7205996" y="276811"/>
            <a:ext cx="4641466" cy="1938992"/>
          </a:xfrm>
          <a:prstGeom prst="rect">
            <a:avLst/>
          </a:prstGeom>
          <a:noFill/>
        </p:spPr>
        <p:txBody>
          <a:bodyPr wrap="square" rtlCol="0">
            <a:spAutoFit/>
          </a:bodyPr>
          <a:lstStyle/>
          <a:p>
            <a:r>
              <a:rPr lang="zh-TW" altLang="en-US" sz="2000" dirty="0" smtClean="0">
                <a:solidFill>
                  <a:srgbClr val="00B0F0"/>
                </a:solidFill>
                <a:latin typeface="微軟正黑體" panose="020B0604030504040204" pitchFamily="34" charset="-120"/>
                <a:ea typeface="微軟正黑體" panose="020B0604030504040204" pitchFamily="34" charset="-120"/>
              </a:rPr>
              <a:t>電梯門前有</a:t>
            </a:r>
            <a:r>
              <a:rPr lang="en-US" altLang="zh-TW" sz="2000" dirty="0" smtClean="0">
                <a:solidFill>
                  <a:srgbClr val="00B0F0"/>
                </a:solidFill>
                <a:latin typeface="微軟正黑體" panose="020B0604030504040204" pitchFamily="34" charset="-120"/>
                <a:ea typeface="微軟正黑體" panose="020B0604030504040204" pitchFamily="34" charset="-120"/>
              </a:rPr>
              <a:t>1.7m*1.7m</a:t>
            </a:r>
            <a:r>
              <a:rPr lang="zh-TW" altLang="en-US" sz="2000" dirty="0" smtClean="0">
                <a:solidFill>
                  <a:srgbClr val="00B0F0"/>
                </a:solidFill>
                <a:latin typeface="微軟正黑體" panose="020B0604030504040204" pitchFamily="34" charset="-120"/>
                <a:ea typeface="微軟正黑體" panose="020B0604030504040204" pitchFamily="34" charset="-120"/>
              </a:rPr>
              <a:t>淨空，因此電梯門朝向要設定。標準島式車站的月台層電梯、電扶梯一定通往穿堂層；如果月台層和穿堂層之間有設備層，電扶梯有可能在設備層中轉，或是直接穿過設備層到達穿堂層。</a:t>
            </a:r>
            <a:endParaRPr lang="en-US" altLang="zh-TW" sz="2000" dirty="0" smtClean="0">
              <a:solidFill>
                <a:srgbClr val="00B0F0"/>
              </a:solidFill>
              <a:latin typeface="微軟正黑體" panose="020B0604030504040204" pitchFamily="34" charset="-120"/>
              <a:ea typeface="微軟正黑體" panose="020B0604030504040204" pitchFamily="34" charset="-120"/>
            </a:endParaRPr>
          </a:p>
        </p:txBody>
      </p:sp>
      <p:sp>
        <p:nvSpPr>
          <p:cNvPr id="61" name="文字方塊 60"/>
          <p:cNvSpPr txBox="1"/>
          <p:nvPr/>
        </p:nvSpPr>
        <p:spPr>
          <a:xfrm>
            <a:off x="2045943" y="4992982"/>
            <a:ext cx="1630576" cy="400110"/>
          </a:xfrm>
          <a:prstGeom prst="rect">
            <a:avLst/>
          </a:prstGeom>
          <a:noFill/>
        </p:spPr>
        <p:txBody>
          <a:bodyPr wrap="none" rtlCol="0">
            <a:spAutoFit/>
          </a:bodyPr>
          <a:lstStyle/>
          <a:p>
            <a:pPr algn="ct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電扶梯投影</a:t>
            </a:r>
            <a:r>
              <a:rPr lang="en-US" altLang="zh-TW" sz="2000" dirty="0" smtClean="0">
                <a:latin typeface="微軟正黑體" panose="020B0604030504040204" pitchFamily="34" charset="-120"/>
                <a:ea typeface="微軟正黑體" panose="020B0604030504040204" pitchFamily="34" charset="-120"/>
              </a:rPr>
              <a:t>)</a:t>
            </a:r>
            <a:endParaRPr lang="en-US" sz="2000" dirty="0">
              <a:latin typeface="微軟正黑體" panose="020B0604030504040204" pitchFamily="34" charset="-120"/>
              <a:ea typeface="微軟正黑體" panose="020B0604030504040204" pitchFamily="34" charset="-120"/>
            </a:endParaRPr>
          </a:p>
        </p:txBody>
      </p:sp>
      <p:sp>
        <p:nvSpPr>
          <p:cNvPr id="62" name="文字方塊 61"/>
          <p:cNvSpPr txBox="1"/>
          <p:nvPr/>
        </p:nvSpPr>
        <p:spPr>
          <a:xfrm>
            <a:off x="7738858" y="5023361"/>
            <a:ext cx="1630576" cy="400110"/>
          </a:xfrm>
          <a:prstGeom prst="rect">
            <a:avLst/>
          </a:prstGeom>
          <a:noFill/>
        </p:spPr>
        <p:txBody>
          <a:bodyPr wrap="none" rtlCol="0">
            <a:spAutoFit/>
          </a:bodyPr>
          <a:lstStyle/>
          <a:p>
            <a:pPr algn="ct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電扶梯投影</a:t>
            </a:r>
            <a:r>
              <a:rPr lang="en-US" altLang="zh-TW" sz="2000" dirty="0" smtClean="0">
                <a:latin typeface="微軟正黑體" panose="020B0604030504040204" pitchFamily="34" charset="-120"/>
                <a:ea typeface="微軟正黑體" panose="020B0604030504040204" pitchFamily="34" charset="-120"/>
              </a:rPr>
              <a:t>)</a:t>
            </a:r>
            <a:endParaRPr lang="en-US" sz="2000" dirty="0">
              <a:latin typeface="微軟正黑體" panose="020B0604030504040204" pitchFamily="34" charset="-120"/>
              <a:ea typeface="微軟正黑體" panose="020B0604030504040204" pitchFamily="34" charset="-120"/>
            </a:endParaRPr>
          </a:p>
        </p:txBody>
      </p:sp>
      <p:sp>
        <p:nvSpPr>
          <p:cNvPr id="5" name="矩形 4"/>
          <p:cNvSpPr/>
          <p:nvPr/>
        </p:nvSpPr>
        <p:spPr>
          <a:xfrm>
            <a:off x="1102514" y="4540663"/>
            <a:ext cx="1295851" cy="524818"/>
          </a:xfrm>
          <a:prstGeom prst="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矩形 62"/>
          <p:cNvSpPr/>
          <p:nvPr/>
        </p:nvSpPr>
        <p:spPr>
          <a:xfrm>
            <a:off x="9274024" y="4519603"/>
            <a:ext cx="1295851" cy="524818"/>
          </a:xfrm>
          <a:prstGeom prst="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矩形 63"/>
          <p:cNvSpPr/>
          <p:nvPr/>
        </p:nvSpPr>
        <p:spPr>
          <a:xfrm>
            <a:off x="5022756" y="4689937"/>
            <a:ext cx="261798" cy="262409"/>
          </a:xfrm>
          <a:prstGeom prst="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矩形 64"/>
          <p:cNvSpPr/>
          <p:nvPr/>
        </p:nvSpPr>
        <p:spPr>
          <a:xfrm>
            <a:off x="6246242" y="4671867"/>
            <a:ext cx="261798" cy="262409"/>
          </a:xfrm>
          <a:prstGeom prst="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文字方塊 65"/>
          <p:cNvSpPr txBox="1"/>
          <p:nvPr/>
        </p:nvSpPr>
        <p:spPr>
          <a:xfrm>
            <a:off x="1138865" y="4603016"/>
            <a:ext cx="697627" cy="400110"/>
          </a:xfrm>
          <a:prstGeom prst="rect">
            <a:avLst/>
          </a:prstGeom>
          <a:noFill/>
        </p:spPr>
        <p:txBody>
          <a:bodyPr wrap="none" rtlCol="0">
            <a:spAutoFit/>
          </a:bodyPr>
          <a:lstStyle/>
          <a:p>
            <a:pPr algn="ctr"/>
            <a:r>
              <a:rPr lang="zh-TW" altLang="en-US" sz="2000" dirty="0" smtClean="0">
                <a:solidFill>
                  <a:srgbClr val="C00000"/>
                </a:solidFill>
                <a:latin typeface="微軟正黑體" panose="020B0604030504040204" pitchFamily="34" charset="-120"/>
                <a:ea typeface="微軟正黑體" panose="020B0604030504040204" pitchFamily="34" charset="-120"/>
              </a:rPr>
              <a:t>淨空</a:t>
            </a:r>
            <a:endParaRPr lang="en-US" sz="2000" dirty="0">
              <a:solidFill>
                <a:srgbClr val="C00000"/>
              </a:solidFill>
              <a:latin typeface="微軟正黑體" panose="020B0604030504040204" pitchFamily="34" charset="-120"/>
              <a:ea typeface="微軟正黑體" panose="020B0604030504040204" pitchFamily="34" charset="-120"/>
            </a:endParaRPr>
          </a:p>
        </p:txBody>
      </p:sp>
      <p:sp>
        <p:nvSpPr>
          <p:cNvPr id="67" name="文字方塊 66"/>
          <p:cNvSpPr txBox="1"/>
          <p:nvPr/>
        </p:nvSpPr>
        <p:spPr>
          <a:xfrm>
            <a:off x="9623994" y="4581957"/>
            <a:ext cx="697627" cy="400110"/>
          </a:xfrm>
          <a:prstGeom prst="rect">
            <a:avLst/>
          </a:prstGeom>
          <a:noFill/>
        </p:spPr>
        <p:txBody>
          <a:bodyPr wrap="none" rtlCol="0">
            <a:spAutoFit/>
          </a:bodyPr>
          <a:lstStyle/>
          <a:p>
            <a:pPr algn="ctr"/>
            <a:r>
              <a:rPr lang="zh-TW" altLang="en-US" sz="2000" dirty="0" smtClean="0">
                <a:solidFill>
                  <a:srgbClr val="C00000"/>
                </a:solidFill>
                <a:latin typeface="微軟正黑體" panose="020B0604030504040204" pitchFamily="34" charset="-120"/>
                <a:ea typeface="微軟正黑體" panose="020B0604030504040204" pitchFamily="34" charset="-120"/>
              </a:rPr>
              <a:t>淨空</a:t>
            </a:r>
            <a:endParaRPr lang="en-US" sz="2000" dirty="0">
              <a:solidFill>
                <a:srgbClr val="C00000"/>
              </a:solidFill>
              <a:latin typeface="微軟正黑體" panose="020B0604030504040204" pitchFamily="34" charset="-120"/>
              <a:ea typeface="微軟正黑體" panose="020B0604030504040204" pitchFamily="34" charset="-120"/>
            </a:endParaRPr>
          </a:p>
        </p:txBody>
      </p:sp>
      <p:sp>
        <p:nvSpPr>
          <p:cNvPr id="68" name="文字方塊 67"/>
          <p:cNvSpPr txBox="1"/>
          <p:nvPr/>
        </p:nvSpPr>
        <p:spPr>
          <a:xfrm>
            <a:off x="4644466" y="4303525"/>
            <a:ext cx="697627" cy="400110"/>
          </a:xfrm>
          <a:prstGeom prst="rect">
            <a:avLst/>
          </a:prstGeom>
          <a:noFill/>
        </p:spPr>
        <p:txBody>
          <a:bodyPr wrap="none" rtlCol="0">
            <a:spAutoFit/>
          </a:bodyPr>
          <a:lstStyle/>
          <a:p>
            <a:pPr algn="ctr"/>
            <a:r>
              <a:rPr lang="zh-TW" altLang="en-US" sz="2000" dirty="0" smtClean="0">
                <a:solidFill>
                  <a:srgbClr val="C00000"/>
                </a:solidFill>
                <a:latin typeface="微軟正黑體" panose="020B0604030504040204" pitchFamily="34" charset="-120"/>
                <a:ea typeface="微軟正黑體" panose="020B0604030504040204" pitchFamily="34" charset="-120"/>
              </a:rPr>
              <a:t>淨空</a:t>
            </a:r>
            <a:endParaRPr lang="en-US" sz="2000" dirty="0">
              <a:solidFill>
                <a:srgbClr val="C00000"/>
              </a:solidFill>
              <a:latin typeface="微軟正黑體" panose="020B0604030504040204" pitchFamily="34" charset="-120"/>
              <a:ea typeface="微軟正黑體" panose="020B0604030504040204" pitchFamily="34" charset="-120"/>
            </a:endParaRPr>
          </a:p>
        </p:txBody>
      </p:sp>
      <p:sp>
        <p:nvSpPr>
          <p:cNvPr id="69" name="文字方塊 68"/>
          <p:cNvSpPr txBox="1"/>
          <p:nvPr/>
        </p:nvSpPr>
        <p:spPr>
          <a:xfrm>
            <a:off x="6152818" y="4272204"/>
            <a:ext cx="697627" cy="400110"/>
          </a:xfrm>
          <a:prstGeom prst="rect">
            <a:avLst/>
          </a:prstGeom>
          <a:noFill/>
        </p:spPr>
        <p:txBody>
          <a:bodyPr wrap="none" rtlCol="0">
            <a:spAutoFit/>
          </a:bodyPr>
          <a:lstStyle/>
          <a:p>
            <a:pPr algn="ctr"/>
            <a:r>
              <a:rPr lang="zh-TW" altLang="en-US" sz="2000" dirty="0" smtClean="0">
                <a:solidFill>
                  <a:srgbClr val="C00000"/>
                </a:solidFill>
                <a:latin typeface="微軟正黑體" panose="020B0604030504040204" pitchFamily="34" charset="-120"/>
                <a:ea typeface="微軟正黑體" panose="020B0604030504040204" pitchFamily="34" charset="-120"/>
              </a:rPr>
              <a:t>淨空</a:t>
            </a:r>
            <a:endParaRPr lang="en-US" sz="2000" dirty="0">
              <a:solidFill>
                <a:srgbClr val="C00000"/>
              </a:solidFill>
              <a:latin typeface="微軟正黑體" panose="020B0604030504040204" pitchFamily="34" charset="-120"/>
              <a:ea typeface="微軟正黑體" panose="020B0604030504040204" pitchFamily="34" charset="-120"/>
            </a:endParaRPr>
          </a:p>
        </p:txBody>
      </p:sp>
      <p:sp>
        <p:nvSpPr>
          <p:cNvPr id="29" name="文字方塊 28"/>
          <p:cNvSpPr txBox="1"/>
          <p:nvPr/>
        </p:nvSpPr>
        <p:spPr>
          <a:xfrm>
            <a:off x="7205996" y="2353384"/>
            <a:ext cx="4641466" cy="400110"/>
          </a:xfrm>
          <a:prstGeom prst="rect">
            <a:avLst/>
          </a:prstGeom>
          <a:noFill/>
        </p:spPr>
        <p:txBody>
          <a:bodyPr wrap="square" rtlCol="0">
            <a:spAutoFit/>
          </a:bodyPr>
          <a:lstStyle/>
          <a:p>
            <a:r>
              <a:rPr lang="zh-TW" altLang="en-US" sz="2000" dirty="0" smtClean="0">
                <a:solidFill>
                  <a:srgbClr val="00B0F0"/>
                </a:solidFill>
                <a:latin typeface="微軟正黑體" panose="020B0604030504040204" pitchFamily="34" charset="-120"/>
                <a:ea typeface="微軟正黑體" panose="020B0604030504040204" pitchFamily="34" charset="-120"/>
              </a:rPr>
              <a:t>電扶梯揚程超過</a:t>
            </a:r>
            <a:r>
              <a:rPr lang="en-US" altLang="zh-TW" sz="2000" dirty="0" smtClean="0">
                <a:solidFill>
                  <a:srgbClr val="00B0F0"/>
                </a:solidFill>
                <a:latin typeface="微軟正黑體" panose="020B0604030504040204" pitchFamily="34" charset="-120"/>
                <a:ea typeface="微軟正黑體" panose="020B0604030504040204" pitchFamily="34" charset="-120"/>
              </a:rPr>
              <a:t>13m</a:t>
            </a:r>
            <a:r>
              <a:rPr lang="zh-TW" altLang="en-US" sz="2000" dirty="0" smtClean="0">
                <a:solidFill>
                  <a:srgbClr val="00B0F0"/>
                </a:solidFill>
                <a:latin typeface="微軟正黑體" panose="020B0604030504040204" pitchFamily="34" charset="-120"/>
                <a:ea typeface="微軟正黑體" panose="020B0604030504040204" pitchFamily="34" charset="-120"/>
              </a:rPr>
              <a:t>者寬度要取</a:t>
            </a:r>
            <a:r>
              <a:rPr lang="en-US" altLang="zh-TW" sz="2000" dirty="0" smtClean="0">
                <a:solidFill>
                  <a:srgbClr val="00B0F0"/>
                </a:solidFill>
                <a:latin typeface="微軟正黑體" panose="020B0604030504040204" pitchFamily="34" charset="-120"/>
                <a:ea typeface="微軟正黑體" panose="020B0604030504040204" pitchFamily="34" charset="-120"/>
              </a:rPr>
              <a:t>1.85m</a:t>
            </a:r>
          </a:p>
        </p:txBody>
      </p:sp>
    </p:spTree>
    <p:extLst>
      <p:ext uri="{BB962C8B-B14F-4D97-AF65-F5344CB8AC3E}">
        <p14:creationId xmlns:p14="http://schemas.microsoft.com/office/powerpoint/2010/main" val="15857279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p:cNvPicPr>
            <a:picLocks noChangeAspect="1"/>
          </p:cNvPicPr>
          <p:nvPr/>
        </p:nvPicPr>
        <p:blipFill>
          <a:blip r:embed="rId2"/>
          <a:stretch>
            <a:fillRect/>
          </a:stretch>
        </p:blipFill>
        <p:spPr>
          <a:xfrm>
            <a:off x="1817923" y="1193805"/>
            <a:ext cx="8772525" cy="5505450"/>
          </a:xfrm>
          <a:prstGeom prst="rect">
            <a:avLst/>
          </a:prstGeom>
        </p:spPr>
      </p:pic>
      <p:sp>
        <p:nvSpPr>
          <p:cNvPr id="15" name="文字方塊 14"/>
          <p:cNvSpPr txBox="1"/>
          <p:nvPr/>
        </p:nvSpPr>
        <p:spPr>
          <a:xfrm>
            <a:off x="570966" y="265169"/>
            <a:ext cx="954107" cy="400110"/>
          </a:xfrm>
          <a:prstGeom prst="rect">
            <a:avLst/>
          </a:prstGeom>
          <a:noFill/>
        </p:spPr>
        <p:txBody>
          <a:bodyPr wrap="none" rtlCol="0">
            <a:spAutoFit/>
          </a:bodyPr>
          <a:lstStyle/>
          <a:p>
            <a:r>
              <a:rPr lang="zh-TW" altLang="en-US" sz="2000" dirty="0" smtClean="0">
                <a:latin typeface="微軟正黑體" panose="020B0604030504040204" pitchFamily="34" charset="-120"/>
                <a:ea typeface="微軟正黑體" panose="020B0604030504040204" pitchFamily="34" charset="-120"/>
              </a:rPr>
              <a:t>電扶梯</a:t>
            </a:r>
            <a:endParaRPr lang="en-US" sz="2000" dirty="0">
              <a:latin typeface="微軟正黑體" panose="020B0604030504040204" pitchFamily="34" charset="-120"/>
              <a:ea typeface="微軟正黑體" panose="020B0604030504040204" pitchFamily="34" charset="-120"/>
            </a:endParaRPr>
          </a:p>
        </p:txBody>
      </p:sp>
      <p:sp>
        <p:nvSpPr>
          <p:cNvPr id="60" name="文字方塊 59"/>
          <p:cNvSpPr txBox="1"/>
          <p:nvPr/>
        </p:nvSpPr>
        <p:spPr>
          <a:xfrm>
            <a:off x="7322111" y="265169"/>
            <a:ext cx="4641466" cy="707886"/>
          </a:xfrm>
          <a:prstGeom prst="rect">
            <a:avLst/>
          </a:prstGeom>
          <a:noFill/>
        </p:spPr>
        <p:txBody>
          <a:bodyPr wrap="square" rtlCol="0">
            <a:spAutoFit/>
          </a:bodyPr>
          <a:lstStyle/>
          <a:p>
            <a:r>
              <a:rPr lang="zh-TW" altLang="en-US" sz="2000" dirty="0" smtClean="0">
                <a:solidFill>
                  <a:srgbClr val="00B0F0"/>
                </a:solidFill>
                <a:latin typeface="微軟正黑體" panose="020B0604030504040204" pitchFamily="34" charset="-120"/>
                <a:ea typeface="微軟正黑體" panose="020B0604030504040204" pitchFamily="34" charset="-120"/>
              </a:rPr>
              <a:t>標準地下二層島式車站，付費區電扶梯</a:t>
            </a:r>
            <a:r>
              <a:rPr lang="en-US" altLang="zh-TW" sz="2000" dirty="0" smtClean="0">
                <a:solidFill>
                  <a:srgbClr val="00B0F0"/>
                </a:solidFill>
                <a:latin typeface="微軟正黑體" panose="020B0604030504040204" pitchFamily="34" charset="-120"/>
                <a:ea typeface="微軟正黑體" panose="020B0604030504040204" pitchFamily="34" charset="-120"/>
              </a:rPr>
              <a:t>LWP</a:t>
            </a:r>
            <a:r>
              <a:rPr lang="zh-TW" altLang="en-US" sz="2000" dirty="0">
                <a:solidFill>
                  <a:srgbClr val="00B0F0"/>
                </a:solidFill>
                <a:latin typeface="微軟正黑體" panose="020B0604030504040204" pitchFamily="34" charset="-120"/>
                <a:ea typeface="微軟正黑體" panose="020B0604030504040204" pitchFamily="34" charset="-120"/>
              </a:rPr>
              <a:t>在月台層；</a:t>
            </a:r>
            <a:r>
              <a:rPr lang="en-US" altLang="zh-TW" sz="2000" dirty="0">
                <a:solidFill>
                  <a:srgbClr val="00B0F0"/>
                </a:solidFill>
                <a:latin typeface="微軟正黑體" panose="020B0604030504040204" pitchFamily="34" charset="-120"/>
                <a:ea typeface="微軟正黑體" panose="020B0604030504040204" pitchFamily="34" charset="-120"/>
              </a:rPr>
              <a:t>UWP</a:t>
            </a:r>
            <a:r>
              <a:rPr lang="zh-TW" altLang="en-US" sz="2000" dirty="0">
                <a:solidFill>
                  <a:srgbClr val="00B0F0"/>
                </a:solidFill>
                <a:latin typeface="微軟正黑體" panose="020B0604030504040204" pitchFamily="34" charset="-120"/>
                <a:ea typeface="微軟正黑體" panose="020B0604030504040204" pitchFamily="34" charset="-120"/>
              </a:rPr>
              <a:t>在穿堂層。</a:t>
            </a:r>
          </a:p>
        </p:txBody>
      </p:sp>
      <p:sp>
        <p:nvSpPr>
          <p:cNvPr id="3" name="橢圓 2"/>
          <p:cNvSpPr/>
          <p:nvPr/>
        </p:nvSpPr>
        <p:spPr>
          <a:xfrm>
            <a:off x="4601029" y="3207657"/>
            <a:ext cx="304800" cy="304800"/>
          </a:xfrm>
          <a:prstGeom prst="ellipse">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橢圓 20"/>
          <p:cNvSpPr/>
          <p:nvPr/>
        </p:nvSpPr>
        <p:spPr>
          <a:xfrm>
            <a:off x="7692572" y="5021943"/>
            <a:ext cx="304800" cy="304800"/>
          </a:xfrm>
          <a:prstGeom prst="ellipse">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直線接點 5"/>
          <p:cNvCxnSpPr/>
          <p:nvPr/>
        </p:nvCxnSpPr>
        <p:spPr>
          <a:xfrm>
            <a:off x="4753429" y="3360057"/>
            <a:ext cx="3091543" cy="1814286"/>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flipH="1">
            <a:off x="3236686" y="3360057"/>
            <a:ext cx="151674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flipH="1">
            <a:off x="7997373" y="5174343"/>
            <a:ext cx="1219198"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5948826" y="4701256"/>
            <a:ext cx="739305" cy="400110"/>
          </a:xfrm>
          <a:prstGeom prst="rect">
            <a:avLst/>
          </a:prstGeom>
          <a:noFill/>
        </p:spPr>
        <p:txBody>
          <a:bodyPr wrap="none" rtlCol="0">
            <a:spAutoFit/>
          </a:bodyPr>
          <a:lstStyle/>
          <a:p>
            <a:pPr algn="ctr"/>
            <a:r>
              <a:rPr lang="en-US" sz="2000" dirty="0" smtClean="0">
                <a:solidFill>
                  <a:srgbClr val="FF0000"/>
                </a:solidFill>
                <a:latin typeface="微軟正黑體" panose="020B0604030504040204" pitchFamily="34" charset="-120"/>
                <a:ea typeface="微軟正黑體" panose="020B0604030504040204" pitchFamily="34" charset="-120"/>
              </a:rPr>
              <a:t>30</a:t>
            </a:r>
            <a:r>
              <a:rPr lang="zh-TW" altLang="en-US" sz="2000" dirty="0" smtClean="0">
                <a:solidFill>
                  <a:srgbClr val="FF0000"/>
                </a:solidFill>
                <a:latin typeface="微軟正黑體" panose="020B0604030504040204" pitchFamily="34" charset="-120"/>
                <a:ea typeface="微軟正黑體" panose="020B0604030504040204" pitchFamily="34" charset="-120"/>
              </a:rPr>
              <a:t>度</a:t>
            </a:r>
            <a:endParaRPr lang="en-US" sz="2000" dirty="0">
              <a:solidFill>
                <a:srgbClr val="FF0000"/>
              </a:solidFill>
              <a:latin typeface="微軟正黑體" panose="020B0604030504040204" pitchFamily="34" charset="-120"/>
              <a:ea typeface="微軟正黑體" panose="020B0604030504040204" pitchFamily="34" charset="-120"/>
            </a:endParaRPr>
          </a:p>
        </p:txBody>
      </p:sp>
      <p:sp>
        <p:nvSpPr>
          <p:cNvPr id="30" name="文字方塊 29"/>
          <p:cNvSpPr txBox="1"/>
          <p:nvPr/>
        </p:nvSpPr>
        <p:spPr>
          <a:xfrm>
            <a:off x="3456699" y="1804818"/>
            <a:ext cx="1035861" cy="400110"/>
          </a:xfrm>
          <a:prstGeom prst="rect">
            <a:avLst/>
          </a:prstGeom>
          <a:noFill/>
        </p:spPr>
        <p:txBody>
          <a:bodyPr wrap="none" rtlCol="0">
            <a:spAutoFit/>
          </a:bodyPr>
          <a:lstStyle/>
          <a:p>
            <a:pPr algn="ctr"/>
            <a:r>
              <a:rPr lang="zh-TW" altLang="en-US" sz="2000" dirty="0" smtClean="0">
                <a:solidFill>
                  <a:srgbClr val="FF0000"/>
                </a:solidFill>
                <a:latin typeface="微軟正黑體" panose="020B0604030504040204" pitchFamily="34" charset="-120"/>
                <a:ea typeface="微軟正黑體" panose="020B0604030504040204" pitchFamily="34" charset="-120"/>
              </a:rPr>
              <a:t>約</a:t>
            </a:r>
            <a:r>
              <a:rPr lang="en-US" altLang="zh-TW" sz="2000" dirty="0" smtClean="0">
                <a:solidFill>
                  <a:srgbClr val="FF0000"/>
                </a:solidFill>
                <a:latin typeface="微軟正黑體" panose="020B0604030504040204" pitchFamily="34" charset="-120"/>
                <a:ea typeface="微軟正黑體" panose="020B0604030504040204" pitchFamily="34" charset="-120"/>
              </a:rPr>
              <a:t>4.7m</a:t>
            </a:r>
            <a:endParaRPr lang="en-US" sz="2000" dirty="0">
              <a:solidFill>
                <a:srgbClr val="FF0000"/>
              </a:solidFill>
              <a:latin typeface="微軟正黑體" panose="020B0604030504040204" pitchFamily="34" charset="-120"/>
              <a:ea typeface="微軟正黑體" panose="020B0604030504040204" pitchFamily="34" charset="-120"/>
            </a:endParaRPr>
          </a:p>
        </p:txBody>
      </p:sp>
      <p:sp>
        <p:nvSpPr>
          <p:cNvPr id="31" name="文字方塊 30"/>
          <p:cNvSpPr txBox="1"/>
          <p:nvPr/>
        </p:nvSpPr>
        <p:spPr>
          <a:xfrm>
            <a:off x="8180710" y="1851818"/>
            <a:ext cx="1035861" cy="400110"/>
          </a:xfrm>
          <a:prstGeom prst="rect">
            <a:avLst/>
          </a:prstGeom>
          <a:noFill/>
        </p:spPr>
        <p:txBody>
          <a:bodyPr wrap="none" rtlCol="0">
            <a:spAutoFit/>
          </a:bodyPr>
          <a:lstStyle/>
          <a:p>
            <a:pPr algn="ctr"/>
            <a:r>
              <a:rPr lang="zh-TW" altLang="en-US" sz="2000" dirty="0" smtClean="0">
                <a:solidFill>
                  <a:srgbClr val="FF0000"/>
                </a:solidFill>
                <a:latin typeface="微軟正黑體" panose="020B0604030504040204" pitchFamily="34" charset="-120"/>
                <a:ea typeface="微軟正黑體" panose="020B0604030504040204" pitchFamily="34" charset="-120"/>
              </a:rPr>
              <a:t>約</a:t>
            </a:r>
            <a:r>
              <a:rPr lang="en-US" altLang="zh-TW" sz="2000" dirty="0" smtClean="0">
                <a:solidFill>
                  <a:srgbClr val="FF0000"/>
                </a:solidFill>
                <a:latin typeface="微軟正黑體" panose="020B0604030504040204" pitchFamily="34" charset="-120"/>
                <a:ea typeface="微軟正黑體" panose="020B0604030504040204" pitchFamily="34" charset="-120"/>
              </a:rPr>
              <a:t>4.2m</a:t>
            </a:r>
            <a:endParaRPr lang="en-US" sz="2000" dirty="0">
              <a:solidFill>
                <a:srgbClr val="FF0000"/>
              </a:solidFill>
              <a:latin typeface="微軟正黑體" panose="020B0604030504040204" pitchFamily="34" charset="-120"/>
              <a:ea typeface="微軟正黑體" panose="020B0604030504040204" pitchFamily="34" charset="-120"/>
            </a:endParaRPr>
          </a:p>
        </p:txBody>
      </p:sp>
      <p:sp>
        <p:nvSpPr>
          <p:cNvPr id="32" name="文字方塊 31"/>
          <p:cNvSpPr txBox="1"/>
          <p:nvPr/>
        </p:nvSpPr>
        <p:spPr>
          <a:xfrm>
            <a:off x="1008134" y="2466497"/>
            <a:ext cx="779381" cy="400110"/>
          </a:xfrm>
          <a:prstGeom prst="rect">
            <a:avLst/>
          </a:prstGeom>
          <a:noFill/>
        </p:spPr>
        <p:txBody>
          <a:bodyPr wrap="none" rtlCol="0">
            <a:spAutoFit/>
          </a:bodyPr>
          <a:lstStyle/>
          <a:p>
            <a:pPr algn="ctr"/>
            <a:r>
              <a:rPr lang="en-US" altLang="zh-TW" sz="2000" dirty="0" smtClean="0">
                <a:solidFill>
                  <a:srgbClr val="C00000"/>
                </a:solidFill>
                <a:latin typeface="微軟正黑體" panose="020B0604030504040204" pitchFamily="34" charset="-120"/>
                <a:ea typeface="微軟正黑體" panose="020B0604030504040204" pitchFamily="34" charset="-120"/>
              </a:rPr>
              <a:t>9.5m</a:t>
            </a:r>
            <a:endParaRPr lang="en-US" sz="2000" dirty="0">
              <a:solidFill>
                <a:srgbClr val="C00000"/>
              </a:solidFill>
              <a:latin typeface="微軟正黑體" panose="020B0604030504040204" pitchFamily="34" charset="-120"/>
              <a:ea typeface="微軟正黑體" panose="020B0604030504040204" pitchFamily="34" charset="-120"/>
            </a:endParaRPr>
          </a:p>
        </p:txBody>
      </p:sp>
      <p:sp>
        <p:nvSpPr>
          <p:cNvPr id="33" name="文字方塊 32"/>
          <p:cNvSpPr txBox="1"/>
          <p:nvPr/>
        </p:nvSpPr>
        <p:spPr>
          <a:xfrm>
            <a:off x="656837" y="688244"/>
            <a:ext cx="3454535" cy="400110"/>
          </a:xfrm>
          <a:prstGeom prst="rect">
            <a:avLst/>
          </a:prstGeom>
          <a:noFill/>
        </p:spPr>
        <p:txBody>
          <a:bodyPr wrap="none" rtlCol="0">
            <a:spAutoFit/>
          </a:bodyPr>
          <a:lstStyle/>
          <a:p>
            <a:pPr algn="ctr"/>
            <a:r>
              <a:rPr lang="zh-TW" altLang="en-US" sz="2000" dirty="0" smtClean="0">
                <a:latin typeface="微軟正黑體" panose="020B0604030504040204" pitchFamily="34" charset="-120"/>
                <a:ea typeface="微軟正黑體" panose="020B0604030504040204" pitchFamily="34" charset="-120"/>
              </a:rPr>
              <a:t>由</a:t>
            </a:r>
            <a:r>
              <a:rPr lang="en-US" altLang="zh-TW" sz="2000" dirty="0" smtClean="0">
                <a:latin typeface="微軟正黑體" panose="020B0604030504040204" pitchFamily="34" charset="-120"/>
                <a:ea typeface="微軟正黑體" panose="020B0604030504040204" pitchFamily="34" charset="-120"/>
              </a:rPr>
              <a:t>LWP</a:t>
            </a:r>
            <a:r>
              <a:rPr lang="zh-TW" altLang="en-US" sz="2000" dirty="0" smtClean="0">
                <a:latin typeface="微軟正黑體" panose="020B0604030504040204" pitchFamily="34" charset="-120"/>
                <a:ea typeface="微軟正黑體" panose="020B0604030504040204" pitchFamily="34" charset="-120"/>
              </a:rPr>
              <a:t>和</a:t>
            </a:r>
            <a:r>
              <a:rPr lang="en-US" altLang="zh-TW" sz="2000" dirty="0" smtClean="0">
                <a:latin typeface="微軟正黑體" panose="020B0604030504040204" pitchFamily="34" charset="-120"/>
                <a:ea typeface="微軟正黑體" panose="020B0604030504040204" pitchFamily="34" charset="-120"/>
              </a:rPr>
              <a:t>UWP</a:t>
            </a:r>
            <a:r>
              <a:rPr lang="zh-TW" altLang="en-US" sz="2000" dirty="0" smtClean="0">
                <a:latin typeface="微軟正黑體" panose="020B0604030504040204" pitchFamily="34" charset="-120"/>
                <a:ea typeface="微軟正黑體" panose="020B0604030504040204" pitchFamily="34" charset="-120"/>
              </a:rPr>
              <a:t>起算淨空</a:t>
            </a:r>
            <a:r>
              <a:rPr lang="en-US" altLang="zh-TW" sz="2000" dirty="0" smtClean="0">
                <a:latin typeface="微軟正黑體" panose="020B0604030504040204" pitchFamily="34" charset="-120"/>
                <a:ea typeface="微軟正黑體" panose="020B0604030504040204" pitchFamily="34" charset="-120"/>
              </a:rPr>
              <a:t>9.5m</a:t>
            </a:r>
            <a:endParaRPr lang="en-US" sz="2000" dirty="0">
              <a:latin typeface="微軟正黑體" panose="020B0604030504040204" pitchFamily="34" charset="-120"/>
              <a:ea typeface="微軟正黑體" panose="020B0604030504040204" pitchFamily="34" charset="-120"/>
            </a:endParaRPr>
          </a:p>
        </p:txBody>
      </p:sp>
      <p:cxnSp>
        <p:nvCxnSpPr>
          <p:cNvPr id="36" name="直線接點 35"/>
          <p:cNvCxnSpPr/>
          <p:nvPr/>
        </p:nvCxnSpPr>
        <p:spPr>
          <a:xfrm>
            <a:off x="4723020" y="1927860"/>
            <a:ext cx="0" cy="11583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3250111" y="1851818"/>
            <a:ext cx="0" cy="12343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2943524" y="2197790"/>
            <a:ext cx="687321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a:xfrm>
            <a:off x="3195830" y="2143367"/>
            <a:ext cx="108561" cy="1085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a:off x="4644868" y="2135825"/>
            <a:ext cx="108561" cy="1085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a:off x="9162290" y="2130144"/>
            <a:ext cx="108561" cy="1085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a:off x="7788414" y="2143755"/>
            <a:ext cx="108561" cy="1085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a:off x="7858107" y="1927860"/>
            <a:ext cx="0" cy="297345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a:off x="9216571" y="1927860"/>
            <a:ext cx="0" cy="297345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H="1">
            <a:off x="1817923" y="2685143"/>
            <a:ext cx="2901455" cy="0"/>
          </a:xfrm>
          <a:prstGeom prst="straightConnector1">
            <a:avLst/>
          </a:prstGeom>
          <a:ln w="19050">
            <a:solidFill>
              <a:srgbClr val="C0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a:off x="7886273" y="4309387"/>
            <a:ext cx="2578527" cy="0"/>
          </a:xfrm>
          <a:prstGeom prst="straightConnector1">
            <a:avLst/>
          </a:prstGeom>
          <a:ln w="19050">
            <a:solidFill>
              <a:srgbClr val="C0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61" name="文字方塊 60"/>
          <p:cNvSpPr txBox="1"/>
          <p:nvPr/>
        </p:nvSpPr>
        <p:spPr>
          <a:xfrm>
            <a:off x="10546356" y="4109332"/>
            <a:ext cx="779381" cy="400110"/>
          </a:xfrm>
          <a:prstGeom prst="rect">
            <a:avLst/>
          </a:prstGeom>
          <a:noFill/>
        </p:spPr>
        <p:txBody>
          <a:bodyPr wrap="none" rtlCol="0">
            <a:spAutoFit/>
          </a:bodyPr>
          <a:lstStyle/>
          <a:p>
            <a:pPr algn="ctr"/>
            <a:r>
              <a:rPr lang="en-US" altLang="zh-TW" sz="2000" dirty="0" smtClean="0">
                <a:solidFill>
                  <a:srgbClr val="C00000"/>
                </a:solidFill>
                <a:latin typeface="微軟正黑體" panose="020B0604030504040204" pitchFamily="34" charset="-120"/>
                <a:ea typeface="微軟正黑體" panose="020B0604030504040204" pitchFamily="34" charset="-120"/>
              </a:rPr>
              <a:t>9.5m</a:t>
            </a:r>
            <a:endParaRPr lang="en-US" sz="2000" dirty="0">
              <a:solidFill>
                <a:srgbClr val="C00000"/>
              </a:solidFill>
              <a:latin typeface="微軟正黑體" panose="020B0604030504040204" pitchFamily="34" charset="-120"/>
              <a:ea typeface="微軟正黑體" panose="020B0604030504040204" pitchFamily="34" charset="-120"/>
            </a:endParaRPr>
          </a:p>
        </p:txBody>
      </p:sp>
      <p:sp>
        <p:nvSpPr>
          <p:cNvPr id="62" name="文字方塊 61"/>
          <p:cNvSpPr txBox="1"/>
          <p:nvPr/>
        </p:nvSpPr>
        <p:spPr>
          <a:xfrm>
            <a:off x="1576274" y="5898873"/>
            <a:ext cx="2318262" cy="400110"/>
          </a:xfrm>
          <a:prstGeom prst="rect">
            <a:avLst/>
          </a:prstGeom>
          <a:noFill/>
        </p:spPr>
        <p:txBody>
          <a:bodyPr wrap="none" rtlCol="0">
            <a:spAutoFit/>
          </a:bodyPr>
          <a:lstStyle/>
          <a:p>
            <a:pPr algn="ctr"/>
            <a:r>
              <a:rPr lang="zh-TW" altLang="en-US" sz="2000" dirty="0" smtClean="0">
                <a:solidFill>
                  <a:srgbClr val="FF0000"/>
                </a:solidFill>
                <a:latin typeface="微軟正黑體" panose="020B0604030504040204" pitchFamily="34" charset="-120"/>
                <a:ea typeface="微軟正黑體" panose="020B0604030504040204" pitchFamily="34" charset="-120"/>
              </a:rPr>
              <a:t>量體厚度先抓</a:t>
            </a:r>
            <a:r>
              <a:rPr lang="en-US" altLang="zh-TW" sz="2000" dirty="0" smtClean="0">
                <a:solidFill>
                  <a:srgbClr val="FF0000"/>
                </a:solidFill>
                <a:latin typeface="微軟正黑體" panose="020B0604030504040204" pitchFamily="34" charset="-120"/>
                <a:ea typeface="微軟正黑體" panose="020B0604030504040204" pitchFamily="34" charset="-120"/>
              </a:rPr>
              <a:t>1.2m</a:t>
            </a:r>
            <a:endParaRPr lang="en-US" sz="2000" dirty="0">
              <a:solidFill>
                <a:srgbClr val="FF0000"/>
              </a:solidFill>
              <a:latin typeface="微軟正黑體" panose="020B0604030504040204" pitchFamily="34" charset="-120"/>
              <a:ea typeface="微軟正黑體" panose="020B0604030504040204" pitchFamily="34" charset="-120"/>
            </a:endParaRPr>
          </a:p>
        </p:txBody>
      </p:sp>
      <p:cxnSp>
        <p:nvCxnSpPr>
          <p:cNvPr id="63" name="直線單箭頭接點 62"/>
          <p:cNvCxnSpPr/>
          <p:nvPr/>
        </p:nvCxnSpPr>
        <p:spPr>
          <a:xfrm flipV="1">
            <a:off x="3862629" y="4063497"/>
            <a:ext cx="1763595" cy="2088011"/>
          </a:xfrm>
          <a:prstGeom prst="straightConnector1">
            <a:avLst/>
          </a:prstGeom>
          <a:ln>
            <a:solidFill>
              <a:srgbClr val="FF0000"/>
            </a:solidFill>
            <a:tailEnd type="arrow" w="lg" len="me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3195829" y="3125901"/>
            <a:ext cx="3818581" cy="716846"/>
          </a:xfrm>
          <a:prstGeom prst="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文字方塊 64"/>
          <p:cNvSpPr txBox="1"/>
          <p:nvPr/>
        </p:nvSpPr>
        <p:spPr>
          <a:xfrm>
            <a:off x="4326604" y="846290"/>
            <a:ext cx="2980303" cy="400110"/>
          </a:xfrm>
          <a:prstGeom prst="rect">
            <a:avLst/>
          </a:prstGeom>
          <a:noFill/>
        </p:spPr>
        <p:txBody>
          <a:bodyPr wrap="none" rtlCol="0">
            <a:spAutoFit/>
          </a:bodyPr>
          <a:lstStyle/>
          <a:p>
            <a:pPr algn="ctr"/>
            <a:r>
              <a:rPr lang="zh-TW" altLang="en-US" sz="2000" dirty="0" smtClean="0">
                <a:solidFill>
                  <a:srgbClr val="00B050"/>
                </a:solidFill>
                <a:latin typeface="微軟正黑體" panose="020B0604030504040204" pitchFamily="34" charset="-120"/>
                <a:ea typeface="微軟正黑體" panose="020B0604030504040204" pitchFamily="34" charset="-120"/>
              </a:rPr>
              <a:t>穿堂層開口先抓</a:t>
            </a:r>
            <a:r>
              <a:rPr lang="en-US" altLang="zh-TW" sz="2000" dirty="0" smtClean="0">
                <a:solidFill>
                  <a:srgbClr val="00B050"/>
                </a:solidFill>
                <a:latin typeface="微軟正黑體" panose="020B0604030504040204" pitchFamily="34" charset="-120"/>
                <a:ea typeface="微軟正黑體" panose="020B0604030504040204" pitchFamily="34" charset="-120"/>
              </a:rPr>
              <a:t>11.5m</a:t>
            </a:r>
            <a:r>
              <a:rPr lang="zh-TW" altLang="en-US" sz="2000" dirty="0" smtClean="0">
                <a:solidFill>
                  <a:srgbClr val="00B050"/>
                </a:solidFill>
                <a:latin typeface="微軟正黑體" panose="020B0604030504040204" pitchFamily="34" charset="-120"/>
                <a:ea typeface="微軟正黑體" panose="020B0604030504040204" pitchFamily="34" charset="-120"/>
              </a:rPr>
              <a:t>長</a:t>
            </a:r>
            <a:endParaRPr lang="en-US" sz="2000" dirty="0">
              <a:solidFill>
                <a:srgbClr val="00B050"/>
              </a:solidFill>
              <a:latin typeface="微軟正黑體" panose="020B0604030504040204" pitchFamily="34" charset="-120"/>
              <a:ea typeface="微軟正黑體" panose="020B0604030504040204" pitchFamily="34" charset="-120"/>
            </a:endParaRPr>
          </a:p>
        </p:txBody>
      </p:sp>
      <p:cxnSp>
        <p:nvCxnSpPr>
          <p:cNvPr id="67" name="直線單箭頭接點 66"/>
          <p:cNvCxnSpPr>
            <a:stCxn id="65" idx="2"/>
          </p:cNvCxnSpPr>
          <p:nvPr/>
        </p:nvCxnSpPr>
        <p:spPr>
          <a:xfrm flipH="1">
            <a:off x="5668500" y="1246400"/>
            <a:ext cx="148256" cy="1879500"/>
          </a:xfrm>
          <a:prstGeom prst="straightConnector1">
            <a:avLst/>
          </a:prstGeom>
          <a:ln>
            <a:solidFill>
              <a:srgbClr val="00B050"/>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0603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275772" y="281441"/>
            <a:ext cx="11658600" cy="6353175"/>
          </a:xfrm>
          <a:prstGeom prst="rect">
            <a:avLst/>
          </a:prstGeom>
        </p:spPr>
      </p:pic>
      <p:sp>
        <p:nvSpPr>
          <p:cNvPr id="34" name="文字方塊 33"/>
          <p:cNvSpPr txBox="1"/>
          <p:nvPr/>
        </p:nvSpPr>
        <p:spPr>
          <a:xfrm>
            <a:off x="6226236" y="3652327"/>
            <a:ext cx="1210588" cy="400110"/>
          </a:xfrm>
          <a:prstGeom prst="rect">
            <a:avLst/>
          </a:prstGeom>
          <a:solidFill>
            <a:schemeClr val="bg1"/>
          </a:solidFill>
        </p:spPr>
        <p:txBody>
          <a:bodyPr wrap="none" rtlCol="0">
            <a:spAutoFit/>
          </a:bodyPr>
          <a:lstStyle/>
          <a:p>
            <a:pPr algn="ctr"/>
            <a:r>
              <a:rPr lang="zh-TW" altLang="en-US" sz="2000" dirty="0" smtClean="0">
                <a:solidFill>
                  <a:srgbClr val="FF0000"/>
                </a:solidFill>
                <a:latin typeface="微軟正黑體" panose="020B0604030504040204" pitchFamily="34" charset="-120"/>
                <a:ea typeface="微軟正黑體" panose="020B0604030504040204" pitchFamily="34" charset="-120"/>
              </a:rPr>
              <a:t>樓層設定</a:t>
            </a:r>
            <a:endParaRPr lang="en-US" sz="2000" dirty="0">
              <a:solidFill>
                <a:srgbClr val="FF0000"/>
              </a:solidFill>
              <a:latin typeface="微軟正黑體" panose="020B0604030504040204" pitchFamily="34" charset="-120"/>
              <a:ea typeface="微軟正黑體" panose="020B0604030504040204" pitchFamily="34" charset="-120"/>
            </a:endParaRPr>
          </a:p>
        </p:txBody>
      </p:sp>
      <p:sp>
        <p:nvSpPr>
          <p:cNvPr id="35" name="文字方塊 34"/>
          <p:cNvSpPr txBox="1"/>
          <p:nvPr/>
        </p:nvSpPr>
        <p:spPr>
          <a:xfrm>
            <a:off x="9445619" y="3652327"/>
            <a:ext cx="1723549" cy="400110"/>
          </a:xfrm>
          <a:prstGeom prst="rect">
            <a:avLst/>
          </a:prstGeom>
          <a:solidFill>
            <a:schemeClr val="bg1"/>
          </a:solidFill>
        </p:spPr>
        <p:txBody>
          <a:bodyPr wrap="none" rtlCol="0">
            <a:spAutoFit/>
          </a:bodyPr>
          <a:lstStyle/>
          <a:p>
            <a:r>
              <a:rPr lang="zh-TW" altLang="en-US" sz="2000" dirty="0" smtClean="0">
                <a:solidFill>
                  <a:srgbClr val="FF0000"/>
                </a:solidFill>
                <a:latin typeface="微軟正黑體" panose="020B0604030504040204" pitchFamily="34" charset="-120"/>
                <a:ea typeface="微軟正黑體" panose="020B0604030504040204" pitchFamily="34" charset="-120"/>
              </a:rPr>
              <a:t>基本平面設定</a:t>
            </a:r>
            <a:endParaRPr lang="en-US" sz="2000" dirty="0">
              <a:solidFill>
                <a:srgbClr val="FF0000"/>
              </a:solidFill>
              <a:latin typeface="微軟正黑體" panose="020B0604030504040204" pitchFamily="34" charset="-120"/>
              <a:ea typeface="微軟正黑體" panose="020B0604030504040204" pitchFamily="34" charset="-120"/>
            </a:endParaRPr>
          </a:p>
        </p:txBody>
      </p:sp>
      <p:sp>
        <p:nvSpPr>
          <p:cNvPr id="38" name="文字方塊 37"/>
          <p:cNvSpPr txBox="1"/>
          <p:nvPr/>
        </p:nvSpPr>
        <p:spPr>
          <a:xfrm>
            <a:off x="9806543" y="4052437"/>
            <a:ext cx="1107996" cy="369332"/>
          </a:xfrm>
          <a:prstGeom prst="rect">
            <a:avLst/>
          </a:prstGeom>
          <a:solidFill>
            <a:schemeClr val="bg1"/>
          </a:solid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月台設定</a:t>
            </a:r>
            <a:endParaRPr lang="en-US" dirty="0">
              <a:solidFill>
                <a:srgbClr val="FF0000"/>
              </a:solidFill>
              <a:latin typeface="微軟正黑體" panose="020B0604030504040204" pitchFamily="34" charset="-120"/>
              <a:ea typeface="微軟正黑體" panose="020B0604030504040204" pitchFamily="34" charset="-120"/>
            </a:endParaRPr>
          </a:p>
        </p:txBody>
      </p:sp>
      <p:sp>
        <p:nvSpPr>
          <p:cNvPr id="39" name="文字方塊 38"/>
          <p:cNvSpPr txBox="1"/>
          <p:nvPr/>
        </p:nvSpPr>
        <p:spPr>
          <a:xfrm>
            <a:off x="9806543" y="4476496"/>
            <a:ext cx="1338828" cy="369332"/>
          </a:xfrm>
          <a:prstGeom prst="rect">
            <a:avLst/>
          </a:prstGeom>
          <a:solidFill>
            <a:schemeClr val="bg1"/>
          </a:solidFill>
        </p:spPr>
        <p:txBody>
          <a:bodyPr wrap="none" rtlCol="0">
            <a:spAutoFit/>
          </a:bodyPr>
          <a:lstStyle/>
          <a:p>
            <a:r>
              <a:rPr lang="zh-TW" altLang="en-US" dirty="0" smtClean="0">
                <a:solidFill>
                  <a:srgbClr val="FF0000"/>
                </a:solidFill>
                <a:latin typeface="微軟正黑體" panose="020B0604030504040204" pitchFamily="34" charset="-120"/>
                <a:ea typeface="微軟正黑體" panose="020B0604030504040204" pitchFamily="34" charset="-120"/>
              </a:rPr>
              <a:t>主站體設定</a:t>
            </a:r>
            <a:endParaRPr lang="en-US" dirty="0">
              <a:solidFill>
                <a:srgbClr val="FF0000"/>
              </a:solidFill>
              <a:latin typeface="微軟正黑體" panose="020B0604030504040204" pitchFamily="34" charset="-120"/>
              <a:ea typeface="微軟正黑體" panose="020B0604030504040204" pitchFamily="34" charset="-120"/>
            </a:endParaRPr>
          </a:p>
        </p:txBody>
      </p:sp>
      <p:sp>
        <p:nvSpPr>
          <p:cNvPr id="40" name="文字方塊 39"/>
          <p:cNvSpPr txBox="1"/>
          <p:nvPr/>
        </p:nvSpPr>
        <p:spPr>
          <a:xfrm>
            <a:off x="9806543" y="4874238"/>
            <a:ext cx="1338828" cy="369332"/>
          </a:xfrm>
          <a:prstGeom prst="rect">
            <a:avLst/>
          </a:prstGeom>
          <a:solidFill>
            <a:schemeClr val="bg1"/>
          </a:solidFill>
        </p:spPr>
        <p:txBody>
          <a:bodyPr wrap="none" rtlCol="0">
            <a:spAutoFit/>
          </a:bodyPr>
          <a:lstStyle/>
          <a:p>
            <a:r>
              <a:rPr lang="zh-TW" altLang="en-US" dirty="0">
                <a:solidFill>
                  <a:srgbClr val="FF0000"/>
                </a:solidFill>
                <a:latin typeface="微軟正黑體" panose="020B0604030504040204" pitchFamily="34" charset="-120"/>
                <a:ea typeface="微軟正黑體" panose="020B0604030504040204" pitchFamily="34" charset="-120"/>
              </a:rPr>
              <a:t>擴</a:t>
            </a:r>
            <a:r>
              <a:rPr lang="zh-TW" altLang="en-US" dirty="0" smtClean="0">
                <a:solidFill>
                  <a:srgbClr val="FF0000"/>
                </a:solidFill>
                <a:latin typeface="微軟正黑體" panose="020B0604030504040204" pitchFamily="34" charset="-120"/>
                <a:ea typeface="微軟正黑體" panose="020B0604030504040204" pitchFamily="34" charset="-120"/>
              </a:rPr>
              <a:t>挖</a:t>
            </a:r>
            <a:r>
              <a:rPr lang="zh-TW" altLang="en-US" dirty="0">
                <a:solidFill>
                  <a:srgbClr val="FF0000"/>
                </a:solidFill>
                <a:latin typeface="微軟正黑體" panose="020B0604030504040204" pitchFamily="34" charset="-120"/>
                <a:ea typeface="微軟正黑體" panose="020B0604030504040204" pitchFamily="34" charset="-120"/>
              </a:rPr>
              <a:t>區</a:t>
            </a:r>
            <a:r>
              <a:rPr lang="zh-TW" altLang="en-US" dirty="0" smtClean="0">
                <a:solidFill>
                  <a:srgbClr val="FF0000"/>
                </a:solidFill>
                <a:latin typeface="微軟正黑體" panose="020B0604030504040204" pitchFamily="34" charset="-120"/>
                <a:ea typeface="微軟正黑體" panose="020B0604030504040204" pitchFamily="34" charset="-120"/>
              </a:rPr>
              <a:t>設定</a:t>
            </a:r>
            <a:endParaRPr lang="en-US" dirty="0">
              <a:solidFill>
                <a:srgbClr val="FF0000"/>
              </a:solidFill>
              <a:latin typeface="微軟正黑體" panose="020B0604030504040204" pitchFamily="34" charset="-120"/>
              <a:ea typeface="微軟正黑體" panose="020B0604030504040204" pitchFamily="34" charset="-120"/>
            </a:endParaRPr>
          </a:p>
        </p:txBody>
      </p:sp>
      <p:sp>
        <p:nvSpPr>
          <p:cNvPr id="4" name="矩形 3"/>
          <p:cNvSpPr/>
          <p:nvPr/>
        </p:nvSpPr>
        <p:spPr>
          <a:xfrm>
            <a:off x="6081487" y="3629349"/>
            <a:ext cx="1755160" cy="290208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矩形 41"/>
          <p:cNvSpPr/>
          <p:nvPr/>
        </p:nvSpPr>
        <p:spPr>
          <a:xfrm>
            <a:off x="9423401" y="3629349"/>
            <a:ext cx="2510971" cy="290208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文字方塊 42"/>
          <p:cNvSpPr txBox="1"/>
          <p:nvPr/>
        </p:nvSpPr>
        <p:spPr>
          <a:xfrm>
            <a:off x="6218106" y="4520295"/>
            <a:ext cx="1549523" cy="707886"/>
          </a:xfrm>
          <a:prstGeom prst="rect">
            <a:avLst/>
          </a:prstGeom>
          <a:solidFill>
            <a:schemeClr val="bg1"/>
          </a:solidFill>
        </p:spPr>
        <p:txBody>
          <a:bodyPr wrap="square" rtlCol="0">
            <a:spAutoFit/>
          </a:bodyPr>
          <a:lstStyle/>
          <a:p>
            <a:r>
              <a:rPr lang="zh-TW" altLang="en-US" sz="2000" dirty="0" smtClean="0">
                <a:solidFill>
                  <a:srgbClr val="00B0F0"/>
                </a:solidFill>
                <a:latin typeface="微軟正黑體" panose="020B0604030504040204" pitchFamily="34" charset="-120"/>
                <a:ea typeface="微軟正黑體" panose="020B0604030504040204" pitchFamily="34" charset="-120"/>
              </a:rPr>
              <a:t>樓層、高程由上到下</a:t>
            </a:r>
            <a:endParaRPr lang="zh-TW" altLang="en-US" sz="2000" dirty="0">
              <a:solidFill>
                <a:srgbClr val="00B0F0"/>
              </a:solidFill>
              <a:latin typeface="微軟正黑體" panose="020B0604030504040204" pitchFamily="34" charset="-120"/>
              <a:ea typeface="微軟正黑體" panose="020B0604030504040204" pitchFamily="34" charset="-120"/>
            </a:endParaRPr>
          </a:p>
        </p:txBody>
      </p:sp>
      <p:sp>
        <p:nvSpPr>
          <p:cNvPr id="47" name="矩形 46"/>
          <p:cNvSpPr/>
          <p:nvPr/>
        </p:nvSpPr>
        <p:spPr>
          <a:xfrm>
            <a:off x="7836647" y="3629349"/>
            <a:ext cx="1586754" cy="290208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矩形 47"/>
          <p:cNvSpPr/>
          <p:nvPr/>
        </p:nvSpPr>
        <p:spPr>
          <a:xfrm>
            <a:off x="9423401" y="5271980"/>
            <a:ext cx="2510971" cy="1259449"/>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文字方塊 48"/>
          <p:cNvSpPr txBox="1"/>
          <p:nvPr/>
        </p:nvSpPr>
        <p:spPr>
          <a:xfrm>
            <a:off x="7959200" y="3875600"/>
            <a:ext cx="1341648" cy="2554545"/>
          </a:xfrm>
          <a:prstGeom prst="rect">
            <a:avLst/>
          </a:prstGeom>
          <a:solidFill>
            <a:schemeClr val="bg1"/>
          </a:solidFill>
        </p:spPr>
        <p:txBody>
          <a:bodyPr wrap="square" rtlCol="0">
            <a:spAutoFit/>
          </a:bodyPr>
          <a:lstStyle/>
          <a:p>
            <a:r>
              <a:rPr lang="zh-TW" altLang="en-US" sz="2000" dirty="0" smtClean="0">
                <a:solidFill>
                  <a:srgbClr val="00B0F0"/>
                </a:solidFill>
                <a:latin typeface="微軟正黑體" panose="020B0604030504040204" pitchFamily="34" charset="-120"/>
                <a:ea typeface="微軟正黑體" panose="020B0604030504040204" pitchFamily="34" charset="-120"/>
              </a:rPr>
              <a:t>樓層設定圖示區，依設定顯示上下關係，與平面設定連動。</a:t>
            </a:r>
            <a:r>
              <a:rPr lang="en-US" altLang="zh-TW" sz="2000" dirty="0" smtClean="0">
                <a:solidFill>
                  <a:srgbClr val="00B0F0"/>
                </a:solidFill>
                <a:latin typeface="微軟正黑體" panose="020B0604030504040204" pitchFamily="34" charset="-120"/>
                <a:ea typeface="微軟正黑體" panose="020B0604030504040204" pitchFamily="34" charset="-120"/>
              </a:rPr>
              <a:t>(Optional)</a:t>
            </a:r>
            <a:endParaRPr lang="zh-TW" altLang="en-US" sz="2000" dirty="0">
              <a:solidFill>
                <a:srgbClr val="00B0F0"/>
              </a:solidFill>
              <a:latin typeface="微軟正黑體" panose="020B0604030504040204" pitchFamily="34" charset="-120"/>
              <a:ea typeface="微軟正黑體" panose="020B0604030504040204" pitchFamily="34" charset="-120"/>
            </a:endParaRPr>
          </a:p>
        </p:txBody>
      </p:sp>
      <p:sp>
        <p:nvSpPr>
          <p:cNvPr id="50" name="文字方塊 49"/>
          <p:cNvSpPr txBox="1"/>
          <p:nvPr/>
        </p:nvSpPr>
        <p:spPr>
          <a:xfrm>
            <a:off x="9591807" y="5393872"/>
            <a:ext cx="2164764" cy="1015663"/>
          </a:xfrm>
          <a:prstGeom prst="rect">
            <a:avLst/>
          </a:prstGeom>
          <a:solidFill>
            <a:schemeClr val="bg1"/>
          </a:solidFill>
        </p:spPr>
        <p:txBody>
          <a:bodyPr wrap="square" rtlCol="0">
            <a:spAutoFit/>
          </a:bodyPr>
          <a:lstStyle/>
          <a:p>
            <a:r>
              <a:rPr lang="zh-TW" altLang="en-US" sz="2000" dirty="0" smtClean="0">
                <a:solidFill>
                  <a:srgbClr val="00B0F0"/>
                </a:solidFill>
                <a:latin typeface="微軟正黑體" panose="020B0604030504040204" pitchFamily="34" charset="-120"/>
                <a:ea typeface="微軟正黑體" panose="020B0604030504040204" pitchFamily="34" charset="-120"/>
              </a:rPr>
              <a:t>平</a:t>
            </a:r>
            <a:r>
              <a:rPr lang="zh-TW" altLang="en-US" sz="2000" dirty="0">
                <a:solidFill>
                  <a:srgbClr val="00B0F0"/>
                </a:solidFill>
                <a:latin typeface="微軟正黑體" panose="020B0604030504040204" pitchFamily="34" charset="-120"/>
                <a:ea typeface="微軟正黑體" panose="020B0604030504040204" pitchFamily="34" charset="-120"/>
              </a:rPr>
              <a:t>面</a:t>
            </a:r>
            <a:r>
              <a:rPr lang="zh-TW" altLang="en-US" sz="2000" dirty="0" smtClean="0">
                <a:solidFill>
                  <a:srgbClr val="00B0F0"/>
                </a:solidFill>
                <a:latin typeface="微軟正黑體" panose="020B0604030504040204" pitchFamily="34" charset="-120"/>
                <a:ea typeface="微軟正黑體" panose="020B0604030504040204" pitchFamily="34" charset="-120"/>
              </a:rPr>
              <a:t>設定圖示區，可切換樓層。</a:t>
            </a:r>
            <a:r>
              <a:rPr lang="en-US" altLang="zh-TW" sz="2000" dirty="0" smtClean="0">
                <a:solidFill>
                  <a:srgbClr val="00B0F0"/>
                </a:solidFill>
                <a:latin typeface="微軟正黑體" panose="020B0604030504040204" pitchFamily="34" charset="-120"/>
                <a:ea typeface="微軟正黑體" panose="020B0604030504040204" pitchFamily="34" charset="-120"/>
              </a:rPr>
              <a:t>(Optional)</a:t>
            </a:r>
            <a:endParaRPr lang="zh-TW" altLang="en-US" sz="2000" dirty="0">
              <a:solidFill>
                <a:srgbClr val="00B0F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313679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570966" y="905600"/>
            <a:ext cx="11068472" cy="1026216"/>
          </a:xfrm>
          <a:prstGeom prst="rect">
            <a:avLst/>
          </a:prstGeom>
        </p:spPr>
      </p:pic>
      <p:sp>
        <p:nvSpPr>
          <p:cNvPr id="16" name="文字方塊 15"/>
          <p:cNvSpPr txBox="1"/>
          <p:nvPr/>
        </p:nvSpPr>
        <p:spPr>
          <a:xfrm>
            <a:off x="570966" y="265169"/>
            <a:ext cx="697627" cy="400110"/>
          </a:xfrm>
          <a:prstGeom prst="rect">
            <a:avLst/>
          </a:prstGeom>
          <a:noFill/>
        </p:spPr>
        <p:txBody>
          <a:bodyPr wrap="none" rtlCol="0">
            <a:spAutoFit/>
          </a:bodyPr>
          <a:lstStyle/>
          <a:p>
            <a:r>
              <a:rPr lang="zh-TW" altLang="en-US" sz="2000" dirty="0" smtClean="0">
                <a:latin typeface="微軟正黑體" panose="020B0604030504040204" pitchFamily="34" charset="-120"/>
                <a:ea typeface="微軟正黑體" panose="020B0604030504040204" pitchFamily="34" charset="-120"/>
              </a:rPr>
              <a:t>流程</a:t>
            </a:r>
            <a:endParaRPr lang="en-US" sz="2000" dirty="0">
              <a:latin typeface="微軟正黑體" panose="020B0604030504040204" pitchFamily="34" charset="-120"/>
              <a:ea typeface="微軟正黑體" panose="020B0604030504040204" pitchFamily="34" charset="-120"/>
            </a:endParaRPr>
          </a:p>
        </p:txBody>
      </p:sp>
      <p:sp>
        <p:nvSpPr>
          <p:cNvPr id="17" name="文字方塊 16"/>
          <p:cNvSpPr txBox="1"/>
          <p:nvPr/>
        </p:nvSpPr>
        <p:spPr>
          <a:xfrm>
            <a:off x="178230" y="2301492"/>
            <a:ext cx="1483098" cy="400110"/>
          </a:xfrm>
          <a:prstGeom prst="rect">
            <a:avLst/>
          </a:prstGeom>
          <a:solidFill>
            <a:schemeClr val="bg1"/>
          </a:solidFill>
        </p:spPr>
        <p:txBody>
          <a:bodyPr wrap="none" rtlCol="0">
            <a:spAutoFit/>
          </a:bodyPr>
          <a:lstStyle/>
          <a:p>
            <a:r>
              <a:rPr lang="en-US" altLang="zh-TW" sz="2000" dirty="0" smtClean="0">
                <a:solidFill>
                  <a:srgbClr val="FF0000"/>
                </a:solidFill>
                <a:latin typeface="微軟正黑體" panose="020B0604030504040204" pitchFamily="34" charset="-120"/>
                <a:ea typeface="微軟正黑體" panose="020B0604030504040204" pitchFamily="34" charset="-120"/>
              </a:rPr>
              <a:t>1.</a:t>
            </a:r>
            <a:r>
              <a:rPr lang="zh-TW" altLang="en-US" sz="2000" dirty="0" smtClean="0">
                <a:solidFill>
                  <a:srgbClr val="FF0000"/>
                </a:solidFill>
                <a:latin typeface="微軟正黑體" panose="020B0604030504040204" pitchFamily="34" charset="-120"/>
                <a:ea typeface="微軟正黑體" panose="020B0604030504040204" pitchFamily="34" charset="-120"/>
              </a:rPr>
              <a:t> 樓層設定</a:t>
            </a:r>
            <a:endParaRPr lang="en-US" sz="2000" dirty="0">
              <a:solidFill>
                <a:srgbClr val="FF0000"/>
              </a:solidFill>
              <a:latin typeface="微軟正黑體" panose="020B0604030504040204" pitchFamily="34" charset="-120"/>
              <a:ea typeface="微軟正黑體" panose="020B0604030504040204" pitchFamily="34" charset="-120"/>
            </a:endParaRPr>
          </a:p>
        </p:txBody>
      </p:sp>
      <p:sp>
        <p:nvSpPr>
          <p:cNvPr id="18" name="文字方塊 17"/>
          <p:cNvSpPr txBox="1"/>
          <p:nvPr/>
        </p:nvSpPr>
        <p:spPr>
          <a:xfrm>
            <a:off x="1154293" y="3071278"/>
            <a:ext cx="2541407" cy="1015663"/>
          </a:xfrm>
          <a:prstGeom prst="rect">
            <a:avLst/>
          </a:prstGeom>
          <a:solidFill>
            <a:schemeClr val="bg1"/>
          </a:solidFill>
        </p:spPr>
        <p:txBody>
          <a:bodyPr wrap="square" rtlCol="0">
            <a:spAutoFit/>
          </a:bodyPr>
          <a:lstStyle/>
          <a:p>
            <a:r>
              <a:rPr lang="en-US" altLang="zh-TW" sz="2000" dirty="0" smtClean="0">
                <a:solidFill>
                  <a:srgbClr val="FF0000"/>
                </a:solidFill>
                <a:latin typeface="微軟正黑體" panose="020B0604030504040204" pitchFamily="34" charset="-120"/>
                <a:ea typeface="微軟正黑體" panose="020B0604030504040204" pitchFamily="34" charset="-120"/>
              </a:rPr>
              <a:t>2.</a:t>
            </a:r>
            <a:r>
              <a:rPr lang="zh-TW" altLang="en-US" sz="2000" dirty="0" smtClean="0">
                <a:solidFill>
                  <a:srgbClr val="FF0000"/>
                </a:solidFill>
                <a:latin typeface="微軟正黑體" panose="020B0604030504040204" pitchFamily="34" charset="-120"/>
                <a:ea typeface="微軟正黑體" panose="020B0604030504040204" pitchFamily="34" charset="-120"/>
              </a:rPr>
              <a:t> 基本平面設定</a:t>
            </a:r>
            <a:r>
              <a:rPr lang="en-US" altLang="zh-TW" sz="2000" dirty="0" smtClean="0">
                <a:solidFill>
                  <a:srgbClr val="FF0000"/>
                </a:solidFill>
                <a:latin typeface="微軟正黑體" panose="020B0604030504040204" pitchFamily="34" charset="-120"/>
                <a:ea typeface="微軟正黑體" panose="020B0604030504040204" pitchFamily="34" charset="-120"/>
              </a:rPr>
              <a:t>(</a:t>
            </a:r>
            <a:r>
              <a:rPr lang="zh-TW" altLang="en-US" sz="2000" dirty="0" smtClean="0">
                <a:solidFill>
                  <a:srgbClr val="FF0000"/>
                </a:solidFill>
                <a:latin typeface="微軟正黑體" panose="020B0604030504040204" pitchFamily="34" charset="-120"/>
                <a:ea typeface="微軟正黑體" panose="020B0604030504040204" pitchFamily="34" charset="-120"/>
              </a:rPr>
              <a:t>目前含月台、主站體、擴挖區</a:t>
            </a:r>
            <a:r>
              <a:rPr lang="en-US" altLang="zh-TW" sz="2000" dirty="0" smtClean="0">
                <a:solidFill>
                  <a:srgbClr val="FF0000"/>
                </a:solidFill>
                <a:latin typeface="微軟正黑體" panose="020B0604030504040204" pitchFamily="34" charset="-120"/>
                <a:ea typeface="微軟正黑體" panose="020B0604030504040204" pitchFamily="34" charset="-120"/>
              </a:rPr>
              <a:t>)</a:t>
            </a:r>
            <a:endParaRPr lang="en-US" sz="2000" dirty="0">
              <a:solidFill>
                <a:srgbClr val="FF0000"/>
              </a:solidFill>
              <a:latin typeface="微軟正黑體" panose="020B0604030504040204" pitchFamily="34" charset="-120"/>
              <a:ea typeface="微軟正黑體" panose="020B0604030504040204" pitchFamily="34" charset="-120"/>
            </a:endParaRPr>
          </a:p>
        </p:txBody>
      </p:sp>
      <p:sp>
        <p:nvSpPr>
          <p:cNvPr id="19" name="文字方塊 18"/>
          <p:cNvSpPr txBox="1"/>
          <p:nvPr/>
        </p:nvSpPr>
        <p:spPr>
          <a:xfrm>
            <a:off x="212885" y="4642615"/>
            <a:ext cx="4641466" cy="1323439"/>
          </a:xfrm>
          <a:prstGeom prst="rect">
            <a:avLst/>
          </a:prstGeom>
          <a:noFill/>
        </p:spPr>
        <p:txBody>
          <a:bodyPr wrap="square" rtlCol="0">
            <a:spAutoFit/>
          </a:bodyPr>
          <a:lstStyle/>
          <a:p>
            <a:r>
              <a:rPr lang="zh-TW" altLang="en-US" sz="2000" dirty="0" smtClean="0">
                <a:solidFill>
                  <a:srgbClr val="00B0F0"/>
                </a:solidFill>
                <a:latin typeface="微軟正黑體" panose="020B0604030504040204" pitchFamily="34" charset="-120"/>
                <a:ea typeface="微軟正黑體" panose="020B0604030504040204" pitchFamily="34" charset="-120"/>
              </a:rPr>
              <a:t>樓層及平面設定完成後，可考慮引導使用者由月台層開始布設垂直動線</a:t>
            </a:r>
            <a:r>
              <a:rPr lang="en-US" altLang="zh-TW" sz="2000" dirty="0" smtClean="0">
                <a:solidFill>
                  <a:srgbClr val="00B0F0"/>
                </a:solidFill>
                <a:latin typeface="微軟正黑體" panose="020B0604030504040204" pitchFamily="34" charset="-120"/>
                <a:ea typeface="微軟正黑體" panose="020B0604030504040204" pitchFamily="34" charset="-120"/>
              </a:rPr>
              <a:t>(</a:t>
            </a:r>
            <a:r>
              <a:rPr lang="zh-TW" altLang="en-US" sz="2000" dirty="0" smtClean="0">
                <a:solidFill>
                  <a:srgbClr val="00B0F0"/>
                </a:solidFill>
                <a:latin typeface="微軟正黑體" panose="020B0604030504040204" pitchFamily="34" charset="-120"/>
                <a:ea typeface="微軟正黑體" panose="020B0604030504040204" pitchFamily="34" charset="-120"/>
              </a:rPr>
              <a:t>電扶梯、及電梯</a:t>
            </a:r>
            <a:r>
              <a:rPr lang="en-US" altLang="zh-TW" sz="2000" dirty="0" smtClean="0">
                <a:solidFill>
                  <a:srgbClr val="00B0F0"/>
                </a:solidFill>
                <a:latin typeface="微軟正黑體" panose="020B0604030504040204" pitchFamily="34" charset="-120"/>
                <a:ea typeface="微軟正黑體" panose="020B0604030504040204" pitchFamily="34" charset="-120"/>
              </a:rPr>
              <a:t>)</a:t>
            </a:r>
            <a:r>
              <a:rPr lang="zh-TW" altLang="en-US" sz="2000" dirty="0" smtClean="0">
                <a:solidFill>
                  <a:srgbClr val="00B0F0"/>
                </a:solidFill>
                <a:latin typeface="微軟正黑體" panose="020B0604030504040204" pitchFamily="34" charset="-120"/>
                <a:ea typeface="微軟正黑體" panose="020B0604030504040204" pitchFamily="34" charset="-120"/>
              </a:rPr>
              <a:t>，以利規劃上方穿堂層付費區範圍。</a:t>
            </a:r>
            <a:endParaRPr lang="en-US" altLang="zh-TW" sz="2000" dirty="0" smtClean="0">
              <a:solidFill>
                <a:srgbClr val="00B0F0"/>
              </a:solidFill>
              <a:latin typeface="微軟正黑體" panose="020B0604030504040204" pitchFamily="34" charset="-120"/>
              <a:ea typeface="微軟正黑體" panose="020B0604030504040204" pitchFamily="34" charset="-120"/>
            </a:endParaRPr>
          </a:p>
        </p:txBody>
      </p:sp>
      <p:sp>
        <p:nvSpPr>
          <p:cNvPr id="20" name="文字方塊 19"/>
          <p:cNvSpPr txBox="1"/>
          <p:nvPr/>
        </p:nvSpPr>
        <p:spPr>
          <a:xfrm>
            <a:off x="3452992" y="2301492"/>
            <a:ext cx="2439808" cy="707886"/>
          </a:xfrm>
          <a:prstGeom prst="rect">
            <a:avLst/>
          </a:prstGeom>
          <a:solidFill>
            <a:schemeClr val="bg1"/>
          </a:solidFill>
        </p:spPr>
        <p:txBody>
          <a:bodyPr wrap="square" rtlCol="0">
            <a:spAutoFit/>
          </a:bodyPr>
          <a:lstStyle/>
          <a:p>
            <a:r>
              <a:rPr lang="en-US" altLang="zh-TW" sz="2000" dirty="0" smtClean="0">
                <a:solidFill>
                  <a:srgbClr val="FF0000"/>
                </a:solidFill>
                <a:latin typeface="微軟正黑體" panose="020B0604030504040204" pitchFamily="34" charset="-120"/>
                <a:ea typeface="微軟正黑體" panose="020B0604030504040204" pitchFamily="34" charset="-120"/>
              </a:rPr>
              <a:t>3.</a:t>
            </a:r>
            <a:r>
              <a:rPr lang="zh-TW" altLang="en-US" sz="2000" dirty="0" smtClean="0">
                <a:solidFill>
                  <a:srgbClr val="FF0000"/>
                </a:solidFill>
                <a:latin typeface="微軟正黑體" panose="020B0604030504040204" pitchFamily="34" charset="-120"/>
                <a:ea typeface="微軟正黑體" panose="020B0604030504040204" pitchFamily="34" charset="-120"/>
              </a:rPr>
              <a:t> 穿堂層設定</a:t>
            </a:r>
            <a:r>
              <a:rPr lang="en-US" altLang="zh-TW" sz="2000" dirty="0" smtClean="0">
                <a:solidFill>
                  <a:srgbClr val="FF0000"/>
                </a:solidFill>
                <a:latin typeface="微軟正黑體" panose="020B0604030504040204" pitchFamily="34" charset="-120"/>
                <a:ea typeface="微軟正黑體" panose="020B0604030504040204" pitchFamily="34" charset="-120"/>
              </a:rPr>
              <a:t>(</a:t>
            </a:r>
            <a:r>
              <a:rPr lang="zh-TW" altLang="en-US" sz="2000" dirty="0" smtClean="0">
                <a:solidFill>
                  <a:srgbClr val="FF0000"/>
                </a:solidFill>
                <a:latin typeface="微軟正黑體" panose="020B0604030504040204" pitchFamily="34" charset="-120"/>
                <a:ea typeface="微軟正黑體" panose="020B0604030504040204" pitchFamily="34" charset="-120"/>
              </a:rPr>
              <a:t>大廳付費區及未付費區</a:t>
            </a:r>
            <a:r>
              <a:rPr lang="en-US" altLang="zh-TW" sz="2000" dirty="0" smtClean="0">
                <a:solidFill>
                  <a:srgbClr val="FF0000"/>
                </a:solidFill>
                <a:latin typeface="微軟正黑體" panose="020B0604030504040204" pitchFamily="34" charset="-120"/>
                <a:ea typeface="微軟正黑體" panose="020B0604030504040204" pitchFamily="34" charset="-120"/>
              </a:rPr>
              <a:t>)</a:t>
            </a:r>
            <a:endParaRPr lang="en-US" sz="2000" dirty="0">
              <a:solidFill>
                <a:srgbClr val="FF0000"/>
              </a:solidFill>
              <a:latin typeface="微軟正黑體" panose="020B0604030504040204" pitchFamily="34" charset="-120"/>
              <a:ea typeface="微軟正黑體" panose="020B0604030504040204" pitchFamily="34" charset="-120"/>
            </a:endParaRPr>
          </a:p>
        </p:txBody>
      </p:sp>
      <p:sp>
        <p:nvSpPr>
          <p:cNvPr id="21" name="文字方塊 20"/>
          <p:cNvSpPr txBox="1"/>
          <p:nvPr/>
        </p:nvSpPr>
        <p:spPr>
          <a:xfrm>
            <a:off x="6535020" y="2530370"/>
            <a:ext cx="2799479" cy="400110"/>
          </a:xfrm>
          <a:prstGeom prst="rect">
            <a:avLst/>
          </a:prstGeom>
          <a:solidFill>
            <a:schemeClr val="bg1"/>
          </a:solidFill>
        </p:spPr>
        <p:txBody>
          <a:bodyPr wrap="square" rtlCol="0">
            <a:spAutoFit/>
          </a:bodyPr>
          <a:lstStyle/>
          <a:p>
            <a:r>
              <a:rPr lang="en-US" altLang="zh-TW" sz="2000" dirty="0" smtClean="0">
                <a:solidFill>
                  <a:srgbClr val="FF0000"/>
                </a:solidFill>
                <a:latin typeface="微軟正黑體" panose="020B0604030504040204" pitchFamily="34" charset="-120"/>
                <a:ea typeface="微軟正黑體" panose="020B0604030504040204" pitchFamily="34" charset="-120"/>
              </a:rPr>
              <a:t>4.</a:t>
            </a:r>
            <a:r>
              <a:rPr lang="zh-TW" altLang="en-US" sz="2000" dirty="0" smtClean="0">
                <a:solidFill>
                  <a:srgbClr val="FF0000"/>
                </a:solidFill>
                <a:latin typeface="微軟正黑體" panose="020B0604030504040204" pitchFamily="34" charset="-120"/>
                <a:ea typeface="微軟正黑體" panose="020B0604030504040204" pitchFamily="34" charset="-120"/>
              </a:rPr>
              <a:t> 非公共區通道規劃</a:t>
            </a:r>
            <a:endParaRPr lang="en-US" sz="2000" dirty="0">
              <a:solidFill>
                <a:srgbClr val="FF0000"/>
              </a:solidFill>
              <a:latin typeface="微軟正黑體" panose="020B0604030504040204" pitchFamily="34" charset="-120"/>
              <a:ea typeface="微軟正黑體" panose="020B0604030504040204" pitchFamily="34" charset="-120"/>
            </a:endParaRPr>
          </a:p>
        </p:txBody>
      </p:sp>
      <p:sp>
        <p:nvSpPr>
          <p:cNvPr id="23" name="文字方塊 22"/>
          <p:cNvSpPr txBox="1"/>
          <p:nvPr/>
        </p:nvSpPr>
        <p:spPr>
          <a:xfrm>
            <a:off x="6535021" y="2930480"/>
            <a:ext cx="2799478" cy="707886"/>
          </a:xfrm>
          <a:prstGeom prst="rect">
            <a:avLst/>
          </a:prstGeom>
          <a:solidFill>
            <a:schemeClr val="bg1"/>
          </a:solidFill>
        </p:spPr>
        <p:txBody>
          <a:bodyPr wrap="square" rtlCol="0">
            <a:spAutoFit/>
          </a:bodyPr>
          <a:lstStyle/>
          <a:p>
            <a:r>
              <a:rPr lang="en-US" altLang="zh-TW" sz="2000" dirty="0" smtClean="0">
                <a:solidFill>
                  <a:srgbClr val="FF0000"/>
                </a:solidFill>
                <a:latin typeface="微軟正黑體" panose="020B0604030504040204" pitchFamily="34" charset="-120"/>
                <a:ea typeface="微軟正黑體" panose="020B0604030504040204" pitchFamily="34" charset="-120"/>
              </a:rPr>
              <a:t>5.</a:t>
            </a:r>
            <a:r>
              <a:rPr lang="zh-TW" altLang="en-US" sz="2000" dirty="0" smtClean="0">
                <a:solidFill>
                  <a:srgbClr val="FF0000"/>
                </a:solidFill>
                <a:latin typeface="微軟正黑體" panose="020B0604030504040204" pitchFamily="34" charset="-120"/>
                <a:ea typeface="微軟正黑體" panose="020B0604030504040204" pitchFamily="34" charset="-120"/>
              </a:rPr>
              <a:t> 通風管道規劃</a:t>
            </a:r>
            <a:r>
              <a:rPr lang="en-US" altLang="zh-TW" sz="2000" dirty="0" smtClean="0">
                <a:solidFill>
                  <a:srgbClr val="FF0000"/>
                </a:solidFill>
                <a:latin typeface="微軟正黑體" panose="020B0604030504040204" pitchFamily="34" charset="-120"/>
                <a:ea typeface="微軟正黑體" panose="020B0604030504040204" pitchFamily="34" charset="-120"/>
              </a:rPr>
              <a:t>(</a:t>
            </a:r>
            <a:r>
              <a:rPr lang="zh-TW" altLang="en-US" sz="2000" dirty="0" smtClean="0">
                <a:solidFill>
                  <a:srgbClr val="FF0000"/>
                </a:solidFill>
                <a:latin typeface="微軟正黑體" panose="020B0604030504040204" pitchFamily="34" charset="-120"/>
                <a:ea typeface="微軟正黑體" panose="020B0604030504040204" pitchFamily="34" charset="-120"/>
              </a:rPr>
              <a:t>進氣、排氣、釋壓</a:t>
            </a:r>
            <a:r>
              <a:rPr lang="en-US" altLang="zh-TW" sz="2000" dirty="0" smtClean="0">
                <a:solidFill>
                  <a:srgbClr val="FF0000"/>
                </a:solidFill>
                <a:latin typeface="微軟正黑體" panose="020B0604030504040204" pitchFamily="34" charset="-120"/>
                <a:ea typeface="微軟正黑體" panose="020B0604030504040204" pitchFamily="34" charset="-120"/>
              </a:rPr>
              <a:t>)</a:t>
            </a:r>
            <a:endParaRPr lang="en-US" sz="2000" dirty="0">
              <a:solidFill>
                <a:srgbClr val="FF0000"/>
              </a:solidFill>
              <a:latin typeface="微軟正黑體" panose="020B0604030504040204" pitchFamily="34" charset="-120"/>
              <a:ea typeface="微軟正黑體" panose="020B0604030504040204" pitchFamily="34" charset="-120"/>
            </a:endParaRPr>
          </a:p>
        </p:txBody>
      </p:sp>
      <p:sp>
        <p:nvSpPr>
          <p:cNvPr id="25" name="文字方塊 24"/>
          <p:cNvSpPr txBox="1"/>
          <p:nvPr/>
        </p:nvSpPr>
        <p:spPr>
          <a:xfrm>
            <a:off x="5434192" y="4637030"/>
            <a:ext cx="4641466" cy="1323439"/>
          </a:xfrm>
          <a:prstGeom prst="rect">
            <a:avLst/>
          </a:prstGeom>
          <a:noFill/>
        </p:spPr>
        <p:txBody>
          <a:bodyPr wrap="square" rtlCol="0">
            <a:spAutoFit/>
          </a:bodyPr>
          <a:lstStyle/>
          <a:p>
            <a:r>
              <a:rPr lang="zh-TW" altLang="en-US" sz="2000" dirty="0">
                <a:solidFill>
                  <a:srgbClr val="00B0F0"/>
                </a:solidFill>
                <a:latin typeface="微軟正黑體" panose="020B0604030504040204" pitchFamily="34" charset="-120"/>
                <a:ea typeface="微軟正黑體" panose="020B0604030504040204" pitchFamily="34" charset="-120"/>
              </a:rPr>
              <a:t>穿堂層付費區範圍確定後，即可</a:t>
            </a:r>
            <a:r>
              <a:rPr lang="zh-TW" altLang="en-US" sz="2000" dirty="0" smtClean="0">
                <a:solidFill>
                  <a:srgbClr val="00B0F0"/>
                </a:solidFill>
                <a:latin typeface="微軟正黑體" panose="020B0604030504040204" pitchFamily="34" charset="-120"/>
                <a:ea typeface="微軟正黑體" panose="020B0604030504040204" pitchFamily="34" charset="-120"/>
              </a:rPr>
              <a:t>規劃未付費區大廳</a:t>
            </a:r>
            <a:r>
              <a:rPr lang="zh-TW" altLang="en-US" sz="2000" dirty="0">
                <a:solidFill>
                  <a:srgbClr val="00B0F0"/>
                </a:solidFill>
                <a:latin typeface="微軟正黑體" panose="020B0604030504040204" pitchFamily="34" charset="-120"/>
                <a:ea typeface="微軟正黑體" panose="020B0604030504040204" pitchFamily="34" charset="-120"/>
              </a:rPr>
              <a:t>及</a:t>
            </a:r>
            <a:r>
              <a:rPr lang="zh-TW" altLang="en-US" sz="2000" dirty="0" smtClean="0">
                <a:solidFill>
                  <a:srgbClr val="00B0F0"/>
                </a:solidFill>
                <a:latin typeface="微軟正黑體" panose="020B0604030504040204" pitchFamily="34" charset="-120"/>
                <a:ea typeface="微軟正黑體" panose="020B0604030504040204" pitchFamily="34" charset="-120"/>
              </a:rPr>
              <a:t>通道，並連接</a:t>
            </a:r>
            <a:r>
              <a:rPr lang="zh-TW" altLang="en-US" sz="2000" dirty="0">
                <a:solidFill>
                  <a:srgbClr val="00B0F0"/>
                </a:solidFill>
                <a:latin typeface="微軟正黑體" panose="020B0604030504040204" pitchFamily="34" charset="-120"/>
                <a:ea typeface="微軟正黑體" panose="020B0604030504040204" pitchFamily="34" charset="-120"/>
              </a:rPr>
              <a:t>所有出入口</a:t>
            </a:r>
            <a:r>
              <a:rPr lang="zh-TW" altLang="en-US" sz="2000" dirty="0" smtClean="0">
                <a:solidFill>
                  <a:srgbClr val="00B0F0"/>
                </a:solidFill>
                <a:latin typeface="微軟正黑體" panose="020B0604030504040204" pitchFamily="34" charset="-120"/>
                <a:ea typeface="微軟正黑體" panose="020B0604030504040204" pitchFamily="34" charset="-120"/>
              </a:rPr>
              <a:t>。</a:t>
            </a:r>
            <a:r>
              <a:rPr lang="en-US" altLang="zh-TW" sz="2000" dirty="0" smtClean="0">
                <a:solidFill>
                  <a:srgbClr val="00B0F0"/>
                </a:solidFill>
                <a:latin typeface="微軟正黑體" panose="020B0604030504040204" pitchFamily="34" charset="-120"/>
                <a:ea typeface="微軟正黑體" panose="020B0604030504040204" pitchFamily="34" charset="-120"/>
              </a:rPr>
              <a:t>(</a:t>
            </a:r>
            <a:r>
              <a:rPr lang="zh-TW" altLang="en-US" sz="2000" dirty="0" smtClean="0">
                <a:solidFill>
                  <a:srgbClr val="00B0F0"/>
                </a:solidFill>
                <a:latin typeface="微軟正黑體" panose="020B0604030504040204" pitchFamily="34" charset="-120"/>
                <a:ea typeface="微軟正黑體" panose="020B0604030504040204" pitchFamily="34" charset="-120"/>
              </a:rPr>
              <a:t>穿堂層與地面出入口間的電扶梯</a:t>
            </a:r>
            <a:r>
              <a:rPr lang="zh-TW" altLang="en-US" sz="2000" dirty="0">
                <a:solidFill>
                  <a:srgbClr val="00B0F0"/>
                </a:solidFill>
                <a:latin typeface="微軟正黑體" panose="020B0604030504040204" pitchFamily="34" charset="-120"/>
                <a:ea typeface="微軟正黑體" panose="020B0604030504040204" pitchFamily="34" charset="-120"/>
              </a:rPr>
              <a:t>、</a:t>
            </a:r>
            <a:r>
              <a:rPr lang="zh-TW" altLang="en-US" sz="2000" dirty="0" smtClean="0">
                <a:solidFill>
                  <a:srgbClr val="00B0F0"/>
                </a:solidFill>
                <a:latin typeface="微軟正黑體" panose="020B0604030504040204" pitchFamily="34" charset="-120"/>
                <a:ea typeface="微軟正黑體" panose="020B0604030504040204" pitchFamily="34" charset="-120"/>
              </a:rPr>
              <a:t>電梯、樓梯在此階段規劃。</a:t>
            </a:r>
            <a:r>
              <a:rPr lang="en-US" altLang="zh-TW" sz="2000" dirty="0" smtClean="0">
                <a:solidFill>
                  <a:srgbClr val="00B0F0"/>
                </a:solidFill>
                <a:latin typeface="微軟正黑體" panose="020B0604030504040204" pitchFamily="34" charset="-120"/>
                <a:ea typeface="微軟正黑體" panose="020B0604030504040204" pitchFamily="34" charset="-120"/>
              </a:rPr>
              <a:t>)</a:t>
            </a:r>
          </a:p>
        </p:txBody>
      </p:sp>
      <p:cxnSp>
        <p:nvCxnSpPr>
          <p:cNvPr id="6" name="直線接點 5"/>
          <p:cNvCxnSpPr>
            <a:stCxn id="18" idx="2"/>
            <a:endCxn id="19" idx="0"/>
          </p:cNvCxnSpPr>
          <p:nvPr/>
        </p:nvCxnSpPr>
        <p:spPr>
          <a:xfrm>
            <a:off x="2424997" y="4086941"/>
            <a:ext cx="108621" cy="555674"/>
          </a:xfrm>
          <a:prstGeom prst="line">
            <a:avLst/>
          </a:prstGeom>
          <a:ln w="2540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接點 27"/>
          <p:cNvCxnSpPr>
            <a:stCxn id="20" idx="2"/>
            <a:endCxn id="25" idx="0"/>
          </p:cNvCxnSpPr>
          <p:nvPr/>
        </p:nvCxnSpPr>
        <p:spPr>
          <a:xfrm>
            <a:off x="4672896" y="3009378"/>
            <a:ext cx="3082029" cy="1627652"/>
          </a:xfrm>
          <a:prstGeom prst="line">
            <a:avLst/>
          </a:prstGeom>
          <a:ln w="254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9583021" y="2232074"/>
            <a:ext cx="1613603" cy="400110"/>
          </a:xfrm>
          <a:prstGeom prst="rect">
            <a:avLst/>
          </a:prstGeom>
          <a:solidFill>
            <a:schemeClr val="bg1"/>
          </a:solidFill>
        </p:spPr>
        <p:txBody>
          <a:bodyPr wrap="square" rtlCol="0">
            <a:spAutoFit/>
          </a:bodyPr>
          <a:lstStyle/>
          <a:p>
            <a:r>
              <a:rPr lang="en-US" altLang="zh-TW" sz="2000" dirty="0" smtClean="0">
                <a:solidFill>
                  <a:srgbClr val="FF0000"/>
                </a:solidFill>
                <a:latin typeface="微軟正黑體" panose="020B0604030504040204" pitchFamily="34" charset="-120"/>
                <a:ea typeface="微軟正黑體" panose="020B0604030504040204" pitchFamily="34" charset="-120"/>
              </a:rPr>
              <a:t>5.</a:t>
            </a:r>
            <a:r>
              <a:rPr lang="zh-TW" altLang="en-US" sz="2000" dirty="0" smtClean="0">
                <a:solidFill>
                  <a:srgbClr val="FF0000"/>
                </a:solidFill>
                <a:latin typeface="微軟正黑體" panose="020B0604030504040204" pitchFamily="34" charset="-120"/>
                <a:ea typeface="微軟正黑體" panose="020B0604030504040204" pitchFamily="34" charset="-120"/>
              </a:rPr>
              <a:t> 房間配置</a:t>
            </a:r>
            <a:endParaRPr lang="en-US" sz="2000" dirty="0">
              <a:solidFill>
                <a:srgbClr val="FF0000"/>
              </a:solidFill>
              <a:latin typeface="微軟正黑體" panose="020B0604030504040204" pitchFamily="34" charset="-120"/>
              <a:ea typeface="微軟正黑體" panose="020B0604030504040204" pitchFamily="34" charset="-120"/>
            </a:endParaRPr>
          </a:p>
        </p:txBody>
      </p:sp>
      <p:sp>
        <p:nvSpPr>
          <p:cNvPr id="33" name="文字方塊 32"/>
          <p:cNvSpPr txBox="1"/>
          <p:nvPr/>
        </p:nvSpPr>
        <p:spPr>
          <a:xfrm>
            <a:off x="9583021" y="3638366"/>
            <a:ext cx="2542741" cy="707886"/>
          </a:xfrm>
          <a:prstGeom prst="rect">
            <a:avLst/>
          </a:prstGeom>
          <a:noFill/>
        </p:spPr>
        <p:txBody>
          <a:bodyPr wrap="square" rtlCol="0">
            <a:spAutoFit/>
          </a:bodyPr>
          <a:lstStyle/>
          <a:p>
            <a:r>
              <a:rPr lang="zh-TW" altLang="en-US" sz="2000" dirty="0" smtClean="0">
                <a:solidFill>
                  <a:srgbClr val="00B0F0"/>
                </a:solidFill>
                <a:latin typeface="微軟正黑體" panose="020B0604030504040204" pitchFamily="34" charset="-120"/>
                <a:ea typeface="微軟正黑體" panose="020B0604030504040204" pitchFamily="34" charset="-120"/>
              </a:rPr>
              <a:t>使用者開始將房間拖曳到平面上</a:t>
            </a:r>
            <a:endParaRPr lang="en-US" altLang="zh-TW" sz="2000" dirty="0" smtClean="0">
              <a:solidFill>
                <a:srgbClr val="00B0F0"/>
              </a:solidFill>
              <a:latin typeface="微軟正黑體" panose="020B0604030504040204" pitchFamily="34" charset="-120"/>
              <a:ea typeface="微軟正黑體" panose="020B0604030504040204" pitchFamily="34" charset="-120"/>
            </a:endParaRPr>
          </a:p>
        </p:txBody>
      </p:sp>
      <p:cxnSp>
        <p:nvCxnSpPr>
          <p:cNvPr id="36" name="直線接點 35"/>
          <p:cNvCxnSpPr>
            <a:stCxn id="31" idx="2"/>
            <a:endCxn id="33" idx="0"/>
          </p:cNvCxnSpPr>
          <p:nvPr/>
        </p:nvCxnSpPr>
        <p:spPr>
          <a:xfrm>
            <a:off x="10389823" y="2632184"/>
            <a:ext cx="464569" cy="1006182"/>
          </a:xfrm>
          <a:prstGeom prst="line">
            <a:avLst/>
          </a:prstGeom>
          <a:ln w="25400">
            <a:solidFill>
              <a:srgbClr val="00B0F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4178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stretch>
            <a:fillRect/>
          </a:stretch>
        </p:blipFill>
        <p:spPr>
          <a:xfrm>
            <a:off x="939800" y="1495688"/>
            <a:ext cx="10318871" cy="4957500"/>
          </a:xfrm>
          <a:prstGeom prst="rect">
            <a:avLst/>
          </a:prstGeom>
        </p:spPr>
      </p:pic>
      <p:sp>
        <p:nvSpPr>
          <p:cNvPr id="26" name="矩形 25"/>
          <p:cNvSpPr/>
          <p:nvPr/>
        </p:nvSpPr>
        <p:spPr>
          <a:xfrm>
            <a:off x="3368907" y="4112024"/>
            <a:ext cx="5698893" cy="1374376"/>
          </a:xfrm>
          <a:prstGeom prst="rect">
            <a:avLst/>
          </a:prstGeom>
          <a:solidFill>
            <a:srgbClr val="FFC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3718869" y="4439063"/>
            <a:ext cx="1272231" cy="399637"/>
          </a:xfrm>
          <a:prstGeom prst="rect">
            <a:avLst/>
          </a:prstGeom>
          <a:solidFill>
            <a:srgbClr val="00B0F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文字方塊 15"/>
          <p:cNvSpPr txBox="1"/>
          <p:nvPr/>
        </p:nvSpPr>
        <p:spPr>
          <a:xfrm>
            <a:off x="570966" y="265169"/>
            <a:ext cx="3369833" cy="400110"/>
          </a:xfrm>
          <a:prstGeom prst="rect">
            <a:avLst/>
          </a:prstGeom>
          <a:noFill/>
        </p:spPr>
        <p:txBody>
          <a:bodyPr wrap="none" rtlCol="0">
            <a:spAutoFit/>
          </a:bodyPr>
          <a:lstStyle/>
          <a:p>
            <a:r>
              <a:rPr lang="zh-TW" altLang="en-US" sz="2000" dirty="0" smtClean="0">
                <a:latin typeface="微軟正黑體" panose="020B0604030504040204" pitchFamily="34" charset="-120"/>
                <a:ea typeface="微軟正黑體" panose="020B0604030504040204" pitchFamily="34" charset="-120"/>
              </a:rPr>
              <a:t>穿堂層付費區</a:t>
            </a:r>
            <a:r>
              <a:rPr lang="en-US" altLang="zh-TW" sz="2000" dirty="0" smtClean="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未</a:t>
            </a:r>
            <a:r>
              <a:rPr lang="zh-TW" altLang="en-US" sz="2000" dirty="0" smtClean="0">
                <a:latin typeface="微軟正黑體" panose="020B0604030504040204" pitchFamily="34" charset="-120"/>
                <a:ea typeface="微軟正黑體" panose="020B0604030504040204" pitchFamily="34" charset="-120"/>
              </a:rPr>
              <a:t>付費區範圍</a:t>
            </a:r>
            <a:endParaRPr lang="en-US" sz="2000" dirty="0">
              <a:latin typeface="微軟正黑體" panose="020B0604030504040204" pitchFamily="34" charset="-120"/>
              <a:ea typeface="微軟正黑體" panose="020B0604030504040204" pitchFamily="34" charset="-120"/>
            </a:endParaRPr>
          </a:p>
        </p:txBody>
      </p:sp>
      <p:sp>
        <p:nvSpPr>
          <p:cNvPr id="8" name="矩形 7"/>
          <p:cNvSpPr/>
          <p:nvPr/>
        </p:nvSpPr>
        <p:spPr>
          <a:xfrm>
            <a:off x="5725469" y="4439063"/>
            <a:ext cx="370531" cy="399637"/>
          </a:xfrm>
          <a:prstGeom prst="rect">
            <a:avLst/>
          </a:prstGeom>
          <a:solidFill>
            <a:srgbClr val="00B0F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6096000" y="4439063"/>
            <a:ext cx="370531" cy="399637"/>
          </a:xfrm>
          <a:prstGeom prst="rect">
            <a:avLst/>
          </a:prstGeom>
          <a:solidFill>
            <a:srgbClr val="00B0F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7219838" y="4439062"/>
            <a:ext cx="1272231" cy="399637"/>
          </a:xfrm>
          <a:prstGeom prst="rect">
            <a:avLst/>
          </a:prstGeom>
          <a:solidFill>
            <a:srgbClr val="00B0F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文字方塊 11"/>
          <p:cNvSpPr txBox="1"/>
          <p:nvPr/>
        </p:nvSpPr>
        <p:spPr>
          <a:xfrm>
            <a:off x="7274788" y="6053753"/>
            <a:ext cx="2064985" cy="707886"/>
          </a:xfrm>
          <a:prstGeom prst="rect">
            <a:avLst/>
          </a:prstGeom>
          <a:solidFill>
            <a:schemeClr val="bg1"/>
          </a:solid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穿堂層樓板開口</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電扶梯、電梯</a:t>
            </a:r>
            <a:r>
              <a:rPr lang="en-US" altLang="zh-TW" sz="2000" dirty="0" smtClean="0">
                <a:latin typeface="微軟正黑體" panose="020B0604030504040204" pitchFamily="34" charset="-120"/>
                <a:ea typeface="微軟正黑體" panose="020B0604030504040204" pitchFamily="34" charset="-120"/>
              </a:rPr>
              <a:t>)</a:t>
            </a:r>
            <a:endParaRPr lang="en-US" sz="2000" dirty="0">
              <a:latin typeface="微軟正黑體" panose="020B0604030504040204" pitchFamily="34" charset="-120"/>
              <a:ea typeface="微軟正黑體" panose="020B0604030504040204" pitchFamily="34" charset="-120"/>
            </a:endParaRPr>
          </a:p>
        </p:txBody>
      </p:sp>
      <p:cxnSp>
        <p:nvCxnSpPr>
          <p:cNvPr id="13" name="直線單箭頭接點 12"/>
          <p:cNvCxnSpPr>
            <a:stCxn id="12" idx="1"/>
          </p:cNvCxnSpPr>
          <p:nvPr/>
        </p:nvCxnSpPr>
        <p:spPr>
          <a:xfrm flipH="1" flipV="1">
            <a:off x="4495800" y="4673600"/>
            <a:ext cx="2778988" cy="1734096"/>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12" idx="1"/>
          </p:cNvCxnSpPr>
          <p:nvPr/>
        </p:nvCxnSpPr>
        <p:spPr>
          <a:xfrm flipH="1" flipV="1">
            <a:off x="5905500" y="4673600"/>
            <a:ext cx="1369288" cy="1734096"/>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2" idx="1"/>
          </p:cNvCxnSpPr>
          <p:nvPr/>
        </p:nvCxnSpPr>
        <p:spPr>
          <a:xfrm flipV="1">
            <a:off x="7274788" y="4673600"/>
            <a:ext cx="396012" cy="1734096"/>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804417" y="818698"/>
            <a:ext cx="3756562" cy="1323439"/>
          </a:xfrm>
          <a:prstGeom prst="rect">
            <a:avLst/>
          </a:prstGeom>
          <a:solidFill>
            <a:schemeClr val="bg1"/>
          </a:solid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除電扶梯</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電梯以外，驗票閘門及售票機也有淨空。驗票閘門前後</a:t>
            </a:r>
            <a:r>
              <a:rPr lang="en-US" altLang="zh-TW" sz="2000" dirty="0" smtClean="0">
                <a:latin typeface="微軟正黑體" panose="020B0604030504040204" pitchFamily="34" charset="-120"/>
                <a:ea typeface="微軟正黑體" panose="020B0604030504040204" pitchFamily="34" charset="-120"/>
              </a:rPr>
              <a:t>6m(</a:t>
            </a:r>
            <a:r>
              <a:rPr lang="zh-TW" altLang="en-US" sz="2000" dirty="0" smtClean="0">
                <a:latin typeface="微軟正黑體" panose="020B0604030504040204" pitchFamily="34" charset="-120"/>
                <a:ea typeface="微軟正黑體" panose="020B0604030504040204" pitchFamily="34" charset="-120"/>
              </a:rPr>
              <a:t>往付費區及未付費區各</a:t>
            </a:r>
            <a:r>
              <a:rPr lang="en-US" altLang="zh-TW" sz="2000" dirty="0" smtClean="0">
                <a:latin typeface="微軟正黑體" panose="020B0604030504040204" pitchFamily="34" charset="-120"/>
                <a:ea typeface="微軟正黑體" panose="020B0604030504040204" pitchFamily="34" charset="-120"/>
              </a:rPr>
              <a:t>6m)</a:t>
            </a:r>
            <a:r>
              <a:rPr lang="zh-TW" altLang="en-US" sz="2000" dirty="0" smtClean="0">
                <a:latin typeface="微軟正黑體" panose="020B0604030504040204" pitchFamily="34" charset="-120"/>
                <a:ea typeface="微軟正黑體" panose="020B0604030504040204" pitchFamily="34" charset="-120"/>
              </a:rPr>
              <a:t>；售票機前方</a:t>
            </a:r>
            <a:r>
              <a:rPr lang="en-US" altLang="zh-TW" sz="2000" dirty="0" smtClean="0">
                <a:latin typeface="微軟正黑體" panose="020B0604030504040204" pitchFamily="34" charset="-120"/>
                <a:ea typeface="微軟正黑體" panose="020B0604030504040204" pitchFamily="34" charset="-120"/>
              </a:rPr>
              <a:t>3m</a:t>
            </a:r>
            <a:r>
              <a:rPr lang="zh-TW" altLang="en-US" sz="2000" dirty="0" smtClean="0">
                <a:latin typeface="微軟正黑體" panose="020B0604030504040204" pitchFamily="34" charset="-120"/>
                <a:ea typeface="微軟正黑體" panose="020B0604030504040204" pitchFamily="34" charset="-120"/>
              </a:rPr>
              <a:t>。</a:t>
            </a:r>
            <a:endParaRPr lang="en-US" sz="2000" dirty="0">
              <a:latin typeface="微軟正黑體" panose="020B0604030504040204" pitchFamily="34" charset="-120"/>
              <a:ea typeface="微軟正黑體" panose="020B0604030504040204" pitchFamily="34" charset="-120"/>
            </a:endParaRPr>
          </a:p>
        </p:txBody>
      </p:sp>
      <p:sp>
        <p:nvSpPr>
          <p:cNvPr id="27" name="文字方塊 26"/>
          <p:cNvSpPr txBox="1"/>
          <p:nvPr/>
        </p:nvSpPr>
        <p:spPr>
          <a:xfrm>
            <a:off x="6552397" y="4922320"/>
            <a:ext cx="954107" cy="400110"/>
          </a:xfrm>
          <a:prstGeom prst="rect">
            <a:avLst/>
          </a:prstGeom>
          <a:solidFill>
            <a:schemeClr val="bg1"/>
          </a:solidFill>
        </p:spPr>
        <p:txBody>
          <a:bodyPr wrap="none" rtlCol="0">
            <a:spAutoFit/>
          </a:bodyPr>
          <a:lstStyle/>
          <a:p>
            <a:pPr algn="ctr"/>
            <a:r>
              <a:rPr lang="zh-TW" altLang="en-US" sz="2000" dirty="0" smtClean="0">
                <a:solidFill>
                  <a:srgbClr val="FF0000"/>
                </a:solidFill>
                <a:latin typeface="微軟正黑體" panose="020B0604030504040204" pitchFamily="34" charset="-120"/>
                <a:ea typeface="微軟正黑體" panose="020B0604030504040204" pitchFamily="34" charset="-120"/>
              </a:rPr>
              <a:t>付費區</a:t>
            </a:r>
            <a:endParaRPr lang="en-US" sz="2000" dirty="0">
              <a:solidFill>
                <a:srgbClr val="FF0000"/>
              </a:solidFill>
              <a:latin typeface="微軟正黑體" panose="020B0604030504040204" pitchFamily="34" charset="-120"/>
              <a:ea typeface="微軟正黑體" panose="020B0604030504040204" pitchFamily="34" charset="-120"/>
            </a:endParaRPr>
          </a:p>
        </p:txBody>
      </p:sp>
      <p:sp>
        <p:nvSpPr>
          <p:cNvPr id="28" name="矩形 27"/>
          <p:cNvSpPr/>
          <p:nvPr/>
        </p:nvSpPr>
        <p:spPr>
          <a:xfrm>
            <a:off x="2388251" y="3771901"/>
            <a:ext cx="980656" cy="1729420"/>
          </a:xfrm>
          <a:prstGeom prst="rect">
            <a:avLst/>
          </a:prstGeom>
          <a:solidFill>
            <a:srgbClr val="92D050">
              <a:alpha val="50000"/>
            </a:srgbClr>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矩形 28"/>
          <p:cNvSpPr/>
          <p:nvPr/>
        </p:nvSpPr>
        <p:spPr>
          <a:xfrm>
            <a:off x="1435100" y="4838700"/>
            <a:ext cx="953150" cy="662622"/>
          </a:xfrm>
          <a:prstGeom prst="rect">
            <a:avLst/>
          </a:prstGeom>
          <a:solidFill>
            <a:srgbClr val="92D050">
              <a:alpha val="50000"/>
            </a:srgbClr>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矩形 29"/>
          <p:cNvSpPr/>
          <p:nvPr/>
        </p:nvSpPr>
        <p:spPr>
          <a:xfrm>
            <a:off x="9067800" y="3756980"/>
            <a:ext cx="1123838" cy="1729420"/>
          </a:xfrm>
          <a:prstGeom prst="rect">
            <a:avLst/>
          </a:prstGeom>
          <a:solidFill>
            <a:srgbClr val="92D050">
              <a:alpha val="50000"/>
            </a:srgbClr>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p:cNvSpPr/>
          <p:nvPr/>
        </p:nvSpPr>
        <p:spPr>
          <a:xfrm>
            <a:off x="3368907" y="3791361"/>
            <a:ext cx="5698893" cy="320662"/>
          </a:xfrm>
          <a:prstGeom prst="rect">
            <a:avLst/>
          </a:prstGeom>
          <a:solidFill>
            <a:srgbClr val="92D050">
              <a:alpha val="50000"/>
            </a:srgbClr>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p:cNvSpPr/>
          <p:nvPr/>
        </p:nvSpPr>
        <p:spPr>
          <a:xfrm>
            <a:off x="9558551" y="1943100"/>
            <a:ext cx="633088" cy="1813879"/>
          </a:xfrm>
          <a:prstGeom prst="rect">
            <a:avLst/>
          </a:prstGeom>
          <a:solidFill>
            <a:srgbClr val="92D050">
              <a:alpha val="50000"/>
            </a:srgbClr>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矩形 32"/>
          <p:cNvSpPr/>
          <p:nvPr/>
        </p:nvSpPr>
        <p:spPr>
          <a:xfrm>
            <a:off x="10191638" y="1943099"/>
            <a:ext cx="743061" cy="685801"/>
          </a:xfrm>
          <a:prstGeom prst="rect">
            <a:avLst/>
          </a:prstGeom>
          <a:solidFill>
            <a:srgbClr val="92D050">
              <a:alpha val="50000"/>
            </a:srgbClr>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文字方塊 37"/>
          <p:cNvSpPr txBox="1"/>
          <p:nvPr/>
        </p:nvSpPr>
        <p:spPr>
          <a:xfrm>
            <a:off x="7205996" y="276811"/>
            <a:ext cx="4641466" cy="1323439"/>
          </a:xfrm>
          <a:prstGeom prst="rect">
            <a:avLst/>
          </a:prstGeom>
          <a:noFill/>
        </p:spPr>
        <p:txBody>
          <a:bodyPr wrap="square" rtlCol="0">
            <a:spAutoFit/>
          </a:bodyPr>
          <a:lstStyle/>
          <a:p>
            <a:r>
              <a:rPr lang="zh-TW" altLang="en-US" sz="2000" dirty="0" smtClean="0">
                <a:solidFill>
                  <a:srgbClr val="00B0F0"/>
                </a:solidFill>
                <a:latin typeface="微軟正黑體" panose="020B0604030504040204" pitchFamily="34" charset="-120"/>
                <a:ea typeface="微軟正黑體" panose="020B0604030504040204" pitchFamily="34" charset="-120"/>
              </a:rPr>
              <a:t>於穿堂層設定未付費區時，可考慮依設定擴挖區的方式進行，以</a:t>
            </a:r>
            <a:r>
              <a:rPr lang="zh-TW" altLang="en-US" sz="2000" dirty="0">
                <a:solidFill>
                  <a:srgbClr val="00B0F0"/>
                </a:solidFill>
                <a:latin typeface="微軟正黑體" panose="020B0604030504040204" pitchFamily="34" charset="-120"/>
                <a:ea typeface="微軟正黑體" panose="020B0604030504040204" pitchFamily="34" charset="-120"/>
              </a:rPr>
              <a:t>繪製正交線條方式或是擺放方塊再伸縮方式</a:t>
            </a:r>
            <a:r>
              <a:rPr lang="zh-TW" altLang="en-US" sz="2000" dirty="0" smtClean="0">
                <a:solidFill>
                  <a:srgbClr val="00B0F0"/>
                </a:solidFill>
                <a:latin typeface="微軟正黑體" panose="020B0604030504040204" pitchFamily="34" charset="-120"/>
                <a:ea typeface="微軟正黑體" panose="020B0604030504040204" pitchFamily="34" charset="-120"/>
              </a:rPr>
              <a:t>擺放未付費區。</a:t>
            </a:r>
            <a:endParaRPr lang="en-US" sz="2000" dirty="0">
              <a:solidFill>
                <a:srgbClr val="00B0F0"/>
              </a:solidFill>
              <a:latin typeface="微軟正黑體" panose="020B0604030504040204" pitchFamily="34" charset="-120"/>
              <a:ea typeface="微軟正黑體" panose="020B0604030504040204" pitchFamily="34" charset="-120"/>
            </a:endParaRPr>
          </a:p>
        </p:txBody>
      </p:sp>
      <p:sp>
        <p:nvSpPr>
          <p:cNvPr id="39" name="文字方塊 38"/>
          <p:cNvSpPr txBox="1"/>
          <p:nvPr/>
        </p:nvSpPr>
        <p:spPr>
          <a:xfrm>
            <a:off x="1890548" y="4922320"/>
            <a:ext cx="1210588" cy="400110"/>
          </a:xfrm>
          <a:prstGeom prst="rect">
            <a:avLst/>
          </a:prstGeom>
          <a:solidFill>
            <a:schemeClr val="bg1"/>
          </a:solidFill>
        </p:spPr>
        <p:txBody>
          <a:bodyPr wrap="none" rtlCol="0">
            <a:spAutoFit/>
          </a:bodyPr>
          <a:lstStyle/>
          <a:p>
            <a:pPr algn="ctr"/>
            <a:r>
              <a:rPr lang="zh-TW" altLang="en-US" sz="2000" dirty="0" smtClean="0">
                <a:solidFill>
                  <a:srgbClr val="FF0000"/>
                </a:solidFill>
                <a:latin typeface="微軟正黑體" panose="020B0604030504040204" pitchFamily="34" charset="-120"/>
                <a:ea typeface="微軟正黑體" panose="020B0604030504040204" pitchFamily="34" charset="-120"/>
              </a:rPr>
              <a:t>未付費區</a:t>
            </a:r>
            <a:endParaRPr lang="en-US" sz="2000" dirty="0">
              <a:solidFill>
                <a:srgbClr val="FF0000"/>
              </a:solidFill>
              <a:latin typeface="微軟正黑體" panose="020B0604030504040204" pitchFamily="34" charset="-120"/>
              <a:ea typeface="微軟正黑體" panose="020B0604030504040204" pitchFamily="34" charset="-120"/>
            </a:endParaRPr>
          </a:p>
        </p:txBody>
      </p:sp>
      <p:sp>
        <p:nvSpPr>
          <p:cNvPr id="40" name="文字方塊 39"/>
          <p:cNvSpPr txBox="1"/>
          <p:nvPr/>
        </p:nvSpPr>
        <p:spPr>
          <a:xfrm>
            <a:off x="3606800" y="5967138"/>
            <a:ext cx="1477431" cy="400110"/>
          </a:xfrm>
          <a:prstGeom prst="rect">
            <a:avLst/>
          </a:prstGeom>
          <a:solidFill>
            <a:schemeClr val="bg1"/>
          </a:solid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往出入口</a:t>
            </a:r>
            <a:r>
              <a:rPr lang="en-US" altLang="zh-TW" sz="2000" dirty="0" smtClean="0">
                <a:latin typeface="微軟正黑體" panose="020B0604030504040204" pitchFamily="34" charset="-120"/>
                <a:ea typeface="微軟正黑體" panose="020B0604030504040204" pitchFamily="34" charset="-120"/>
              </a:rPr>
              <a:t>A</a:t>
            </a:r>
            <a:endParaRPr lang="en-US" sz="2000" dirty="0">
              <a:latin typeface="微軟正黑體" panose="020B0604030504040204" pitchFamily="34" charset="-120"/>
              <a:ea typeface="微軟正黑體" panose="020B0604030504040204" pitchFamily="34" charset="-120"/>
            </a:endParaRPr>
          </a:p>
        </p:txBody>
      </p:sp>
      <p:sp>
        <p:nvSpPr>
          <p:cNvPr id="41" name="文字方塊 40"/>
          <p:cNvSpPr txBox="1"/>
          <p:nvPr/>
        </p:nvSpPr>
        <p:spPr>
          <a:xfrm>
            <a:off x="7002412" y="1724045"/>
            <a:ext cx="1476597" cy="400110"/>
          </a:xfrm>
          <a:prstGeom prst="rect">
            <a:avLst/>
          </a:prstGeom>
          <a:solidFill>
            <a:schemeClr val="bg1"/>
          </a:solid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往出入口</a:t>
            </a:r>
            <a:r>
              <a:rPr lang="en-US" altLang="zh-TW" sz="2000" dirty="0" smtClean="0">
                <a:latin typeface="微軟正黑體" panose="020B0604030504040204" pitchFamily="34" charset="-120"/>
                <a:ea typeface="微軟正黑體" panose="020B0604030504040204" pitchFamily="34" charset="-120"/>
              </a:rPr>
              <a:t>B</a:t>
            </a:r>
            <a:endParaRPr lang="en-US" sz="2000" dirty="0">
              <a:latin typeface="微軟正黑體" panose="020B0604030504040204" pitchFamily="34" charset="-120"/>
              <a:ea typeface="微軟正黑體" panose="020B0604030504040204" pitchFamily="34" charset="-120"/>
            </a:endParaRPr>
          </a:p>
        </p:txBody>
      </p:sp>
      <p:sp>
        <p:nvSpPr>
          <p:cNvPr id="42" name="矩形 41"/>
          <p:cNvSpPr/>
          <p:nvPr/>
        </p:nvSpPr>
        <p:spPr>
          <a:xfrm>
            <a:off x="5619381" y="3464323"/>
            <a:ext cx="847149" cy="317307"/>
          </a:xfrm>
          <a:prstGeom prst="rect">
            <a:avLst/>
          </a:prstGeom>
          <a:solidFill>
            <a:srgbClr val="92D050">
              <a:alpha val="50000"/>
            </a:srgbClr>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p:cNvSpPr/>
          <p:nvPr/>
        </p:nvSpPr>
        <p:spPr>
          <a:xfrm>
            <a:off x="1519102" y="5755407"/>
            <a:ext cx="677998" cy="298346"/>
          </a:xfrm>
          <a:prstGeom prst="rect">
            <a:avLst/>
          </a:prstGeom>
          <a:solidFill>
            <a:srgbClr val="00B0F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矩形 43"/>
          <p:cNvSpPr/>
          <p:nvPr/>
        </p:nvSpPr>
        <p:spPr>
          <a:xfrm>
            <a:off x="9067800" y="1923996"/>
            <a:ext cx="365316" cy="704903"/>
          </a:xfrm>
          <a:prstGeom prst="rect">
            <a:avLst/>
          </a:prstGeom>
          <a:solidFill>
            <a:srgbClr val="00B0F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矩形 44"/>
          <p:cNvSpPr/>
          <p:nvPr/>
        </p:nvSpPr>
        <p:spPr>
          <a:xfrm>
            <a:off x="452069" y="4838700"/>
            <a:ext cx="983030" cy="647700"/>
          </a:xfrm>
          <a:prstGeom prst="rect">
            <a:avLst/>
          </a:prstGeom>
          <a:solidFill>
            <a:srgbClr val="00B0F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矩形 45"/>
          <p:cNvSpPr/>
          <p:nvPr/>
        </p:nvSpPr>
        <p:spPr>
          <a:xfrm>
            <a:off x="10934699" y="1923995"/>
            <a:ext cx="1003300" cy="704903"/>
          </a:xfrm>
          <a:prstGeom prst="rect">
            <a:avLst/>
          </a:prstGeom>
          <a:solidFill>
            <a:srgbClr val="00B0F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直線單箭頭接點 46"/>
          <p:cNvCxnSpPr>
            <a:stCxn id="40" idx="1"/>
          </p:cNvCxnSpPr>
          <p:nvPr/>
        </p:nvCxnSpPr>
        <p:spPr>
          <a:xfrm flipH="1" flipV="1">
            <a:off x="907929" y="5122375"/>
            <a:ext cx="2698871" cy="1044818"/>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41" idx="3"/>
          </p:cNvCxnSpPr>
          <p:nvPr/>
        </p:nvCxnSpPr>
        <p:spPr>
          <a:xfrm>
            <a:off x="8479009" y="1924100"/>
            <a:ext cx="3092021" cy="299396"/>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1969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字方塊 15"/>
          <p:cNvSpPr txBox="1"/>
          <p:nvPr/>
        </p:nvSpPr>
        <p:spPr>
          <a:xfrm>
            <a:off x="570966" y="265169"/>
            <a:ext cx="1210588" cy="400110"/>
          </a:xfrm>
          <a:prstGeom prst="rect">
            <a:avLst/>
          </a:prstGeom>
          <a:noFill/>
        </p:spPr>
        <p:txBody>
          <a:bodyPr wrap="none" rtlCol="0">
            <a:spAutoFit/>
          </a:bodyPr>
          <a:lstStyle/>
          <a:p>
            <a:r>
              <a:rPr lang="zh-TW" altLang="en-US" sz="2000" dirty="0">
                <a:latin typeface="微軟正黑體" panose="020B0604030504040204" pitchFamily="34" charset="-120"/>
                <a:ea typeface="微軟正黑體" panose="020B0604030504040204" pitchFamily="34" charset="-120"/>
              </a:rPr>
              <a:t>哺集</a:t>
            </a:r>
            <a:r>
              <a:rPr lang="zh-TW" altLang="en-US" sz="2000" dirty="0" smtClean="0">
                <a:latin typeface="微軟正黑體" panose="020B0604030504040204" pitchFamily="34" charset="-120"/>
                <a:ea typeface="微軟正黑體" panose="020B0604030504040204" pitchFamily="34" charset="-120"/>
              </a:rPr>
              <a:t>乳</a:t>
            </a:r>
            <a:r>
              <a:rPr lang="zh-TW" altLang="en-US" sz="2000" dirty="0">
                <a:latin typeface="微軟正黑體" panose="020B0604030504040204" pitchFamily="34" charset="-120"/>
                <a:ea typeface="微軟正黑體" panose="020B0604030504040204" pitchFamily="34" charset="-120"/>
              </a:rPr>
              <a:t>室</a:t>
            </a:r>
            <a:endParaRPr lang="en-US" sz="2000"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stretch>
            <a:fillRect/>
          </a:stretch>
        </p:blipFill>
        <p:spPr>
          <a:xfrm>
            <a:off x="1069285" y="2415416"/>
            <a:ext cx="2400300" cy="3895725"/>
          </a:xfrm>
          <a:prstGeom prst="rect">
            <a:avLst/>
          </a:prstGeom>
        </p:spPr>
      </p:pic>
      <p:pic>
        <p:nvPicPr>
          <p:cNvPr id="4" name="圖片 3"/>
          <p:cNvPicPr>
            <a:picLocks noChangeAspect="1"/>
          </p:cNvPicPr>
          <p:nvPr/>
        </p:nvPicPr>
        <p:blipFill>
          <a:blip r:embed="rId3"/>
          <a:stretch>
            <a:fillRect/>
          </a:stretch>
        </p:blipFill>
        <p:spPr>
          <a:xfrm>
            <a:off x="4045226" y="3876919"/>
            <a:ext cx="5037275" cy="2285342"/>
          </a:xfrm>
          <a:prstGeom prst="rect">
            <a:avLst/>
          </a:prstGeom>
        </p:spPr>
      </p:pic>
      <p:sp>
        <p:nvSpPr>
          <p:cNvPr id="8" name="文字方塊 7"/>
          <p:cNvSpPr txBox="1"/>
          <p:nvPr/>
        </p:nvSpPr>
        <p:spPr>
          <a:xfrm>
            <a:off x="570966" y="830784"/>
            <a:ext cx="4839786" cy="400110"/>
          </a:xfrm>
          <a:prstGeom prst="rect">
            <a:avLst/>
          </a:prstGeom>
          <a:noFill/>
        </p:spPr>
        <p:txBody>
          <a:bodyPr wrap="none" rtlCol="0">
            <a:spAutoFit/>
          </a:bodyPr>
          <a:lstStyle/>
          <a:p>
            <a:r>
              <a:rPr lang="zh-TW" altLang="en-US" sz="2000" dirty="0" smtClean="0">
                <a:latin typeface="微軟正黑體" panose="020B0604030504040204" pitchFamily="34" charset="-120"/>
                <a:ea typeface="微軟正黑體" panose="020B0604030504040204" pitchFamily="34" charset="-120"/>
              </a:rPr>
              <a:t>規範</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 包含</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間</a:t>
            </a:r>
            <a:r>
              <a:rPr lang="en-US" altLang="zh-TW" sz="2000" dirty="0">
                <a:latin typeface="微軟正黑體" panose="020B0604030504040204" pitchFamily="34" charset="-120"/>
                <a:ea typeface="微軟正黑體" panose="020B0604030504040204" pitchFamily="34" charset="-120"/>
              </a:rPr>
              <a:t>1.3m*1.9m</a:t>
            </a:r>
            <a:r>
              <a:rPr lang="zh-TW" altLang="en-US" sz="2000" dirty="0">
                <a:latin typeface="微軟正黑體" panose="020B0604030504040204" pitchFamily="34" charset="-120"/>
                <a:ea typeface="微軟正黑體" panose="020B0604030504040204" pitchFamily="34" charset="-120"/>
              </a:rPr>
              <a:t>哺集乳專用空間</a:t>
            </a:r>
            <a:endParaRPr lang="en-US" sz="2000" dirty="0">
              <a:latin typeface="微軟正黑體" panose="020B0604030504040204" pitchFamily="34" charset="-120"/>
              <a:ea typeface="微軟正黑體" panose="020B0604030504040204" pitchFamily="34" charset="-120"/>
            </a:endParaRPr>
          </a:p>
        </p:txBody>
      </p:sp>
      <p:sp>
        <p:nvSpPr>
          <p:cNvPr id="10" name="文字方塊 9"/>
          <p:cNvSpPr txBox="1"/>
          <p:nvPr/>
        </p:nvSpPr>
        <p:spPr>
          <a:xfrm>
            <a:off x="6871976" y="559934"/>
            <a:ext cx="4641466" cy="1015663"/>
          </a:xfrm>
          <a:prstGeom prst="rect">
            <a:avLst/>
          </a:prstGeom>
          <a:noFill/>
        </p:spPr>
        <p:txBody>
          <a:bodyPr wrap="square" rtlCol="0">
            <a:spAutoFit/>
          </a:bodyPr>
          <a:lstStyle/>
          <a:p>
            <a:r>
              <a:rPr lang="zh-TW" altLang="en-US" sz="2000" dirty="0" smtClean="0">
                <a:solidFill>
                  <a:srgbClr val="00B0F0"/>
                </a:solidFill>
                <a:latin typeface="微軟正黑體" panose="020B0604030504040204" pitchFamily="34" charset="-120"/>
                <a:ea typeface="微軟正黑體" panose="020B0604030504040204" pitchFamily="34" charset="-120"/>
              </a:rPr>
              <a:t>哺集乳專用空間尺寸可參考房間面積之容許差異適度調整，</a:t>
            </a:r>
            <a:r>
              <a:rPr lang="en-US" altLang="zh-TW" sz="2000" dirty="0" smtClean="0">
                <a:solidFill>
                  <a:srgbClr val="00B0F0"/>
                </a:solidFill>
                <a:latin typeface="微軟正黑體" panose="020B0604030504040204" pitchFamily="34" charset="-120"/>
                <a:ea typeface="微軟正黑體" panose="020B0604030504040204" pitchFamily="34" charset="-120"/>
              </a:rPr>
              <a:t>1.3m*1.9m</a:t>
            </a:r>
            <a:r>
              <a:rPr lang="zh-TW" altLang="en-US" sz="2000" dirty="0" smtClean="0">
                <a:solidFill>
                  <a:srgbClr val="00B0F0"/>
                </a:solidFill>
                <a:latin typeface="微軟正黑體" panose="020B0604030504040204" pitchFamily="34" charset="-120"/>
                <a:ea typeface="微軟正黑體" panose="020B0604030504040204" pitchFamily="34" charset="-120"/>
              </a:rPr>
              <a:t>可視為規範最小寬度處理。</a:t>
            </a:r>
            <a:endParaRPr lang="zh-TW" altLang="en-US" sz="2000" dirty="0">
              <a:solidFill>
                <a:srgbClr val="00B0F0"/>
              </a:solidFill>
              <a:latin typeface="微軟正黑體" panose="020B0604030504040204" pitchFamily="34" charset="-120"/>
              <a:ea typeface="微軟正黑體" panose="020B0604030504040204" pitchFamily="34" charset="-120"/>
            </a:endParaRPr>
          </a:p>
        </p:txBody>
      </p:sp>
      <p:sp>
        <p:nvSpPr>
          <p:cNvPr id="11" name="文字方塊 10"/>
          <p:cNvSpPr txBox="1"/>
          <p:nvPr/>
        </p:nvSpPr>
        <p:spPr>
          <a:xfrm>
            <a:off x="976595" y="1938902"/>
            <a:ext cx="2492990" cy="400110"/>
          </a:xfrm>
          <a:prstGeom prst="rect">
            <a:avLst/>
          </a:prstGeom>
          <a:noFill/>
        </p:spPr>
        <p:txBody>
          <a:bodyPr wrap="none" rtlCol="0">
            <a:spAutoFit/>
          </a:bodyPr>
          <a:lstStyle/>
          <a:p>
            <a:r>
              <a:rPr lang="zh-TW" altLang="en-US" sz="2000" dirty="0" smtClean="0">
                <a:solidFill>
                  <a:srgbClr val="FF0000"/>
                </a:solidFill>
                <a:latin typeface="微軟正黑體" panose="020B0604030504040204" pitchFamily="34" charset="-120"/>
                <a:ea typeface="微軟正黑體" panose="020B0604030504040204" pitchFamily="34" charset="-120"/>
              </a:rPr>
              <a:t>使用者設定最小寬度</a:t>
            </a:r>
            <a:endParaRPr lang="en-US" sz="2000" dirty="0">
              <a:solidFill>
                <a:srgbClr val="FF0000"/>
              </a:solidFill>
              <a:latin typeface="微軟正黑體" panose="020B0604030504040204" pitchFamily="34" charset="-120"/>
              <a:ea typeface="微軟正黑體" panose="020B0604030504040204" pitchFamily="34" charset="-120"/>
            </a:endParaRPr>
          </a:p>
        </p:txBody>
      </p:sp>
      <p:cxnSp>
        <p:nvCxnSpPr>
          <p:cNvPr id="12" name="直線接點 11"/>
          <p:cNvCxnSpPr/>
          <p:nvPr/>
        </p:nvCxnSpPr>
        <p:spPr>
          <a:xfrm>
            <a:off x="2848781" y="2326929"/>
            <a:ext cx="0" cy="16984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1375872" y="2326929"/>
            <a:ext cx="0" cy="16984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1069285" y="2507076"/>
            <a:ext cx="198628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a:off x="1321591" y="2452653"/>
            <a:ext cx="108561" cy="1085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2770629" y="2445111"/>
            <a:ext cx="108561" cy="1085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375871" y="4296815"/>
            <a:ext cx="1472910" cy="960985"/>
          </a:xfrm>
          <a:prstGeom prst="rect">
            <a:avLst/>
          </a:prstGeom>
          <a:solidFill>
            <a:srgbClr val="00B0F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6563863" y="4242535"/>
            <a:ext cx="1457016" cy="786665"/>
          </a:xfrm>
          <a:prstGeom prst="rect">
            <a:avLst/>
          </a:prstGeom>
          <a:solidFill>
            <a:srgbClr val="00B0F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直線接點 23"/>
          <p:cNvCxnSpPr/>
          <p:nvPr/>
        </p:nvCxnSpPr>
        <p:spPr>
          <a:xfrm>
            <a:off x="9129918" y="4254889"/>
            <a:ext cx="111732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9159736" y="5606612"/>
            <a:ext cx="10875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9983159" y="4145790"/>
            <a:ext cx="0" cy="16984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9928878" y="4188254"/>
            <a:ext cx="108561" cy="1085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9928877" y="5552331"/>
            <a:ext cx="108561" cy="1085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文字方塊 30"/>
          <p:cNvSpPr txBox="1"/>
          <p:nvPr/>
        </p:nvSpPr>
        <p:spPr>
          <a:xfrm>
            <a:off x="10075401" y="4571924"/>
            <a:ext cx="1616834" cy="707886"/>
          </a:xfrm>
          <a:prstGeom prst="rect">
            <a:avLst/>
          </a:prstGeom>
          <a:noFill/>
        </p:spPr>
        <p:txBody>
          <a:bodyPr wrap="square" rtlCol="0">
            <a:spAutoFit/>
          </a:bodyPr>
          <a:lstStyle/>
          <a:p>
            <a:r>
              <a:rPr lang="zh-TW" altLang="en-US" sz="2000" dirty="0" smtClean="0">
                <a:solidFill>
                  <a:srgbClr val="FF0000"/>
                </a:solidFill>
                <a:latin typeface="微軟正黑體" panose="020B0604030504040204" pitchFamily="34" charset="-120"/>
                <a:ea typeface="微軟正黑體" panose="020B0604030504040204" pitchFamily="34" charset="-120"/>
              </a:rPr>
              <a:t>使用者設定最小寬度</a:t>
            </a:r>
            <a:endParaRPr lang="en-US" sz="2000" dirty="0">
              <a:solidFill>
                <a:srgbClr val="FF0000"/>
              </a:solidFill>
              <a:latin typeface="微軟正黑體" panose="020B0604030504040204" pitchFamily="34" charset="-120"/>
              <a:ea typeface="微軟正黑體" panose="020B0604030504040204" pitchFamily="34" charset="-120"/>
            </a:endParaRPr>
          </a:p>
        </p:txBody>
      </p:sp>
      <p:sp>
        <p:nvSpPr>
          <p:cNvPr id="32" name="文字方塊 31"/>
          <p:cNvSpPr txBox="1"/>
          <p:nvPr/>
        </p:nvSpPr>
        <p:spPr>
          <a:xfrm>
            <a:off x="6871976" y="1815450"/>
            <a:ext cx="4641466" cy="707886"/>
          </a:xfrm>
          <a:prstGeom prst="rect">
            <a:avLst/>
          </a:prstGeom>
          <a:noFill/>
        </p:spPr>
        <p:txBody>
          <a:bodyPr wrap="square" rtlCol="0">
            <a:spAutoFit/>
          </a:bodyPr>
          <a:lstStyle/>
          <a:p>
            <a:r>
              <a:rPr lang="zh-TW" altLang="en-US" sz="2000" dirty="0" smtClean="0">
                <a:solidFill>
                  <a:srgbClr val="00B0F0"/>
                </a:solidFill>
                <a:latin typeface="微軟正黑體" panose="020B0604030504040204" pitchFamily="34" charset="-120"/>
                <a:ea typeface="微軟正黑體" panose="020B0604030504040204" pitchFamily="34" charset="-120"/>
              </a:rPr>
              <a:t>使用者設定最小寬度應用於整間哺集乳室。</a:t>
            </a:r>
            <a:endParaRPr lang="zh-TW" altLang="en-US" sz="2000" dirty="0">
              <a:solidFill>
                <a:srgbClr val="00B0F0"/>
              </a:solidFill>
              <a:latin typeface="微軟正黑體" panose="020B0604030504040204" pitchFamily="34" charset="-120"/>
              <a:ea typeface="微軟正黑體" panose="020B0604030504040204" pitchFamily="34" charset="-120"/>
            </a:endParaRPr>
          </a:p>
        </p:txBody>
      </p:sp>
      <p:sp>
        <p:nvSpPr>
          <p:cNvPr id="27" name="矩形 26"/>
          <p:cNvSpPr/>
          <p:nvPr/>
        </p:nvSpPr>
        <p:spPr>
          <a:xfrm>
            <a:off x="1375872" y="5334204"/>
            <a:ext cx="1472909" cy="738605"/>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p:cNvSpPr/>
          <p:nvPr/>
        </p:nvSpPr>
        <p:spPr>
          <a:xfrm>
            <a:off x="6565802" y="5105605"/>
            <a:ext cx="2299902" cy="501008"/>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矩形 32"/>
          <p:cNvSpPr/>
          <p:nvPr/>
        </p:nvSpPr>
        <p:spPr>
          <a:xfrm>
            <a:off x="8113121" y="4623617"/>
            <a:ext cx="752584" cy="481987"/>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文字方塊 33"/>
          <p:cNvSpPr txBox="1"/>
          <p:nvPr/>
        </p:nvSpPr>
        <p:spPr>
          <a:xfrm>
            <a:off x="4019951" y="2672638"/>
            <a:ext cx="2032979" cy="400110"/>
          </a:xfrm>
          <a:prstGeom prst="rect">
            <a:avLst/>
          </a:prstGeom>
          <a:solidFill>
            <a:schemeClr val="bg1"/>
          </a:solid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哺集乳專用空間</a:t>
            </a:r>
            <a:endParaRPr lang="en-US" sz="2000" dirty="0">
              <a:latin typeface="微軟正黑體" panose="020B0604030504040204" pitchFamily="34" charset="-120"/>
              <a:ea typeface="微軟正黑體" panose="020B0604030504040204" pitchFamily="34" charset="-120"/>
            </a:endParaRPr>
          </a:p>
        </p:txBody>
      </p:sp>
      <p:cxnSp>
        <p:nvCxnSpPr>
          <p:cNvPr id="35" name="直線單箭頭接點 34"/>
          <p:cNvCxnSpPr>
            <a:stCxn id="34" idx="1"/>
          </p:cNvCxnSpPr>
          <p:nvPr/>
        </p:nvCxnSpPr>
        <p:spPr>
          <a:xfrm flipH="1">
            <a:off x="2457033" y="2872693"/>
            <a:ext cx="1562918" cy="1838455"/>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34" idx="3"/>
          </p:cNvCxnSpPr>
          <p:nvPr/>
        </p:nvCxnSpPr>
        <p:spPr>
          <a:xfrm>
            <a:off x="6052930" y="2872693"/>
            <a:ext cx="989507" cy="1750924"/>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9629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字方塊 15"/>
          <p:cNvSpPr txBox="1"/>
          <p:nvPr/>
        </p:nvSpPr>
        <p:spPr>
          <a:xfrm>
            <a:off x="570966" y="265169"/>
            <a:ext cx="1467068" cy="400110"/>
          </a:xfrm>
          <a:prstGeom prst="rect">
            <a:avLst/>
          </a:prstGeom>
          <a:noFill/>
        </p:spPr>
        <p:txBody>
          <a:bodyPr wrap="none" rtlCol="0">
            <a:spAutoFit/>
          </a:bodyPr>
          <a:lstStyle/>
          <a:p>
            <a:r>
              <a:rPr lang="zh-TW" altLang="en-US" sz="2000" dirty="0" smtClean="0">
                <a:latin typeface="微軟正黑體" panose="020B0604030504040204" pitchFamily="34" charset="-120"/>
                <a:ea typeface="微軟正黑體" panose="020B0604030504040204" pitchFamily="34" charset="-120"/>
              </a:rPr>
              <a:t>日</a:t>
            </a:r>
            <a:r>
              <a:rPr lang="zh-TW" altLang="en-US" sz="2000" dirty="0">
                <a:latin typeface="微軟正黑體" panose="020B0604030504040204" pitchFamily="34" charset="-120"/>
                <a:ea typeface="微軟正黑體" panose="020B0604030504040204" pitchFamily="34" charset="-120"/>
              </a:rPr>
              <a:t>用</a:t>
            </a:r>
            <a:r>
              <a:rPr lang="zh-TW" altLang="en-US" sz="2000" dirty="0" smtClean="0">
                <a:latin typeface="微軟正黑體" panose="020B0604030504040204" pitchFamily="34" charset="-120"/>
                <a:ea typeface="微軟正黑體" panose="020B0604030504040204" pitchFamily="34" charset="-120"/>
              </a:rPr>
              <a:t>水箱室</a:t>
            </a:r>
            <a:endParaRPr lang="en-US" sz="2000" dirty="0">
              <a:latin typeface="微軟正黑體" panose="020B0604030504040204" pitchFamily="34" charset="-120"/>
              <a:ea typeface="微軟正黑體" panose="020B0604030504040204" pitchFamily="34" charset="-120"/>
            </a:endParaRPr>
          </a:p>
        </p:txBody>
      </p:sp>
      <p:sp>
        <p:nvSpPr>
          <p:cNvPr id="3" name="文字方塊 2"/>
          <p:cNvSpPr txBox="1"/>
          <p:nvPr/>
        </p:nvSpPr>
        <p:spPr>
          <a:xfrm>
            <a:off x="570967" y="830784"/>
            <a:ext cx="3981156" cy="707886"/>
          </a:xfrm>
          <a:prstGeom prst="rect">
            <a:avLst/>
          </a:prstGeom>
          <a:no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規範</a:t>
            </a:r>
            <a:r>
              <a:rPr lang="en-US" altLang="zh-TW" sz="2000" dirty="0" smtClean="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地下車站泵浦面積至少</a:t>
            </a:r>
            <a:r>
              <a:rPr lang="en-US" altLang="zh-TW" sz="2000" dirty="0">
                <a:latin typeface="微軟正黑體" panose="020B0604030504040204" pitchFamily="34" charset="-120"/>
                <a:ea typeface="微軟正黑體" panose="020B0604030504040204" pitchFamily="34" charset="-120"/>
              </a:rPr>
              <a:t>30㎡ </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5×6m</a:t>
            </a:r>
            <a:r>
              <a:rPr lang="zh-TW" altLang="en-US" sz="2000" dirty="0">
                <a:latin typeface="微軟正黑體" panose="020B0604030504040204" pitchFamily="34" charset="-120"/>
                <a:ea typeface="微軟正黑體" panose="020B0604030504040204" pitchFamily="34" charset="-120"/>
              </a:rPr>
              <a:t>）</a:t>
            </a:r>
            <a:endParaRPr lang="en-US" sz="2000" dirty="0">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6077244" y="265169"/>
            <a:ext cx="1467068" cy="400110"/>
          </a:xfrm>
          <a:prstGeom prst="rect">
            <a:avLst/>
          </a:prstGeom>
          <a:noFill/>
        </p:spPr>
        <p:txBody>
          <a:bodyPr wrap="none" rtlCol="0">
            <a:spAutoFit/>
          </a:bodyPr>
          <a:lstStyle/>
          <a:p>
            <a:r>
              <a:rPr lang="zh-TW" altLang="en-US" sz="2000" dirty="0" smtClean="0">
                <a:latin typeface="微軟正黑體" panose="020B0604030504040204" pitchFamily="34" charset="-120"/>
                <a:ea typeface="微軟正黑體" panose="020B0604030504040204" pitchFamily="34" charset="-120"/>
              </a:rPr>
              <a:t>消防水箱室</a:t>
            </a:r>
            <a:endParaRPr lang="en-US" sz="2000" dirty="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6077244" y="830784"/>
            <a:ext cx="3981156" cy="707886"/>
          </a:xfrm>
          <a:prstGeom prst="rect">
            <a:avLst/>
          </a:prstGeom>
          <a:no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規範</a:t>
            </a:r>
            <a:r>
              <a:rPr lang="en-US" altLang="zh-TW" sz="2000" dirty="0" smtClean="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消防泵浦面積至少</a:t>
            </a:r>
            <a:r>
              <a:rPr lang="en-US" altLang="zh-TW" sz="2000" dirty="0">
                <a:latin typeface="微軟正黑體" panose="020B0604030504040204" pitchFamily="34" charset="-120"/>
                <a:ea typeface="微軟正黑體" panose="020B0604030504040204" pitchFamily="34" charset="-120"/>
              </a:rPr>
              <a:t>33㎡ </a:t>
            </a:r>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5.5×6m</a:t>
            </a:r>
            <a:r>
              <a:rPr lang="zh-TW" altLang="en-US" sz="2000" dirty="0">
                <a:latin typeface="微軟正黑體" panose="020B0604030504040204" pitchFamily="34" charset="-120"/>
                <a:ea typeface="微軟正黑體" panose="020B0604030504040204" pitchFamily="34" charset="-120"/>
              </a:rPr>
              <a:t>）</a:t>
            </a:r>
            <a:endParaRPr lang="en-US" sz="2000"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stretch>
            <a:fillRect/>
          </a:stretch>
        </p:blipFill>
        <p:spPr>
          <a:xfrm>
            <a:off x="699880" y="2236304"/>
            <a:ext cx="4087078" cy="3710637"/>
          </a:xfrm>
          <a:prstGeom prst="rect">
            <a:avLst/>
          </a:prstGeom>
        </p:spPr>
      </p:pic>
      <p:pic>
        <p:nvPicPr>
          <p:cNvPr id="6" name="圖片 5"/>
          <p:cNvPicPr>
            <a:picLocks noChangeAspect="1"/>
          </p:cNvPicPr>
          <p:nvPr/>
        </p:nvPicPr>
        <p:blipFill>
          <a:blip r:embed="rId3"/>
          <a:stretch>
            <a:fillRect/>
          </a:stretch>
        </p:blipFill>
        <p:spPr>
          <a:xfrm>
            <a:off x="6231835" y="3285365"/>
            <a:ext cx="5383696" cy="2376005"/>
          </a:xfrm>
          <a:prstGeom prst="rect">
            <a:avLst/>
          </a:prstGeom>
        </p:spPr>
      </p:pic>
      <p:sp>
        <p:nvSpPr>
          <p:cNvPr id="11" name="矩形 10"/>
          <p:cNvSpPr/>
          <p:nvPr/>
        </p:nvSpPr>
        <p:spPr>
          <a:xfrm>
            <a:off x="7888588" y="4435720"/>
            <a:ext cx="2945065" cy="752505"/>
          </a:xfrm>
          <a:prstGeom prst="rect">
            <a:avLst/>
          </a:prstGeom>
          <a:solidFill>
            <a:srgbClr val="92D050">
              <a:alpha val="50000"/>
            </a:srgb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手繪多邊形 6"/>
          <p:cNvSpPr/>
          <p:nvPr/>
        </p:nvSpPr>
        <p:spPr>
          <a:xfrm>
            <a:off x="1497261" y="2873963"/>
            <a:ext cx="2504661" cy="2683566"/>
          </a:xfrm>
          <a:custGeom>
            <a:avLst/>
            <a:gdLst>
              <a:gd name="connsiteX0" fmla="*/ 0 w 2504661"/>
              <a:gd name="connsiteY0" fmla="*/ 0 h 2683566"/>
              <a:gd name="connsiteX1" fmla="*/ 0 w 2504661"/>
              <a:gd name="connsiteY1" fmla="*/ 2683566 h 2683566"/>
              <a:gd name="connsiteX2" fmla="*/ 2504661 w 2504661"/>
              <a:gd name="connsiteY2" fmla="*/ 2683566 h 2683566"/>
              <a:gd name="connsiteX3" fmla="*/ 2504661 w 2504661"/>
              <a:gd name="connsiteY3" fmla="*/ 596348 h 2683566"/>
              <a:gd name="connsiteX4" fmla="*/ 1252331 w 2504661"/>
              <a:gd name="connsiteY4" fmla="*/ 596348 h 2683566"/>
              <a:gd name="connsiteX5" fmla="*/ 1252331 w 2504661"/>
              <a:gd name="connsiteY5" fmla="*/ 0 h 2683566"/>
              <a:gd name="connsiteX6" fmla="*/ 0 w 2504661"/>
              <a:gd name="connsiteY6" fmla="*/ 0 h 268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4661" h="2683566">
                <a:moveTo>
                  <a:pt x="0" y="0"/>
                </a:moveTo>
                <a:lnTo>
                  <a:pt x="0" y="2683566"/>
                </a:lnTo>
                <a:lnTo>
                  <a:pt x="2504661" y="2683566"/>
                </a:lnTo>
                <a:lnTo>
                  <a:pt x="2504661" y="596348"/>
                </a:lnTo>
                <a:lnTo>
                  <a:pt x="1252331" y="596348"/>
                </a:lnTo>
                <a:lnTo>
                  <a:pt x="1252331" y="0"/>
                </a:lnTo>
                <a:lnTo>
                  <a:pt x="0" y="0"/>
                </a:lnTo>
                <a:close/>
              </a:path>
            </a:pathLst>
          </a:custGeom>
          <a:solidFill>
            <a:srgbClr val="92D050">
              <a:alpha val="50000"/>
            </a:srgb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2743419" y="2877073"/>
            <a:ext cx="1600201" cy="615368"/>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7092993" y="4393095"/>
            <a:ext cx="765777" cy="795130"/>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文字方塊 14"/>
          <p:cNvSpPr txBox="1"/>
          <p:nvPr/>
        </p:nvSpPr>
        <p:spPr>
          <a:xfrm>
            <a:off x="4900651" y="1708922"/>
            <a:ext cx="1321208" cy="400110"/>
          </a:xfrm>
          <a:prstGeom prst="rect">
            <a:avLst/>
          </a:prstGeom>
          <a:solidFill>
            <a:schemeClr val="bg1"/>
          </a:solid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泵浦區域</a:t>
            </a:r>
            <a:endParaRPr lang="en-US" sz="2000" dirty="0">
              <a:latin typeface="微軟正黑體" panose="020B0604030504040204" pitchFamily="34" charset="-120"/>
              <a:ea typeface="微軟正黑體" panose="020B0604030504040204" pitchFamily="34" charset="-120"/>
            </a:endParaRPr>
          </a:p>
        </p:txBody>
      </p:sp>
      <p:cxnSp>
        <p:nvCxnSpPr>
          <p:cNvPr id="17" name="直線單箭頭接點 16"/>
          <p:cNvCxnSpPr>
            <a:stCxn id="15" idx="1"/>
          </p:cNvCxnSpPr>
          <p:nvPr/>
        </p:nvCxnSpPr>
        <p:spPr>
          <a:xfrm flipH="1">
            <a:off x="3841225" y="1908977"/>
            <a:ext cx="1059426" cy="1258993"/>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713802" y="3114058"/>
            <a:ext cx="910128" cy="2203377"/>
          </a:xfrm>
          <a:prstGeom prst="rect">
            <a:avLst/>
          </a:prstGeom>
          <a:solidFill>
            <a:srgbClr val="00B0F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2623929" y="3604418"/>
            <a:ext cx="1182757" cy="1713018"/>
          </a:xfrm>
          <a:prstGeom prst="rect">
            <a:avLst/>
          </a:prstGeom>
          <a:solidFill>
            <a:srgbClr val="00B0F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8030818" y="4588392"/>
            <a:ext cx="2623930" cy="440808"/>
          </a:xfrm>
          <a:prstGeom prst="rect">
            <a:avLst/>
          </a:prstGeom>
          <a:solidFill>
            <a:srgbClr val="00B0F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直線單箭頭接點 18"/>
          <p:cNvCxnSpPr>
            <a:stCxn id="15" idx="3"/>
          </p:cNvCxnSpPr>
          <p:nvPr/>
        </p:nvCxnSpPr>
        <p:spPr>
          <a:xfrm>
            <a:off x="6221859" y="1908977"/>
            <a:ext cx="1322453" cy="2792232"/>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2148033" y="4193040"/>
            <a:ext cx="1210588" cy="400110"/>
          </a:xfrm>
          <a:prstGeom prst="rect">
            <a:avLst/>
          </a:prstGeom>
          <a:solidFill>
            <a:schemeClr val="bg1"/>
          </a:solidFill>
        </p:spPr>
        <p:txBody>
          <a:bodyPr wrap="none" rtlCol="0">
            <a:spAutoFit/>
          </a:bodyPr>
          <a:lstStyle/>
          <a:p>
            <a:pPr algn="ctr"/>
            <a:r>
              <a:rPr lang="zh-TW" altLang="en-US" sz="2000" dirty="0" smtClean="0">
                <a:solidFill>
                  <a:srgbClr val="FF0000"/>
                </a:solidFill>
                <a:latin typeface="微軟正黑體" panose="020B0604030504040204" pitchFamily="34" charset="-120"/>
                <a:ea typeface="微軟正黑體" panose="020B0604030504040204" pitchFamily="34" charset="-120"/>
              </a:rPr>
              <a:t>水箱本體</a:t>
            </a:r>
            <a:endParaRPr lang="en-US" sz="2000" dirty="0">
              <a:solidFill>
                <a:srgbClr val="FF0000"/>
              </a:solidFill>
              <a:latin typeface="微軟正黑體" panose="020B0604030504040204" pitchFamily="34" charset="-120"/>
              <a:ea typeface="微軟正黑體" panose="020B0604030504040204" pitchFamily="34" charset="-120"/>
            </a:endParaRPr>
          </a:p>
        </p:txBody>
      </p:sp>
      <p:sp>
        <p:nvSpPr>
          <p:cNvPr id="23" name="文字方塊 22"/>
          <p:cNvSpPr txBox="1"/>
          <p:nvPr/>
        </p:nvSpPr>
        <p:spPr>
          <a:xfrm>
            <a:off x="8755826" y="4608741"/>
            <a:ext cx="1210588" cy="400110"/>
          </a:xfrm>
          <a:prstGeom prst="rect">
            <a:avLst/>
          </a:prstGeom>
          <a:solidFill>
            <a:schemeClr val="bg1"/>
          </a:solidFill>
        </p:spPr>
        <p:txBody>
          <a:bodyPr wrap="none" rtlCol="0">
            <a:spAutoFit/>
          </a:bodyPr>
          <a:lstStyle/>
          <a:p>
            <a:pPr algn="ctr"/>
            <a:r>
              <a:rPr lang="zh-TW" altLang="en-US" sz="2000" dirty="0" smtClean="0">
                <a:solidFill>
                  <a:srgbClr val="FF0000"/>
                </a:solidFill>
                <a:latin typeface="微軟正黑體" panose="020B0604030504040204" pitchFamily="34" charset="-120"/>
                <a:ea typeface="微軟正黑體" panose="020B0604030504040204" pitchFamily="34" charset="-120"/>
              </a:rPr>
              <a:t>水箱本體</a:t>
            </a:r>
            <a:endParaRPr lang="en-US" sz="2000" dirty="0">
              <a:solidFill>
                <a:srgbClr val="FF0000"/>
              </a:solidFill>
              <a:latin typeface="微軟正黑體" panose="020B0604030504040204" pitchFamily="34" charset="-120"/>
              <a:ea typeface="微軟正黑體" panose="020B0604030504040204" pitchFamily="34" charset="-120"/>
            </a:endParaRPr>
          </a:p>
        </p:txBody>
      </p:sp>
      <p:sp>
        <p:nvSpPr>
          <p:cNvPr id="24" name="文字方塊 23"/>
          <p:cNvSpPr txBox="1"/>
          <p:nvPr/>
        </p:nvSpPr>
        <p:spPr>
          <a:xfrm>
            <a:off x="4975407" y="6151846"/>
            <a:ext cx="1246452" cy="400110"/>
          </a:xfrm>
          <a:prstGeom prst="rect">
            <a:avLst/>
          </a:prstGeom>
          <a:solidFill>
            <a:schemeClr val="bg1"/>
          </a:solid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淨空區域</a:t>
            </a:r>
            <a:endParaRPr lang="en-US" sz="2000" dirty="0">
              <a:latin typeface="微軟正黑體" panose="020B0604030504040204" pitchFamily="34" charset="-120"/>
              <a:ea typeface="微軟正黑體" panose="020B0604030504040204" pitchFamily="34" charset="-120"/>
            </a:endParaRPr>
          </a:p>
        </p:txBody>
      </p:sp>
      <p:cxnSp>
        <p:nvCxnSpPr>
          <p:cNvPr id="27" name="直線單箭頭接點 26"/>
          <p:cNvCxnSpPr>
            <a:stCxn id="24" idx="1"/>
          </p:cNvCxnSpPr>
          <p:nvPr/>
        </p:nvCxnSpPr>
        <p:spPr>
          <a:xfrm flipH="1" flipV="1">
            <a:off x="3482185" y="5449069"/>
            <a:ext cx="1493222" cy="902832"/>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flipV="1">
            <a:off x="6228926" y="5098774"/>
            <a:ext cx="2229274" cy="1253127"/>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817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空間需求校核 </a:t>
            </a:r>
            <a:r>
              <a:rPr lang="en-US" altLang="zh-TW" dirty="0" smtClean="0"/>
              <a:t>–</a:t>
            </a:r>
            <a:r>
              <a:rPr lang="zh-TW" altLang="en-US" dirty="0" smtClean="0"/>
              <a:t> 房間寬度</a:t>
            </a:r>
            <a:r>
              <a:rPr lang="en-US" altLang="zh-TW" dirty="0" smtClean="0"/>
              <a:t>(</a:t>
            </a:r>
            <a:r>
              <a:rPr lang="zh-TW" altLang="en-US" dirty="0" smtClean="0"/>
              <a:t>需求</a:t>
            </a:r>
            <a:r>
              <a:rPr lang="en-US" altLang="zh-TW" dirty="0" smtClean="0"/>
              <a:t>)</a:t>
            </a:r>
            <a:endParaRPr lang="en-US" dirty="0"/>
          </a:p>
        </p:txBody>
      </p:sp>
      <p:sp>
        <p:nvSpPr>
          <p:cNvPr id="3" name="文字方塊 2"/>
          <p:cNvSpPr txBox="1"/>
          <p:nvPr/>
        </p:nvSpPr>
        <p:spPr>
          <a:xfrm>
            <a:off x="838200" y="1098079"/>
            <a:ext cx="4560651" cy="1323439"/>
          </a:xfrm>
          <a:prstGeom prst="rect">
            <a:avLst/>
          </a:prstGeom>
          <a:noFill/>
        </p:spPr>
        <p:txBody>
          <a:bodyPr wrap="square" rtlCol="0">
            <a:spAutoFit/>
          </a:bodyPr>
          <a:lstStyle/>
          <a:p>
            <a:r>
              <a:rPr lang="zh-TW" altLang="en-US" sz="2000" dirty="0">
                <a:latin typeface="微軟正黑體" panose="020B0604030504040204" pitchFamily="34" charset="-120"/>
                <a:ea typeface="微軟正黑體" panose="020B0604030504040204" pitchFamily="34" charset="-120"/>
              </a:rPr>
              <a:t>每段邊界依序校核，</a:t>
            </a:r>
            <a:r>
              <a:rPr lang="zh-TW" altLang="en-US" sz="2000" dirty="0" smtClean="0">
                <a:latin typeface="微軟正黑體" panose="020B0604030504040204" pitchFamily="34" charset="-120"/>
                <a:ea typeface="微軟正黑體" panose="020B0604030504040204" pitchFamily="34" charset="-120"/>
              </a:rPr>
              <a:t>但小於</a:t>
            </a:r>
            <a:r>
              <a:rPr lang="zh-TW" altLang="en-US" sz="2000" dirty="0">
                <a:latin typeface="微軟正黑體" panose="020B0604030504040204" pitchFamily="34" charset="-120"/>
                <a:ea typeface="微軟正黑體" panose="020B0604030504040204" pitchFamily="34" charset="-120"/>
              </a:rPr>
              <a:t>需求寬度值之邊界不用</a:t>
            </a:r>
            <a:r>
              <a:rPr lang="zh-TW" altLang="en-US" sz="2000" dirty="0" smtClean="0">
                <a:latin typeface="微軟正黑體" panose="020B0604030504040204" pitchFamily="34" charset="-120"/>
                <a:ea typeface="微軟正黑體" panose="020B0604030504040204" pitchFamily="34" charset="-120"/>
              </a:rPr>
              <a:t>。以右下圖為例，需求寬度校核值為</a:t>
            </a:r>
            <a:r>
              <a:rPr lang="en-US" altLang="zh-TW" sz="2000" dirty="0" smtClean="0">
                <a:latin typeface="微軟正黑體" panose="020B0604030504040204" pitchFamily="34" charset="-120"/>
                <a:ea typeface="微軟正黑體" panose="020B0604030504040204" pitchFamily="34" charset="-120"/>
              </a:rPr>
              <a:t>4m</a:t>
            </a:r>
            <a:r>
              <a:rPr lang="zh-TW" altLang="en-US" sz="2000" dirty="0" smtClean="0">
                <a:latin typeface="微軟正黑體" panose="020B0604030504040204" pitchFamily="34" charset="-120"/>
                <a:ea typeface="微軟正黑體" panose="020B0604030504040204" pitchFamily="34" charset="-120"/>
              </a:rPr>
              <a:t>，房間右側三個邊界小於此值，因此校核時忽略。</a:t>
            </a:r>
            <a:endParaRPr lang="zh-TW" altLang="en-US" sz="2000"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stretch>
            <a:fillRect/>
          </a:stretch>
        </p:blipFill>
        <p:spPr>
          <a:xfrm>
            <a:off x="5492484" y="3132306"/>
            <a:ext cx="6145172" cy="3367693"/>
          </a:xfrm>
          <a:prstGeom prst="rect">
            <a:avLst/>
          </a:prstGeom>
        </p:spPr>
      </p:pic>
      <p:cxnSp>
        <p:nvCxnSpPr>
          <p:cNvPr id="15" name="直線接點 14"/>
          <p:cNvCxnSpPr/>
          <p:nvPr/>
        </p:nvCxnSpPr>
        <p:spPr>
          <a:xfrm flipH="1" flipV="1">
            <a:off x="6379618" y="3833447"/>
            <a:ext cx="21182" cy="1819641"/>
          </a:xfrm>
          <a:prstGeom prst="line">
            <a:avLst/>
          </a:prstGeom>
          <a:ln w="50800">
            <a:solidFill>
              <a:schemeClr val="accent6"/>
            </a:solidFill>
            <a:tailEnd type="none"/>
          </a:ln>
        </p:spPr>
        <p:style>
          <a:lnRef idx="1">
            <a:schemeClr val="accent1"/>
          </a:lnRef>
          <a:fillRef idx="0">
            <a:schemeClr val="accent1"/>
          </a:fillRef>
          <a:effectRef idx="0">
            <a:schemeClr val="accent1"/>
          </a:effectRef>
          <a:fontRef idx="minor">
            <a:schemeClr val="tx1"/>
          </a:fontRef>
        </p:style>
      </p:cxnSp>
      <p:sp>
        <p:nvSpPr>
          <p:cNvPr id="23" name="橢圓 22"/>
          <p:cNvSpPr/>
          <p:nvPr/>
        </p:nvSpPr>
        <p:spPr>
          <a:xfrm>
            <a:off x="6400800" y="3979507"/>
            <a:ext cx="1527520" cy="1527520"/>
          </a:xfrm>
          <a:prstGeom prst="ellipse">
            <a:avLst/>
          </a:prstGeom>
          <a:noFill/>
          <a:ln w="254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橢圓 33"/>
          <p:cNvSpPr/>
          <p:nvPr/>
        </p:nvSpPr>
        <p:spPr>
          <a:xfrm>
            <a:off x="7677161" y="4101316"/>
            <a:ext cx="1527520" cy="1527520"/>
          </a:xfrm>
          <a:prstGeom prst="ellipse">
            <a:avLst/>
          </a:prstGeom>
          <a:noFill/>
          <a:ln w="254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文字方塊 16"/>
          <p:cNvSpPr txBox="1"/>
          <p:nvPr/>
        </p:nvSpPr>
        <p:spPr>
          <a:xfrm>
            <a:off x="3356065" y="5950900"/>
            <a:ext cx="1768374" cy="400110"/>
          </a:xfrm>
          <a:prstGeom prst="rect">
            <a:avLst/>
          </a:prstGeom>
          <a:noFill/>
        </p:spPr>
        <p:txBody>
          <a:bodyPr wrap="square" rtlCol="0">
            <a:spAutoFit/>
          </a:bodyPr>
          <a:lstStyle/>
          <a:p>
            <a:r>
              <a:rPr lang="zh-TW" altLang="en-US" sz="2000" dirty="0" smtClean="0">
                <a:solidFill>
                  <a:schemeClr val="accent6"/>
                </a:solidFill>
                <a:latin typeface="微軟正黑體" panose="020B0604030504040204" pitchFamily="34" charset="-120"/>
                <a:ea typeface="微軟正黑體" panose="020B0604030504040204" pitchFamily="34" charset="-120"/>
              </a:rPr>
              <a:t>需求寬度校核</a:t>
            </a:r>
            <a:endParaRPr lang="en-US" altLang="zh-TW" sz="2000" dirty="0" smtClean="0">
              <a:solidFill>
                <a:schemeClr val="accent6"/>
              </a:solidFill>
              <a:latin typeface="微軟正黑體" panose="020B0604030504040204" pitchFamily="34" charset="-120"/>
              <a:ea typeface="微軟正黑體" panose="020B0604030504040204" pitchFamily="34" charset="-120"/>
            </a:endParaRPr>
          </a:p>
        </p:txBody>
      </p:sp>
      <p:cxnSp>
        <p:nvCxnSpPr>
          <p:cNvPr id="18" name="直線單箭頭接點 17"/>
          <p:cNvCxnSpPr>
            <a:stCxn id="17" idx="3"/>
          </p:cNvCxnSpPr>
          <p:nvPr/>
        </p:nvCxnSpPr>
        <p:spPr>
          <a:xfrm flipV="1">
            <a:off x="5124439" y="4302457"/>
            <a:ext cx="1233885" cy="1848498"/>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7" idx="3"/>
          </p:cNvCxnSpPr>
          <p:nvPr/>
        </p:nvCxnSpPr>
        <p:spPr>
          <a:xfrm flipV="1">
            <a:off x="5124439" y="5653087"/>
            <a:ext cx="2552722" cy="497868"/>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flipV="1">
            <a:off x="6422094" y="5618966"/>
            <a:ext cx="4114431" cy="1"/>
          </a:xfrm>
          <a:prstGeom prst="line">
            <a:avLst/>
          </a:prstGeom>
          <a:ln w="50800">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flipV="1">
            <a:off x="10855569" y="3833447"/>
            <a:ext cx="3156" cy="802053"/>
          </a:xfrm>
          <a:prstGeom prst="line">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flipV="1">
            <a:off x="10520317" y="4635501"/>
            <a:ext cx="0" cy="993335"/>
          </a:xfrm>
          <a:prstGeom prst="line">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flipH="1">
            <a:off x="10481042" y="4635499"/>
            <a:ext cx="374527" cy="0"/>
          </a:xfrm>
          <a:prstGeom prst="line">
            <a:avLst/>
          </a:prstGeom>
          <a:ln w="5080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8590480" y="2222486"/>
            <a:ext cx="2738381" cy="400110"/>
          </a:xfrm>
          <a:prstGeom prst="rect">
            <a:avLst/>
          </a:prstGeom>
          <a:noFill/>
        </p:spPr>
        <p:txBody>
          <a:bodyPr wrap="square" rtlCol="0">
            <a:spAutoFit/>
          </a:bodyPr>
          <a:lstStyle/>
          <a:p>
            <a:r>
              <a:rPr lang="zh-TW" altLang="en-US" sz="2000" dirty="0" smtClean="0">
                <a:solidFill>
                  <a:srgbClr val="00B0F0"/>
                </a:solidFill>
                <a:latin typeface="微軟正黑體" panose="020B0604030504040204" pitchFamily="34" charset="-120"/>
                <a:ea typeface="微軟正黑體" panose="020B0604030504040204" pitchFamily="34" charset="-120"/>
              </a:rPr>
              <a:t>小於需求寬度之</a:t>
            </a:r>
            <a:r>
              <a:rPr lang="zh-TW" altLang="en-US" sz="2000" dirty="0">
                <a:solidFill>
                  <a:srgbClr val="00B0F0"/>
                </a:solidFill>
                <a:latin typeface="微軟正黑體" panose="020B0604030504040204" pitchFamily="34" charset="-120"/>
                <a:ea typeface="微軟正黑體" panose="020B0604030504040204" pitchFamily="34" charset="-120"/>
              </a:rPr>
              <a:t>邊界</a:t>
            </a:r>
            <a:endParaRPr lang="en-US" altLang="zh-TW" sz="2000" dirty="0" smtClean="0">
              <a:solidFill>
                <a:srgbClr val="00B0F0"/>
              </a:solidFill>
              <a:latin typeface="微軟正黑體" panose="020B0604030504040204" pitchFamily="34" charset="-120"/>
              <a:ea typeface="微軟正黑體" panose="020B0604030504040204" pitchFamily="34" charset="-120"/>
            </a:endParaRPr>
          </a:p>
        </p:txBody>
      </p:sp>
      <p:cxnSp>
        <p:nvCxnSpPr>
          <p:cNvPr id="38" name="直線單箭頭接點 37"/>
          <p:cNvCxnSpPr>
            <a:stCxn id="30" idx="2"/>
          </p:cNvCxnSpPr>
          <p:nvPr/>
        </p:nvCxnSpPr>
        <p:spPr>
          <a:xfrm>
            <a:off x="9959671" y="2622596"/>
            <a:ext cx="697557" cy="1985705"/>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30" idx="2"/>
          </p:cNvCxnSpPr>
          <p:nvPr/>
        </p:nvCxnSpPr>
        <p:spPr>
          <a:xfrm>
            <a:off x="9959671" y="2622596"/>
            <a:ext cx="518215" cy="2444704"/>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a:stCxn id="30" idx="2"/>
          </p:cNvCxnSpPr>
          <p:nvPr/>
        </p:nvCxnSpPr>
        <p:spPr>
          <a:xfrm>
            <a:off x="9959671" y="2622596"/>
            <a:ext cx="895898" cy="147872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6611637" y="4577662"/>
            <a:ext cx="1104799" cy="400110"/>
          </a:xfrm>
          <a:prstGeom prst="rect">
            <a:avLst/>
          </a:prstGeom>
          <a:noFill/>
        </p:spPr>
        <p:txBody>
          <a:bodyPr wrap="square" rtlCol="0">
            <a:spAutoFit/>
          </a:bodyPr>
          <a:lstStyle/>
          <a:p>
            <a:r>
              <a:rPr lang="en-US" altLang="zh-TW" sz="2000" dirty="0" smtClean="0">
                <a:solidFill>
                  <a:schemeClr val="accent6"/>
                </a:solidFill>
                <a:latin typeface="微軟正黑體" panose="020B0604030504040204" pitchFamily="34" charset="-120"/>
                <a:ea typeface="微軟正黑體" panose="020B0604030504040204" pitchFamily="34" charset="-120"/>
              </a:rPr>
              <a:t>4m</a:t>
            </a:r>
            <a:r>
              <a:rPr lang="zh-TW" altLang="en-US" sz="2000" dirty="0" smtClean="0">
                <a:solidFill>
                  <a:schemeClr val="accent6"/>
                </a:solidFill>
                <a:latin typeface="微軟正黑體" panose="020B0604030504040204" pitchFamily="34" charset="-120"/>
                <a:ea typeface="微軟正黑體" panose="020B0604030504040204" pitchFamily="34" charset="-120"/>
              </a:rPr>
              <a:t>直徑</a:t>
            </a:r>
            <a:endParaRPr lang="en-US" altLang="zh-TW" sz="2000" dirty="0" smtClean="0">
              <a:solidFill>
                <a:schemeClr val="accent6"/>
              </a:solidFill>
              <a:latin typeface="微軟正黑體" panose="020B0604030504040204" pitchFamily="34" charset="-120"/>
              <a:ea typeface="微軟正黑體" panose="020B0604030504040204" pitchFamily="34" charset="-120"/>
            </a:endParaRPr>
          </a:p>
        </p:txBody>
      </p:sp>
      <p:sp>
        <p:nvSpPr>
          <p:cNvPr id="54" name="文字方塊 53"/>
          <p:cNvSpPr txBox="1"/>
          <p:nvPr/>
        </p:nvSpPr>
        <p:spPr>
          <a:xfrm>
            <a:off x="7968905" y="4547748"/>
            <a:ext cx="1104799" cy="400110"/>
          </a:xfrm>
          <a:prstGeom prst="rect">
            <a:avLst/>
          </a:prstGeom>
          <a:noFill/>
        </p:spPr>
        <p:txBody>
          <a:bodyPr wrap="square" rtlCol="0">
            <a:spAutoFit/>
          </a:bodyPr>
          <a:lstStyle/>
          <a:p>
            <a:r>
              <a:rPr lang="en-US" altLang="zh-TW" sz="2000" dirty="0" smtClean="0">
                <a:solidFill>
                  <a:schemeClr val="accent6"/>
                </a:solidFill>
                <a:latin typeface="微軟正黑體" panose="020B0604030504040204" pitchFamily="34" charset="-120"/>
                <a:ea typeface="微軟正黑體" panose="020B0604030504040204" pitchFamily="34" charset="-120"/>
              </a:rPr>
              <a:t>4m</a:t>
            </a:r>
            <a:r>
              <a:rPr lang="zh-TW" altLang="en-US" sz="2000" dirty="0" smtClean="0">
                <a:solidFill>
                  <a:schemeClr val="accent6"/>
                </a:solidFill>
                <a:latin typeface="微軟正黑體" panose="020B0604030504040204" pitchFamily="34" charset="-120"/>
                <a:ea typeface="微軟正黑體" panose="020B0604030504040204" pitchFamily="34" charset="-120"/>
              </a:rPr>
              <a:t>直徑</a:t>
            </a:r>
            <a:endParaRPr lang="en-US" altLang="zh-TW" sz="2000" dirty="0" smtClean="0">
              <a:solidFill>
                <a:schemeClr val="accent6"/>
              </a:solidFill>
              <a:latin typeface="微軟正黑體" panose="020B0604030504040204" pitchFamily="34" charset="-120"/>
              <a:ea typeface="微軟正黑體" panose="020B0604030504040204" pitchFamily="34" charset="-120"/>
            </a:endParaRPr>
          </a:p>
        </p:txBody>
      </p:sp>
      <p:sp>
        <p:nvSpPr>
          <p:cNvPr id="55" name="橢圓 54"/>
          <p:cNvSpPr/>
          <p:nvPr/>
        </p:nvSpPr>
        <p:spPr>
          <a:xfrm>
            <a:off x="7850890" y="3867568"/>
            <a:ext cx="1527520" cy="1527520"/>
          </a:xfrm>
          <a:prstGeom prst="ellipse">
            <a:avLst/>
          </a:prstGeom>
          <a:noFill/>
          <a:ln w="254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直線接點 55"/>
          <p:cNvCxnSpPr/>
          <p:nvPr/>
        </p:nvCxnSpPr>
        <p:spPr>
          <a:xfrm flipV="1">
            <a:off x="6369460" y="3876675"/>
            <a:ext cx="4449682" cy="1"/>
          </a:xfrm>
          <a:prstGeom prst="line">
            <a:avLst/>
          </a:prstGeom>
          <a:ln w="50800">
            <a:solidFill>
              <a:schemeClr val="accent6"/>
            </a:solidFill>
            <a:tailEnd type="non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17" idx="3"/>
          </p:cNvCxnSpPr>
          <p:nvPr/>
        </p:nvCxnSpPr>
        <p:spPr>
          <a:xfrm flipV="1">
            <a:off x="5124439" y="3876675"/>
            <a:ext cx="3014718" cy="2274280"/>
          </a:xfrm>
          <a:prstGeom prst="straightConnector1">
            <a:avLst/>
          </a:prstGeom>
          <a:ln w="190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61" name="文字方塊 60"/>
          <p:cNvSpPr txBox="1"/>
          <p:nvPr/>
        </p:nvSpPr>
        <p:spPr>
          <a:xfrm>
            <a:off x="830998" y="2809694"/>
            <a:ext cx="4560651" cy="1015663"/>
          </a:xfrm>
          <a:prstGeom prst="rect">
            <a:avLst/>
          </a:prstGeom>
          <a:no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剩餘需校</a:t>
            </a:r>
            <a:r>
              <a:rPr lang="zh-TW" altLang="en-US" sz="2000" dirty="0">
                <a:latin typeface="微軟正黑體" panose="020B0604030504040204" pitchFamily="34" charset="-120"/>
                <a:ea typeface="微軟正黑體" panose="020B0604030504040204" pitchFamily="34" charset="-120"/>
              </a:rPr>
              <a:t>核</a:t>
            </a:r>
            <a:r>
              <a:rPr lang="zh-TW" altLang="en-US" sz="2000" dirty="0" smtClean="0">
                <a:latin typeface="微軟正黑體" panose="020B0604030504040204" pitchFamily="34" charset="-120"/>
                <a:ea typeface="微軟正黑體" panose="020B0604030504040204" pitchFamily="34" charset="-120"/>
              </a:rPr>
              <a:t>的三個邊界，都可滿足</a:t>
            </a:r>
            <a:r>
              <a:rPr lang="en-US" altLang="zh-TW" sz="2000" dirty="0" smtClean="0">
                <a:latin typeface="微軟正黑體" panose="020B0604030504040204" pitchFamily="34" charset="-120"/>
                <a:ea typeface="微軟正黑體" panose="020B0604030504040204" pitchFamily="34" charset="-120"/>
              </a:rPr>
              <a:t>4m</a:t>
            </a:r>
            <a:r>
              <a:rPr lang="zh-TW" altLang="en-US" sz="2000" dirty="0" smtClean="0">
                <a:latin typeface="微軟正黑體" panose="020B0604030504040204" pitchFamily="34" charset="-120"/>
                <a:ea typeface="微軟正黑體" panose="020B0604030504040204" pitchFamily="34" charset="-120"/>
              </a:rPr>
              <a:t>需求，由左側邊界控制，實際值</a:t>
            </a:r>
            <a:r>
              <a:rPr lang="en-US" altLang="zh-TW" sz="2000" dirty="0" smtClean="0">
                <a:latin typeface="微軟正黑體" panose="020B0604030504040204" pitchFamily="34" charset="-120"/>
                <a:ea typeface="微軟正黑體" panose="020B0604030504040204" pitchFamily="34" charset="-120"/>
              </a:rPr>
              <a:t>4.742m</a:t>
            </a:r>
            <a:r>
              <a:rPr lang="zh-TW" altLang="en-US" sz="2000" dirty="0" smtClean="0">
                <a:latin typeface="微軟正黑體" panose="020B0604030504040204" pitchFamily="34" charset="-120"/>
                <a:ea typeface="微軟正黑體" panose="020B0604030504040204" pitchFamily="34" charset="-120"/>
              </a:rPr>
              <a:t>。</a:t>
            </a:r>
            <a:endParaRPr lang="zh-TW" altLang="en-US" sz="2000" dirty="0">
              <a:latin typeface="微軟正黑體" panose="020B0604030504040204" pitchFamily="34" charset="-120"/>
              <a:ea typeface="微軟正黑體" panose="020B0604030504040204" pitchFamily="34" charset="-120"/>
            </a:endParaRPr>
          </a:p>
        </p:txBody>
      </p:sp>
      <p:cxnSp>
        <p:nvCxnSpPr>
          <p:cNvPr id="62" name="直線接點 61"/>
          <p:cNvCxnSpPr/>
          <p:nvPr/>
        </p:nvCxnSpPr>
        <p:spPr>
          <a:xfrm flipV="1">
            <a:off x="6504198" y="1442282"/>
            <a:ext cx="1834335" cy="1"/>
          </a:xfrm>
          <a:prstGeom prst="line">
            <a:avLst/>
          </a:prstGeom>
          <a:ln w="50800">
            <a:solidFill>
              <a:schemeClr val="tx1">
                <a:lumMod val="50000"/>
                <a:lumOff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6942921" y="462311"/>
            <a:ext cx="956887" cy="956887"/>
          </a:xfrm>
          <a:prstGeom prst="ellipse">
            <a:avLst/>
          </a:prstGeom>
          <a:noFill/>
          <a:ln w="254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直線單箭頭接點 68"/>
          <p:cNvCxnSpPr>
            <a:stCxn id="64" idx="4"/>
          </p:cNvCxnSpPr>
          <p:nvPr/>
        </p:nvCxnSpPr>
        <p:spPr>
          <a:xfrm flipH="1" flipV="1">
            <a:off x="7421364" y="838200"/>
            <a:ext cx="1" cy="580998"/>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文字方塊 69"/>
          <p:cNvSpPr txBox="1"/>
          <p:nvPr/>
        </p:nvSpPr>
        <p:spPr>
          <a:xfrm>
            <a:off x="8596037" y="345687"/>
            <a:ext cx="2579963" cy="707886"/>
          </a:xfrm>
          <a:prstGeom prst="rect">
            <a:avLst/>
          </a:prstGeom>
          <a:noFill/>
        </p:spPr>
        <p:txBody>
          <a:bodyPr wrap="square" rtlCol="0">
            <a:spAutoFit/>
          </a:bodyPr>
          <a:lstStyle/>
          <a:p>
            <a:r>
              <a:rPr lang="zh-TW" altLang="en-US" sz="2000" dirty="0">
                <a:solidFill>
                  <a:schemeClr val="tx1">
                    <a:lumMod val="50000"/>
                    <a:lumOff val="50000"/>
                  </a:schemeClr>
                </a:solidFill>
                <a:latin typeface="微軟正黑體" panose="020B0604030504040204" pitchFamily="34" charset="-120"/>
                <a:ea typeface="微軟正黑體" panose="020B0604030504040204" pitchFamily="34" charset="-120"/>
              </a:rPr>
              <a:t>由</a:t>
            </a:r>
            <a:r>
              <a:rPr lang="zh-TW" altLang="en-US" sz="2000" dirty="0" smtClean="0">
                <a:solidFill>
                  <a:schemeClr val="tx1">
                    <a:lumMod val="50000"/>
                    <a:lumOff val="50000"/>
                  </a:schemeClr>
                </a:solidFill>
                <a:latin typeface="微軟正黑體" panose="020B0604030504040204" pitchFamily="34" charset="-120"/>
                <a:ea typeface="微軟正黑體" panose="020B0604030504040204" pitchFamily="34" charset="-120"/>
              </a:rPr>
              <a:t>邊界中心偏移繪出校核用圓</a:t>
            </a:r>
            <a:endParaRPr lang="en-US" altLang="zh-TW" sz="2000" dirty="0" smtClean="0">
              <a:solidFill>
                <a:schemeClr val="tx1">
                  <a:lumMod val="50000"/>
                  <a:lumOff val="50000"/>
                </a:schemeClr>
              </a:solidFill>
              <a:latin typeface="微軟正黑體" panose="020B0604030504040204" pitchFamily="34" charset="-120"/>
              <a:ea typeface="微軟正黑體" panose="020B0604030504040204" pitchFamily="34" charset="-120"/>
            </a:endParaRPr>
          </a:p>
        </p:txBody>
      </p:sp>
      <p:sp>
        <p:nvSpPr>
          <p:cNvPr id="29" name="文字方塊 28"/>
          <p:cNvSpPr txBox="1"/>
          <p:nvPr/>
        </p:nvSpPr>
        <p:spPr>
          <a:xfrm>
            <a:off x="844968" y="5137844"/>
            <a:ext cx="4560651" cy="707886"/>
          </a:xfrm>
          <a:prstGeom prst="rect">
            <a:avLst/>
          </a:prstGeom>
          <a:noFill/>
        </p:spPr>
        <p:txBody>
          <a:bodyPr wrap="square" rtlCol="0">
            <a:spAutoFit/>
          </a:bodyPr>
          <a:lstStyle/>
          <a:p>
            <a:r>
              <a:rPr lang="en-US" altLang="zh-TW" sz="2000" dirty="0" smtClean="0">
                <a:latin typeface="新細明體" panose="02020500000000000000" pitchFamily="18" charset="-120"/>
                <a:ea typeface="新細明體" panose="02020500000000000000" pitchFamily="18" charset="-120"/>
              </a:rPr>
              <a:t>※</a:t>
            </a:r>
            <a:r>
              <a:rPr lang="zh-TW" altLang="en-US" sz="2000" dirty="0" smtClean="0">
                <a:latin typeface="新細明體" panose="02020500000000000000" pitchFamily="18" charset="-120"/>
                <a:ea typeface="新細明體" panose="02020500000000000000" pitchFamily="18" charset="-120"/>
              </a:rPr>
              <a:t> 或其他找出封閉範圍內最大矩形的演算法</a:t>
            </a:r>
            <a:r>
              <a:rPr lang="en-US" altLang="zh-TW" sz="2000" dirty="0" smtClean="0">
                <a:latin typeface="新細明體" panose="02020500000000000000" pitchFamily="18" charset="-120"/>
                <a:ea typeface="新細明體" panose="02020500000000000000" pitchFamily="18" charset="-120"/>
              </a:rPr>
              <a:t>?</a:t>
            </a:r>
            <a:endParaRPr lang="zh-TW" altLang="en-US" sz="2000" dirty="0">
              <a:latin typeface="微軟正黑體" panose="020B0604030504040204" pitchFamily="34" charset="-120"/>
              <a:ea typeface="微軟正黑體" panose="020B0604030504040204" pitchFamily="34" charset="-120"/>
            </a:endParaRPr>
          </a:p>
        </p:txBody>
      </p:sp>
      <p:sp>
        <p:nvSpPr>
          <p:cNvPr id="31" name="文字方塊 30"/>
          <p:cNvSpPr txBox="1"/>
          <p:nvPr/>
        </p:nvSpPr>
        <p:spPr>
          <a:xfrm>
            <a:off x="832812" y="4324788"/>
            <a:ext cx="4560651" cy="400110"/>
          </a:xfrm>
          <a:prstGeom prst="rect">
            <a:avLst/>
          </a:prstGeom>
          <a:noFill/>
        </p:spPr>
        <p:txBody>
          <a:bodyPr wrap="square" rtlCol="0">
            <a:spAutoFit/>
          </a:bodyPr>
          <a:lstStyle/>
          <a:p>
            <a:r>
              <a:rPr lang="en-US" altLang="zh-TW" sz="2000" dirty="0" smtClean="0">
                <a:latin typeface="新細明體" panose="02020500000000000000" pitchFamily="18" charset="-120"/>
                <a:ea typeface="新細明體" panose="02020500000000000000" pitchFamily="18" charset="-120"/>
              </a:rPr>
              <a:t>※</a:t>
            </a:r>
            <a:r>
              <a:rPr lang="zh-TW" altLang="en-US" sz="2000" dirty="0" smtClean="0">
                <a:latin typeface="新細明體" panose="02020500000000000000" pitchFamily="18" charset="-120"/>
                <a:ea typeface="新細明體" panose="02020500000000000000" pitchFamily="18" charset="-120"/>
              </a:rPr>
              <a:t> 可能產生不合理結果的特例</a:t>
            </a:r>
            <a:r>
              <a:rPr lang="en-US" altLang="zh-TW" sz="2000" dirty="0" smtClean="0">
                <a:latin typeface="新細明體" panose="02020500000000000000" pitchFamily="18" charset="-120"/>
                <a:ea typeface="新細明體" panose="02020500000000000000" pitchFamily="18" charset="-120"/>
              </a:rPr>
              <a:t>?</a:t>
            </a:r>
            <a:endParaRPr lang="zh-TW" altLang="en-US"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135445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p:cNvPicPr>
            <a:picLocks noChangeAspect="1"/>
          </p:cNvPicPr>
          <p:nvPr/>
        </p:nvPicPr>
        <p:blipFill>
          <a:blip r:embed="rId2"/>
          <a:stretch>
            <a:fillRect/>
          </a:stretch>
        </p:blipFill>
        <p:spPr>
          <a:xfrm>
            <a:off x="2049582" y="1520133"/>
            <a:ext cx="7195723" cy="5255661"/>
          </a:xfrm>
          <a:prstGeom prst="rect">
            <a:avLst/>
          </a:prstGeom>
        </p:spPr>
      </p:pic>
      <p:sp>
        <p:nvSpPr>
          <p:cNvPr id="16" name="文字方塊 15"/>
          <p:cNvSpPr txBox="1"/>
          <p:nvPr/>
        </p:nvSpPr>
        <p:spPr>
          <a:xfrm>
            <a:off x="570966" y="265169"/>
            <a:ext cx="1467068" cy="400110"/>
          </a:xfrm>
          <a:prstGeom prst="rect">
            <a:avLst/>
          </a:prstGeom>
          <a:noFill/>
        </p:spPr>
        <p:txBody>
          <a:bodyPr wrap="none" rtlCol="0">
            <a:spAutoFit/>
          </a:bodyPr>
          <a:lstStyle/>
          <a:p>
            <a:r>
              <a:rPr lang="zh-TW" altLang="en-US" sz="2000" dirty="0" smtClean="0">
                <a:latin typeface="微軟正黑體" panose="020B0604030504040204" pitchFamily="34" charset="-120"/>
                <a:ea typeface="微軟正黑體" panose="020B0604030504040204" pitchFamily="34" charset="-120"/>
              </a:rPr>
              <a:t>釋壓旁通道</a:t>
            </a:r>
            <a:endParaRPr lang="en-US" sz="2000" dirty="0">
              <a:latin typeface="微軟正黑體" panose="020B0604030504040204" pitchFamily="34" charset="-120"/>
              <a:ea typeface="微軟正黑體" panose="020B0604030504040204" pitchFamily="34" charset="-120"/>
            </a:endParaRPr>
          </a:p>
        </p:txBody>
      </p:sp>
      <p:sp>
        <p:nvSpPr>
          <p:cNvPr id="3" name="文字方塊 2"/>
          <p:cNvSpPr txBox="1"/>
          <p:nvPr/>
        </p:nvSpPr>
        <p:spPr>
          <a:xfrm>
            <a:off x="570967" y="830784"/>
            <a:ext cx="4786224" cy="400110"/>
          </a:xfrm>
          <a:prstGeom prst="rect">
            <a:avLst/>
          </a:prstGeom>
          <a:no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規範</a:t>
            </a:r>
            <a:r>
              <a:rPr lang="en-US" altLang="zh-TW" sz="2000" dirty="0" smtClean="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沿車行方向長度至少</a:t>
            </a:r>
            <a:r>
              <a:rPr lang="en-US" altLang="zh-TW" sz="2000" dirty="0">
                <a:latin typeface="微軟正黑體" panose="020B0604030504040204" pitchFamily="34" charset="-120"/>
                <a:ea typeface="微軟正黑體" panose="020B0604030504040204" pitchFamily="34" charset="-120"/>
              </a:rPr>
              <a:t>6m</a:t>
            </a:r>
            <a:r>
              <a:rPr lang="zh-TW" altLang="en-US" sz="2000" dirty="0">
                <a:latin typeface="微軟正黑體" panose="020B0604030504040204" pitchFamily="34" charset="-120"/>
                <a:ea typeface="微軟正黑體" panose="020B0604030504040204" pitchFamily="34" charset="-120"/>
              </a:rPr>
              <a:t>空間。</a:t>
            </a:r>
            <a:endParaRPr lang="en-US" sz="2000" dirty="0">
              <a:latin typeface="微軟正黑體" panose="020B0604030504040204" pitchFamily="34" charset="-120"/>
              <a:ea typeface="微軟正黑體" panose="020B0604030504040204" pitchFamily="34" charset="-120"/>
            </a:endParaRPr>
          </a:p>
        </p:txBody>
      </p:sp>
      <p:sp>
        <p:nvSpPr>
          <p:cNvPr id="14" name="矩形 13"/>
          <p:cNvSpPr/>
          <p:nvPr/>
        </p:nvSpPr>
        <p:spPr>
          <a:xfrm>
            <a:off x="4900651" y="3457208"/>
            <a:ext cx="1102584" cy="1567967"/>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直線單箭頭接點 16"/>
          <p:cNvCxnSpPr>
            <a:stCxn id="28" idx="1"/>
          </p:cNvCxnSpPr>
          <p:nvPr/>
        </p:nvCxnSpPr>
        <p:spPr>
          <a:xfrm flipH="1" flipV="1">
            <a:off x="8854304" y="3532985"/>
            <a:ext cx="1393599" cy="801140"/>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6006582" y="3457208"/>
            <a:ext cx="3455470" cy="180514"/>
          </a:xfrm>
          <a:prstGeom prst="rect">
            <a:avLst/>
          </a:prstGeom>
          <a:solidFill>
            <a:srgbClr val="92D050">
              <a:alpha val="50000"/>
            </a:srgb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25"/>
          <p:cNvSpPr/>
          <p:nvPr/>
        </p:nvSpPr>
        <p:spPr>
          <a:xfrm>
            <a:off x="6003235" y="4837818"/>
            <a:ext cx="3455470" cy="180514"/>
          </a:xfrm>
          <a:prstGeom prst="rect">
            <a:avLst/>
          </a:prstGeom>
          <a:solidFill>
            <a:srgbClr val="92D050">
              <a:alpha val="50000"/>
            </a:srgb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文字方塊 27"/>
          <p:cNvSpPr txBox="1"/>
          <p:nvPr/>
        </p:nvSpPr>
        <p:spPr>
          <a:xfrm>
            <a:off x="10247903" y="4134070"/>
            <a:ext cx="1321208" cy="400110"/>
          </a:xfrm>
          <a:prstGeom prst="rect">
            <a:avLst/>
          </a:prstGeom>
          <a:solidFill>
            <a:schemeClr val="bg1"/>
          </a:solidFill>
        </p:spPr>
        <p:txBody>
          <a:bodyPr wrap="square" rtlCol="0">
            <a:spAutoFit/>
          </a:bodyPr>
          <a:lstStyle/>
          <a:p>
            <a:r>
              <a:rPr lang="en-US" altLang="zh-TW" sz="2000" dirty="0" smtClean="0">
                <a:latin typeface="微軟正黑體" panose="020B0604030504040204" pitchFamily="34" charset="-120"/>
                <a:ea typeface="微軟正黑體" panose="020B0604030504040204" pitchFamily="34" charset="-120"/>
              </a:rPr>
              <a:t>1m</a:t>
            </a:r>
            <a:r>
              <a:rPr lang="zh-TW" altLang="en-US" sz="2000" dirty="0" smtClean="0">
                <a:latin typeface="微軟正黑體" panose="020B0604030504040204" pitchFamily="34" charset="-120"/>
                <a:ea typeface="微軟正黑體" panose="020B0604030504040204" pitchFamily="34" charset="-120"/>
              </a:rPr>
              <a:t>走道</a:t>
            </a:r>
            <a:endParaRPr lang="en-US" sz="2000" dirty="0">
              <a:latin typeface="微軟正黑體" panose="020B0604030504040204" pitchFamily="34" charset="-120"/>
              <a:ea typeface="微軟正黑體" panose="020B0604030504040204" pitchFamily="34" charset="-120"/>
            </a:endParaRPr>
          </a:p>
        </p:txBody>
      </p:sp>
      <p:cxnSp>
        <p:nvCxnSpPr>
          <p:cNvPr id="30" name="直線單箭頭接點 29"/>
          <p:cNvCxnSpPr>
            <a:stCxn id="28" idx="1"/>
          </p:cNvCxnSpPr>
          <p:nvPr/>
        </p:nvCxnSpPr>
        <p:spPr>
          <a:xfrm flipH="1">
            <a:off x="8854304" y="4334125"/>
            <a:ext cx="1393599" cy="593950"/>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6051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7374834" y="265169"/>
            <a:ext cx="4562061" cy="1938992"/>
          </a:xfrm>
          <a:prstGeom prst="rect">
            <a:avLst/>
          </a:prstGeom>
          <a:noFill/>
        </p:spPr>
        <p:txBody>
          <a:bodyPr wrap="square" rtlCol="0">
            <a:spAutoFit/>
          </a:bodyPr>
          <a:lstStyle>
            <a:defPPr>
              <a:defRPr lang="en-US"/>
            </a:defPPr>
            <a:lvl1pPr>
              <a:defRPr sz="2000">
                <a:solidFill>
                  <a:srgbClr val="00B0F0"/>
                </a:solidFill>
                <a:latin typeface="微軟正黑體" panose="020B0604030504040204" pitchFamily="34" charset="-120"/>
                <a:ea typeface="微軟正黑體" panose="020B0604030504040204" pitchFamily="34" charset="-120"/>
              </a:defRPr>
            </a:lvl1pPr>
          </a:lstStyle>
          <a:p>
            <a:r>
              <a:rPr lang="zh-TW" altLang="en-US" dirty="0"/>
              <a:t>隧道通風機房整體</a:t>
            </a:r>
            <a:r>
              <a:rPr lang="en-US" altLang="zh-TW" dirty="0"/>
              <a:t>(sample</a:t>
            </a:r>
            <a:r>
              <a:rPr lang="zh-TW" altLang="en-US" dirty="0"/>
              <a:t>需求面積</a:t>
            </a:r>
            <a:r>
              <a:rPr lang="en-US" altLang="zh-TW" dirty="0"/>
              <a:t>250m2)</a:t>
            </a:r>
            <a:r>
              <a:rPr lang="zh-TW" altLang="en-US" dirty="0"/>
              <a:t>包含隧道充氣室、風機室、釋壓管道區域、消音箱區域等空間</a:t>
            </a:r>
            <a:r>
              <a:rPr lang="zh-TW" altLang="en-US" dirty="0" smtClean="0"/>
              <a:t>。其中風機室為隧道通風機房之主體，與釋壓通風管道間需有消音箱</a:t>
            </a:r>
            <a:r>
              <a:rPr lang="en-US" altLang="zh-TW" dirty="0" smtClean="0"/>
              <a:t>(</a:t>
            </a:r>
            <a:r>
              <a:rPr lang="zh-TW" altLang="en-US" dirty="0" smtClean="0"/>
              <a:t>約</a:t>
            </a:r>
            <a:r>
              <a:rPr lang="en-US" altLang="zh-TW" dirty="0" smtClean="0"/>
              <a:t>6m</a:t>
            </a:r>
            <a:r>
              <a:rPr lang="zh-TW" altLang="en-US" dirty="0" smtClean="0"/>
              <a:t>*</a:t>
            </a:r>
            <a:r>
              <a:rPr lang="en-US" altLang="zh-TW" dirty="0" smtClean="0"/>
              <a:t>3m)</a:t>
            </a:r>
            <a:r>
              <a:rPr lang="zh-TW" altLang="en-US" dirty="0" smtClean="0"/>
              <a:t>，另隧道充氣室獨立設置於車站端末。</a:t>
            </a:r>
            <a:endParaRPr lang="en-US" dirty="0"/>
          </a:p>
        </p:txBody>
      </p:sp>
      <p:sp>
        <p:nvSpPr>
          <p:cNvPr id="4" name="文字方塊 3"/>
          <p:cNvSpPr txBox="1"/>
          <p:nvPr/>
        </p:nvSpPr>
        <p:spPr>
          <a:xfrm>
            <a:off x="570966" y="265169"/>
            <a:ext cx="1723549" cy="400110"/>
          </a:xfrm>
          <a:prstGeom prst="rect">
            <a:avLst/>
          </a:prstGeom>
          <a:noFill/>
        </p:spPr>
        <p:txBody>
          <a:bodyPr wrap="none" rtlCol="0">
            <a:spAutoFit/>
          </a:bodyPr>
          <a:lstStyle/>
          <a:p>
            <a:r>
              <a:rPr lang="zh-TW" altLang="en-US" sz="2000" dirty="0" smtClean="0">
                <a:latin typeface="微軟正黑體" panose="020B0604030504040204" pitchFamily="34" charset="-120"/>
                <a:ea typeface="微軟正黑體" panose="020B0604030504040204" pitchFamily="34" charset="-120"/>
              </a:rPr>
              <a:t>隧道通風機房</a:t>
            </a:r>
            <a:endParaRPr lang="en-US" sz="2000"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stretch>
            <a:fillRect/>
          </a:stretch>
        </p:blipFill>
        <p:spPr>
          <a:xfrm>
            <a:off x="720051" y="1480931"/>
            <a:ext cx="2885329" cy="5030442"/>
          </a:xfrm>
          <a:prstGeom prst="rect">
            <a:avLst/>
          </a:prstGeom>
        </p:spPr>
      </p:pic>
      <p:pic>
        <p:nvPicPr>
          <p:cNvPr id="5" name="圖片 4"/>
          <p:cNvPicPr>
            <a:picLocks noChangeAspect="1"/>
          </p:cNvPicPr>
          <p:nvPr/>
        </p:nvPicPr>
        <p:blipFill>
          <a:blip r:embed="rId3"/>
          <a:stretch>
            <a:fillRect/>
          </a:stretch>
        </p:blipFill>
        <p:spPr>
          <a:xfrm>
            <a:off x="3990249" y="1243013"/>
            <a:ext cx="2850632" cy="5268360"/>
          </a:xfrm>
          <a:prstGeom prst="rect">
            <a:avLst/>
          </a:prstGeom>
        </p:spPr>
      </p:pic>
      <p:sp>
        <p:nvSpPr>
          <p:cNvPr id="8" name="矩形 7"/>
          <p:cNvSpPr/>
          <p:nvPr/>
        </p:nvSpPr>
        <p:spPr>
          <a:xfrm>
            <a:off x="1898370" y="2631709"/>
            <a:ext cx="516837" cy="1453274"/>
          </a:xfrm>
          <a:prstGeom prst="rect">
            <a:avLst/>
          </a:prstGeom>
          <a:solidFill>
            <a:srgbClr val="92D050">
              <a:alpha val="50000"/>
            </a:srgb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1677823" y="4711147"/>
            <a:ext cx="1005739" cy="1202635"/>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1649893" y="4084983"/>
            <a:ext cx="1033669" cy="626165"/>
          </a:xfrm>
          <a:prstGeom prst="rect">
            <a:avLst/>
          </a:prstGeom>
          <a:solidFill>
            <a:srgbClr val="92D050">
              <a:alpha val="50000"/>
            </a:srgb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1898370" y="1987827"/>
            <a:ext cx="458226" cy="643882"/>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2683563" y="5615609"/>
            <a:ext cx="179929" cy="298173"/>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1023728" y="3995530"/>
            <a:ext cx="607665" cy="1918252"/>
          </a:xfrm>
          <a:prstGeom prst="rect">
            <a:avLst/>
          </a:prstGeom>
          <a:solidFill>
            <a:srgbClr val="7030A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p:cNvSpPr/>
          <p:nvPr/>
        </p:nvSpPr>
        <p:spPr>
          <a:xfrm>
            <a:off x="5665304" y="3995530"/>
            <a:ext cx="636105" cy="1918252"/>
          </a:xfrm>
          <a:prstGeom prst="rect">
            <a:avLst/>
          </a:prstGeom>
          <a:solidFill>
            <a:srgbClr val="7030A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p:cNvSpPr/>
          <p:nvPr/>
        </p:nvSpPr>
        <p:spPr>
          <a:xfrm>
            <a:off x="4512365" y="4711148"/>
            <a:ext cx="1152939" cy="1272210"/>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矩形 17"/>
          <p:cNvSpPr/>
          <p:nvPr/>
        </p:nvSpPr>
        <p:spPr>
          <a:xfrm>
            <a:off x="4512364" y="3995530"/>
            <a:ext cx="1152939" cy="715617"/>
          </a:xfrm>
          <a:prstGeom prst="rect">
            <a:avLst/>
          </a:prstGeom>
          <a:solidFill>
            <a:srgbClr val="92D050">
              <a:alpha val="50000"/>
            </a:srgb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p:cNvSpPr/>
          <p:nvPr/>
        </p:nvSpPr>
        <p:spPr>
          <a:xfrm>
            <a:off x="5039140" y="2981739"/>
            <a:ext cx="626164" cy="1013790"/>
          </a:xfrm>
          <a:prstGeom prst="rect">
            <a:avLst/>
          </a:prstGeom>
          <a:solidFill>
            <a:srgbClr val="92D050">
              <a:alpha val="50000"/>
            </a:srgb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p:cNvSpPr/>
          <p:nvPr/>
        </p:nvSpPr>
        <p:spPr>
          <a:xfrm>
            <a:off x="5039140" y="2384148"/>
            <a:ext cx="626163" cy="597589"/>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1713747" y="4574104"/>
            <a:ext cx="729853" cy="326531"/>
          </a:xfrm>
          <a:prstGeom prst="rect">
            <a:avLst/>
          </a:prstGeom>
          <a:solidFill>
            <a:srgbClr val="00B0F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4830417" y="4490744"/>
            <a:ext cx="765312" cy="409891"/>
          </a:xfrm>
          <a:prstGeom prst="rect">
            <a:avLst/>
          </a:prstGeom>
          <a:solidFill>
            <a:srgbClr val="00B0F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直線單箭頭接點 20"/>
          <p:cNvCxnSpPr>
            <a:stCxn id="22" idx="1"/>
          </p:cNvCxnSpPr>
          <p:nvPr/>
        </p:nvCxnSpPr>
        <p:spPr>
          <a:xfrm flipH="1" flipV="1">
            <a:off x="5337313" y="2631709"/>
            <a:ext cx="2185109" cy="67666"/>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7522422" y="2499320"/>
            <a:ext cx="1102584" cy="400110"/>
          </a:xfrm>
          <a:prstGeom prst="rect">
            <a:avLst/>
          </a:prstGeom>
          <a:solidFill>
            <a:schemeClr val="bg1"/>
          </a:solid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釋壓井</a:t>
            </a:r>
            <a:endParaRPr lang="en-US" sz="2000" dirty="0">
              <a:latin typeface="微軟正黑體" panose="020B0604030504040204" pitchFamily="34" charset="-120"/>
              <a:ea typeface="微軟正黑體" panose="020B0604030504040204" pitchFamily="34" charset="-120"/>
            </a:endParaRPr>
          </a:p>
        </p:txBody>
      </p:sp>
      <p:sp>
        <p:nvSpPr>
          <p:cNvPr id="26" name="文字方塊 25"/>
          <p:cNvSpPr txBox="1"/>
          <p:nvPr/>
        </p:nvSpPr>
        <p:spPr>
          <a:xfrm>
            <a:off x="7522422" y="2912163"/>
            <a:ext cx="4295204" cy="400110"/>
          </a:xfrm>
          <a:prstGeom prst="rect">
            <a:avLst/>
          </a:prstGeom>
          <a:solidFill>
            <a:schemeClr val="bg1"/>
          </a:solid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釋壓通風管道</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主站體及擴挖區</a:t>
            </a:r>
            <a:r>
              <a:rPr lang="en-US" altLang="zh-TW" sz="2000" dirty="0" smtClean="0">
                <a:latin typeface="微軟正黑體" panose="020B0604030504040204" pitchFamily="34" charset="-120"/>
                <a:ea typeface="微軟正黑體" panose="020B0604030504040204" pitchFamily="34" charset="-120"/>
              </a:rPr>
              <a:t>)</a:t>
            </a:r>
            <a:endParaRPr lang="en-US" sz="2000" dirty="0">
              <a:latin typeface="微軟正黑體" panose="020B0604030504040204" pitchFamily="34" charset="-120"/>
              <a:ea typeface="微軟正黑體" panose="020B0604030504040204" pitchFamily="34" charset="-120"/>
            </a:endParaRPr>
          </a:p>
        </p:txBody>
      </p:sp>
      <p:sp>
        <p:nvSpPr>
          <p:cNvPr id="27" name="文字方塊 26"/>
          <p:cNvSpPr txBox="1"/>
          <p:nvPr/>
        </p:nvSpPr>
        <p:spPr>
          <a:xfrm>
            <a:off x="7522422" y="3347452"/>
            <a:ext cx="4295204" cy="400110"/>
          </a:xfrm>
          <a:prstGeom prst="rect">
            <a:avLst/>
          </a:prstGeom>
          <a:solidFill>
            <a:schemeClr val="bg1"/>
          </a:solid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消音箱</a:t>
            </a:r>
            <a:endParaRPr lang="en-US" sz="2000" dirty="0">
              <a:latin typeface="微軟正黑體" panose="020B0604030504040204" pitchFamily="34" charset="-120"/>
              <a:ea typeface="微軟正黑體" panose="020B0604030504040204" pitchFamily="34" charset="-120"/>
            </a:endParaRPr>
          </a:p>
        </p:txBody>
      </p:sp>
      <p:sp>
        <p:nvSpPr>
          <p:cNvPr id="28" name="文字方塊 27"/>
          <p:cNvSpPr txBox="1"/>
          <p:nvPr/>
        </p:nvSpPr>
        <p:spPr>
          <a:xfrm>
            <a:off x="7522422" y="3782741"/>
            <a:ext cx="4295204" cy="400110"/>
          </a:xfrm>
          <a:prstGeom prst="rect">
            <a:avLst/>
          </a:prstGeom>
          <a:solidFill>
            <a:schemeClr val="bg1"/>
          </a:solid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風機室</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隧道通風機房</a:t>
            </a:r>
            <a:r>
              <a:rPr lang="en-US" altLang="zh-TW" sz="2000" dirty="0" smtClean="0">
                <a:latin typeface="微軟正黑體" panose="020B0604030504040204" pitchFamily="34" charset="-120"/>
                <a:ea typeface="微軟正黑體" panose="020B0604030504040204" pitchFamily="34" charset="-120"/>
              </a:rPr>
              <a:t>)</a:t>
            </a:r>
            <a:endParaRPr lang="en-US" sz="2000" dirty="0">
              <a:latin typeface="微軟正黑體" panose="020B0604030504040204" pitchFamily="34" charset="-120"/>
              <a:ea typeface="微軟正黑體" panose="020B0604030504040204" pitchFamily="34" charset="-120"/>
            </a:endParaRPr>
          </a:p>
        </p:txBody>
      </p:sp>
      <p:sp>
        <p:nvSpPr>
          <p:cNvPr id="29" name="文字方塊 28"/>
          <p:cNvSpPr txBox="1"/>
          <p:nvPr/>
        </p:nvSpPr>
        <p:spPr>
          <a:xfrm>
            <a:off x="7522422" y="4218030"/>
            <a:ext cx="4295204" cy="400110"/>
          </a:xfrm>
          <a:prstGeom prst="rect">
            <a:avLst/>
          </a:prstGeom>
          <a:solidFill>
            <a:schemeClr val="bg1"/>
          </a:solid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隧道充氣室</a:t>
            </a:r>
            <a:endParaRPr lang="en-US" sz="2000" dirty="0">
              <a:latin typeface="微軟正黑體" panose="020B0604030504040204" pitchFamily="34" charset="-120"/>
              <a:ea typeface="微軟正黑體" panose="020B0604030504040204" pitchFamily="34" charset="-120"/>
            </a:endParaRPr>
          </a:p>
        </p:txBody>
      </p:sp>
      <p:cxnSp>
        <p:nvCxnSpPr>
          <p:cNvPr id="30" name="直線單箭頭接點 29"/>
          <p:cNvCxnSpPr>
            <a:stCxn id="26" idx="1"/>
          </p:cNvCxnSpPr>
          <p:nvPr/>
        </p:nvCxnSpPr>
        <p:spPr>
          <a:xfrm flipH="1">
            <a:off x="5337313" y="3112218"/>
            <a:ext cx="2185109" cy="239571"/>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stCxn id="27" idx="1"/>
          </p:cNvCxnSpPr>
          <p:nvPr/>
        </p:nvCxnSpPr>
        <p:spPr>
          <a:xfrm flipH="1">
            <a:off x="5213073" y="3547507"/>
            <a:ext cx="2309349" cy="1082795"/>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28" idx="1"/>
          </p:cNvCxnSpPr>
          <p:nvPr/>
        </p:nvCxnSpPr>
        <p:spPr>
          <a:xfrm flipH="1">
            <a:off x="5088833" y="3982796"/>
            <a:ext cx="2433589" cy="1364457"/>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29" idx="1"/>
          </p:cNvCxnSpPr>
          <p:nvPr/>
        </p:nvCxnSpPr>
        <p:spPr>
          <a:xfrm flipH="1">
            <a:off x="6022758" y="4418085"/>
            <a:ext cx="1499664" cy="788276"/>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a:off x="340868" y="3985562"/>
            <a:ext cx="3661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a:off x="368327" y="5929078"/>
            <a:ext cx="3661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a:xfrm>
            <a:off x="514080" y="3782741"/>
            <a:ext cx="0" cy="228012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a:off x="459650" y="3928515"/>
            <a:ext cx="108561" cy="1085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a:off x="459651" y="5870379"/>
            <a:ext cx="108561" cy="1085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文字方塊 46"/>
          <p:cNvSpPr txBox="1"/>
          <p:nvPr/>
        </p:nvSpPr>
        <p:spPr>
          <a:xfrm rot="16200000">
            <a:off x="-250866" y="4779429"/>
            <a:ext cx="1210588" cy="400110"/>
          </a:xfrm>
          <a:prstGeom prst="rect">
            <a:avLst/>
          </a:prstGeom>
          <a:noFill/>
        </p:spPr>
        <p:txBody>
          <a:bodyPr wrap="none" rtlCol="0">
            <a:spAutoFit/>
          </a:bodyPr>
          <a:lstStyle/>
          <a:p>
            <a:pPr algn="ctr"/>
            <a:r>
              <a:rPr lang="zh-TW" altLang="en-US" sz="2000" dirty="0" smtClean="0">
                <a:solidFill>
                  <a:srgbClr val="FF0000"/>
                </a:solidFill>
                <a:latin typeface="微軟正黑體" panose="020B0604030504040204" pitchFamily="34" charset="-120"/>
                <a:ea typeface="微軟正黑體" panose="020B0604030504040204" pitchFamily="34" charset="-120"/>
              </a:rPr>
              <a:t>車站寬度</a:t>
            </a:r>
            <a:endParaRPr lang="en-US" sz="2000" dirty="0">
              <a:solidFill>
                <a:srgbClr val="FF0000"/>
              </a:solidFill>
              <a:latin typeface="微軟正黑體" panose="020B0604030504040204" pitchFamily="34" charset="-120"/>
              <a:ea typeface="微軟正黑體" panose="020B0604030504040204" pitchFamily="34" charset="-120"/>
            </a:endParaRPr>
          </a:p>
        </p:txBody>
      </p:sp>
      <p:cxnSp>
        <p:nvCxnSpPr>
          <p:cNvPr id="50" name="直線接點 49"/>
          <p:cNvCxnSpPr/>
          <p:nvPr/>
        </p:nvCxnSpPr>
        <p:spPr>
          <a:xfrm>
            <a:off x="840633" y="6546547"/>
            <a:ext cx="105773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a:off x="1040851" y="6062870"/>
            <a:ext cx="0" cy="7155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a:off x="1628635" y="6062870"/>
            <a:ext cx="0" cy="7155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a:off x="986570" y="6492266"/>
            <a:ext cx="108561" cy="1085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1574354" y="6492266"/>
            <a:ext cx="108561" cy="1085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文字方塊 58"/>
          <p:cNvSpPr txBox="1"/>
          <p:nvPr/>
        </p:nvSpPr>
        <p:spPr>
          <a:xfrm>
            <a:off x="1064604" y="6517748"/>
            <a:ext cx="570990" cy="400110"/>
          </a:xfrm>
          <a:prstGeom prst="rect">
            <a:avLst/>
          </a:prstGeom>
          <a:noFill/>
        </p:spPr>
        <p:txBody>
          <a:bodyPr wrap="none" rtlCol="0">
            <a:spAutoFit/>
          </a:bodyPr>
          <a:lstStyle/>
          <a:p>
            <a:pPr algn="ctr"/>
            <a:r>
              <a:rPr lang="en-US" altLang="zh-TW" sz="2000" dirty="0" smtClean="0">
                <a:solidFill>
                  <a:srgbClr val="FF0000"/>
                </a:solidFill>
                <a:latin typeface="微軟正黑體" panose="020B0604030504040204" pitchFamily="34" charset="-120"/>
                <a:ea typeface="微軟正黑體" panose="020B0604030504040204" pitchFamily="34" charset="-120"/>
              </a:rPr>
              <a:t>5m</a:t>
            </a:r>
            <a:endParaRPr lang="en-US" sz="2000" dirty="0">
              <a:solidFill>
                <a:srgbClr val="FF0000"/>
              </a:solidFill>
              <a:latin typeface="微軟正黑體" panose="020B0604030504040204" pitchFamily="34" charset="-120"/>
              <a:ea typeface="微軟正黑體" panose="020B0604030504040204" pitchFamily="34" charset="-120"/>
            </a:endParaRPr>
          </a:p>
        </p:txBody>
      </p:sp>
      <p:sp>
        <p:nvSpPr>
          <p:cNvPr id="60" name="文字方塊 59"/>
          <p:cNvSpPr txBox="1"/>
          <p:nvPr/>
        </p:nvSpPr>
        <p:spPr>
          <a:xfrm>
            <a:off x="568211" y="791752"/>
            <a:ext cx="1305870" cy="400110"/>
          </a:xfrm>
          <a:prstGeom prst="rect">
            <a:avLst/>
          </a:prstGeom>
          <a:noFill/>
        </p:spPr>
        <p:txBody>
          <a:bodyPr wrap="none" rtlCol="0">
            <a:spAutoFit/>
          </a:bodyPr>
          <a:lstStyle/>
          <a:p>
            <a:r>
              <a:rPr lang="en-US" altLang="zh-TW" sz="2000" dirty="0" smtClean="0">
                <a:latin typeface="微軟正黑體" panose="020B0604030504040204" pitchFamily="34" charset="-120"/>
                <a:ea typeface="微軟正黑體" panose="020B0604030504040204" pitchFamily="34" charset="-120"/>
              </a:rPr>
              <a:t>LG10</a:t>
            </a:r>
            <a:r>
              <a:rPr lang="zh-TW" altLang="en-US" sz="2000" dirty="0" smtClean="0">
                <a:latin typeface="微軟正黑體" panose="020B0604030504040204" pitchFamily="34" charset="-120"/>
                <a:ea typeface="微軟正黑體" panose="020B0604030504040204" pitchFamily="34" charset="-120"/>
              </a:rPr>
              <a:t>為例</a:t>
            </a:r>
            <a:endParaRPr lang="en-US"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140975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p:cNvPicPr>
            <a:picLocks noChangeAspect="1"/>
          </p:cNvPicPr>
          <p:nvPr/>
        </p:nvPicPr>
        <p:blipFill>
          <a:blip r:embed="rId2"/>
          <a:stretch>
            <a:fillRect/>
          </a:stretch>
        </p:blipFill>
        <p:spPr>
          <a:xfrm>
            <a:off x="6967330" y="2260672"/>
            <a:ext cx="4452132" cy="3993695"/>
          </a:xfrm>
          <a:prstGeom prst="rect">
            <a:avLst/>
          </a:prstGeom>
        </p:spPr>
      </p:pic>
      <p:pic>
        <p:nvPicPr>
          <p:cNvPr id="6" name="圖片 5"/>
          <p:cNvPicPr>
            <a:picLocks noChangeAspect="1"/>
          </p:cNvPicPr>
          <p:nvPr/>
        </p:nvPicPr>
        <p:blipFill>
          <a:blip r:embed="rId3"/>
          <a:stretch>
            <a:fillRect/>
          </a:stretch>
        </p:blipFill>
        <p:spPr>
          <a:xfrm>
            <a:off x="501572" y="1824627"/>
            <a:ext cx="4974202" cy="4365656"/>
          </a:xfrm>
          <a:prstGeom prst="rect">
            <a:avLst/>
          </a:prstGeom>
        </p:spPr>
      </p:pic>
      <p:sp>
        <p:nvSpPr>
          <p:cNvPr id="4" name="文字方塊 3"/>
          <p:cNvSpPr txBox="1"/>
          <p:nvPr/>
        </p:nvSpPr>
        <p:spPr>
          <a:xfrm>
            <a:off x="570966" y="265169"/>
            <a:ext cx="1723549" cy="400110"/>
          </a:xfrm>
          <a:prstGeom prst="rect">
            <a:avLst/>
          </a:prstGeom>
          <a:noFill/>
        </p:spPr>
        <p:txBody>
          <a:bodyPr wrap="none" rtlCol="0">
            <a:spAutoFit/>
          </a:bodyPr>
          <a:lstStyle/>
          <a:p>
            <a:r>
              <a:rPr lang="zh-TW" altLang="en-US" sz="2000" dirty="0" smtClean="0">
                <a:latin typeface="微軟正黑體" panose="020B0604030504040204" pitchFamily="34" charset="-120"/>
                <a:ea typeface="微軟正黑體" panose="020B0604030504040204" pitchFamily="34" charset="-120"/>
              </a:rPr>
              <a:t>隧道通風機房</a:t>
            </a:r>
            <a:endParaRPr lang="en-US" sz="2000" dirty="0">
              <a:latin typeface="微軟正黑體" panose="020B0604030504040204" pitchFamily="34" charset="-120"/>
              <a:ea typeface="微軟正黑體" panose="020B0604030504040204" pitchFamily="34" charset="-120"/>
            </a:endParaRPr>
          </a:p>
        </p:txBody>
      </p:sp>
      <p:sp>
        <p:nvSpPr>
          <p:cNvPr id="9" name="矩形 8"/>
          <p:cNvSpPr/>
          <p:nvPr/>
        </p:nvSpPr>
        <p:spPr>
          <a:xfrm>
            <a:off x="1677823" y="4339838"/>
            <a:ext cx="1263477" cy="788754"/>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p:cNvSpPr/>
          <p:nvPr/>
        </p:nvSpPr>
        <p:spPr>
          <a:xfrm>
            <a:off x="1628635" y="2899431"/>
            <a:ext cx="1313348" cy="1440406"/>
          </a:xfrm>
          <a:prstGeom prst="rect">
            <a:avLst/>
          </a:prstGeom>
          <a:solidFill>
            <a:srgbClr val="92D050">
              <a:alpha val="50000"/>
            </a:srgb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1939608" y="5224461"/>
            <a:ext cx="853287" cy="425631"/>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993526" y="2912163"/>
            <a:ext cx="646431" cy="2216428"/>
          </a:xfrm>
          <a:prstGeom prst="rect">
            <a:avLst/>
          </a:prstGeom>
          <a:solidFill>
            <a:srgbClr val="7030A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p:cNvSpPr/>
          <p:nvPr/>
        </p:nvSpPr>
        <p:spPr>
          <a:xfrm>
            <a:off x="10098158" y="2913955"/>
            <a:ext cx="723496" cy="2214635"/>
          </a:xfrm>
          <a:prstGeom prst="rect">
            <a:avLst/>
          </a:prstGeom>
          <a:solidFill>
            <a:srgbClr val="7030A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p:cNvSpPr/>
          <p:nvPr/>
        </p:nvSpPr>
        <p:spPr>
          <a:xfrm>
            <a:off x="8557591" y="4253947"/>
            <a:ext cx="1540567" cy="874643"/>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p:cNvSpPr/>
          <p:nvPr/>
        </p:nvSpPr>
        <p:spPr>
          <a:xfrm>
            <a:off x="8557591" y="2914724"/>
            <a:ext cx="1540567" cy="1339223"/>
          </a:xfrm>
          <a:prstGeom prst="rect">
            <a:avLst/>
          </a:prstGeom>
          <a:solidFill>
            <a:srgbClr val="92D050">
              <a:alpha val="50000"/>
            </a:srgbClr>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p:cNvSpPr/>
          <p:nvPr/>
        </p:nvSpPr>
        <p:spPr>
          <a:xfrm>
            <a:off x="8756375" y="5225775"/>
            <a:ext cx="785190" cy="359004"/>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1773149" y="4149431"/>
            <a:ext cx="791147" cy="341313"/>
          </a:xfrm>
          <a:prstGeom prst="rect">
            <a:avLst/>
          </a:prstGeom>
          <a:solidFill>
            <a:srgbClr val="00B0F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9229214" y="4115141"/>
            <a:ext cx="765312" cy="409891"/>
          </a:xfrm>
          <a:prstGeom prst="rect">
            <a:avLst/>
          </a:prstGeom>
          <a:solidFill>
            <a:srgbClr val="00B0F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直線單箭頭接點 20"/>
          <p:cNvCxnSpPr>
            <a:stCxn id="22" idx="1"/>
          </p:cNvCxnSpPr>
          <p:nvPr/>
        </p:nvCxnSpPr>
        <p:spPr>
          <a:xfrm flipH="1" flipV="1">
            <a:off x="2385391" y="5414641"/>
            <a:ext cx="1698088" cy="1109950"/>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4083479" y="6324536"/>
            <a:ext cx="1102584" cy="400110"/>
          </a:xfrm>
          <a:prstGeom prst="rect">
            <a:avLst/>
          </a:prstGeom>
          <a:solidFill>
            <a:schemeClr val="bg1"/>
          </a:solid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釋壓井</a:t>
            </a:r>
            <a:endParaRPr lang="en-US" sz="2000" dirty="0">
              <a:latin typeface="微軟正黑體" panose="020B0604030504040204" pitchFamily="34" charset="-120"/>
              <a:ea typeface="微軟正黑體" panose="020B0604030504040204" pitchFamily="34" charset="-120"/>
            </a:endParaRPr>
          </a:p>
        </p:txBody>
      </p:sp>
      <p:sp>
        <p:nvSpPr>
          <p:cNvPr id="26" name="文字方塊 25"/>
          <p:cNvSpPr txBox="1"/>
          <p:nvPr/>
        </p:nvSpPr>
        <p:spPr>
          <a:xfrm>
            <a:off x="3854738" y="1845126"/>
            <a:ext cx="3809807" cy="400110"/>
          </a:xfrm>
          <a:prstGeom prst="rect">
            <a:avLst/>
          </a:prstGeom>
          <a:solidFill>
            <a:schemeClr val="bg1"/>
          </a:solid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釋壓通風管道</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主站體及擴挖區</a:t>
            </a:r>
            <a:r>
              <a:rPr lang="en-US" altLang="zh-TW" sz="2000" dirty="0" smtClean="0">
                <a:latin typeface="微軟正黑體" panose="020B0604030504040204" pitchFamily="34" charset="-120"/>
                <a:ea typeface="微軟正黑體" panose="020B0604030504040204" pitchFamily="34" charset="-120"/>
              </a:rPr>
              <a:t>)</a:t>
            </a:r>
            <a:endParaRPr lang="en-US" sz="2000" dirty="0">
              <a:latin typeface="微軟正黑體" panose="020B0604030504040204" pitchFamily="34" charset="-120"/>
              <a:ea typeface="微軟正黑體" panose="020B0604030504040204" pitchFamily="34" charset="-120"/>
            </a:endParaRPr>
          </a:p>
        </p:txBody>
      </p:sp>
      <p:sp>
        <p:nvSpPr>
          <p:cNvPr id="27" name="文字方塊 26"/>
          <p:cNvSpPr txBox="1"/>
          <p:nvPr/>
        </p:nvSpPr>
        <p:spPr>
          <a:xfrm>
            <a:off x="3813500" y="1393645"/>
            <a:ext cx="1372563" cy="400110"/>
          </a:xfrm>
          <a:prstGeom prst="rect">
            <a:avLst/>
          </a:prstGeom>
          <a:solidFill>
            <a:schemeClr val="bg1"/>
          </a:solid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消音箱</a:t>
            </a:r>
            <a:endParaRPr lang="en-US" sz="2000" dirty="0">
              <a:latin typeface="微軟正黑體" panose="020B0604030504040204" pitchFamily="34" charset="-120"/>
              <a:ea typeface="微軟正黑體" panose="020B0604030504040204" pitchFamily="34" charset="-120"/>
            </a:endParaRPr>
          </a:p>
        </p:txBody>
      </p:sp>
      <p:sp>
        <p:nvSpPr>
          <p:cNvPr id="28" name="文字方塊 27"/>
          <p:cNvSpPr txBox="1"/>
          <p:nvPr/>
        </p:nvSpPr>
        <p:spPr>
          <a:xfrm>
            <a:off x="3813500" y="994933"/>
            <a:ext cx="2835778" cy="400110"/>
          </a:xfrm>
          <a:prstGeom prst="rect">
            <a:avLst/>
          </a:prstGeom>
          <a:solidFill>
            <a:schemeClr val="bg1"/>
          </a:solid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風機室</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隧道通風機房</a:t>
            </a:r>
            <a:r>
              <a:rPr lang="en-US" altLang="zh-TW" sz="2000" dirty="0" smtClean="0">
                <a:latin typeface="微軟正黑體" panose="020B0604030504040204" pitchFamily="34" charset="-120"/>
                <a:ea typeface="微軟正黑體" panose="020B0604030504040204" pitchFamily="34" charset="-120"/>
              </a:rPr>
              <a:t>)</a:t>
            </a:r>
            <a:endParaRPr lang="en-US" sz="2000" dirty="0">
              <a:latin typeface="微軟正黑體" panose="020B0604030504040204" pitchFamily="34" charset="-120"/>
              <a:ea typeface="微軟正黑體" panose="020B0604030504040204" pitchFamily="34" charset="-120"/>
            </a:endParaRPr>
          </a:p>
        </p:txBody>
      </p:sp>
      <p:sp>
        <p:nvSpPr>
          <p:cNvPr id="29" name="文字方塊 28"/>
          <p:cNvSpPr txBox="1"/>
          <p:nvPr/>
        </p:nvSpPr>
        <p:spPr>
          <a:xfrm>
            <a:off x="3784496" y="390461"/>
            <a:ext cx="2258495" cy="400110"/>
          </a:xfrm>
          <a:prstGeom prst="rect">
            <a:avLst/>
          </a:prstGeom>
          <a:solidFill>
            <a:schemeClr val="bg1"/>
          </a:solid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隧道充氣室</a:t>
            </a:r>
            <a:endParaRPr lang="en-US" sz="2000" dirty="0">
              <a:latin typeface="微軟正黑體" panose="020B0604030504040204" pitchFamily="34" charset="-120"/>
              <a:ea typeface="微軟正黑體" panose="020B0604030504040204" pitchFamily="34" charset="-120"/>
            </a:endParaRPr>
          </a:p>
        </p:txBody>
      </p:sp>
      <p:cxnSp>
        <p:nvCxnSpPr>
          <p:cNvPr id="30" name="直線單箭頭接點 29"/>
          <p:cNvCxnSpPr>
            <a:stCxn id="26" idx="1"/>
          </p:cNvCxnSpPr>
          <p:nvPr/>
        </p:nvCxnSpPr>
        <p:spPr>
          <a:xfrm flipH="1">
            <a:off x="2520784" y="2045181"/>
            <a:ext cx="1333954" cy="2846505"/>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stCxn id="27" idx="1"/>
          </p:cNvCxnSpPr>
          <p:nvPr/>
        </p:nvCxnSpPr>
        <p:spPr>
          <a:xfrm flipH="1">
            <a:off x="1939608" y="1593700"/>
            <a:ext cx="1873892" cy="2746137"/>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28" idx="1"/>
          </p:cNvCxnSpPr>
          <p:nvPr/>
        </p:nvCxnSpPr>
        <p:spPr>
          <a:xfrm flipH="1">
            <a:off x="1898370" y="1194988"/>
            <a:ext cx="1915130" cy="2030673"/>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29" idx="1"/>
          </p:cNvCxnSpPr>
          <p:nvPr/>
        </p:nvCxnSpPr>
        <p:spPr>
          <a:xfrm flipH="1">
            <a:off x="1257072" y="590516"/>
            <a:ext cx="2527424" cy="2635145"/>
          </a:xfrm>
          <a:prstGeom prst="straightConnector1">
            <a:avLst/>
          </a:prstGeom>
          <a:ln>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a:off x="230028" y="2923707"/>
            <a:ext cx="3661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a:off x="268047" y="5128590"/>
            <a:ext cx="3661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a:xfrm>
            <a:off x="403240" y="2773017"/>
            <a:ext cx="0" cy="255435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a:off x="348810" y="2866660"/>
            <a:ext cx="108561" cy="1085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a:off x="359371" y="5069891"/>
            <a:ext cx="108561" cy="1085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文字方塊 46"/>
          <p:cNvSpPr txBox="1"/>
          <p:nvPr/>
        </p:nvSpPr>
        <p:spPr>
          <a:xfrm rot="16200000">
            <a:off x="-361706" y="3608245"/>
            <a:ext cx="1210588" cy="400110"/>
          </a:xfrm>
          <a:prstGeom prst="rect">
            <a:avLst/>
          </a:prstGeom>
          <a:noFill/>
        </p:spPr>
        <p:txBody>
          <a:bodyPr wrap="none" rtlCol="0">
            <a:spAutoFit/>
          </a:bodyPr>
          <a:lstStyle/>
          <a:p>
            <a:pPr algn="ctr"/>
            <a:r>
              <a:rPr lang="zh-TW" altLang="en-US" sz="2000" dirty="0" smtClean="0">
                <a:solidFill>
                  <a:srgbClr val="FF0000"/>
                </a:solidFill>
                <a:latin typeface="微軟正黑體" panose="020B0604030504040204" pitchFamily="34" charset="-120"/>
                <a:ea typeface="微軟正黑體" panose="020B0604030504040204" pitchFamily="34" charset="-120"/>
              </a:rPr>
              <a:t>車站寬度</a:t>
            </a:r>
            <a:endParaRPr lang="en-US" sz="2000" dirty="0">
              <a:solidFill>
                <a:srgbClr val="FF0000"/>
              </a:solidFill>
              <a:latin typeface="微軟正黑體" panose="020B0604030504040204" pitchFamily="34" charset="-120"/>
              <a:ea typeface="微軟正黑體" panose="020B0604030504040204" pitchFamily="34" charset="-120"/>
            </a:endParaRPr>
          </a:p>
        </p:txBody>
      </p:sp>
      <p:cxnSp>
        <p:nvCxnSpPr>
          <p:cNvPr id="50" name="直線接點 49"/>
          <p:cNvCxnSpPr/>
          <p:nvPr/>
        </p:nvCxnSpPr>
        <p:spPr>
          <a:xfrm>
            <a:off x="840633" y="6546547"/>
            <a:ext cx="105773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a:off x="1040851" y="5327374"/>
            <a:ext cx="0" cy="14510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a:off x="1628635" y="6062870"/>
            <a:ext cx="0" cy="7155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a:off x="986570" y="6492266"/>
            <a:ext cx="108561" cy="1085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1574354" y="6492266"/>
            <a:ext cx="108561" cy="10856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文字方塊 58"/>
          <p:cNvSpPr txBox="1"/>
          <p:nvPr/>
        </p:nvSpPr>
        <p:spPr>
          <a:xfrm>
            <a:off x="1064604" y="6517748"/>
            <a:ext cx="570990" cy="400110"/>
          </a:xfrm>
          <a:prstGeom prst="rect">
            <a:avLst/>
          </a:prstGeom>
          <a:noFill/>
        </p:spPr>
        <p:txBody>
          <a:bodyPr wrap="none" rtlCol="0">
            <a:spAutoFit/>
          </a:bodyPr>
          <a:lstStyle/>
          <a:p>
            <a:pPr algn="ctr"/>
            <a:r>
              <a:rPr lang="en-US" altLang="zh-TW" sz="2000" dirty="0" smtClean="0">
                <a:solidFill>
                  <a:srgbClr val="FF0000"/>
                </a:solidFill>
                <a:latin typeface="微軟正黑體" panose="020B0604030504040204" pitchFamily="34" charset="-120"/>
                <a:ea typeface="微軟正黑體" panose="020B0604030504040204" pitchFamily="34" charset="-120"/>
              </a:rPr>
              <a:t>5m</a:t>
            </a:r>
            <a:endParaRPr lang="en-US" sz="2000" dirty="0">
              <a:solidFill>
                <a:srgbClr val="FF0000"/>
              </a:solidFill>
              <a:latin typeface="微軟正黑體" panose="020B0604030504040204" pitchFamily="34" charset="-120"/>
              <a:ea typeface="微軟正黑體" panose="020B0604030504040204" pitchFamily="34" charset="-120"/>
            </a:endParaRPr>
          </a:p>
        </p:txBody>
      </p:sp>
      <p:sp>
        <p:nvSpPr>
          <p:cNvPr id="60" name="文字方塊 59"/>
          <p:cNvSpPr txBox="1"/>
          <p:nvPr/>
        </p:nvSpPr>
        <p:spPr>
          <a:xfrm>
            <a:off x="568211" y="791752"/>
            <a:ext cx="1148071" cy="400110"/>
          </a:xfrm>
          <a:prstGeom prst="rect">
            <a:avLst/>
          </a:prstGeom>
          <a:noFill/>
        </p:spPr>
        <p:txBody>
          <a:bodyPr wrap="none" rtlCol="0">
            <a:spAutoFit/>
          </a:bodyPr>
          <a:lstStyle/>
          <a:p>
            <a:r>
              <a:rPr lang="en-US" altLang="zh-TW" sz="2000" dirty="0" smtClean="0">
                <a:latin typeface="微軟正黑體" panose="020B0604030504040204" pitchFamily="34" charset="-120"/>
                <a:ea typeface="微軟正黑體" panose="020B0604030504040204" pitchFamily="34" charset="-120"/>
              </a:rPr>
              <a:t>Y37</a:t>
            </a:r>
            <a:r>
              <a:rPr lang="zh-TW" altLang="en-US" sz="2000" dirty="0" smtClean="0">
                <a:latin typeface="微軟正黑體" panose="020B0604030504040204" pitchFamily="34" charset="-120"/>
                <a:ea typeface="微軟正黑體" panose="020B0604030504040204" pitchFamily="34" charset="-120"/>
              </a:rPr>
              <a:t>為例</a:t>
            </a:r>
            <a:endParaRPr lang="en-US" sz="2000" dirty="0">
              <a:latin typeface="微軟正黑體" panose="020B0604030504040204" pitchFamily="34" charset="-120"/>
              <a:ea typeface="微軟正黑體" panose="020B0604030504040204" pitchFamily="34" charset="-120"/>
            </a:endParaRPr>
          </a:p>
        </p:txBody>
      </p:sp>
      <p:sp>
        <p:nvSpPr>
          <p:cNvPr id="56" name="文字方塊 55"/>
          <p:cNvSpPr txBox="1"/>
          <p:nvPr/>
        </p:nvSpPr>
        <p:spPr>
          <a:xfrm>
            <a:off x="7374834" y="265169"/>
            <a:ext cx="4562061" cy="1631216"/>
          </a:xfrm>
          <a:prstGeom prst="rect">
            <a:avLst/>
          </a:prstGeom>
          <a:noFill/>
        </p:spPr>
        <p:txBody>
          <a:bodyPr wrap="square" rtlCol="0">
            <a:spAutoFit/>
          </a:bodyPr>
          <a:lstStyle>
            <a:defPPr>
              <a:defRPr lang="en-US"/>
            </a:defPPr>
            <a:lvl1pPr>
              <a:defRPr sz="2000">
                <a:solidFill>
                  <a:srgbClr val="00B0F0"/>
                </a:solidFill>
                <a:latin typeface="微軟正黑體" panose="020B0604030504040204" pitchFamily="34" charset="-120"/>
                <a:ea typeface="微軟正黑體" panose="020B0604030504040204" pitchFamily="34" charset="-120"/>
              </a:defRPr>
            </a:lvl1pPr>
          </a:lstStyle>
          <a:p>
            <a:r>
              <a:rPr lang="en-US" altLang="zh-TW" dirty="0" smtClean="0"/>
              <a:t>Y37</a:t>
            </a:r>
            <a:r>
              <a:rPr lang="zh-TW" altLang="en-US" dirty="0" smtClean="0"/>
              <a:t>站受限路寬，釋壓井側只有狹長擴挖區，釋壓井緊鄰主站體設置</a:t>
            </a:r>
            <a:r>
              <a:rPr lang="en-US" altLang="zh-TW" dirty="0" smtClean="0"/>
              <a:t>(</a:t>
            </a:r>
            <a:r>
              <a:rPr lang="zh-TW" altLang="en-US" dirty="0" smtClean="0"/>
              <a:t>兩者間</a:t>
            </a:r>
            <a:r>
              <a:rPr lang="zh-TW" altLang="en-US" dirty="0"/>
              <a:t>有</a:t>
            </a:r>
            <a:r>
              <a:rPr lang="zh-TW" altLang="en-US" dirty="0" smtClean="0"/>
              <a:t>結構牆</a:t>
            </a:r>
            <a:r>
              <a:rPr lang="en-US" altLang="zh-TW" dirty="0" smtClean="0"/>
              <a:t>)</a:t>
            </a:r>
            <a:r>
              <a:rPr lang="zh-TW" altLang="en-US" dirty="0" smtClean="0"/>
              <a:t>。</a:t>
            </a:r>
            <a:r>
              <a:rPr lang="en-US" altLang="zh-TW" dirty="0" smtClean="0"/>
              <a:t>LG10</a:t>
            </a:r>
            <a:r>
              <a:rPr lang="zh-TW" altLang="en-US" dirty="0" smtClean="0"/>
              <a:t>站有較大的擴挖區且釋壓井設於擴挖區遠端，其釋壓管道跨主站體與擴挖區。</a:t>
            </a:r>
            <a:endParaRPr lang="en-US" dirty="0"/>
          </a:p>
        </p:txBody>
      </p:sp>
    </p:spTree>
    <p:extLst>
      <p:ext uri="{BB962C8B-B14F-4D97-AF65-F5344CB8AC3E}">
        <p14:creationId xmlns:p14="http://schemas.microsoft.com/office/powerpoint/2010/main" val="2426809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p:cNvPicPr>
            <a:picLocks noChangeAspect="1"/>
          </p:cNvPicPr>
          <p:nvPr/>
        </p:nvPicPr>
        <p:blipFill>
          <a:blip r:embed="rId2"/>
          <a:stretch>
            <a:fillRect/>
          </a:stretch>
        </p:blipFill>
        <p:spPr>
          <a:xfrm>
            <a:off x="6096000" y="981063"/>
            <a:ext cx="4600575" cy="2590800"/>
          </a:xfrm>
          <a:prstGeom prst="rect">
            <a:avLst/>
          </a:prstGeom>
        </p:spPr>
      </p:pic>
      <p:sp>
        <p:nvSpPr>
          <p:cNvPr id="4" name="標題 3"/>
          <p:cNvSpPr>
            <a:spLocks noGrp="1"/>
          </p:cNvSpPr>
          <p:nvPr>
            <p:ph type="title"/>
          </p:nvPr>
        </p:nvSpPr>
        <p:spPr/>
        <p:txBody>
          <a:bodyPr/>
          <a:lstStyle/>
          <a:p>
            <a:r>
              <a:rPr lang="zh-TW" altLang="en-US" dirty="0" smtClean="0"/>
              <a:t>空間需求校核 </a:t>
            </a:r>
            <a:r>
              <a:rPr lang="en-US" altLang="zh-TW" dirty="0" smtClean="0"/>
              <a:t>–</a:t>
            </a:r>
            <a:r>
              <a:rPr lang="zh-TW" altLang="en-US" dirty="0" smtClean="0"/>
              <a:t> 房間淨高</a:t>
            </a:r>
            <a:r>
              <a:rPr lang="en-US" altLang="zh-TW" dirty="0" smtClean="0"/>
              <a:t>(</a:t>
            </a:r>
            <a:r>
              <a:rPr lang="zh-TW" altLang="en-US" dirty="0" smtClean="0"/>
              <a:t>規範校核同需求校核</a:t>
            </a:r>
            <a:r>
              <a:rPr lang="en-US" altLang="zh-TW" dirty="0" smtClean="0"/>
              <a:t>)</a:t>
            </a:r>
            <a:endParaRPr lang="en-US" dirty="0"/>
          </a:p>
        </p:txBody>
      </p:sp>
      <p:sp>
        <p:nvSpPr>
          <p:cNvPr id="3" name="文字方塊 2"/>
          <p:cNvSpPr txBox="1"/>
          <p:nvPr/>
        </p:nvSpPr>
        <p:spPr>
          <a:xfrm>
            <a:off x="838200" y="1098079"/>
            <a:ext cx="4560651" cy="1323439"/>
          </a:xfrm>
          <a:prstGeom prst="rect">
            <a:avLst/>
          </a:prstGeom>
          <a:no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模型內房間的高度</a:t>
            </a:r>
            <a:r>
              <a:rPr lang="en-US" altLang="zh-TW" sz="2000" dirty="0" smtClean="0">
                <a:latin typeface="微軟正黑體" panose="020B0604030504040204" pitchFamily="34" charset="-120"/>
                <a:ea typeface="微軟正黑體" panose="020B0604030504040204" pitchFamily="34" charset="-120"/>
              </a:rPr>
              <a:t>(Unbounded Height)</a:t>
            </a:r>
            <a:r>
              <a:rPr lang="zh-TW" altLang="en-US" sz="2000" dirty="0" smtClean="0">
                <a:latin typeface="微軟正黑體" panose="020B0604030504040204" pitchFamily="34" charset="-120"/>
                <a:ea typeface="微軟正黑體" panose="020B0604030504040204" pitchFamily="34" charset="-120"/>
              </a:rPr>
              <a:t>並未反映房間的真實淨高，此高度有可能低於上方結構或天花板，也可能高於上方結構或天花板</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衝突</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a:t>
            </a:r>
            <a:endParaRPr lang="zh-TW" altLang="en-US" sz="2000" dirty="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838199" y="3383555"/>
            <a:ext cx="4560651" cy="1015663"/>
          </a:xfrm>
          <a:prstGeom prst="rect">
            <a:avLst/>
          </a:prstGeom>
          <a:no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情況一</a:t>
            </a:r>
            <a:endParaRPr lang="en-US" altLang="zh-TW" sz="2000" dirty="0" smtClean="0">
              <a:latin typeface="微軟正黑體" panose="020B0604030504040204" pitchFamily="34" charset="-120"/>
              <a:ea typeface="微軟正黑體" panose="020B0604030504040204" pitchFamily="34" charset="-120"/>
            </a:endParaRPr>
          </a:p>
          <a:p>
            <a:r>
              <a:rPr lang="zh-TW" altLang="en-US" sz="2000" dirty="0" smtClean="0">
                <a:latin typeface="微軟正黑體" panose="020B0604030504040204" pitchFamily="34" charset="-120"/>
                <a:ea typeface="微軟正黑體" panose="020B0604030504040204" pitchFamily="34" charset="-120"/>
              </a:rPr>
              <a:t>房間高度與上方物件重疊</a:t>
            </a:r>
            <a:r>
              <a:rPr lang="en-US" altLang="zh-TW" sz="2000" dirty="0" smtClean="0">
                <a:latin typeface="微軟正黑體" panose="020B0604030504040204" pitchFamily="34" charset="-120"/>
                <a:ea typeface="微軟正黑體" panose="020B0604030504040204" pitchFamily="34" charset="-120"/>
              </a:rPr>
              <a:t>(intersect)</a:t>
            </a:r>
            <a:r>
              <a:rPr lang="zh-TW" altLang="en-US" sz="2000" dirty="0" smtClean="0">
                <a:latin typeface="微軟正黑體" panose="020B0604030504040204" pitchFamily="34" charset="-120"/>
                <a:ea typeface="微軟正黑體" panose="020B0604030504040204" pitchFamily="34" charset="-120"/>
              </a:rPr>
              <a:t>，需下修。</a:t>
            </a:r>
            <a:endParaRPr lang="zh-TW" altLang="en-US" sz="2000" dirty="0">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838199" y="4636082"/>
            <a:ext cx="4560651" cy="1015663"/>
          </a:xfrm>
          <a:prstGeom prst="rect">
            <a:avLst/>
          </a:prstGeom>
          <a:no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情況二</a:t>
            </a:r>
            <a:endParaRPr lang="en-US" altLang="zh-TW" sz="2000" dirty="0" smtClean="0">
              <a:latin typeface="微軟正黑體" panose="020B0604030504040204" pitchFamily="34" charset="-120"/>
              <a:ea typeface="微軟正黑體" panose="020B0604030504040204" pitchFamily="34" charset="-120"/>
            </a:endParaRPr>
          </a:p>
          <a:p>
            <a:r>
              <a:rPr lang="zh-TW" altLang="en-US" sz="2000" dirty="0" smtClean="0">
                <a:latin typeface="微軟正黑體" panose="020B0604030504040204" pitchFamily="34" charset="-120"/>
                <a:ea typeface="微軟正黑體" panose="020B0604030504040204" pitchFamily="34" charset="-120"/>
              </a:rPr>
              <a:t>房間高度未達到最接近的上方物件，需上修。</a:t>
            </a:r>
            <a:endParaRPr lang="zh-TW" altLang="en-US" sz="2000" dirty="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3"/>
          <a:stretch>
            <a:fillRect/>
          </a:stretch>
        </p:blipFill>
        <p:spPr>
          <a:xfrm>
            <a:off x="6172200" y="3891387"/>
            <a:ext cx="4524375" cy="2447925"/>
          </a:xfrm>
          <a:prstGeom prst="rect">
            <a:avLst/>
          </a:prstGeom>
        </p:spPr>
      </p:pic>
      <p:cxnSp>
        <p:nvCxnSpPr>
          <p:cNvPr id="14" name="直線單箭頭接點 13"/>
          <p:cNvCxnSpPr/>
          <p:nvPr/>
        </p:nvCxnSpPr>
        <p:spPr>
          <a:xfrm flipV="1">
            <a:off x="9408472" y="1615956"/>
            <a:ext cx="0" cy="1346479"/>
          </a:xfrm>
          <a:prstGeom prst="straightConnector1">
            <a:avLst/>
          </a:prstGeom>
          <a:ln w="381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V="1">
            <a:off x="9445048" y="4506874"/>
            <a:ext cx="0" cy="1346479"/>
          </a:xfrm>
          <a:prstGeom prst="straightConnector1">
            <a:avLst/>
          </a:prstGeom>
          <a:ln w="381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9420664" y="2029358"/>
            <a:ext cx="1330967" cy="400110"/>
          </a:xfrm>
          <a:prstGeom prst="rect">
            <a:avLst/>
          </a:prstGeom>
          <a:noFill/>
        </p:spPr>
        <p:txBody>
          <a:bodyPr wrap="square" rtlCol="0">
            <a:spAutoFit/>
          </a:bodyPr>
          <a:lstStyle/>
          <a:p>
            <a:r>
              <a:rPr lang="zh-TW" altLang="en-US" sz="2000" dirty="0" smtClean="0">
                <a:solidFill>
                  <a:srgbClr val="C00000"/>
                </a:solidFill>
                <a:latin typeface="微軟正黑體" panose="020B0604030504040204" pitchFamily="34" charset="-120"/>
                <a:ea typeface="微軟正黑體" panose="020B0604030504040204" pitchFamily="34" charset="-120"/>
              </a:rPr>
              <a:t>實際淨高</a:t>
            </a:r>
            <a:endParaRPr lang="en-US" altLang="zh-TW" sz="2000" dirty="0" smtClean="0">
              <a:solidFill>
                <a:srgbClr val="C00000"/>
              </a:solidFill>
              <a:latin typeface="微軟正黑體" panose="020B0604030504040204" pitchFamily="34" charset="-120"/>
              <a:ea typeface="微軟正黑體" panose="020B0604030504040204" pitchFamily="34" charset="-120"/>
            </a:endParaRPr>
          </a:p>
        </p:txBody>
      </p:sp>
      <p:sp>
        <p:nvSpPr>
          <p:cNvPr id="19" name="文字方塊 18"/>
          <p:cNvSpPr txBox="1"/>
          <p:nvPr/>
        </p:nvSpPr>
        <p:spPr>
          <a:xfrm>
            <a:off x="9530392" y="4902726"/>
            <a:ext cx="1330967" cy="400110"/>
          </a:xfrm>
          <a:prstGeom prst="rect">
            <a:avLst/>
          </a:prstGeom>
          <a:noFill/>
        </p:spPr>
        <p:txBody>
          <a:bodyPr wrap="square" rtlCol="0">
            <a:spAutoFit/>
          </a:bodyPr>
          <a:lstStyle/>
          <a:p>
            <a:r>
              <a:rPr lang="zh-TW" altLang="en-US" sz="2000" dirty="0" smtClean="0">
                <a:solidFill>
                  <a:srgbClr val="C00000"/>
                </a:solidFill>
                <a:latin typeface="微軟正黑體" panose="020B0604030504040204" pitchFamily="34" charset="-120"/>
                <a:ea typeface="微軟正黑體" panose="020B0604030504040204" pitchFamily="34" charset="-120"/>
              </a:rPr>
              <a:t>實際淨高</a:t>
            </a:r>
            <a:endParaRPr lang="en-US" altLang="zh-TW" sz="2000" dirty="0" smtClean="0">
              <a:solidFill>
                <a:srgbClr val="C00000"/>
              </a:solidFill>
              <a:latin typeface="微軟正黑體" panose="020B0604030504040204" pitchFamily="34" charset="-120"/>
              <a:ea typeface="微軟正黑體" panose="020B0604030504040204" pitchFamily="34" charset="-120"/>
            </a:endParaRPr>
          </a:p>
        </p:txBody>
      </p:sp>
      <p:sp>
        <p:nvSpPr>
          <p:cNvPr id="20" name="文字方塊 19"/>
          <p:cNvSpPr txBox="1"/>
          <p:nvPr/>
        </p:nvSpPr>
        <p:spPr>
          <a:xfrm>
            <a:off x="838199" y="2545930"/>
            <a:ext cx="4560651" cy="707886"/>
          </a:xfrm>
          <a:prstGeom prst="rect">
            <a:avLst/>
          </a:prstGeom>
          <a:no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實際淨高應為房間所在樓層高</a:t>
            </a:r>
            <a:r>
              <a:rPr lang="en-US" altLang="zh-TW" sz="2000" dirty="0" smtClean="0">
                <a:latin typeface="微軟正黑體" panose="020B0604030504040204" pitchFamily="34" charset="-120"/>
                <a:ea typeface="微軟正黑體" panose="020B0604030504040204" pitchFamily="34" charset="-120"/>
              </a:rPr>
              <a:t>(FFL)</a:t>
            </a:r>
            <a:r>
              <a:rPr lang="zh-TW" altLang="en-US" sz="2000" dirty="0" smtClean="0">
                <a:latin typeface="微軟正黑體" panose="020B0604030504040204" pitchFamily="34" charset="-120"/>
                <a:ea typeface="微軟正黑體" panose="020B0604030504040204" pitchFamily="34" charset="-120"/>
              </a:rPr>
              <a:t>與最接近上方物件之間的高度。</a:t>
            </a:r>
            <a:endParaRPr lang="zh-TW" altLang="en-US" sz="2000" dirty="0">
              <a:latin typeface="微軟正黑體" panose="020B0604030504040204" pitchFamily="34" charset="-120"/>
              <a:ea typeface="微軟正黑體" panose="020B0604030504040204" pitchFamily="34" charset="-120"/>
            </a:endParaRPr>
          </a:p>
        </p:txBody>
      </p:sp>
      <p:sp>
        <p:nvSpPr>
          <p:cNvPr id="21" name="文字方塊 20"/>
          <p:cNvSpPr txBox="1"/>
          <p:nvPr/>
        </p:nvSpPr>
        <p:spPr>
          <a:xfrm>
            <a:off x="838199" y="5822329"/>
            <a:ext cx="4560651" cy="400110"/>
          </a:xfrm>
          <a:prstGeom prst="rect">
            <a:avLst/>
          </a:prstGeom>
          <a:noFill/>
        </p:spPr>
        <p:txBody>
          <a:bodyPr wrap="square" rtlCol="0">
            <a:spAutoFit/>
          </a:bodyPr>
          <a:lstStyle/>
          <a:p>
            <a:r>
              <a:rPr lang="en-US" altLang="zh-TW" sz="2000" dirty="0" smtClean="0">
                <a:latin typeface="新細明體" panose="02020500000000000000" pitchFamily="18" charset="-120"/>
                <a:ea typeface="新細明體" panose="02020500000000000000" pitchFamily="18" charset="-120"/>
              </a:rPr>
              <a:t>※</a:t>
            </a:r>
            <a:r>
              <a:rPr lang="zh-TW" altLang="en-US" sz="2000" dirty="0" smtClean="0">
                <a:latin typeface="新細明體" panose="02020500000000000000" pitchFamily="18" charset="-120"/>
                <a:ea typeface="新細明體" panose="02020500000000000000" pitchFamily="18" charset="-120"/>
              </a:rPr>
              <a:t> 測試可否用迭代方式找到實際淨高</a:t>
            </a:r>
            <a:r>
              <a:rPr lang="en-US" altLang="zh-TW" sz="2000" dirty="0" smtClean="0">
                <a:latin typeface="新細明體" panose="02020500000000000000" pitchFamily="18" charset="-120"/>
                <a:ea typeface="新細明體" panose="02020500000000000000" pitchFamily="18" charset="-120"/>
              </a:rPr>
              <a:t>?</a:t>
            </a:r>
            <a:endParaRPr lang="zh-TW" altLang="en-US" sz="2000" dirty="0">
              <a:latin typeface="微軟正黑體" panose="020B0604030504040204" pitchFamily="34" charset="-120"/>
              <a:ea typeface="微軟正黑體" panose="020B0604030504040204" pitchFamily="34" charset="-120"/>
            </a:endParaRPr>
          </a:p>
        </p:txBody>
      </p:sp>
      <p:sp>
        <p:nvSpPr>
          <p:cNvPr id="22" name="文字方塊 21"/>
          <p:cNvSpPr txBox="1"/>
          <p:nvPr/>
        </p:nvSpPr>
        <p:spPr>
          <a:xfrm>
            <a:off x="838199" y="6222439"/>
            <a:ext cx="5169217" cy="400110"/>
          </a:xfrm>
          <a:prstGeom prst="rect">
            <a:avLst/>
          </a:prstGeom>
          <a:noFill/>
        </p:spPr>
        <p:txBody>
          <a:bodyPr wrap="square" rtlCol="0">
            <a:spAutoFit/>
          </a:bodyPr>
          <a:lstStyle/>
          <a:p>
            <a:r>
              <a:rPr lang="en-US" altLang="zh-TW" sz="2000" dirty="0" smtClean="0">
                <a:latin typeface="新細明體" panose="02020500000000000000" pitchFamily="18" charset="-120"/>
                <a:ea typeface="新細明體" panose="02020500000000000000" pitchFamily="18" charset="-120"/>
              </a:rPr>
              <a:t>※</a:t>
            </a:r>
            <a:r>
              <a:rPr lang="zh-TW" altLang="en-US" sz="2000" dirty="0" smtClean="0">
                <a:latin typeface="新細明體" panose="02020500000000000000" pitchFamily="18" charset="-120"/>
                <a:ea typeface="新細明體" panose="02020500000000000000" pitchFamily="18" charset="-120"/>
              </a:rPr>
              <a:t> 篩選可能與房間重疊</a:t>
            </a:r>
            <a:r>
              <a:rPr lang="en-US" altLang="zh-TW" sz="2000" dirty="0" smtClean="0">
                <a:latin typeface="新細明體" panose="02020500000000000000" pitchFamily="18" charset="-120"/>
                <a:ea typeface="新細明體" panose="02020500000000000000" pitchFamily="18" charset="-120"/>
              </a:rPr>
              <a:t>(intersect)</a:t>
            </a:r>
            <a:r>
              <a:rPr lang="zh-TW" altLang="en-US" sz="2000" dirty="0" smtClean="0">
                <a:latin typeface="新細明體" panose="02020500000000000000" pitchFamily="18" charset="-120"/>
                <a:ea typeface="新細明體" panose="02020500000000000000" pitchFamily="18" charset="-120"/>
              </a:rPr>
              <a:t>的物件</a:t>
            </a:r>
            <a:r>
              <a:rPr lang="en-US" altLang="zh-TW" sz="2000" dirty="0" smtClean="0">
                <a:latin typeface="新細明體" panose="02020500000000000000" pitchFamily="18" charset="-120"/>
                <a:ea typeface="新細明體" panose="02020500000000000000" pitchFamily="18" charset="-120"/>
              </a:rPr>
              <a:t>?</a:t>
            </a:r>
            <a:endParaRPr lang="zh-TW" altLang="en-US"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82509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p:cNvPicPr>
            <a:picLocks noChangeAspect="1"/>
          </p:cNvPicPr>
          <p:nvPr/>
        </p:nvPicPr>
        <p:blipFill>
          <a:blip r:embed="rId2"/>
          <a:stretch>
            <a:fillRect/>
          </a:stretch>
        </p:blipFill>
        <p:spPr>
          <a:xfrm>
            <a:off x="6473952" y="1147111"/>
            <a:ext cx="5383530" cy="4736672"/>
          </a:xfrm>
          <a:prstGeom prst="rect">
            <a:avLst/>
          </a:prstGeom>
        </p:spPr>
      </p:pic>
      <p:sp>
        <p:nvSpPr>
          <p:cNvPr id="4" name="標題 3"/>
          <p:cNvSpPr>
            <a:spLocks noGrp="1"/>
          </p:cNvSpPr>
          <p:nvPr>
            <p:ph type="title"/>
          </p:nvPr>
        </p:nvSpPr>
        <p:spPr/>
        <p:txBody>
          <a:bodyPr/>
          <a:lstStyle/>
          <a:p>
            <a:r>
              <a:rPr lang="zh-TW" altLang="en-US" dirty="0" smtClean="0"/>
              <a:t>空間需求校核 </a:t>
            </a:r>
            <a:r>
              <a:rPr lang="en-US" altLang="zh-TW" dirty="0" smtClean="0"/>
              <a:t>–</a:t>
            </a:r>
            <a:r>
              <a:rPr lang="zh-TW" altLang="en-US" dirty="0" smtClean="0"/>
              <a:t> 房間淨高</a:t>
            </a:r>
            <a:r>
              <a:rPr lang="en-US" altLang="zh-TW" dirty="0" smtClean="0"/>
              <a:t>(</a:t>
            </a:r>
            <a:r>
              <a:rPr lang="zh-TW" altLang="en-US" dirty="0" smtClean="0"/>
              <a:t>規範校核同需求校核</a:t>
            </a:r>
            <a:r>
              <a:rPr lang="en-US" altLang="zh-TW" dirty="0" smtClean="0"/>
              <a:t>)</a:t>
            </a:r>
            <a:endParaRPr lang="en-US" dirty="0"/>
          </a:p>
        </p:txBody>
      </p:sp>
      <p:sp>
        <p:nvSpPr>
          <p:cNvPr id="3" name="文字方塊 2"/>
          <p:cNvSpPr txBox="1"/>
          <p:nvPr/>
        </p:nvSpPr>
        <p:spPr>
          <a:xfrm>
            <a:off x="838200" y="1098079"/>
            <a:ext cx="4560651" cy="1631216"/>
          </a:xfrm>
          <a:prstGeom prst="rect">
            <a:avLst/>
          </a:prstGeom>
          <a:no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上</a:t>
            </a:r>
            <a:r>
              <a:rPr lang="zh-TW" altLang="en-US" sz="2000" dirty="0">
                <a:latin typeface="微軟正黑體" panose="020B0604030504040204" pitchFamily="34" charset="-120"/>
                <a:ea typeface="微軟正黑體" panose="020B0604030504040204" pitchFamily="34" charset="-120"/>
              </a:rPr>
              <a:t>頁</a:t>
            </a:r>
            <a:r>
              <a:rPr lang="zh-TW" altLang="en-US" sz="2000" dirty="0" smtClean="0">
                <a:latin typeface="微軟正黑體" panose="020B0604030504040204" pitchFamily="34" charset="-120"/>
                <a:ea typeface="微軟正黑體" panose="020B0604030504040204" pitchFamily="34" charset="-120"/>
              </a:rPr>
              <a:t>排風機房例，由使用者建立或程式建立之房間高度為</a:t>
            </a:r>
            <a:r>
              <a:rPr lang="en-US" altLang="zh-TW" sz="2000" dirty="0" smtClean="0">
                <a:latin typeface="微軟正黑體" panose="020B0604030504040204" pitchFamily="34" charset="-120"/>
                <a:ea typeface="微軟正黑體" panose="020B0604030504040204" pitchFamily="34" charset="-120"/>
              </a:rPr>
              <a:t>4.0m</a:t>
            </a:r>
            <a:r>
              <a:rPr lang="zh-TW" altLang="en-US" sz="2000" dirty="0" smtClean="0">
                <a:latin typeface="微軟正黑體" panose="020B0604030504040204" pitchFamily="34" charset="-120"/>
                <a:ea typeface="微軟正黑體" panose="020B0604030504040204" pitchFamily="34" charset="-120"/>
              </a:rPr>
              <a:t>，實際淨高為</a:t>
            </a:r>
            <a:r>
              <a:rPr lang="en-US" altLang="zh-TW" sz="2000" dirty="0" smtClean="0">
                <a:latin typeface="微軟正黑體" panose="020B0604030504040204" pitchFamily="34" charset="-120"/>
                <a:ea typeface="微軟正黑體" panose="020B0604030504040204" pitchFamily="34" charset="-120"/>
              </a:rPr>
              <a:t>4.5m</a:t>
            </a:r>
            <a:r>
              <a:rPr lang="zh-TW" altLang="en-US" sz="2000" dirty="0" smtClean="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執行檢核</a:t>
            </a:r>
            <a:r>
              <a:rPr lang="zh-TW" altLang="en-US" sz="2000" dirty="0" smtClean="0">
                <a:latin typeface="微軟正黑體" panose="020B0604030504040204" pitchFamily="34" charset="-120"/>
                <a:ea typeface="微軟正黑體" panose="020B0604030504040204" pitchFamily="34" charset="-120"/>
              </a:rPr>
              <a:t>時可</a:t>
            </a:r>
            <a:r>
              <a:rPr lang="zh-TW" altLang="en-US" sz="2000" dirty="0">
                <a:latin typeface="微軟正黑體" panose="020B0604030504040204" pitchFamily="34" charset="-120"/>
                <a:ea typeface="微軟正黑體" panose="020B0604030504040204" pitchFamily="34" charset="-120"/>
              </a:rPr>
              <a:t>一併修正房間高度</a:t>
            </a:r>
            <a:r>
              <a:rPr lang="en-US" altLang="zh-TW" sz="2000" dirty="0">
                <a:latin typeface="微軟正黑體" panose="020B0604030504040204" pitchFamily="34" charset="-120"/>
                <a:ea typeface="微軟正黑體" panose="020B0604030504040204" pitchFamily="34" charset="-120"/>
              </a:rPr>
              <a:t>(Limit Offset)</a:t>
            </a:r>
            <a:r>
              <a:rPr lang="zh-TW" altLang="en-US" sz="2000" dirty="0">
                <a:latin typeface="微軟正黑體" panose="020B0604030504040204" pitchFamily="34" charset="-120"/>
                <a:ea typeface="微軟正黑體" panose="020B0604030504040204" pitchFamily="34" charset="-120"/>
              </a:rPr>
              <a:t>為正確</a:t>
            </a:r>
            <a:r>
              <a:rPr lang="zh-TW" altLang="en-US" sz="2000" dirty="0" smtClean="0">
                <a:latin typeface="微軟正黑體" panose="020B0604030504040204" pitchFamily="34" charset="-120"/>
                <a:ea typeface="微軟正黑體" panose="020B0604030504040204" pitchFamily="34" charset="-120"/>
              </a:rPr>
              <a:t>值</a:t>
            </a:r>
            <a:endParaRPr lang="zh-TW" altLang="en-US" sz="2000" dirty="0">
              <a:latin typeface="微軟正黑體" panose="020B0604030504040204" pitchFamily="34" charset="-120"/>
              <a:ea typeface="微軟正黑體" panose="020B0604030504040204" pitchFamily="34" charset="-120"/>
            </a:endParaRPr>
          </a:p>
          <a:p>
            <a:endParaRPr lang="zh-TW" altLang="en-US" sz="2000" dirty="0">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3"/>
          <a:stretch>
            <a:fillRect/>
          </a:stretch>
        </p:blipFill>
        <p:spPr>
          <a:xfrm>
            <a:off x="838200" y="2659536"/>
            <a:ext cx="5046115" cy="1950339"/>
          </a:xfrm>
          <a:prstGeom prst="rect">
            <a:avLst/>
          </a:prstGeom>
        </p:spPr>
      </p:pic>
      <p:sp>
        <p:nvSpPr>
          <p:cNvPr id="17" name="文字方塊 16"/>
          <p:cNvSpPr txBox="1"/>
          <p:nvPr/>
        </p:nvSpPr>
        <p:spPr>
          <a:xfrm>
            <a:off x="4657344" y="3872073"/>
            <a:ext cx="686996" cy="400110"/>
          </a:xfrm>
          <a:prstGeom prst="rect">
            <a:avLst/>
          </a:prstGeom>
          <a:noFill/>
        </p:spPr>
        <p:txBody>
          <a:bodyPr wrap="square" rtlCol="0">
            <a:spAutoFit/>
          </a:bodyPr>
          <a:lstStyle/>
          <a:p>
            <a:r>
              <a:rPr lang="en-US" altLang="zh-TW" sz="2000" dirty="0" smtClean="0">
                <a:solidFill>
                  <a:srgbClr val="C00000"/>
                </a:solidFill>
                <a:latin typeface="微軟正黑體" panose="020B0604030504040204" pitchFamily="34" charset="-120"/>
                <a:ea typeface="微軟正黑體" panose="020B0604030504040204" pitchFamily="34" charset="-120"/>
              </a:rPr>
              <a:t>4.5</a:t>
            </a:r>
          </a:p>
        </p:txBody>
      </p:sp>
      <p:cxnSp>
        <p:nvCxnSpPr>
          <p:cNvPr id="10" name="直線單箭頭接點 9"/>
          <p:cNvCxnSpPr/>
          <p:nvPr/>
        </p:nvCxnSpPr>
        <p:spPr>
          <a:xfrm>
            <a:off x="4133088" y="4035552"/>
            <a:ext cx="47548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4415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a:picLocks noChangeAspect="1"/>
          </p:cNvPicPr>
          <p:nvPr/>
        </p:nvPicPr>
        <p:blipFill>
          <a:blip r:embed="rId2"/>
          <a:stretch>
            <a:fillRect/>
          </a:stretch>
        </p:blipFill>
        <p:spPr>
          <a:xfrm>
            <a:off x="810786" y="3417796"/>
            <a:ext cx="10543014" cy="3209274"/>
          </a:xfrm>
          <a:prstGeom prst="rect">
            <a:avLst/>
          </a:prstGeom>
        </p:spPr>
      </p:pic>
      <p:sp>
        <p:nvSpPr>
          <p:cNvPr id="4" name="標題 3"/>
          <p:cNvSpPr>
            <a:spLocks noGrp="1"/>
          </p:cNvSpPr>
          <p:nvPr>
            <p:ph type="title"/>
          </p:nvPr>
        </p:nvSpPr>
        <p:spPr/>
        <p:txBody>
          <a:bodyPr/>
          <a:lstStyle/>
          <a:p>
            <a:r>
              <a:rPr lang="zh-TW" altLang="en-US" dirty="0" smtClean="0"/>
              <a:t>空間需求校核 </a:t>
            </a:r>
            <a:r>
              <a:rPr lang="en-US" altLang="zh-TW" dirty="0" smtClean="0"/>
              <a:t>–</a:t>
            </a:r>
            <a:r>
              <a:rPr lang="zh-TW" altLang="en-US" dirty="0" smtClean="0"/>
              <a:t> 月台寬度</a:t>
            </a:r>
            <a:endParaRPr lang="en-US" dirty="0"/>
          </a:p>
        </p:txBody>
      </p:sp>
      <p:sp>
        <p:nvSpPr>
          <p:cNvPr id="33" name="文字方塊 32"/>
          <p:cNvSpPr txBox="1"/>
          <p:nvPr/>
        </p:nvSpPr>
        <p:spPr>
          <a:xfrm>
            <a:off x="6358324" y="398057"/>
            <a:ext cx="5471032" cy="1015663"/>
          </a:xfrm>
          <a:prstGeom prst="rect">
            <a:avLst/>
          </a:prstGeom>
          <a:noFill/>
        </p:spPr>
        <p:txBody>
          <a:bodyPr wrap="square" rtlCol="0">
            <a:spAutoFit/>
          </a:bodyPr>
          <a:lstStyle/>
          <a:p>
            <a:r>
              <a:rPr lang="zh-TW" altLang="en-US" sz="2000" dirty="0" smtClean="0">
                <a:solidFill>
                  <a:srgbClr val="00B0F0"/>
                </a:solidFill>
                <a:latin typeface="微軟正黑體" panose="020B0604030504040204" pitchFamily="34" charset="-120"/>
                <a:ea typeface="微軟正黑體" panose="020B0604030504040204" pitchFamily="34" charset="-120"/>
              </a:rPr>
              <a:t>需校核的寬度不是月台的全寬，是由月台邊緣到月台上障礙物的距離，例如電扶梯、樓梯、或電梯等</a:t>
            </a:r>
            <a:r>
              <a:rPr lang="zh-TW" altLang="en-US" sz="2000" dirty="0">
                <a:solidFill>
                  <a:srgbClr val="00B0F0"/>
                </a:solidFill>
                <a:latin typeface="微軟正黑體" panose="020B0604030504040204" pitchFamily="34" charset="-120"/>
                <a:ea typeface="微軟正黑體" panose="020B0604030504040204" pitchFamily="34" charset="-120"/>
              </a:rPr>
              <a:t>。</a:t>
            </a:r>
            <a:endParaRPr lang="en-US" altLang="zh-TW" sz="2000" dirty="0" smtClean="0">
              <a:solidFill>
                <a:srgbClr val="00B0F0"/>
              </a:solidFill>
              <a:latin typeface="微軟正黑體" panose="020B0604030504040204" pitchFamily="34" charset="-120"/>
              <a:ea typeface="微軟正黑體" panose="020B0604030504040204" pitchFamily="34" charset="-120"/>
            </a:endParaRPr>
          </a:p>
        </p:txBody>
      </p:sp>
      <p:sp>
        <p:nvSpPr>
          <p:cNvPr id="35" name="文字方塊 34"/>
          <p:cNvSpPr txBox="1"/>
          <p:nvPr/>
        </p:nvSpPr>
        <p:spPr>
          <a:xfrm>
            <a:off x="838200" y="1127262"/>
            <a:ext cx="4560651" cy="1323439"/>
          </a:xfrm>
          <a:prstGeom prst="rect">
            <a:avLst/>
          </a:prstGeom>
          <a:noFill/>
        </p:spPr>
        <p:txBody>
          <a:bodyPr wrap="square" rtlCol="0">
            <a:spAutoFit/>
          </a:bodyPr>
          <a:lstStyle/>
          <a:p>
            <a:r>
              <a:rPr lang="zh-TW" altLang="en-US" sz="2000" dirty="0">
                <a:latin typeface="微軟正黑體" panose="020B0604030504040204" pitchFamily="34" charset="-120"/>
                <a:ea typeface="微軟正黑體" panose="020B0604030504040204" pitchFamily="34" charset="-120"/>
              </a:rPr>
              <a:t>由</a:t>
            </a:r>
            <a:r>
              <a:rPr lang="zh-TW" altLang="en-US" sz="2000" dirty="0" smtClean="0">
                <a:latin typeface="微軟正黑體" panose="020B0604030504040204" pitchFamily="34" charset="-120"/>
                <a:ea typeface="微軟正黑體" panose="020B0604030504040204" pitchFamily="34" charset="-120"/>
              </a:rPr>
              <a:t>資料庫取得設計值，包含正常營運及緊急狀況時的月台寬度需求，校核時取大值。介面同時顯示正常營運及緊急狀況需求值以供參閱。</a:t>
            </a:r>
            <a:endParaRPr lang="en-US" sz="2000" dirty="0">
              <a:latin typeface="微軟正黑體" panose="020B0604030504040204" pitchFamily="34" charset="-120"/>
              <a:ea typeface="微軟正黑體" panose="020B0604030504040204" pitchFamily="34" charset="-120"/>
            </a:endParaRPr>
          </a:p>
        </p:txBody>
      </p:sp>
      <p:sp>
        <p:nvSpPr>
          <p:cNvPr id="37" name="文字方塊 36"/>
          <p:cNvSpPr txBox="1"/>
          <p:nvPr/>
        </p:nvSpPr>
        <p:spPr>
          <a:xfrm>
            <a:off x="838200" y="2492087"/>
            <a:ext cx="4560651" cy="707886"/>
          </a:xfrm>
          <a:prstGeom prst="rect">
            <a:avLst/>
          </a:prstGeom>
          <a:no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現階段若尚無資料庫值可取用，使用者可自行輸入校核值，預設可定為</a:t>
            </a:r>
            <a:r>
              <a:rPr lang="en-US" altLang="zh-TW" sz="2000" dirty="0" smtClean="0">
                <a:latin typeface="微軟正黑體" panose="020B0604030504040204" pitchFamily="34" charset="-120"/>
                <a:ea typeface="微軟正黑體" panose="020B0604030504040204" pitchFamily="34" charset="-120"/>
              </a:rPr>
              <a:t>2.5m</a:t>
            </a:r>
            <a:r>
              <a:rPr lang="zh-TW" altLang="en-US" sz="2000" dirty="0" smtClean="0">
                <a:latin typeface="微軟正黑體" panose="020B0604030504040204" pitchFamily="34" charset="-120"/>
                <a:ea typeface="微軟正黑體" panose="020B0604030504040204" pitchFamily="34" charset="-120"/>
              </a:rPr>
              <a:t>。</a:t>
            </a:r>
            <a:endParaRPr lang="en-US" sz="2000" dirty="0">
              <a:latin typeface="微軟正黑體" panose="020B0604030504040204" pitchFamily="34" charset="-120"/>
              <a:ea typeface="微軟正黑體" panose="020B0604030504040204" pitchFamily="34" charset="-120"/>
            </a:endParaRPr>
          </a:p>
        </p:txBody>
      </p:sp>
      <p:cxnSp>
        <p:nvCxnSpPr>
          <p:cNvPr id="11" name="直線單箭頭接點 10"/>
          <p:cNvCxnSpPr/>
          <p:nvPr/>
        </p:nvCxnSpPr>
        <p:spPr>
          <a:xfrm flipV="1">
            <a:off x="3463047" y="4484451"/>
            <a:ext cx="0" cy="330740"/>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2991560" y="5305425"/>
            <a:ext cx="0" cy="319391"/>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flipV="1">
            <a:off x="5825247" y="4498421"/>
            <a:ext cx="0" cy="330740"/>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V="1">
            <a:off x="5760160" y="5260975"/>
            <a:ext cx="0" cy="319391"/>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V="1">
            <a:off x="8568447" y="4484451"/>
            <a:ext cx="0" cy="330740"/>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flipV="1">
            <a:off x="8789427" y="5294076"/>
            <a:ext cx="0" cy="330740"/>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文字方塊 43"/>
          <p:cNvSpPr txBox="1"/>
          <p:nvPr/>
        </p:nvSpPr>
        <p:spPr>
          <a:xfrm>
            <a:off x="6358324" y="1739806"/>
            <a:ext cx="4550764" cy="400110"/>
          </a:xfrm>
          <a:prstGeom prst="rect">
            <a:avLst/>
          </a:prstGeom>
          <a:noFill/>
        </p:spPr>
        <p:txBody>
          <a:bodyPr wrap="square" rtlCol="0">
            <a:spAutoFit/>
          </a:bodyPr>
          <a:lstStyle/>
          <a:p>
            <a:r>
              <a:rPr lang="zh-TW" altLang="en-US" sz="2000" dirty="0" smtClean="0">
                <a:solidFill>
                  <a:srgbClr val="00B0F0"/>
                </a:solidFill>
                <a:latin typeface="微軟正黑體" panose="020B0604030504040204" pitchFamily="34" charset="-120"/>
                <a:ea typeface="微軟正黑體" panose="020B0604030504040204" pitchFamily="34" charset="-120"/>
              </a:rPr>
              <a:t>月台寬度包含月台門。</a:t>
            </a:r>
            <a:endParaRPr lang="en-US" altLang="zh-TW" sz="2000" dirty="0" smtClean="0">
              <a:solidFill>
                <a:srgbClr val="00B0F0"/>
              </a:solidFill>
              <a:latin typeface="微軟正黑體" panose="020B0604030504040204" pitchFamily="34" charset="-120"/>
              <a:ea typeface="微軟正黑體" panose="020B0604030504040204" pitchFamily="34" charset="-120"/>
            </a:endParaRPr>
          </a:p>
        </p:txBody>
      </p:sp>
      <p:sp>
        <p:nvSpPr>
          <p:cNvPr id="45" name="矩形 44"/>
          <p:cNvSpPr/>
          <p:nvPr/>
        </p:nvSpPr>
        <p:spPr>
          <a:xfrm>
            <a:off x="1195754" y="4529360"/>
            <a:ext cx="9765323" cy="1051006"/>
          </a:xfrm>
          <a:prstGeom prst="rect">
            <a:avLst/>
          </a:prstGeom>
          <a:solidFill>
            <a:srgbClr val="FFC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文字方塊 45"/>
          <p:cNvSpPr txBox="1"/>
          <p:nvPr/>
        </p:nvSpPr>
        <p:spPr>
          <a:xfrm>
            <a:off x="6358324" y="4829161"/>
            <a:ext cx="1210588" cy="400110"/>
          </a:xfrm>
          <a:prstGeom prst="rect">
            <a:avLst/>
          </a:prstGeom>
          <a:solidFill>
            <a:schemeClr val="bg1"/>
          </a:solidFill>
        </p:spPr>
        <p:txBody>
          <a:bodyPr wrap="none" rtlCol="0">
            <a:spAutoFit/>
          </a:bodyPr>
          <a:lstStyle/>
          <a:p>
            <a:pPr algn="ctr"/>
            <a:r>
              <a:rPr lang="zh-TW" altLang="en-US" sz="2000" dirty="0" smtClean="0">
                <a:solidFill>
                  <a:srgbClr val="FF0000"/>
                </a:solidFill>
                <a:latin typeface="微軟正黑體" panose="020B0604030504040204" pitchFamily="34" charset="-120"/>
                <a:ea typeface="微軟正黑體" panose="020B0604030504040204" pitchFamily="34" charset="-120"/>
              </a:rPr>
              <a:t>月台範圍</a:t>
            </a:r>
            <a:endParaRPr lang="en-US" sz="2000" dirty="0">
              <a:solidFill>
                <a:srgbClr val="FF0000"/>
              </a:solidFill>
              <a:latin typeface="微軟正黑體" panose="020B0604030504040204" pitchFamily="34" charset="-120"/>
              <a:ea typeface="微軟正黑體" panose="020B0604030504040204" pitchFamily="34" charset="-120"/>
            </a:endParaRPr>
          </a:p>
        </p:txBody>
      </p:sp>
      <p:cxnSp>
        <p:nvCxnSpPr>
          <p:cNvPr id="47" name="直線單箭頭接點 46"/>
          <p:cNvCxnSpPr/>
          <p:nvPr/>
        </p:nvCxnSpPr>
        <p:spPr>
          <a:xfrm flipH="1">
            <a:off x="515815" y="4498421"/>
            <a:ext cx="11172094" cy="0"/>
          </a:xfrm>
          <a:prstGeom prst="straightConnector1">
            <a:avLst/>
          </a:prstGeom>
          <a:ln w="31750">
            <a:solidFill>
              <a:srgbClr val="00B05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flipH="1">
            <a:off x="509953" y="5609852"/>
            <a:ext cx="11172094" cy="0"/>
          </a:xfrm>
          <a:prstGeom prst="straightConnector1">
            <a:avLst/>
          </a:prstGeom>
          <a:ln w="31750">
            <a:solidFill>
              <a:srgbClr val="00B05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58" name="文字方塊 57"/>
          <p:cNvSpPr txBox="1"/>
          <p:nvPr/>
        </p:nvSpPr>
        <p:spPr>
          <a:xfrm>
            <a:off x="9683654" y="2461606"/>
            <a:ext cx="1225434" cy="400110"/>
          </a:xfrm>
          <a:prstGeom prst="rect">
            <a:avLst/>
          </a:prstGeom>
          <a:no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月台邊</a:t>
            </a:r>
            <a:r>
              <a:rPr lang="zh-TW" altLang="en-US" sz="2000" dirty="0">
                <a:latin typeface="微軟正黑體" panose="020B0604030504040204" pitchFamily="34" charset="-120"/>
                <a:ea typeface="微軟正黑體" panose="020B0604030504040204" pitchFamily="34" charset="-120"/>
              </a:rPr>
              <a:t>緣</a:t>
            </a:r>
            <a:endParaRPr lang="en-US" altLang="zh-TW" sz="2000" dirty="0" smtClean="0">
              <a:latin typeface="微軟正黑體" panose="020B0604030504040204" pitchFamily="34" charset="-120"/>
              <a:ea typeface="微軟正黑體" panose="020B0604030504040204" pitchFamily="34" charset="-120"/>
            </a:endParaRPr>
          </a:p>
        </p:txBody>
      </p:sp>
      <p:cxnSp>
        <p:nvCxnSpPr>
          <p:cNvPr id="59" name="直線單箭頭接點 58"/>
          <p:cNvCxnSpPr>
            <a:stCxn id="58" idx="3"/>
          </p:cNvCxnSpPr>
          <p:nvPr/>
        </p:nvCxnSpPr>
        <p:spPr>
          <a:xfrm>
            <a:off x="10909088" y="2661661"/>
            <a:ext cx="649866" cy="1850731"/>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58" idx="3"/>
          </p:cNvCxnSpPr>
          <p:nvPr/>
        </p:nvCxnSpPr>
        <p:spPr>
          <a:xfrm>
            <a:off x="10909088" y="2661661"/>
            <a:ext cx="563790" cy="2948191"/>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520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666750" y="1146629"/>
            <a:ext cx="5854306" cy="5402394"/>
          </a:xfrm>
          <a:prstGeom prst="rect">
            <a:avLst/>
          </a:prstGeom>
        </p:spPr>
      </p:pic>
      <p:sp>
        <p:nvSpPr>
          <p:cNvPr id="4" name="標題 3"/>
          <p:cNvSpPr>
            <a:spLocks noGrp="1"/>
          </p:cNvSpPr>
          <p:nvPr>
            <p:ph type="title"/>
          </p:nvPr>
        </p:nvSpPr>
        <p:spPr/>
        <p:txBody>
          <a:bodyPr/>
          <a:lstStyle/>
          <a:p>
            <a:r>
              <a:rPr lang="zh-TW" altLang="en-US" dirty="0" smtClean="0"/>
              <a:t>空間需求校核 </a:t>
            </a:r>
            <a:r>
              <a:rPr lang="en-US" altLang="zh-TW" dirty="0" smtClean="0"/>
              <a:t>–</a:t>
            </a:r>
            <a:r>
              <a:rPr lang="zh-TW" altLang="en-US" dirty="0" smtClean="0"/>
              <a:t> 月台寬度</a:t>
            </a:r>
            <a:endParaRPr lang="en-US" dirty="0"/>
          </a:p>
        </p:txBody>
      </p:sp>
      <p:cxnSp>
        <p:nvCxnSpPr>
          <p:cNvPr id="14" name="直線單箭頭接點 13"/>
          <p:cNvCxnSpPr/>
          <p:nvPr/>
        </p:nvCxnSpPr>
        <p:spPr>
          <a:xfrm flipV="1">
            <a:off x="2455198" y="3133726"/>
            <a:ext cx="0" cy="2019299"/>
          </a:xfrm>
          <a:prstGeom prst="straightConnector1">
            <a:avLst/>
          </a:prstGeom>
          <a:ln w="31750">
            <a:solidFill>
              <a:srgbClr val="00B05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V="1">
            <a:off x="3083848" y="3133726"/>
            <a:ext cx="0" cy="2019299"/>
          </a:xfrm>
          <a:prstGeom prst="straightConnector1">
            <a:avLst/>
          </a:prstGeom>
          <a:ln w="31750">
            <a:solidFill>
              <a:srgbClr val="00B05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3979198" y="3133726"/>
            <a:ext cx="0" cy="2019299"/>
          </a:xfrm>
          <a:prstGeom prst="straightConnector1">
            <a:avLst/>
          </a:prstGeom>
          <a:ln w="31750">
            <a:solidFill>
              <a:srgbClr val="00B05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V="1">
            <a:off x="4569748" y="3133726"/>
            <a:ext cx="0" cy="2019299"/>
          </a:xfrm>
          <a:prstGeom prst="straightConnector1">
            <a:avLst/>
          </a:prstGeom>
          <a:ln w="31750">
            <a:solidFill>
              <a:srgbClr val="00B050"/>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2455198" y="3993356"/>
            <a:ext cx="628650" cy="0"/>
          </a:xfrm>
          <a:prstGeom prst="straightConnector1">
            <a:avLst/>
          </a:prstGeom>
          <a:ln w="317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a:off x="3979198" y="3985736"/>
            <a:ext cx="590550"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7086600" y="668945"/>
            <a:ext cx="4560651" cy="400110"/>
          </a:xfrm>
          <a:prstGeom prst="rect">
            <a:avLst/>
          </a:prstGeom>
          <a:no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使用者應建置</a:t>
            </a:r>
            <a:r>
              <a:rPr lang="en-US" altLang="zh-TW" sz="2000" dirty="0" smtClean="0">
                <a:latin typeface="微軟正黑體" panose="020B0604030504040204" pitchFamily="34" charset="-120"/>
                <a:ea typeface="微軟正黑體" panose="020B0604030504040204" pitchFamily="34" charset="-120"/>
              </a:rPr>
              <a:t>：</a:t>
            </a:r>
            <a:endParaRPr lang="en-US" sz="2000" dirty="0">
              <a:latin typeface="微軟正黑體" panose="020B0604030504040204" pitchFamily="34" charset="-120"/>
              <a:ea typeface="微軟正黑體" panose="020B0604030504040204" pitchFamily="34" charset="-120"/>
            </a:endParaRPr>
          </a:p>
        </p:txBody>
      </p:sp>
      <p:sp>
        <p:nvSpPr>
          <p:cNvPr id="38" name="文字方塊 37"/>
          <p:cNvSpPr txBox="1"/>
          <p:nvPr/>
        </p:nvSpPr>
        <p:spPr>
          <a:xfrm>
            <a:off x="7086598" y="2324039"/>
            <a:ext cx="4560651" cy="400110"/>
          </a:xfrm>
          <a:prstGeom prst="rect">
            <a:avLst/>
          </a:prstGeom>
          <a:no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使用者應提供資訊</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可自行輸入</a:t>
            </a:r>
            <a:r>
              <a:rPr lang="en-US" altLang="zh-TW" sz="2000" dirty="0" smtClean="0">
                <a:latin typeface="微軟正黑體" panose="020B0604030504040204" pitchFamily="34" charset="-120"/>
                <a:ea typeface="微軟正黑體" panose="020B0604030504040204" pitchFamily="34" charset="-120"/>
              </a:rPr>
              <a:t>)</a:t>
            </a:r>
          </a:p>
        </p:txBody>
      </p:sp>
      <p:sp>
        <p:nvSpPr>
          <p:cNvPr id="44" name="文字方塊 43"/>
          <p:cNvSpPr txBox="1"/>
          <p:nvPr/>
        </p:nvSpPr>
        <p:spPr>
          <a:xfrm>
            <a:off x="7274168" y="1146629"/>
            <a:ext cx="4560651" cy="400110"/>
          </a:xfrm>
          <a:prstGeom prst="rect">
            <a:avLst/>
          </a:prstGeom>
          <a:no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車站中心線</a:t>
            </a:r>
            <a:r>
              <a:rPr lang="en-US" altLang="zh-TW" sz="2000" dirty="0" smtClean="0">
                <a:latin typeface="微軟正黑體" panose="020B0604030504040204" pitchFamily="34" charset="-120"/>
                <a:ea typeface="微軟正黑體" panose="020B0604030504040204" pitchFamily="34" charset="-120"/>
              </a:rPr>
              <a:t>(Grid)</a:t>
            </a:r>
          </a:p>
        </p:txBody>
      </p:sp>
      <p:sp>
        <p:nvSpPr>
          <p:cNvPr id="45" name="文字方塊 44"/>
          <p:cNvSpPr txBox="1"/>
          <p:nvPr/>
        </p:nvSpPr>
        <p:spPr>
          <a:xfrm>
            <a:off x="7274167" y="2872907"/>
            <a:ext cx="4560651" cy="400110"/>
          </a:xfrm>
          <a:prstGeom prst="rect">
            <a:avLst/>
          </a:prstGeom>
          <a:noFill/>
        </p:spPr>
        <p:txBody>
          <a:bodyPr wrap="square" rtlCol="0">
            <a:spAutoFit/>
          </a:bodyPr>
          <a:lstStyle/>
          <a:p>
            <a:r>
              <a:rPr lang="en-US" altLang="zh-TW" sz="2000" dirty="0" smtClean="0">
                <a:latin typeface="微軟正黑體" panose="020B0604030504040204" pitchFamily="34" charset="-120"/>
                <a:ea typeface="微軟正黑體" panose="020B0604030504040204" pitchFamily="34" charset="-120"/>
              </a:rPr>
              <a:t>X=</a:t>
            </a:r>
            <a:r>
              <a:rPr lang="zh-TW" altLang="en-US" sz="2000" dirty="0" smtClean="0">
                <a:latin typeface="微軟正黑體" panose="020B0604030504040204" pitchFamily="34" charset="-120"/>
                <a:ea typeface="微軟正黑體" panose="020B0604030504040204" pitchFamily="34" charset="-120"/>
              </a:rPr>
              <a:t>軌道中心與月台邊緣距離</a:t>
            </a:r>
            <a:r>
              <a:rPr lang="en-US" altLang="zh-TW" sz="2000" dirty="0" smtClean="0">
                <a:latin typeface="微軟正黑體" panose="020B0604030504040204" pitchFamily="34" charset="-120"/>
                <a:ea typeface="微軟正黑體" panose="020B0604030504040204" pitchFamily="34" charset="-120"/>
              </a:rPr>
              <a:t>(</a:t>
            </a:r>
            <a:r>
              <a:rPr lang="zh-TW" altLang="en-US" sz="2000" dirty="0" smtClean="0">
                <a:latin typeface="微軟正黑體" panose="020B0604030504040204" pitchFamily="34" charset="-120"/>
                <a:ea typeface="微軟正黑體" panose="020B0604030504040204" pitchFamily="34" charset="-120"/>
              </a:rPr>
              <a:t>機電參數</a:t>
            </a:r>
            <a:r>
              <a:rPr lang="en-US" altLang="zh-TW" sz="2000" dirty="0" smtClean="0">
                <a:latin typeface="微軟正黑體" panose="020B0604030504040204" pitchFamily="34" charset="-120"/>
                <a:ea typeface="微軟正黑體" panose="020B0604030504040204" pitchFamily="34" charset="-120"/>
              </a:rPr>
              <a:t>)</a:t>
            </a:r>
            <a:endParaRPr lang="en-US" sz="2000" dirty="0">
              <a:latin typeface="微軟正黑體" panose="020B0604030504040204" pitchFamily="34" charset="-120"/>
              <a:ea typeface="微軟正黑體" panose="020B0604030504040204" pitchFamily="34" charset="-120"/>
            </a:endParaRPr>
          </a:p>
        </p:txBody>
      </p:sp>
      <p:sp>
        <p:nvSpPr>
          <p:cNvPr id="46" name="文字方塊 45"/>
          <p:cNvSpPr txBox="1"/>
          <p:nvPr/>
        </p:nvSpPr>
        <p:spPr>
          <a:xfrm>
            <a:off x="6999045" y="4069442"/>
            <a:ext cx="4648203" cy="400110"/>
          </a:xfrm>
          <a:prstGeom prst="rect">
            <a:avLst/>
          </a:prstGeom>
          <a:noFill/>
        </p:spPr>
        <p:txBody>
          <a:bodyPr wrap="square" rtlCol="0">
            <a:spAutoFit/>
          </a:bodyPr>
          <a:lstStyle/>
          <a:p>
            <a:r>
              <a:rPr lang="zh-TW" altLang="en-US" sz="2000" dirty="0" smtClean="0">
                <a:solidFill>
                  <a:srgbClr val="00B0F0"/>
                </a:solidFill>
                <a:latin typeface="微軟正黑體" panose="020B0604030504040204" pitchFamily="34" charset="-120"/>
                <a:ea typeface="微軟正黑體" panose="020B0604030504040204" pitchFamily="34" charset="-120"/>
              </a:rPr>
              <a:t>參考校核方式</a:t>
            </a:r>
            <a:r>
              <a:rPr lang="en-US" altLang="zh-TW" sz="2000" dirty="0" smtClean="0">
                <a:solidFill>
                  <a:srgbClr val="00B0F0"/>
                </a:solidFill>
                <a:latin typeface="微軟正黑體" panose="020B0604030504040204" pitchFamily="34" charset="-120"/>
                <a:ea typeface="微軟正黑體" panose="020B0604030504040204" pitchFamily="34" charset="-120"/>
              </a:rPr>
              <a:t>:</a:t>
            </a:r>
          </a:p>
        </p:txBody>
      </p:sp>
      <p:sp>
        <p:nvSpPr>
          <p:cNvPr id="47" name="文字方塊 46"/>
          <p:cNvSpPr txBox="1"/>
          <p:nvPr/>
        </p:nvSpPr>
        <p:spPr>
          <a:xfrm>
            <a:off x="7274166" y="1592393"/>
            <a:ext cx="4560651" cy="400110"/>
          </a:xfrm>
          <a:prstGeom prst="rect">
            <a:avLst/>
          </a:prstGeom>
          <a:no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軌道中心線</a:t>
            </a:r>
            <a:r>
              <a:rPr lang="en-US" altLang="zh-TW" sz="2000" dirty="0" smtClean="0">
                <a:latin typeface="微軟正黑體" panose="020B0604030504040204" pitchFamily="34" charset="-120"/>
                <a:ea typeface="微軟正黑體" panose="020B0604030504040204" pitchFamily="34" charset="-120"/>
              </a:rPr>
              <a:t>(Grid)*2</a:t>
            </a:r>
            <a:endParaRPr lang="en-US" sz="2000" dirty="0">
              <a:latin typeface="微軟正黑體" panose="020B0604030504040204" pitchFamily="34" charset="-120"/>
              <a:ea typeface="微軟正黑體" panose="020B0604030504040204" pitchFamily="34" charset="-120"/>
            </a:endParaRPr>
          </a:p>
        </p:txBody>
      </p:sp>
      <p:sp>
        <p:nvSpPr>
          <p:cNvPr id="48" name="文字方塊 47"/>
          <p:cNvSpPr txBox="1"/>
          <p:nvPr/>
        </p:nvSpPr>
        <p:spPr>
          <a:xfrm>
            <a:off x="7274166" y="4599185"/>
            <a:ext cx="4648203" cy="1323439"/>
          </a:xfrm>
          <a:prstGeom prst="rect">
            <a:avLst/>
          </a:prstGeom>
          <a:noFill/>
        </p:spPr>
        <p:txBody>
          <a:bodyPr wrap="square" rtlCol="0">
            <a:spAutoFit/>
          </a:bodyPr>
          <a:lstStyle/>
          <a:p>
            <a:r>
              <a:rPr lang="zh-TW" altLang="en-US" sz="2000" dirty="0" smtClean="0">
                <a:solidFill>
                  <a:srgbClr val="00B0F0"/>
                </a:solidFill>
                <a:latin typeface="微軟正黑體" panose="020B0604030504040204" pitchFamily="34" charset="-120"/>
                <a:ea typeface="微軟正黑體" panose="020B0604030504040204" pitchFamily="34" charset="-120"/>
              </a:rPr>
              <a:t>由推算出的月台邊緣</a:t>
            </a:r>
            <a:r>
              <a:rPr lang="zh-TW" altLang="en-US" sz="2000" dirty="0" smtClean="0">
                <a:solidFill>
                  <a:srgbClr val="00B0F0"/>
                </a:solidFill>
                <a:latin typeface="微軟正黑體" panose="020B0604030504040204" pitchFamily="34" charset="-120"/>
                <a:ea typeface="微軟正黑體" panose="020B0604030504040204" pitchFamily="34" charset="-120"/>
              </a:rPr>
              <a:t>往車站中心方向檢測</a:t>
            </a:r>
            <a:r>
              <a:rPr lang="zh-TW" altLang="en-US" sz="2000" dirty="0" smtClean="0">
                <a:solidFill>
                  <a:srgbClr val="00B0F0"/>
                </a:solidFill>
                <a:latin typeface="微軟正黑體" panose="020B0604030504040204" pitchFamily="34" charset="-120"/>
                <a:ea typeface="微軟正黑體" panose="020B0604030504040204" pitchFamily="34" charset="-120"/>
              </a:rPr>
              <a:t>月台</a:t>
            </a:r>
            <a:r>
              <a:rPr lang="zh-TW" altLang="en-US" sz="2000" dirty="0" smtClean="0">
                <a:solidFill>
                  <a:srgbClr val="00B0F0"/>
                </a:solidFill>
                <a:latin typeface="微軟正黑體" panose="020B0604030504040204" pitchFamily="34" charset="-120"/>
                <a:ea typeface="微軟正黑體" panose="020B0604030504040204" pitchFamily="34" charset="-120"/>
              </a:rPr>
              <a:t>層是否</a:t>
            </a:r>
            <a:r>
              <a:rPr lang="zh-TW" altLang="en-US" sz="2000" dirty="0" smtClean="0">
                <a:solidFill>
                  <a:srgbClr val="00B0F0"/>
                </a:solidFill>
                <a:latin typeface="微軟正黑體" panose="020B0604030504040204" pitchFamily="34" charset="-120"/>
                <a:ea typeface="微軟正黑體" panose="020B0604030504040204" pitchFamily="34" charset="-120"/>
              </a:rPr>
              <a:t>有</a:t>
            </a:r>
            <a:r>
              <a:rPr lang="zh-TW" altLang="en-US" sz="2000" dirty="0" smtClean="0">
                <a:solidFill>
                  <a:srgbClr val="00B0F0"/>
                </a:solidFill>
                <a:latin typeface="微軟正黑體" panose="020B0604030504040204" pitchFamily="34" charset="-120"/>
                <a:ea typeface="微軟正黑體" panose="020B0604030504040204" pitchFamily="34" charset="-120"/>
              </a:rPr>
              <a:t>障礙物</a:t>
            </a:r>
            <a:r>
              <a:rPr lang="en-US" altLang="zh-TW" sz="2000" dirty="0" smtClean="0">
                <a:solidFill>
                  <a:srgbClr val="00B0F0"/>
                </a:solidFill>
                <a:latin typeface="微軟正黑體" panose="020B0604030504040204" pitchFamily="34" charset="-120"/>
                <a:ea typeface="微軟正黑體" panose="020B0604030504040204" pitchFamily="34" charset="-120"/>
              </a:rPr>
              <a:t>(</a:t>
            </a:r>
            <a:r>
              <a:rPr lang="zh-TW" altLang="en-US" sz="2000" dirty="0" smtClean="0">
                <a:solidFill>
                  <a:srgbClr val="00B0F0"/>
                </a:solidFill>
                <a:latin typeface="微軟正黑體" panose="020B0604030504040204" pitchFamily="34" charset="-120"/>
                <a:ea typeface="微軟正黑體" panose="020B0604030504040204" pitchFamily="34" charset="-120"/>
              </a:rPr>
              <a:t>月台門除外</a:t>
            </a:r>
            <a:r>
              <a:rPr lang="en-US" altLang="zh-TW" sz="2000" dirty="0" smtClean="0">
                <a:solidFill>
                  <a:srgbClr val="00B0F0"/>
                </a:solidFill>
                <a:latin typeface="微軟正黑體" panose="020B0604030504040204" pitchFamily="34" charset="-120"/>
                <a:ea typeface="微軟正黑體" panose="020B0604030504040204" pitchFamily="34" charset="-120"/>
              </a:rPr>
              <a:t>)</a:t>
            </a:r>
            <a:r>
              <a:rPr lang="zh-TW" altLang="en-US" sz="2000" dirty="0" smtClean="0">
                <a:solidFill>
                  <a:srgbClr val="00B0F0"/>
                </a:solidFill>
                <a:latin typeface="微軟正黑體" panose="020B0604030504040204" pitchFamily="34" charset="-120"/>
                <a:ea typeface="微軟正黑體" panose="020B0604030504040204" pitchFamily="34" charset="-120"/>
              </a:rPr>
              <a:t>。</a:t>
            </a:r>
            <a:r>
              <a:rPr lang="zh-TW" altLang="en-US" sz="2000" dirty="0" smtClean="0">
                <a:solidFill>
                  <a:srgbClr val="00B0F0"/>
                </a:solidFill>
                <a:latin typeface="微軟正黑體" panose="020B0604030504040204" pitchFamily="34" charset="-120"/>
                <a:ea typeface="微軟正黑體" panose="020B0604030504040204" pitchFamily="34" charset="-120"/>
              </a:rPr>
              <a:t>月台邊緣位置是從軌道中心線往車站中心線方向偏移</a:t>
            </a:r>
            <a:r>
              <a:rPr lang="en-US" altLang="zh-TW" sz="2000" dirty="0" smtClean="0">
                <a:solidFill>
                  <a:srgbClr val="00B0F0"/>
                </a:solidFill>
                <a:latin typeface="微軟正黑體" panose="020B0604030504040204" pitchFamily="34" charset="-120"/>
                <a:ea typeface="微軟正黑體" panose="020B0604030504040204" pitchFamily="34" charset="-120"/>
              </a:rPr>
              <a:t>X</a:t>
            </a:r>
            <a:r>
              <a:rPr lang="zh-TW" altLang="en-US" sz="2000" dirty="0" smtClean="0">
                <a:solidFill>
                  <a:srgbClr val="00B0F0"/>
                </a:solidFill>
                <a:latin typeface="微軟正黑體" panose="020B0604030504040204" pitchFamily="34" charset="-120"/>
                <a:ea typeface="微軟正黑體" panose="020B0604030504040204" pitchFamily="34" charset="-120"/>
              </a:rPr>
              <a:t>。</a:t>
            </a:r>
            <a:endParaRPr lang="en-US" altLang="zh-TW" sz="2000" dirty="0" smtClean="0">
              <a:solidFill>
                <a:srgbClr val="00B0F0"/>
              </a:solidFill>
              <a:latin typeface="微軟正黑體" panose="020B0604030504040204" pitchFamily="34" charset="-120"/>
              <a:ea typeface="微軟正黑體" panose="020B0604030504040204" pitchFamily="34" charset="-120"/>
            </a:endParaRPr>
          </a:p>
        </p:txBody>
      </p:sp>
      <p:cxnSp>
        <p:nvCxnSpPr>
          <p:cNvPr id="27" name="直線單箭頭接點 26"/>
          <p:cNvCxnSpPr>
            <a:stCxn id="44" idx="1"/>
          </p:cNvCxnSpPr>
          <p:nvPr/>
        </p:nvCxnSpPr>
        <p:spPr>
          <a:xfrm flipH="1">
            <a:off x="3505200" y="1346684"/>
            <a:ext cx="3768968" cy="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47" idx="1"/>
          </p:cNvCxnSpPr>
          <p:nvPr/>
        </p:nvCxnSpPr>
        <p:spPr>
          <a:xfrm flipH="1">
            <a:off x="2086708" y="1792448"/>
            <a:ext cx="5187458" cy="399767"/>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47" idx="1"/>
          </p:cNvCxnSpPr>
          <p:nvPr/>
        </p:nvCxnSpPr>
        <p:spPr>
          <a:xfrm flipH="1">
            <a:off x="4935415" y="1792448"/>
            <a:ext cx="2338751" cy="382833"/>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2143125" y="3985736"/>
            <a:ext cx="312073" cy="0"/>
          </a:xfrm>
          <a:prstGeom prst="straightConnector1">
            <a:avLst/>
          </a:prstGeom>
          <a:ln w="317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4569748" y="3985736"/>
            <a:ext cx="365667" cy="0"/>
          </a:xfrm>
          <a:prstGeom prst="straightConnector1">
            <a:avLst/>
          </a:prstGeom>
          <a:ln w="317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45" idx="1"/>
          </p:cNvCxnSpPr>
          <p:nvPr/>
        </p:nvCxnSpPr>
        <p:spPr>
          <a:xfrm flipH="1">
            <a:off x="2276475" y="3072962"/>
            <a:ext cx="4997692" cy="832288"/>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stCxn id="45" idx="1"/>
          </p:cNvCxnSpPr>
          <p:nvPr/>
        </p:nvCxnSpPr>
        <p:spPr>
          <a:xfrm flipH="1">
            <a:off x="4743450" y="3072962"/>
            <a:ext cx="2530717" cy="832288"/>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文字方塊 56"/>
          <p:cNvSpPr txBox="1"/>
          <p:nvPr/>
        </p:nvSpPr>
        <p:spPr>
          <a:xfrm>
            <a:off x="2124075" y="4038809"/>
            <a:ext cx="304800" cy="400110"/>
          </a:xfrm>
          <a:prstGeom prst="rect">
            <a:avLst/>
          </a:prstGeom>
          <a:noFill/>
        </p:spPr>
        <p:txBody>
          <a:bodyPr wrap="square" rtlCol="0">
            <a:spAutoFit/>
          </a:bodyPr>
          <a:lstStyle/>
          <a:p>
            <a:r>
              <a:rPr lang="en-US" altLang="zh-TW" sz="2000" dirty="0" smtClean="0">
                <a:latin typeface="微軟正黑體" panose="020B0604030504040204" pitchFamily="34" charset="-120"/>
                <a:ea typeface="微軟正黑體" panose="020B0604030504040204" pitchFamily="34" charset="-120"/>
              </a:rPr>
              <a:t>X</a:t>
            </a:r>
            <a:endParaRPr lang="en-US" sz="2000" dirty="0">
              <a:latin typeface="微軟正黑體" panose="020B0604030504040204" pitchFamily="34" charset="-120"/>
              <a:ea typeface="微軟正黑體" panose="020B0604030504040204" pitchFamily="34" charset="-120"/>
            </a:endParaRPr>
          </a:p>
        </p:txBody>
      </p:sp>
      <p:sp>
        <p:nvSpPr>
          <p:cNvPr id="58" name="文字方塊 57"/>
          <p:cNvSpPr txBox="1"/>
          <p:nvPr/>
        </p:nvSpPr>
        <p:spPr>
          <a:xfrm>
            <a:off x="4591050" y="4012828"/>
            <a:ext cx="304800" cy="400110"/>
          </a:xfrm>
          <a:prstGeom prst="rect">
            <a:avLst/>
          </a:prstGeom>
          <a:noFill/>
        </p:spPr>
        <p:txBody>
          <a:bodyPr wrap="square" rtlCol="0">
            <a:spAutoFit/>
          </a:bodyPr>
          <a:lstStyle/>
          <a:p>
            <a:r>
              <a:rPr lang="en-US" altLang="zh-TW" sz="2000" dirty="0" smtClean="0">
                <a:latin typeface="微軟正黑體" panose="020B0604030504040204" pitchFamily="34" charset="-120"/>
                <a:ea typeface="微軟正黑體" panose="020B0604030504040204" pitchFamily="34" charset="-120"/>
              </a:rPr>
              <a:t>X</a:t>
            </a:r>
            <a:endParaRPr lang="en-US" sz="2000" dirty="0">
              <a:latin typeface="微軟正黑體" panose="020B0604030504040204" pitchFamily="34" charset="-120"/>
              <a:ea typeface="微軟正黑體" panose="020B0604030504040204" pitchFamily="34" charset="-120"/>
            </a:endParaRPr>
          </a:p>
        </p:txBody>
      </p:sp>
      <p:sp>
        <p:nvSpPr>
          <p:cNvPr id="59" name="文字方塊 58"/>
          <p:cNvSpPr txBox="1"/>
          <p:nvPr/>
        </p:nvSpPr>
        <p:spPr>
          <a:xfrm>
            <a:off x="5429207" y="6194567"/>
            <a:ext cx="1225434" cy="400110"/>
          </a:xfrm>
          <a:prstGeom prst="rect">
            <a:avLst/>
          </a:prstGeom>
          <a:noFill/>
        </p:spPr>
        <p:txBody>
          <a:bodyPr wrap="square" rtlCol="0">
            <a:spAutoFit/>
          </a:bodyPr>
          <a:lstStyle/>
          <a:p>
            <a:r>
              <a:rPr lang="zh-TW" altLang="en-US" sz="2000" dirty="0" smtClean="0">
                <a:latin typeface="微軟正黑體" panose="020B0604030504040204" pitchFamily="34" charset="-120"/>
                <a:ea typeface="微軟正黑體" panose="020B0604030504040204" pitchFamily="34" charset="-120"/>
              </a:rPr>
              <a:t>月台邊</a:t>
            </a:r>
            <a:r>
              <a:rPr lang="zh-TW" altLang="en-US" sz="2000" dirty="0">
                <a:latin typeface="微軟正黑體" panose="020B0604030504040204" pitchFamily="34" charset="-120"/>
                <a:ea typeface="微軟正黑體" panose="020B0604030504040204" pitchFamily="34" charset="-120"/>
              </a:rPr>
              <a:t>緣</a:t>
            </a:r>
            <a:endParaRPr lang="en-US" altLang="zh-TW" sz="2000" dirty="0" smtClean="0">
              <a:latin typeface="微軟正黑體" panose="020B0604030504040204" pitchFamily="34" charset="-120"/>
              <a:ea typeface="微軟正黑體" panose="020B0604030504040204" pitchFamily="34" charset="-120"/>
            </a:endParaRPr>
          </a:p>
        </p:txBody>
      </p:sp>
      <p:cxnSp>
        <p:nvCxnSpPr>
          <p:cNvPr id="60" name="直線單箭頭接點 59"/>
          <p:cNvCxnSpPr>
            <a:stCxn id="59" idx="1"/>
          </p:cNvCxnSpPr>
          <p:nvPr/>
        </p:nvCxnSpPr>
        <p:spPr>
          <a:xfrm flipH="1" flipV="1">
            <a:off x="2428875" y="4753156"/>
            <a:ext cx="3000332" cy="164146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a:stCxn id="59" idx="1"/>
          </p:cNvCxnSpPr>
          <p:nvPr/>
        </p:nvCxnSpPr>
        <p:spPr>
          <a:xfrm flipH="1" flipV="1">
            <a:off x="4591050" y="4785997"/>
            <a:ext cx="838157" cy="160862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810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空間需求校核 </a:t>
            </a:r>
            <a:r>
              <a:rPr lang="en-US" altLang="zh-TW" dirty="0" smtClean="0"/>
              <a:t>–</a:t>
            </a:r>
            <a:r>
              <a:rPr lang="zh-TW" altLang="en-US" dirty="0" smtClean="0"/>
              <a:t> 通道寬度</a:t>
            </a:r>
            <a:endParaRPr lang="en-US" dirty="0"/>
          </a:p>
        </p:txBody>
      </p:sp>
    </p:spTree>
    <p:extLst>
      <p:ext uri="{BB962C8B-B14F-4D97-AF65-F5344CB8AC3E}">
        <p14:creationId xmlns:p14="http://schemas.microsoft.com/office/powerpoint/2010/main" val="3218509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空間需求校核 </a:t>
            </a:r>
            <a:r>
              <a:rPr lang="en-US" altLang="zh-TW" dirty="0" smtClean="0"/>
              <a:t>–</a:t>
            </a:r>
            <a:r>
              <a:rPr lang="zh-TW" altLang="en-US" dirty="0" smtClean="0"/>
              <a:t> 排隊空間</a:t>
            </a:r>
            <a:endParaRPr lang="en-US" dirty="0"/>
          </a:p>
        </p:txBody>
      </p:sp>
    </p:spTree>
    <p:extLst>
      <p:ext uri="{BB962C8B-B14F-4D97-AF65-F5344CB8AC3E}">
        <p14:creationId xmlns:p14="http://schemas.microsoft.com/office/powerpoint/2010/main" val="396405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chemeClr val="tx1">
              <a:lumMod val="50000"/>
              <a:lumOff val="50000"/>
            </a:schemeClr>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1500</TotalTime>
  <Words>1953</Words>
  <Application>Microsoft Office PowerPoint</Application>
  <PresentationFormat>寬螢幕</PresentationFormat>
  <Paragraphs>210</Paragraphs>
  <Slides>32</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32</vt:i4>
      </vt:variant>
    </vt:vector>
  </HeadingPairs>
  <TitlesOfParts>
    <vt:vector size="39" baseType="lpstr">
      <vt:lpstr>微軟正黑體</vt:lpstr>
      <vt:lpstr>新細明體</vt:lpstr>
      <vt:lpstr>Arial</vt:lpstr>
      <vt:lpstr>Calibri</vt:lpstr>
      <vt:lpstr>Calibri Light</vt:lpstr>
      <vt:lpstr>Wingdings</vt:lpstr>
      <vt:lpstr>Office 佈景主題</vt:lpstr>
      <vt:lpstr>Sino_AR 規範校核工具</vt:lpstr>
      <vt:lpstr>空間需求校核 – 房間寬度(需求)</vt:lpstr>
      <vt:lpstr>空間需求校核 – 房間寬度(需求)</vt:lpstr>
      <vt:lpstr>空間需求校核 – 房間淨高(規範校核同需求校核)</vt:lpstr>
      <vt:lpstr>空間需求校核 – 房間淨高(規範校核同需求校核)</vt:lpstr>
      <vt:lpstr>空間需求校核 – 月台寬度</vt:lpstr>
      <vt:lpstr>空間需求校核 – 月台寬度</vt:lpstr>
      <vt:lpstr>空間需求校核 – 通道寬度</vt:lpstr>
      <vt:lpstr>空間需求校核 – 排隊空間</vt:lpstr>
      <vt:lpstr>空間需求校核 – 電扶梯/電梯設計參數</vt:lpstr>
      <vt:lpstr>空間需求校核 – 樓梯設計參數</vt:lpstr>
      <vt:lpstr>設施量需求校核 – 自動售票機</vt:lpstr>
      <vt:lpstr>設施量需求校核 – 驗票閘門</vt:lpstr>
      <vt:lpstr>設施量需求校核 – 公共廁所設施</vt:lpstr>
      <vt:lpstr>逃生計算校核 – 4分鐘疏散月台</vt:lpstr>
      <vt:lpstr>逃生計算校核 – 6分鐘至安全地點</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中興工程顧問股份有限公司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陳柏愷</dc:creator>
  <cp:lastModifiedBy>陳柏愷</cp:lastModifiedBy>
  <cp:revision>84</cp:revision>
  <dcterms:created xsi:type="dcterms:W3CDTF">2021-05-19T01:37:36Z</dcterms:created>
  <dcterms:modified xsi:type="dcterms:W3CDTF">2021-07-06T09:23:45Z</dcterms:modified>
</cp:coreProperties>
</file>