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60" r:id="rId3"/>
    <p:sldId id="261" r:id="rId4"/>
    <p:sldId id="262" r:id="rId5"/>
    <p:sldId id="279" r:id="rId6"/>
    <p:sldId id="312" r:id="rId7"/>
    <p:sldId id="263" r:id="rId8"/>
    <p:sldId id="280" r:id="rId9"/>
    <p:sldId id="266" r:id="rId10"/>
    <p:sldId id="270" r:id="rId11"/>
    <p:sldId id="281" r:id="rId12"/>
    <p:sldId id="267" r:id="rId13"/>
    <p:sldId id="273" r:id="rId14"/>
    <p:sldId id="296" r:id="rId15"/>
    <p:sldId id="295" r:id="rId16"/>
    <p:sldId id="297" r:id="rId17"/>
    <p:sldId id="298" r:id="rId18"/>
    <p:sldId id="346" r:id="rId19"/>
    <p:sldId id="294" r:id="rId20"/>
    <p:sldId id="314" r:id="rId21"/>
    <p:sldId id="291" r:id="rId22"/>
    <p:sldId id="315" r:id="rId23"/>
    <p:sldId id="350" r:id="rId24"/>
    <p:sldId id="282" r:id="rId25"/>
    <p:sldId id="316" r:id="rId26"/>
    <p:sldId id="349" r:id="rId27"/>
    <p:sldId id="299" r:id="rId28"/>
    <p:sldId id="317" r:id="rId29"/>
    <p:sldId id="300" r:id="rId30"/>
    <p:sldId id="318" r:id="rId31"/>
    <p:sldId id="301" r:id="rId32"/>
    <p:sldId id="319" r:id="rId33"/>
    <p:sldId id="302" r:id="rId34"/>
    <p:sldId id="323" r:id="rId35"/>
    <p:sldId id="303" r:id="rId36"/>
    <p:sldId id="321" r:id="rId37"/>
    <p:sldId id="304" r:id="rId38"/>
    <p:sldId id="322" r:id="rId39"/>
    <p:sldId id="278" r:id="rId40"/>
    <p:sldId id="283" r:id="rId41"/>
    <p:sldId id="276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4762"/>
    <a:srgbClr val="025994"/>
    <a:srgbClr val="FFA422"/>
    <a:srgbClr val="EE8E00"/>
    <a:srgbClr val="702222"/>
    <a:srgbClr val="E4E4E8"/>
    <a:srgbClr val="D7D8DD"/>
    <a:srgbClr val="E2E3E7"/>
    <a:srgbClr val="C8C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360" y="192"/>
      </p:cViewPr>
      <p:guideLst>
        <p:guide orient="horz" pos="206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B2387-CCF7-458B-85AA-C466F4A3DB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44AA9-3393-4C38-A708-1D8A0FA5F21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47" r="6666"/>
          <a:stretch>
            <a:fillRect/>
          </a:stretch>
        </p:blipFill>
        <p:spPr>
          <a:xfrm>
            <a:off x="8284335" y="0"/>
            <a:ext cx="3907665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283028" y="426263"/>
            <a:ext cx="3230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ONE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梯形 2"/>
          <p:cNvSpPr/>
          <p:nvPr userDrawn="1"/>
        </p:nvSpPr>
        <p:spPr>
          <a:xfrm rot="5400000">
            <a:off x="-116115" y="466400"/>
            <a:ext cx="798286" cy="566057"/>
          </a:xfrm>
          <a:prstGeom prst="trapezoid">
            <a:avLst/>
          </a:prstGeom>
          <a:solidFill>
            <a:srgbClr val="FFA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0818008" y="294661"/>
            <a:ext cx="909534" cy="909534"/>
            <a:chOff x="2414237" y="2712643"/>
            <a:chExt cx="1925534" cy="1925532"/>
          </a:xfrm>
        </p:grpSpPr>
        <p:sp>
          <p:nvSpPr>
            <p:cNvPr id="5" name="椭圆 4"/>
            <p:cNvSpPr/>
            <p:nvPr/>
          </p:nvSpPr>
          <p:spPr>
            <a:xfrm>
              <a:off x="2414237" y="2712643"/>
              <a:ext cx="1925534" cy="1925532"/>
            </a:xfrm>
            <a:prstGeom prst="ellipse">
              <a:avLst/>
            </a:prstGeom>
            <a:solidFill>
              <a:srgbClr val="FFA42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9"/>
            <p:cNvSpPr>
              <a:spLocks noEditPoints="1"/>
            </p:cNvSpPr>
            <p:nvPr/>
          </p:nvSpPr>
          <p:spPr bwMode="auto">
            <a:xfrm>
              <a:off x="2724535" y="3175099"/>
              <a:ext cx="1304938" cy="1000620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384628" y="426263"/>
            <a:ext cx="3230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TWO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梯形 2"/>
          <p:cNvSpPr/>
          <p:nvPr userDrawn="1"/>
        </p:nvSpPr>
        <p:spPr>
          <a:xfrm rot="5400000">
            <a:off x="-116115" y="466400"/>
            <a:ext cx="798286" cy="566057"/>
          </a:xfrm>
          <a:prstGeom prst="trapezoid">
            <a:avLst/>
          </a:prstGeom>
          <a:solidFill>
            <a:srgbClr val="FFA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0818008" y="294661"/>
            <a:ext cx="909534" cy="909534"/>
            <a:chOff x="2414237" y="2712643"/>
            <a:chExt cx="1925534" cy="1925532"/>
          </a:xfrm>
        </p:grpSpPr>
        <p:sp>
          <p:nvSpPr>
            <p:cNvPr id="5" name="椭圆 4"/>
            <p:cNvSpPr/>
            <p:nvPr/>
          </p:nvSpPr>
          <p:spPr>
            <a:xfrm>
              <a:off x="2414237" y="2712643"/>
              <a:ext cx="1925534" cy="1925532"/>
            </a:xfrm>
            <a:prstGeom prst="ellipse">
              <a:avLst/>
            </a:prstGeom>
            <a:solidFill>
              <a:srgbClr val="FFA42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9"/>
            <p:cNvSpPr>
              <a:spLocks noEditPoints="1"/>
            </p:cNvSpPr>
            <p:nvPr/>
          </p:nvSpPr>
          <p:spPr bwMode="auto">
            <a:xfrm>
              <a:off x="2724535" y="3175099"/>
              <a:ext cx="1304938" cy="1000620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566057" y="426263"/>
            <a:ext cx="3230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THREE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梯形 2"/>
          <p:cNvSpPr/>
          <p:nvPr userDrawn="1"/>
        </p:nvSpPr>
        <p:spPr>
          <a:xfrm rot="5400000">
            <a:off x="-116115" y="466400"/>
            <a:ext cx="798286" cy="566057"/>
          </a:xfrm>
          <a:prstGeom prst="trapezoid">
            <a:avLst/>
          </a:prstGeom>
          <a:solidFill>
            <a:srgbClr val="FFA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0818008" y="294661"/>
            <a:ext cx="909534" cy="909534"/>
            <a:chOff x="2414237" y="2712643"/>
            <a:chExt cx="1925534" cy="1925532"/>
          </a:xfrm>
        </p:grpSpPr>
        <p:sp>
          <p:nvSpPr>
            <p:cNvPr id="5" name="椭圆 4"/>
            <p:cNvSpPr/>
            <p:nvPr/>
          </p:nvSpPr>
          <p:spPr>
            <a:xfrm>
              <a:off x="2414237" y="2712643"/>
              <a:ext cx="1925534" cy="1925532"/>
            </a:xfrm>
            <a:prstGeom prst="ellipse">
              <a:avLst/>
            </a:prstGeom>
            <a:solidFill>
              <a:srgbClr val="FFA42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9"/>
            <p:cNvSpPr>
              <a:spLocks noEditPoints="1"/>
            </p:cNvSpPr>
            <p:nvPr/>
          </p:nvSpPr>
          <p:spPr bwMode="auto">
            <a:xfrm>
              <a:off x="2724535" y="3175099"/>
              <a:ext cx="1304938" cy="1000620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平行四边形 18"/>
          <p:cNvSpPr/>
          <p:nvPr/>
        </p:nvSpPr>
        <p:spPr>
          <a:xfrm>
            <a:off x="7087781" y="2327186"/>
            <a:ext cx="896163" cy="1680306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602053" y="2485"/>
            <a:ext cx="1859149" cy="1299424"/>
          </a:xfrm>
          <a:custGeom>
            <a:avLst/>
            <a:gdLst>
              <a:gd name="connsiteX0" fmla="*/ 432904 w 1859149"/>
              <a:gd name="connsiteY0" fmla="*/ 0 h 1299424"/>
              <a:gd name="connsiteX1" fmla="*/ 1859149 w 1859149"/>
              <a:gd name="connsiteY1" fmla="*/ 0 h 1299424"/>
              <a:gd name="connsiteX2" fmla="*/ 1426245 w 1859149"/>
              <a:gd name="connsiteY2" fmla="*/ 1299424 h 1299424"/>
              <a:gd name="connsiteX3" fmla="*/ 0 w 1859149"/>
              <a:gd name="connsiteY3" fmla="*/ 1299424 h 129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9149" h="1299424">
                <a:moveTo>
                  <a:pt x="432904" y="0"/>
                </a:moveTo>
                <a:lnTo>
                  <a:pt x="1859149" y="0"/>
                </a:lnTo>
                <a:lnTo>
                  <a:pt x="1426245" y="1299424"/>
                </a:lnTo>
                <a:lnTo>
                  <a:pt x="0" y="1299424"/>
                </a:ln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>
            <a:off x="3212806" y="0"/>
            <a:ext cx="3710990" cy="6858000"/>
          </a:xfrm>
          <a:prstGeom prst="parallelogram">
            <a:avLst>
              <a:gd name="adj" fmla="val 61567"/>
            </a:avLst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957589" y="1970468"/>
            <a:ext cx="5578274" cy="14037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梯形 6"/>
          <p:cNvSpPr/>
          <p:nvPr/>
        </p:nvSpPr>
        <p:spPr>
          <a:xfrm rot="16200000">
            <a:off x="804929" y="2221606"/>
            <a:ext cx="1403798" cy="901521"/>
          </a:xfrm>
          <a:prstGeom prst="trapezoid">
            <a:avLst>
              <a:gd name="adj" fmla="val 28149"/>
            </a:avLst>
          </a:prstGeom>
          <a:solidFill>
            <a:srgbClr val="0259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2228044"/>
            <a:ext cx="1056067" cy="896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65849" y="2092493"/>
            <a:ext cx="4288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spc="600" dirty="0">
                <a:solidFill>
                  <a:schemeClr val="bg1"/>
                </a:solidFill>
                <a:latin typeface="+mn-ea"/>
              </a:rPr>
              <a:t>编译原理</a:t>
            </a:r>
            <a:endParaRPr lang="zh-CN" altLang="en-US" sz="6000" b="1" spc="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65849" y="3013451"/>
            <a:ext cx="428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</a:rPr>
              <a:t>实现交互式的迷你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python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</a:rPr>
              <a:t>程序的解释器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9728200" y="0"/>
            <a:ext cx="1930400" cy="3619500"/>
          </a:xfrm>
          <a:prstGeom prst="parallelogram">
            <a:avLst>
              <a:gd name="adj" fmla="val 61567"/>
            </a:avLst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>
            <a:off x="1297820" y="5228823"/>
            <a:ext cx="868894" cy="1629177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/>
        </p:nvSpPr>
        <p:spPr>
          <a:xfrm>
            <a:off x="10481499" y="5558218"/>
            <a:ext cx="693217" cy="1299782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1088695" y="4414234"/>
            <a:ext cx="868894" cy="1629177"/>
          </a:xfrm>
          <a:prstGeom prst="parallelogram">
            <a:avLst>
              <a:gd name="adj" fmla="val 61567"/>
            </a:avLst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567242" y="5723049"/>
            <a:ext cx="365497" cy="685307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932739" y="25253"/>
            <a:ext cx="1224000" cy="1223998"/>
            <a:chOff x="222586" y="2787385"/>
            <a:chExt cx="1224000" cy="1223998"/>
          </a:xfrm>
        </p:grpSpPr>
        <p:sp>
          <p:nvSpPr>
            <p:cNvPr id="29" name="椭圆 28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6180455" y="4007485"/>
            <a:ext cx="34270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第八组：</a:t>
            </a:r>
            <a:endParaRPr lang="zh-CN" altLang="en-US" dirty="0"/>
          </a:p>
          <a:p>
            <a:r>
              <a:rPr lang="zh-CN" altLang="en-US" dirty="0"/>
              <a:t>杨哲    ，王铭剑</a:t>
            </a:r>
            <a:endParaRPr lang="zh-CN" altLang="en-US" dirty="0"/>
          </a:p>
          <a:p>
            <a:r>
              <a:rPr lang="zh-CN" altLang="en-US" dirty="0"/>
              <a:t>杨佳熹，吴慈霆</a:t>
            </a:r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333536" y="4136503"/>
            <a:ext cx="695139" cy="642714"/>
            <a:chOff x="5539978" y="4136503"/>
            <a:chExt cx="695139" cy="642714"/>
          </a:xfrm>
        </p:grpSpPr>
        <p:sp>
          <p:nvSpPr>
            <p:cNvPr id="37" name="右箭头 36"/>
            <p:cNvSpPr/>
            <p:nvPr/>
          </p:nvSpPr>
          <p:spPr>
            <a:xfrm>
              <a:off x="5711077" y="4136503"/>
              <a:ext cx="524040" cy="642714"/>
            </a:xfrm>
            <a:prstGeom prst="rightArrow">
              <a:avLst/>
            </a:prstGeom>
            <a:solidFill>
              <a:srgbClr val="FFA4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627849" y="4297839"/>
              <a:ext cx="52821" cy="322021"/>
            </a:xfrm>
            <a:prstGeom prst="rect">
              <a:avLst/>
            </a:prstGeom>
            <a:solidFill>
              <a:srgbClr val="FFA4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39978" y="4297839"/>
              <a:ext cx="52821" cy="322021"/>
            </a:xfrm>
            <a:prstGeom prst="rect">
              <a:avLst/>
            </a:prstGeom>
            <a:solidFill>
              <a:srgbClr val="FFA4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07444" y="2992565"/>
            <a:ext cx="29718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Lorem ipsum dolor sit amt tempor.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6705" y="1271847"/>
            <a:ext cx="10706793" cy="3507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2D4762"/>
                </a:solidFill>
              </a:rPr>
              <a:t>LEX</a:t>
            </a:r>
            <a:r>
              <a:rPr lang="zh-CN" altLang="en-US" sz="2400" dirty="0">
                <a:solidFill>
                  <a:srgbClr val="2D4762"/>
                </a:solidFill>
              </a:rPr>
              <a:t>规则段：（正规式</a:t>
            </a:r>
            <a:r>
              <a:rPr lang="en-US" altLang="zh-CN" sz="2400" dirty="0">
                <a:solidFill>
                  <a:srgbClr val="2D4762"/>
                </a:solidFill>
              </a:rPr>
              <a:t>+</a:t>
            </a:r>
            <a:r>
              <a:rPr lang="zh-CN" altLang="en-US" sz="2400" dirty="0">
                <a:solidFill>
                  <a:srgbClr val="2D4762"/>
                </a:solidFill>
              </a:rPr>
              <a:t>语义动作）</a:t>
            </a:r>
            <a:endParaRPr lang="en-US" altLang="zh-CN" sz="2400" dirty="0">
              <a:solidFill>
                <a:srgbClr val="2D4762"/>
              </a:solidFill>
            </a:endParaRPr>
          </a:p>
          <a:p>
            <a:r>
              <a:rPr lang="zh-CN" altLang="en-US" sz="2400" dirty="0">
                <a:solidFill>
                  <a:srgbClr val="2D4762"/>
                </a:solidFill>
              </a:rPr>
              <a:t>正规式</a:t>
            </a:r>
            <a:r>
              <a:rPr lang="en-US" altLang="zh-CN" sz="2400" dirty="0">
                <a:solidFill>
                  <a:srgbClr val="2D4762"/>
                </a:solidFill>
              </a:rPr>
              <a:t>			</a:t>
            </a:r>
            <a:r>
              <a:rPr lang="zh-CN" altLang="en-US" sz="2400" dirty="0">
                <a:solidFill>
                  <a:srgbClr val="2D4762"/>
                </a:solidFill>
              </a:rPr>
              <a:t>语义动作</a:t>
            </a:r>
            <a:endParaRPr lang="en-US" altLang="zh-CN" sz="2400" dirty="0">
              <a:solidFill>
                <a:srgbClr val="2D4762"/>
              </a:solidFill>
            </a:endParaRPr>
          </a:p>
          <a:p>
            <a:r>
              <a:rPr lang="en-US" altLang="zh-CN" dirty="0">
                <a:solidFill>
                  <a:srgbClr val="2D4762"/>
                </a:solidFill>
              </a:rPr>
              <a:t>{number}			</a:t>
            </a:r>
            <a:r>
              <a:rPr lang="zh-CN" altLang="en-US" dirty="0">
                <a:solidFill>
                  <a:srgbClr val="2D4762"/>
                </a:solidFill>
              </a:rPr>
              <a:t>利用</a:t>
            </a:r>
            <a:r>
              <a:rPr lang="en-US" altLang="zh-CN" dirty="0" err="1">
                <a:solidFill>
                  <a:srgbClr val="2D4762"/>
                </a:solidFill>
              </a:rPr>
              <a:t>atoi</a:t>
            </a:r>
            <a:r>
              <a:rPr lang="zh-CN" altLang="en-US" dirty="0">
                <a:solidFill>
                  <a:srgbClr val="2D4762"/>
                </a:solidFill>
              </a:rPr>
              <a:t>转换字符串为</a:t>
            </a:r>
            <a:r>
              <a:rPr lang="en-US" altLang="zh-CN" dirty="0">
                <a:solidFill>
                  <a:srgbClr val="2D4762"/>
                </a:solidFill>
              </a:rPr>
              <a:t>int</a:t>
            </a:r>
            <a:r>
              <a:rPr lang="zh-CN" altLang="en-US" dirty="0">
                <a:solidFill>
                  <a:srgbClr val="2D4762"/>
                </a:solidFill>
              </a:rPr>
              <a:t>，存入属性栈，设置</a:t>
            </a:r>
            <a:r>
              <a:rPr lang="en-US" altLang="zh-CN" dirty="0">
                <a:solidFill>
                  <a:srgbClr val="2D4762"/>
                </a:solidFill>
              </a:rPr>
              <a:t>type,</a:t>
            </a:r>
            <a:r>
              <a:rPr lang="zh-CN" altLang="en-US" dirty="0">
                <a:solidFill>
                  <a:srgbClr val="2D4762"/>
                </a:solidFill>
              </a:rPr>
              <a:t>返回</a:t>
            </a:r>
            <a:r>
              <a:rPr lang="en-US" altLang="zh-CN" dirty="0">
                <a:solidFill>
                  <a:srgbClr val="2D4762"/>
                </a:solidFill>
              </a:rPr>
              <a:t>INT</a:t>
            </a:r>
            <a:endParaRPr lang="en-US" altLang="zh-CN" dirty="0">
              <a:solidFill>
                <a:srgbClr val="2D4762"/>
              </a:solidFill>
            </a:endParaRPr>
          </a:p>
          <a:p>
            <a:r>
              <a:rPr lang="en-US" altLang="zh-CN" dirty="0">
                <a:solidFill>
                  <a:srgbClr val="2D4762"/>
                </a:solidFill>
              </a:rPr>
              <a:t>{real}				</a:t>
            </a:r>
            <a:r>
              <a:rPr lang="zh-CN" altLang="en-US" dirty="0">
                <a:solidFill>
                  <a:srgbClr val="2D4762"/>
                </a:solidFill>
              </a:rPr>
              <a:t>利用</a:t>
            </a:r>
            <a:r>
              <a:rPr lang="en-US" altLang="zh-CN" dirty="0" err="1">
                <a:solidFill>
                  <a:srgbClr val="2D4762"/>
                </a:solidFill>
              </a:rPr>
              <a:t>atof</a:t>
            </a:r>
            <a:r>
              <a:rPr lang="zh-CN" altLang="en-US" dirty="0">
                <a:solidFill>
                  <a:srgbClr val="2D4762"/>
                </a:solidFill>
              </a:rPr>
              <a:t>转换字符串为</a:t>
            </a:r>
            <a:r>
              <a:rPr lang="en-US" altLang="zh-CN" dirty="0">
                <a:solidFill>
                  <a:srgbClr val="2D4762"/>
                </a:solidFill>
              </a:rPr>
              <a:t>float</a:t>
            </a:r>
            <a:r>
              <a:rPr lang="zh-CN" altLang="en-US" dirty="0">
                <a:solidFill>
                  <a:srgbClr val="2D4762"/>
                </a:solidFill>
              </a:rPr>
              <a:t>，存入</a:t>
            </a:r>
            <a:r>
              <a:rPr lang="zh-CN" altLang="en-US" dirty="0">
                <a:solidFill>
                  <a:srgbClr val="2D4762"/>
                </a:solidFill>
                <a:sym typeface="+mn-ea"/>
              </a:rPr>
              <a:t>属性栈</a:t>
            </a:r>
            <a:r>
              <a:rPr lang="zh-CN" altLang="en-US" dirty="0">
                <a:solidFill>
                  <a:srgbClr val="2D4762"/>
                </a:solidFill>
              </a:rPr>
              <a:t>，设置</a:t>
            </a:r>
            <a:r>
              <a:rPr lang="en-US" altLang="zh-CN" dirty="0">
                <a:solidFill>
                  <a:srgbClr val="2D4762"/>
                </a:solidFill>
              </a:rPr>
              <a:t>type</a:t>
            </a:r>
            <a:r>
              <a:rPr lang="zh-CN" altLang="en-US" dirty="0">
                <a:solidFill>
                  <a:srgbClr val="2D4762"/>
                </a:solidFill>
              </a:rPr>
              <a:t>，返回</a:t>
            </a:r>
            <a:r>
              <a:rPr lang="en-US" altLang="zh-CN" dirty="0">
                <a:solidFill>
                  <a:srgbClr val="2D4762"/>
                </a:solidFill>
              </a:rPr>
              <a:t>REAL</a:t>
            </a:r>
            <a:endParaRPr lang="en-US" altLang="zh-CN" dirty="0">
              <a:solidFill>
                <a:srgbClr val="2D4762"/>
              </a:solidFill>
            </a:endParaRPr>
          </a:p>
          <a:p>
            <a:r>
              <a:rPr lang="en-US" altLang="zh-CN" dirty="0">
                <a:solidFill>
                  <a:srgbClr val="2D4762"/>
                </a:solidFill>
              </a:rPr>
              <a:t>{id}				</a:t>
            </a:r>
            <a:r>
              <a:rPr lang="zh-CN" altLang="en-US" dirty="0">
                <a:solidFill>
                  <a:srgbClr val="2D4762"/>
                </a:solidFill>
              </a:rPr>
              <a:t>读取</a:t>
            </a:r>
            <a:r>
              <a:rPr lang="en-US" altLang="zh-CN" dirty="0">
                <a:solidFill>
                  <a:srgbClr val="2D4762"/>
                </a:solidFill>
              </a:rPr>
              <a:t>ID</a:t>
            </a:r>
            <a:r>
              <a:rPr lang="zh-CN" altLang="en-US" dirty="0">
                <a:solidFill>
                  <a:srgbClr val="2D4762"/>
                </a:solidFill>
              </a:rPr>
              <a:t>，以对应的类型存入属性栈，返回</a:t>
            </a:r>
            <a:r>
              <a:rPr lang="en-US" altLang="zh-CN" dirty="0">
                <a:solidFill>
                  <a:srgbClr val="2D4762"/>
                </a:solidFill>
              </a:rPr>
              <a:t>ID</a:t>
            </a:r>
            <a:endParaRPr lang="en-US" altLang="zh-CN" dirty="0">
              <a:solidFill>
                <a:srgbClr val="2D4762"/>
              </a:solidFill>
            </a:endParaRPr>
          </a:p>
          <a:p>
            <a:r>
              <a:rPr lang="en-US" altLang="zh-CN" dirty="0">
                <a:solidFill>
                  <a:srgbClr val="2D4762"/>
                </a:solidFill>
              </a:rPr>
              <a:t>\“(\\.|[^\\”])</a:t>
            </a:r>
            <a:r>
              <a:rPr lang="zh-CN" altLang="en-US" dirty="0">
                <a:solidFill>
                  <a:srgbClr val="2D4762"/>
                </a:solidFill>
              </a:rPr>
              <a:t>*</a:t>
            </a:r>
            <a:r>
              <a:rPr lang="en-US" altLang="zh-CN" dirty="0">
                <a:solidFill>
                  <a:srgbClr val="2D4762"/>
                </a:solidFill>
              </a:rPr>
              <a:t>\“			</a:t>
            </a:r>
            <a:r>
              <a:rPr lang="zh-CN" altLang="en-US" dirty="0">
                <a:solidFill>
                  <a:srgbClr val="2D4762"/>
                </a:solidFill>
              </a:rPr>
              <a:t>读取带引号字符串，</a:t>
            </a:r>
            <a:r>
              <a:rPr lang="zh-CN" altLang="en-US" dirty="0">
                <a:solidFill>
                  <a:srgbClr val="2D4762"/>
                </a:solidFill>
                <a:sym typeface="+mn-ea"/>
              </a:rPr>
              <a:t>存入属性栈，返回</a:t>
            </a:r>
            <a:r>
              <a:rPr lang="en-US" altLang="zh-CN" dirty="0">
                <a:solidFill>
                  <a:srgbClr val="2D4762"/>
                </a:solidFill>
              </a:rPr>
              <a:t>STRING_LITERAL</a:t>
            </a:r>
            <a:endParaRPr lang="en-US" altLang="zh-CN" dirty="0">
              <a:solidFill>
                <a:srgbClr val="2D4762"/>
              </a:solidFill>
            </a:endParaRPr>
          </a:p>
          <a:p>
            <a:r>
              <a:rPr lang="en-US" altLang="zh-CN" dirty="0">
                <a:solidFill>
                  <a:srgbClr val="2D4762"/>
                </a:solidFill>
              </a:rPr>
              <a:t>.|\n 				</a:t>
            </a:r>
            <a:r>
              <a:rPr lang="zh-CN" altLang="en-US" dirty="0">
                <a:solidFill>
                  <a:srgbClr val="2D4762"/>
                </a:solidFill>
              </a:rPr>
              <a:t>读取</a:t>
            </a:r>
            <a:r>
              <a:rPr lang="en-US" altLang="zh-CN" dirty="0">
                <a:solidFill>
                  <a:srgbClr val="2D4762"/>
                </a:solidFill>
              </a:rPr>
              <a:t>\n</a:t>
            </a:r>
            <a:r>
              <a:rPr lang="zh-CN" altLang="en-US" dirty="0">
                <a:solidFill>
                  <a:srgbClr val="2D4762"/>
                </a:solidFill>
              </a:rPr>
              <a:t>，返回</a:t>
            </a:r>
            <a:r>
              <a:rPr lang="en-US" altLang="zh-CN" dirty="0">
                <a:solidFill>
                  <a:srgbClr val="2D4762"/>
                </a:solidFill>
              </a:rPr>
              <a:t>\n</a:t>
            </a:r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sz="2400" dirty="0">
              <a:solidFill>
                <a:srgbClr val="2D4762"/>
              </a:solidFill>
            </a:endParaRPr>
          </a:p>
          <a:p>
            <a:endParaRPr lang="en-US" altLang="zh-CN" dirty="0"/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zh-CN" altLang="en-US" sz="2400" dirty="0">
              <a:solidFill>
                <a:srgbClr val="2D476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平行四边形 11"/>
          <p:cNvSpPr/>
          <p:nvPr/>
        </p:nvSpPr>
        <p:spPr>
          <a:xfrm>
            <a:off x="7465194" y="2625258"/>
            <a:ext cx="1709052" cy="3204473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4181" y="179520"/>
            <a:ext cx="3230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THREE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764280" y="3643573"/>
            <a:ext cx="4663440" cy="971920"/>
            <a:chOff x="3773174" y="3643573"/>
            <a:chExt cx="4663440" cy="971920"/>
          </a:xfrm>
        </p:grpSpPr>
        <p:sp>
          <p:nvSpPr>
            <p:cNvPr id="6" name="文本框 5"/>
            <p:cNvSpPr txBox="1"/>
            <p:nvPr/>
          </p:nvSpPr>
          <p:spPr>
            <a:xfrm>
              <a:off x="3773174" y="3643573"/>
              <a:ext cx="4663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语法分析与语法制导翻译</a:t>
              </a:r>
              <a:endParaRPr lang="en-US" altLang="zh-CN" sz="2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782069" y="4215383"/>
              <a:ext cx="46456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a-DK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773174" y="4173495"/>
              <a:ext cx="4663440" cy="108000"/>
              <a:chOff x="3649980" y="3375660"/>
              <a:chExt cx="4663440" cy="108000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3733800" y="3429660"/>
                <a:ext cx="4495800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椭圆 9"/>
              <p:cNvSpPr/>
              <p:nvPr/>
            </p:nvSpPr>
            <p:spPr>
              <a:xfrm>
                <a:off x="3649980" y="3375660"/>
                <a:ext cx="108000" cy="108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205420" y="3375660"/>
                <a:ext cx="108000" cy="108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" name="平行四边形 12"/>
          <p:cNvSpPr/>
          <p:nvPr/>
        </p:nvSpPr>
        <p:spPr>
          <a:xfrm>
            <a:off x="9728200" y="0"/>
            <a:ext cx="1930400" cy="3619500"/>
          </a:xfrm>
          <a:prstGeom prst="parallelogram">
            <a:avLst>
              <a:gd name="adj" fmla="val 61567"/>
            </a:avLst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/>
        </p:nvSpPr>
        <p:spPr>
          <a:xfrm>
            <a:off x="1297820" y="5228823"/>
            <a:ext cx="868894" cy="1629177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>
            <a:off x="10481499" y="5558218"/>
            <a:ext cx="693217" cy="1299782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1088695" y="4414234"/>
            <a:ext cx="868894" cy="1629177"/>
          </a:xfrm>
          <a:prstGeom prst="parallelogram">
            <a:avLst>
              <a:gd name="adj" fmla="val 61567"/>
            </a:avLst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567242" y="5723049"/>
            <a:ext cx="365497" cy="685307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123541" y="1025771"/>
            <a:ext cx="1944916" cy="1944914"/>
            <a:chOff x="222586" y="2787385"/>
            <a:chExt cx="1224000" cy="1223998"/>
          </a:xfrm>
        </p:grpSpPr>
        <p:sp>
          <p:nvSpPr>
            <p:cNvPr id="19" name="椭圆 18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32509" y="1213658"/>
            <a:ext cx="10922924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D4762"/>
                </a:solidFill>
              </a:rPr>
              <a:t>语法制导翻译：</a:t>
            </a:r>
            <a:endParaRPr lang="en-US" altLang="zh-CN" sz="2400" dirty="0">
              <a:solidFill>
                <a:srgbClr val="2D4762"/>
              </a:solidFill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rgbClr val="2D4762"/>
                </a:solidFill>
              </a:rPr>
              <a:t>四则运算的翻译方案：双</a:t>
            </a:r>
            <a:r>
              <a:rPr lang="en-US" altLang="zh-CN" dirty="0">
                <a:solidFill>
                  <a:srgbClr val="2D4762"/>
                </a:solidFill>
              </a:rPr>
              <a:t>switch</a:t>
            </a:r>
            <a:r>
              <a:rPr lang="zh-CN" altLang="en-US" dirty="0">
                <a:solidFill>
                  <a:srgbClr val="2D4762"/>
                </a:solidFill>
              </a:rPr>
              <a:t>，代码量较大</a:t>
            </a:r>
            <a:endParaRPr lang="en-US" altLang="zh-CN" dirty="0">
              <a:solidFill>
                <a:srgbClr val="2D4762"/>
              </a:solidFill>
            </a:endParaRPr>
          </a:p>
          <a:p>
            <a:r>
              <a:rPr lang="zh-CN" altLang="en-US" dirty="0">
                <a:solidFill>
                  <a:srgbClr val="2D4762"/>
                </a:solidFill>
              </a:rPr>
              <a:t>通过判断</a:t>
            </a:r>
            <a:r>
              <a:rPr lang="en-US" altLang="zh-CN" dirty="0">
                <a:solidFill>
                  <a:srgbClr val="2D4762"/>
                </a:solidFill>
              </a:rPr>
              <a:t>type</a:t>
            </a:r>
            <a:r>
              <a:rPr lang="zh-CN" altLang="en-US" dirty="0">
                <a:solidFill>
                  <a:srgbClr val="2D4762"/>
                </a:solidFill>
              </a:rPr>
              <a:t>，针对不同的数据类型，给出相应的运算，包括整数，浮点数，字符串，</a:t>
            </a:r>
            <a:r>
              <a:rPr lang="en-US" altLang="zh-CN" dirty="0">
                <a:solidFill>
                  <a:srgbClr val="2D4762"/>
                </a:solidFill>
              </a:rPr>
              <a:t>list</a:t>
            </a:r>
            <a:endParaRPr lang="en-US" altLang="zh-CN" dirty="0">
              <a:solidFill>
                <a:srgbClr val="2D4762"/>
              </a:solidFill>
            </a:endParaRPr>
          </a:p>
          <a:p>
            <a:r>
              <a:rPr lang="zh-CN" altLang="en-US" dirty="0">
                <a:solidFill>
                  <a:srgbClr val="2D4762"/>
                </a:solidFill>
              </a:rPr>
              <a:t>加法：</a:t>
            </a:r>
            <a:endParaRPr lang="zh-CN" altLang="en-US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</p:txBody>
      </p:sp>
      <p:pic>
        <p:nvPicPr>
          <p:cNvPr id="2" name="图片 1" descr="屏幕快照 2019-12-08 下午9.50.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" y="2738755"/>
            <a:ext cx="6010275" cy="3844290"/>
          </a:xfrm>
          <a:prstGeom prst="rect">
            <a:avLst/>
          </a:prstGeom>
        </p:spPr>
      </p:pic>
      <p:pic>
        <p:nvPicPr>
          <p:cNvPr id="3" name="图片 2" descr="屏幕快照 2019-12-08 下午9.50.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645" y="2738755"/>
            <a:ext cx="5478145" cy="38442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32509" y="1213658"/>
            <a:ext cx="10922924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D4762"/>
                </a:solidFill>
              </a:rPr>
              <a:t>减法：</a:t>
            </a:r>
            <a:endParaRPr lang="zh-CN" altLang="en-US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</p:txBody>
      </p:sp>
      <p:pic>
        <p:nvPicPr>
          <p:cNvPr id="4" name="图片 3" descr="屏幕快照 2019-12-08 下午9.57.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555" y="1631315"/>
            <a:ext cx="5309235" cy="4646295"/>
          </a:xfrm>
          <a:prstGeom prst="rect">
            <a:avLst/>
          </a:prstGeom>
        </p:spPr>
      </p:pic>
      <p:pic>
        <p:nvPicPr>
          <p:cNvPr id="5" name="图片 4" descr="屏幕快照 2019-12-08 下午9.57.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790" y="1631315"/>
            <a:ext cx="6247765" cy="23869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32509" y="1213658"/>
            <a:ext cx="10922924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D4762"/>
                </a:solidFill>
              </a:rPr>
              <a:t>乘法：</a:t>
            </a:r>
            <a:endParaRPr lang="zh-CN" altLang="en-US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</p:txBody>
      </p:sp>
      <p:pic>
        <p:nvPicPr>
          <p:cNvPr id="2" name="图片 1" descr="屏幕快照 2019-12-08 下午9.54.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925" y="2137410"/>
            <a:ext cx="5920740" cy="4154170"/>
          </a:xfrm>
          <a:prstGeom prst="rect">
            <a:avLst/>
          </a:prstGeom>
        </p:spPr>
      </p:pic>
      <p:pic>
        <p:nvPicPr>
          <p:cNvPr id="3" name="图片 2" descr="屏幕快照 2019-12-08 下午9.55.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425" y="2137410"/>
            <a:ext cx="4846320" cy="41325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32509" y="1213658"/>
            <a:ext cx="10922924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D4762"/>
                </a:solidFill>
              </a:rPr>
              <a:t>除法：</a:t>
            </a:r>
            <a:endParaRPr lang="zh-CN" altLang="en-US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</p:txBody>
      </p:sp>
      <p:pic>
        <p:nvPicPr>
          <p:cNvPr id="4" name="图片 3" descr="屏幕快照 2019-12-08 下午9.59.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270" y="2119630"/>
            <a:ext cx="10058400" cy="22885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32509" y="1213658"/>
            <a:ext cx="10922924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D4762"/>
                </a:solidFill>
              </a:rPr>
              <a:t>取模：</a:t>
            </a:r>
            <a:endParaRPr lang="zh-CN" altLang="en-US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</p:txBody>
      </p:sp>
      <p:pic>
        <p:nvPicPr>
          <p:cNvPr id="2" name="图片 1" descr="屏幕快照 2019-12-08 下午9.59.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536065"/>
            <a:ext cx="8227060" cy="48698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819640" y="2367915"/>
            <a:ext cx="2232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支持两种取模，整数与浮点数。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32509" y="1213658"/>
            <a:ext cx="10922924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D4762"/>
                </a:solidFill>
              </a:rPr>
              <a:t>调用函数的实现方法：函数名作为</a:t>
            </a:r>
            <a:r>
              <a:rPr lang="en-US" altLang="zh-CN" sz="2400" dirty="0">
                <a:solidFill>
                  <a:srgbClr val="2D4762"/>
                </a:solidFill>
              </a:rPr>
              <a:t>id</a:t>
            </a:r>
            <a:r>
              <a:rPr lang="zh-CN" altLang="en-US" sz="2400" dirty="0">
                <a:solidFill>
                  <a:srgbClr val="2D4762"/>
                </a:solidFill>
              </a:rPr>
              <a:t>存在符号表中，若搜索不到，则报错。若可以搜索到，说明该函数已被定义，在归约的过程中，通过字符串比较得到不同的函数入口，根据参数执行操作。</a:t>
            </a:r>
            <a:endParaRPr lang="zh-CN" altLang="en-US" sz="2400" dirty="0">
              <a:solidFill>
                <a:srgbClr val="2D4762"/>
              </a:solidFill>
            </a:endParaRPr>
          </a:p>
          <a:p>
            <a:r>
              <a:rPr lang="zh-CN" altLang="en-US" sz="2400" dirty="0">
                <a:solidFill>
                  <a:srgbClr val="2D4762"/>
                </a:solidFill>
              </a:rPr>
              <a:t>函数参数的传递：由于各个函数的参数个数不一致，不可能穷尽所有的可能，所以我们想到了使用已经实现的数据结构</a:t>
            </a:r>
            <a:r>
              <a:rPr lang="en-US" altLang="zh-CN" sz="2400" dirty="0">
                <a:solidFill>
                  <a:srgbClr val="2D4762"/>
                </a:solidFill>
              </a:rPr>
              <a:t>——</a:t>
            </a:r>
            <a:r>
              <a:rPr lang="zh-CN" altLang="en-US" sz="2400" dirty="0">
                <a:solidFill>
                  <a:srgbClr val="2D4762"/>
                </a:solidFill>
              </a:rPr>
              <a:t>列表</a:t>
            </a:r>
            <a:r>
              <a:rPr lang="en-US" altLang="zh-CN" sz="2400" dirty="0">
                <a:solidFill>
                  <a:srgbClr val="2D4762"/>
                </a:solidFill>
              </a:rPr>
              <a:t>list</a:t>
            </a:r>
            <a:r>
              <a:rPr lang="zh-CN" altLang="en-US" sz="2400" dirty="0">
                <a:solidFill>
                  <a:srgbClr val="2D4762"/>
                </a:solidFill>
              </a:rPr>
              <a:t>来充当传参的任务。列表有以下的优点：不限长度，元素可以为任意类型。</a:t>
            </a:r>
            <a:endParaRPr lang="zh-CN" altLang="en-US" sz="2400" dirty="0">
              <a:solidFill>
                <a:srgbClr val="2D4762"/>
              </a:solidFill>
            </a:endParaRPr>
          </a:p>
          <a:p>
            <a:r>
              <a:rPr lang="zh-CN" altLang="en-US" sz="2400" dirty="0">
                <a:solidFill>
                  <a:srgbClr val="2D4762"/>
                </a:solidFill>
              </a:rPr>
              <a:t>所以在归约时就新建一个列表，将参数一个个</a:t>
            </a:r>
            <a:r>
              <a:rPr lang="en-US" altLang="zh-CN" sz="2400" dirty="0">
                <a:solidFill>
                  <a:srgbClr val="2D4762"/>
                </a:solidFill>
              </a:rPr>
              <a:t>append</a:t>
            </a:r>
            <a:r>
              <a:rPr lang="zh-CN" altLang="en-US" sz="2400" dirty="0">
                <a:solidFill>
                  <a:srgbClr val="2D4762"/>
                </a:solidFill>
              </a:rPr>
              <a:t>进去，最后把这个列表当成一个参数，与函数名一起实现一定的操作。</a:t>
            </a:r>
            <a:endParaRPr lang="zh-CN" altLang="en-US" sz="2400" dirty="0">
              <a:solidFill>
                <a:srgbClr val="2D4762"/>
              </a:solidFill>
            </a:endParaRPr>
          </a:p>
          <a:p>
            <a:r>
              <a:rPr lang="zh-CN" altLang="en-US" sz="2400" dirty="0">
                <a:solidFill>
                  <a:srgbClr val="2D4762"/>
                </a:solidFill>
              </a:rPr>
              <a:t>为了考虑垃圾收集，该参数列表在函数调用结束后没有任何用处，所以就被</a:t>
            </a:r>
            <a:r>
              <a:rPr lang="en-US" altLang="zh-CN" sz="2400" dirty="0">
                <a:solidFill>
                  <a:srgbClr val="2D4762"/>
                </a:solidFill>
              </a:rPr>
              <a:t>free</a:t>
            </a:r>
            <a:r>
              <a:rPr lang="zh-CN" altLang="en-US" sz="2400" dirty="0">
                <a:solidFill>
                  <a:srgbClr val="2D4762"/>
                </a:solidFill>
              </a:rPr>
              <a:t>了。</a:t>
            </a:r>
            <a:endParaRPr lang="en-US" altLang="zh-CN" sz="2400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32509" y="1213658"/>
            <a:ext cx="10922924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D4762"/>
                </a:solidFill>
              </a:rPr>
              <a:t>list</a:t>
            </a:r>
            <a:r>
              <a:rPr lang="zh-CN" altLang="en-US" dirty="0">
                <a:solidFill>
                  <a:srgbClr val="2D4762"/>
                </a:solidFill>
              </a:rPr>
              <a:t>的翻译方案：</a:t>
            </a:r>
            <a:endParaRPr lang="zh-CN" altLang="en-US" dirty="0">
              <a:solidFill>
                <a:srgbClr val="2D4762"/>
              </a:solidFill>
            </a:endParaRPr>
          </a:p>
          <a:p>
            <a:r>
              <a:rPr lang="en-US" altLang="zh-CN" dirty="0">
                <a:solidFill>
                  <a:srgbClr val="2D4762"/>
                </a:solidFill>
              </a:rPr>
              <a:t>List  : '[' ']'{$$.type=3;$$.data.l=newlist();}</a:t>
            </a:r>
            <a:endParaRPr lang="en-US" altLang="zh-CN" dirty="0">
              <a:solidFill>
                <a:srgbClr val="2D4762"/>
              </a:solidFill>
            </a:endParaRPr>
          </a:p>
          <a:p>
            <a:r>
              <a:rPr lang="en-US" altLang="zh-CN" dirty="0">
                <a:solidFill>
                  <a:srgbClr val="2D4762"/>
                </a:solidFill>
              </a:rPr>
              <a:t>      | '[' List_items opt_comma ']'{$$=$2;}</a:t>
            </a:r>
            <a:endParaRPr lang="en-US" altLang="zh-CN" dirty="0">
              <a:solidFill>
                <a:srgbClr val="2D4762"/>
              </a:solidFill>
            </a:endParaRPr>
          </a:p>
          <a:p>
            <a:r>
              <a:rPr lang="en-US" altLang="zh-CN" dirty="0">
                <a:solidFill>
                  <a:srgbClr val="2D4762"/>
                </a:solidFill>
              </a:rPr>
              <a:t>List_items  </a:t>
            </a:r>
            <a:endParaRPr lang="en-US" altLang="zh-CN" dirty="0">
              <a:solidFill>
                <a:srgbClr val="2D4762"/>
              </a:solidFill>
            </a:endParaRPr>
          </a:p>
          <a:p>
            <a:r>
              <a:rPr lang="en-US" altLang="zh-CN" dirty="0">
                <a:solidFill>
                  <a:srgbClr val="2D4762"/>
                </a:solidFill>
              </a:rPr>
              <a:t>      : add_expr {struct list l;l=newlist();append(l,pack($1));$$.type=3;$$.data.l=l;}</a:t>
            </a:r>
            <a:endParaRPr lang="en-US" altLang="zh-CN" dirty="0">
              <a:solidFill>
                <a:srgbClr val="2D4762"/>
              </a:solidFill>
            </a:endParaRPr>
          </a:p>
          <a:p>
            <a:r>
              <a:rPr lang="en-US" altLang="zh-CN" dirty="0">
                <a:solidFill>
                  <a:srgbClr val="2D4762"/>
                </a:solidFill>
              </a:rPr>
              <a:t>      | List_items ',' add_expr {append($1.data.l,pack($3));$$=$1;}</a:t>
            </a:r>
            <a:endParaRPr lang="en-US" altLang="zh-CN" dirty="0">
              <a:solidFill>
                <a:srgbClr val="2D4762"/>
              </a:solidFill>
            </a:endParaRPr>
          </a:p>
          <a:p>
            <a:r>
              <a:rPr lang="en-US" altLang="zh-CN" dirty="0">
                <a:solidFill>
                  <a:srgbClr val="2D4762"/>
                </a:solidFill>
              </a:rPr>
              <a:t>      ;</a:t>
            </a:r>
            <a:endParaRPr lang="en-US" altLang="zh-CN" dirty="0">
              <a:solidFill>
                <a:srgbClr val="2D4762"/>
              </a:solidFill>
            </a:endParaRPr>
          </a:p>
          <a:p>
            <a:r>
              <a:rPr lang="zh-CN" altLang="en-US" dirty="0">
                <a:solidFill>
                  <a:srgbClr val="2D4762"/>
                </a:solidFill>
              </a:rPr>
              <a:t>以上是规约为</a:t>
            </a:r>
            <a:r>
              <a:rPr lang="en-US" altLang="zh-CN" dirty="0">
                <a:solidFill>
                  <a:srgbClr val="2D4762"/>
                </a:solidFill>
              </a:rPr>
              <a:t>list</a:t>
            </a:r>
            <a:r>
              <a:rPr lang="zh-CN" altLang="en-US" dirty="0">
                <a:solidFill>
                  <a:srgbClr val="2D4762"/>
                </a:solidFill>
              </a:rPr>
              <a:t>部分的翻译方案</a:t>
            </a:r>
            <a:endParaRPr lang="en-US" altLang="zh-CN" dirty="0">
              <a:solidFill>
                <a:srgbClr val="2D4762"/>
              </a:solidFill>
            </a:endParaRPr>
          </a:p>
          <a:p>
            <a:r>
              <a:rPr lang="en-US" altLang="zh-CN" dirty="0">
                <a:solidFill>
                  <a:srgbClr val="2D4762"/>
                </a:solidFill>
              </a:rPr>
              <a:t>list</a:t>
            </a:r>
            <a:r>
              <a:rPr lang="zh-CN" altLang="en-US" dirty="0">
                <a:solidFill>
                  <a:srgbClr val="2D4762"/>
                </a:solidFill>
              </a:rPr>
              <a:t>和</a:t>
            </a:r>
            <a:r>
              <a:rPr lang="en-US" altLang="zh-CN" dirty="0">
                <a:solidFill>
                  <a:srgbClr val="2D4762"/>
                </a:solidFill>
              </a:rPr>
              <a:t>string</a:t>
            </a:r>
            <a:r>
              <a:rPr lang="zh-CN" altLang="en-US" dirty="0">
                <a:solidFill>
                  <a:srgbClr val="2D4762"/>
                </a:solidFill>
              </a:rPr>
              <a:t>的切片操作的翻译，通过判断</a:t>
            </a:r>
            <a:r>
              <a:rPr lang="en-US" altLang="zh-CN" dirty="0">
                <a:solidFill>
                  <a:srgbClr val="2D4762"/>
                </a:solidFill>
              </a:rPr>
              <a:t>$1</a:t>
            </a:r>
            <a:r>
              <a:rPr lang="zh-CN" altLang="en-US" dirty="0">
                <a:solidFill>
                  <a:srgbClr val="2D4762"/>
                </a:solidFill>
              </a:rPr>
              <a:t>的类型，进行不同的操作</a:t>
            </a:r>
            <a:endParaRPr lang="zh-CN" altLang="en-US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</p:txBody>
      </p:sp>
      <p:pic>
        <p:nvPicPr>
          <p:cNvPr id="2" name="图片 1" descr="屏幕快照 2019-12-08 下午10.04.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" y="3752850"/>
            <a:ext cx="4598035" cy="2862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20665" y="3988435"/>
            <a:ext cx="58108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这里严格执行与</a:t>
            </a:r>
            <a:r>
              <a:rPr lang="en-US" altLang="zh-CN"/>
              <a:t>Python</a:t>
            </a:r>
            <a:r>
              <a:rPr lang="zh-CN" altLang="en-US"/>
              <a:t>一样的特性，即若缺省，则起点为</a:t>
            </a:r>
            <a:r>
              <a:rPr lang="en-US" altLang="zh-CN"/>
              <a:t>0</a:t>
            </a:r>
            <a:r>
              <a:rPr lang="zh-CN" altLang="en-US"/>
              <a:t>，终点为最后一个，步长为</a:t>
            </a:r>
            <a:r>
              <a:rPr lang="en-US" altLang="zh-CN"/>
              <a:t>1</a:t>
            </a:r>
            <a:r>
              <a:rPr lang="zh-CN" altLang="en-US"/>
              <a:t>。若步长为负，而起点终点缺省，则自动交换起点终点。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21714" y="1213658"/>
            <a:ext cx="10922924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D4762"/>
                </a:solidFill>
              </a:rPr>
              <a:t>演示：包含了列表的切片的对切片的赋值</a:t>
            </a:r>
            <a:endParaRPr lang="zh-CN" altLang="en-US" dirty="0">
              <a:solidFill>
                <a:srgbClr val="2D4762"/>
              </a:solidFill>
            </a:endParaRPr>
          </a:p>
          <a:p>
            <a:endParaRPr lang="zh-CN" altLang="en-US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</p:txBody>
      </p:sp>
      <p:pic>
        <p:nvPicPr>
          <p:cNvPr id="3" name="图片 2" descr="屏幕快照 2019-12-09 下午2.19.36"/>
          <p:cNvPicPr>
            <a:picLocks noChangeAspect="1"/>
          </p:cNvPicPr>
          <p:nvPr/>
        </p:nvPicPr>
        <p:blipFill>
          <a:blip r:embed="rId1"/>
          <a:srcRect t="1978" r="74975"/>
          <a:stretch>
            <a:fillRect/>
          </a:stretch>
        </p:blipFill>
        <p:spPr>
          <a:xfrm>
            <a:off x="1066800" y="1867535"/>
            <a:ext cx="6123940" cy="44405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643495" y="2767965"/>
            <a:ext cx="3160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支持对列表与字符串两种类型的切片。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2597378" y="4576799"/>
            <a:ext cx="941827" cy="941826"/>
          </a:xfrm>
          <a:prstGeom prst="ellipse">
            <a:avLst/>
          </a:prstGeom>
          <a:solidFill>
            <a:srgbClr val="EE8E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004699" y="2303106"/>
            <a:ext cx="2744610" cy="2744606"/>
          </a:xfrm>
          <a:prstGeom prst="ellipse">
            <a:avLst/>
          </a:prstGeom>
          <a:solidFill>
            <a:srgbClr val="FFA42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9"/>
          <p:cNvSpPr>
            <a:spLocks noEditPoints="1"/>
          </p:cNvSpPr>
          <p:nvPr/>
        </p:nvSpPr>
        <p:spPr bwMode="auto">
          <a:xfrm>
            <a:off x="2724535" y="3175099"/>
            <a:ext cx="1304938" cy="1000620"/>
          </a:xfrm>
          <a:custGeom>
            <a:avLst/>
            <a:gdLst>
              <a:gd name="T0" fmla="*/ 16 w 104"/>
              <a:gd name="T1" fmla="*/ 2 h 79"/>
              <a:gd name="T2" fmla="*/ 27 w 104"/>
              <a:gd name="T3" fmla="*/ 4 h 79"/>
              <a:gd name="T4" fmla="*/ 19 w 104"/>
              <a:gd name="T5" fmla="*/ 48 h 79"/>
              <a:gd name="T6" fmla="*/ 4 w 104"/>
              <a:gd name="T7" fmla="*/ 45 h 79"/>
              <a:gd name="T8" fmla="*/ 16 w 104"/>
              <a:gd name="T9" fmla="*/ 2 h 79"/>
              <a:gd name="T10" fmla="*/ 18 w 104"/>
              <a:gd name="T11" fmla="*/ 65 h 79"/>
              <a:gd name="T12" fmla="*/ 16 w 104"/>
              <a:gd name="T13" fmla="*/ 72 h 79"/>
              <a:gd name="T14" fmla="*/ 101 w 104"/>
              <a:gd name="T15" fmla="*/ 72 h 79"/>
              <a:gd name="T16" fmla="*/ 104 w 104"/>
              <a:gd name="T17" fmla="*/ 72 h 79"/>
              <a:gd name="T18" fmla="*/ 104 w 104"/>
              <a:gd name="T19" fmla="*/ 68 h 79"/>
              <a:gd name="T20" fmla="*/ 104 w 104"/>
              <a:gd name="T21" fmla="*/ 26 h 79"/>
              <a:gd name="T22" fmla="*/ 104 w 104"/>
              <a:gd name="T23" fmla="*/ 24 h 79"/>
              <a:gd name="T24" fmla="*/ 103 w 104"/>
              <a:gd name="T25" fmla="*/ 23 h 79"/>
              <a:gd name="T26" fmla="*/ 90 w 104"/>
              <a:gd name="T27" fmla="*/ 10 h 79"/>
              <a:gd name="T28" fmla="*/ 89 w 104"/>
              <a:gd name="T29" fmla="*/ 9 h 79"/>
              <a:gd name="T30" fmla="*/ 87 w 104"/>
              <a:gd name="T31" fmla="*/ 9 h 79"/>
              <a:gd name="T32" fmla="*/ 31 w 104"/>
              <a:gd name="T33" fmla="*/ 9 h 79"/>
              <a:gd name="T34" fmla="*/ 31 w 104"/>
              <a:gd name="T35" fmla="*/ 17 h 79"/>
              <a:gd name="T36" fmla="*/ 84 w 104"/>
              <a:gd name="T37" fmla="*/ 17 h 79"/>
              <a:gd name="T38" fmla="*/ 83 w 104"/>
              <a:gd name="T39" fmla="*/ 28 h 79"/>
              <a:gd name="T40" fmla="*/ 83 w 104"/>
              <a:gd name="T41" fmla="*/ 30 h 79"/>
              <a:gd name="T42" fmla="*/ 85 w 104"/>
              <a:gd name="T43" fmla="*/ 30 h 79"/>
              <a:gd name="T44" fmla="*/ 97 w 104"/>
              <a:gd name="T45" fmla="*/ 29 h 79"/>
              <a:gd name="T46" fmla="*/ 97 w 104"/>
              <a:gd name="T47" fmla="*/ 65 h 79"/>
              <a:gd name="T48" fmla="*/ 18 w 104"/>
              <a:gd name="T49" fmla="*/ 65 h 79"/>
              <a:gd name="T50" fmla="*/ 95 w 104"/>
              <a:gd name="T51" fmla="*/ 26 h 79"/>
              <a:gd name="T52" fmla="*/ 86 w 104"/>
              <a:gd name="T53" fmla="*/ 26 h 79"/>
              <a:gd name="T54" fmla="*/ 87 w 104"/>
              <a:gd name="T55" fmla="*/ 18 h 79"/>
              <a:gd name="T56" fmla="*/ 95 w 104"/>
              <a:gd name="T57" fmla="*/ 26 h 79"/>
              <a:gd name="T58" fmla="*/ 32 w 104"/>
              <a:gd name="T59" fmla="*/ 43 h 79"/>
              <a:gd name="T60" fmla="*/ 74 w 104"/>
              <a:gd name="T61" fmla="*/ 43 h 79"/>
              <a:gd name="T62" fmla="*/ 74 w 104"/>
              <a:gd name="T63" fmla="*/ 45 h 79"/>
              <a:gd name="T64" fmla="*/ 32 w 104"/>
              <a:gd name="T65" fmla="*/ 45 h 79"/>
              <a:gd name="T66" fmla="*/ 32 w 104"/>
              <a:gd name="T67" fmla="*/ 43 h 79"/>
              <a:gd name="T68" fmla="*/ 32 w 104"/>
              <a:gd name="T69" fmla="*/ 32 h 79"/>
              <a:gd name="T70" fmla="*/ 71 w 104"/>
              <a:gd name="T71" fmla="*/ 32 h 79"/>
              <a:gd name="T72" fmla="*/ 71 w 104"/>
              <a:gd name="T73" fmla="*/ 35 h 79"/>
              <a:gd name="T74" fmla="*/ 32 w 104"/>
              <a:gd name="T75" fmla="*/ 35 h 79"/>
              <a:gd name="T76" fmla="*/ 32 w 104"/>
              <a:gd name="T77" fmla="*/ 32 h 79"/>
              <a:gd name="T78" fmla="*/ 32 w 104"/>
              <a:gd name="T79" fmla="*/ 22 h 79"/>
              <a:gd name="T80" fmla="*/ 71 w 104"/>
              <a:gd name="T81" fmla="*/ 22 h 79"/>
              <a:gd name="T82" fmla="*/ 71 w 104"/>
              <a:gd name="T83" fmla="*/ 25 h 79"/>
              <a:gd name="T84" fmla="*/ 32 w 104"/>
              <a:gd name="T85" fmla="*/ 25 h 79"/>
              <a:gd name="T86" fmla="*/ 32 w 104"/>
              <a:gd name="T87" fmla="*/ 22 h 79"/>
              <a:gd name="T88" fmla="*/ 3 w 104"/>
              <a:gd name="T89" fmla="*/ 66 h 79"/>
              <a:gd name="T90" fmla="*/ 9 w 104"/>
              <a:gd name="T91" fmla="*/ 68 h 79"/>
              <a:gd name="T92" fmla="*/ 9 w 104"/>
              <a:gd name="T93" fmla="*/ 74 h 79"/>
              <a:gd name="T94" fmla="*/ 5 w 104"/>
              <a:gd name="T95" fmla="*/ 79 h 79"/>
              <a:gd name="T96" fmla="*/ 2 w 104"/>
              <a:gd name="T97" fmla="*/ 78 h 79"/>
              <a:gd name="T98" fmla="*/ 0 w 104"/>
              <a:gd name="T99" fmla="*/ 72 h 79"/>
              <a:gd name="T100" fmla="*/ 3 w 104"/>
              <a:gd name="T101" fmla="*/ 66 h 79"/>
              <a:gd name="T102" fmla="*/ 4 w 104"/>
              <a:gd name="T103" fmla="*/ 48 h 79"/>
              <a:gd name="T104" fmla="*/ 2 w 104"/>
              <a:gd name="T105" fmla="*/ 65 h 79"/>
              <a:gd name="T106" fmla="*/ 12 w 104"/>
              <a:gd name="T107" fmla="*/ 67 h 79"/>
              <a:gd name="T108" fmla="*/ 17 w 104"/>
              <a:gd name="T109" fmla="*/ 51 h 79"/>
              <a:gd name="T110" fmla="*/ 4 w 104"/>
              <a:gd name="T111" fmla="*/ 4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4" h="79">
                <a:moveTo>
                  <a:pt x="16" y="2"/>
                </a:moveTo>
                <a:cubicBezTo>
                  <a:pt x="21" y="0"/>
                  <a:pt x="24" y="1"/>
                  <a:pt x="27" y="4"/>
                </a:cubicBezTo>
                <a:cubicBezTo>
                  <a:pt x="26" y="20"/>
                  <a:pt x="23" y="35"/>
                  <a:pt x="19" y="48"/>
                </a:cubicBezTo>
                <a:cubicBezTo>
                  <a:pt x="14" y="47"/>
                  <a:pt x="9" y="46"/>
                  <a:pt x="4" y="45"/>
                </a:cubicBezTo>
                <a:cubicBezTo>
                  <a:pt x="6" y="29"/>
                  <a:pt x="10" y="15"/>
                  <a:pt x="16" y="2"/>
                </a:cubicBezTo>
                <a:close/>
                <a:moveTo>
                  <a:pt x="18" y="65"/>
                </a:moveTo>
                <a:cubicBezTo>
                  <a:pt x="16" y="72"/>
                  <a:pt x="16" y="72"/>
                  <a:pt x="16" y="72"/>
                </a:cubicBezTo>
                <a:cubicBezTo>
                  <a:pt x="69" y="72"/>
                  <a:pt x="74" y="72"/>
                  <a:pt x="101" y="72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04" y="68"/>
                  <a:pt x="104" y="68"/>
                  <a:pt x="104" y="68"/>
                </a:cubicBezTo>
                <a:cubicBezTo>
                  <a:pt x="104" y="26"/>
                  <a:pt x="104" y="26"/>
                  <a:pt x="104" y="26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103" y="23"/>
                  <a:pt x="103" y="23"/>
                  <a:pt x="103" y="23"/>
                </a:cubicBezTo>
                <a:cubicBezTo>
                  <a:pt x="90" y="10"/>
                  <a:pt x="90" y="10"/>
                  <a:pt x="90" y="10"/>
                </a:cubicBezTo>
                <a:cubicBezTo>
                  <a:pt x="89" y="9"/>
                  <a:pt x="89" y="9"/>
                  <a:pt x="89" y="9"/>
                </a:cubicBezTo>
                <a:cubicBezTo>
                  <a:pt x="87" y="9"/>
                  <a:pt x="87" y="9"/>
                  <a:pt x="87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12"/>
                  <a:pt x="31" y="14"/>
                  <a:pt x="31" y="17"/>
                </a:cubicBezTo>
                <a:cubicBezTo>
                  <a:pt x="84" y="17"/>
                  <a:pt x="84" y="17"/>
                  <a:pt x="84" y="17"/>
                </a:cubicBezTo>
                <a:cubicBezTo>
                  <a:pt x="83" y="28"/>
                  <a:pt x="83" y="28"/>
                  <a:pt x="83" y="28"/>
                </a:cubicBezTo>
                <a:cubicBezTo>
                  <a:pt x="83" y="30"/>
                  <a:pt x="83" y="30"/>
                  <a:pt x="83" y="30"/>
                </a:cubicBezTo>
                <a:cubicBezTo>
                  <a:pt x="85" y="30"/>
                  <a:pt x="85" y="30"/>
                  <a:pt x="85" y="30"/>
                </a:cubicBezTo>
                <a:cubicBezTo>
                  <a:pt x="97" y="29"/>
                  <a:pt x="97" y="29"/>
                  <a:pt x="97" y="29"/>
                </a:cubicBezTo>
                <a:cubicBezTo>
                  <a:pt x="97" y="65"/>
                  <a:pt x="97" y="65"/>
                  <a:pt x="97" y="65"/>
                </a:cubicBezTo>
                <a:cubicBezTo>
                  <a:pt x="79" y="65"/>
                  <a:pt x="57" y="65"/>
                  <a:pt x="18" y="65"/>
                </a:cubicBezTo>
                <a:close/>
                <a:moveTo>
                  <a:pt x="95" y="26"/>
                </a:moveTo>
                <a:cubicBezTo>
                  <a:pt x="86" y="26"/>
                  <a:pt x="86" y="26"/>
                  <a:pt x="86" y="26"/>
                </a:cubicBezTo>
                <a:cubicBezTo>
                  <a:pt x="87" y="18"/>
                  <a:pt x="87" y="18"/>
                  <a:pt x="87" y="18"/>
                </a:cubicBezTo>
                <a:cubicBezTo>
                  <a:pt x="95" y="26"/>
                  <a:pt x="95" y="26"/>
                  <a:pt x="95" y="26"/>
                </a:cubicBezTo>
                <a:close/>
                <a:moveTo>
                  <a:pt x="32" y="43"/>
                </a:moveTo>
                <a:cubicBezTo>
                  <a:pt x="74" y="43"/>
                  <a:pt x="74" y="43"/>
                  <a:pt x="74" y="43"/>
                </a:cubicBezTo>
                <a:cubicBezTo>
                  <a:pt x="74" y="45"/>
                  <a:pt x="74" y="45"/>
                  <a:pt x="74" y="45"/>
                </a:cubicBezTo>
                <a:cubicBezTo>
                  <a:pt x="32" y="45"/>
                  <a:pt x="32" y="45"/>
                  <a:pt x="32" y="45"/>
                </a:cubicBezTo>
                <a:cubicBezTo>
                  <a:pt x="32" y="43"/>
                  <a:pt x="32" y="43"/>
                  <a:pt x="32" y="43"/>
                </a:cubicBezTo>
                <a:close/>
                <a:moveTo>
                  <a:pt x="32" y="32"/>
                </a:moveTo>
                <a:cubicBezTo>
                  <a:pt x="71" y="32"/>
                  <a:pt x="71" y="32"/>
                  <a:pt x="71" y="32"/>
                </a:cubicBezTo>
                <a:cubicBezTo>
                  <a:pt x="71" y="35"/>
                  <a:pt x="71" y="35"/>
                  <a:pt x="71" y="35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2"/>
                  <a:pt x="32" y="32"/>
                  <a:pt x="32" y="32"/>
                </a:cubicBezTo>
                <a:close/>
                <a:moveTo>
                  <a:pt x="32" y="22"/>
                </a:moveTo>
                <a:cubicBezTo>
                  <a:pt x="71" y="22"/>
                  <a:pt x="71" y="22"/>
                  <a:pt x="71" y="22"/>
                </a:cubicBezTo>
                <a:cubicBezTo>
                  <a:pt x="71" y="25"/>
                  <a:pt x="71" y="25"/>
                  <a:pt x="71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2"/>
                  <a:pt x="32" y="22"/>
                  <a:pt x="32" y="22"/>
                </a:cubicBezTo>
                <a:close/>
                <a:moveTo>
                  <a:pt x="3" y="66"/>
                </a:moveTo>
                <a:cubicBezTo>
                  <a:pt x="9" y="68"/>
                  <a:pt x="9" y="68"/>
                  <a:pt x="9" y="68"/>
                </a:cubicBezTo>
                <a:cubicBezTo>
                  <a:pt x="9" y="74"/>
                  <a:pt x="9" y="74"/>
                  <a:pt x="9" y="74"/>
                </a:cubicBezTo>
                <a:cubicBezTo>
                  <a:pt x="5" y="79"/>
                  <a:pt x="5" y="79"/>
                  <a:pt x="5" y="79"/>
                </a:cubicBezTo>
                <a:cubicBezTo>
                  <a:pt x="4" y="79"/>
                  <a:pt x="3" y="79"/>
                  <a:pt x="2" y="78"/>
                </a:cubicBezTo>
                <a:cubicBezTo>
                  <a:pt x="0" y="72"/>
                  <a:pt x="0" y="72"/>
                  <a:pt x="0" y="72"/>
                </a:cubicBezTo>
                <a:cubicBezTo>
                  <a:pt x="3" y="66"/>
                  <a:pt x="3" y="66"/>
                  <a:pt x="3" y="66"/>
                </a:cubicBezTo>
                <a:close/>
                <a:moveTo>
                  <a:pt x="4" y="48"/>
                </a:moveTo>
                <a:cubicBezTo>
                  <a:pt x="3" y="53"/>
                  <a:pt x="3" y="59"/>
                  <a:pt x="2" y="65"/>
                </a:cubicBezTo>
                <a:cubicBezTo>
                  <a:pt x="5" y="65"/>
                  <a:pt x="9" y="66"/>
                  <a:pt x="12" y="67"/>
                </a:cubicBezTo>
                <a:cubicBezTo>
                  <a:pt x="14" y="61"/>
                  <a:pt x="15" y="56"/>
                  <a:pt x="17" y="51"/>
                </a:cubicBezTo>
                <a:cubicBezTo>
                  <a:pt x="13" y="50"/>
                  <a:pt x="9" y="49"/>
                  <a:pt x="4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602053" y="2485"/>
            <a:ext cx="1859149" cy="1299424"/>
          </a:xfrm>
          <a:custGeom>
            <a:avLst/>
            <a:gdLst>
              <a:gd name="connsiteX0" fmla="*/ 432904 w 1859149"/>
              <a:gd name="connsiteY0" fmla="*/ 0 h 1299424"/>
              <a:gd name="connsiteX1" fmla="*/ 1859149 w 1859149"/>
              <a:gd name="connsiteY1" fmla="*/ 0 h 1299424"/>
              <a:gd name="connsiteX2" fmla="*/ 1426245 w 1859149"/>
              <a:gd name="connsiteY2" fmla="*/ 1299424 h 1299424"/>
              <a:gd name="connsiteX3" fmla="*/ 0 w 1859149"/>
              <a:gd name="connsiteY3" fmla="*/ 1299424 h 129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9149" h="1299424">
                <a:moveTo>
                  <a:pt x="432904" y="0"/>
                </a:moveTo>
                <a:lnTo>
                  <a:pt x="1859149" y="0"/>
                </a:lnTo>
                <a:lnTo>
                  <a:pt x="1426245" y="1299424"/>
                </a:lnTo>
                <a:lnTo>
                  <a:pt x="0" y="1299424"/>
                </a:ln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3212806" y="0"/>
            <a:ext cx="3710990" cy="6858000"/>
          </a:xfrm>
          <a:prstGeom prst="parallelogram">
            <a:avLst>
              <a:gd name="adj" fmla="val 615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23741" y="236698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</a:rPr>
              <a:t>目录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241142" y="780089"/>
            <a:ext cx="5950858" cy="830997"/>
            <a:chOff x="6241142" y="780089"/>
            <a:chExt cx="5950858" cy="830997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6241142" y="1611086"/>
              <a:ext cx="595085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6769683" y="780089"/>
              <a:ext cx="5164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accent1"/>
                  </a:solidFill>
                </a:rPr>
                <a:t>1</a:t>
              </a:r>
              <a:endParaRPr lang="zh-CN" altLang="en-US" sz="48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186394" y="995092"/>
              <a:ext cx="3392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基本数据结构</a:t>
              </a:r>
              <a:endPara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5747657" y="2909283"/>
            <a:ext cx="64443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6285812" y="2078286"/>
            <a:ext cx="3908943" cy="830997"/>
            <a:chOff x="6769683" y="2078286"/>
            <a:chExt cx="3908943" cy="830997"/>
          </a:xfrm>
        </p:grpSpPr>
        <p:sp>
          <p:nvSpPr>
            <p:cNvPr id="20" name="文本框 19"/>
            <p:cNvSpPr txBox="1"/>
            <p:nvPr/>
          </p:nvSpPr>
          <p:spPr>
            <a:xfrm>
              <a:off x="6769683" y="2078286"/>
              <a:ext cx="5164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accent1"/>
                  </a:solidFill>
                </a:rPr>
                <a:t>2</a:t>
              </a:r>
              <a:endParaRPr lang="zh-CN" altLang="en-US" sz="4800" dirty="0">
                <a:solidFill>
                  <a:schemeClr val="accent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286171" y="2279953"/>
              <a:ext cx="3392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词法分析</a:t>
              </a:r>
              <a:endParaRPr lang="da-DK" altLang="zh-CN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5326743" y="4207480"/>
            <a:ext cx="686525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5878453" y="3387913"/>
            <a:ext cx="3908943" cy="830997"/>
            <a:chOff x="6769683" y="3376483"/>
            <a:chExt cx="3908943" cy="830997"/>
          </a:xfrm>
        </p:grpSpPr>
        <p:sp>
          <p:nvSpPr>
            <p:cNvPr id="24" name="文本框 23"/>
            <p:cNvSpPr txBox="1"/>
            <p:nvPr/>
          </p:nvSpPr>
          <p:spPr>
            <a:xfrm>
              <a:off x="6769683" y="3376483"/>
              <a:ext cx="5164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accent1"/>
                  </a:solidFill>
                </a:rPr>
                <a:t>3</a:t>
              </a:r>
              <a:endParaRPr lang="zh-CN" altLang="en-US" sz="4800" dirty="0">
                <a:solidFill>
                  <a:schemeClr val="accent1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286171" y="3573771"/>
              <a:ext cx="3392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语法分析与语法制导翻译</a:t>
              </a:r>
              <a:endParaRPr lang="da-DK" altLang="zh-CN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5068301" y="5505676"/>
            <a:ext cx="712369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5581391" y="4674679"/>
            <a:ext cx="3909026" cy="830997"/>
            <a:chOff x="6769683" y="4674679"/>
            <a:chExt cx="3909026" cy="830997"/>
          </a:xfrm>
        </p:grpSpPr>
        <p:sp>
          <p:nvSpPr>
            <p:cNvPr id="28" name="文本框 27"/>
            <p:cNvSpPr txBox="1"/>
            <p:nvPr/>
          </p:nvSpPr>
          <p:spPr>
            <a:xfrm>
              <a:off x="6769683" y="4674679"/>
              <a:ext cx="5164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accent1"/>
                  </a:solidFill>
                </a:rPr>
                <a:t>4</a:t>
              </a:r>
              <a:endParaRPr lang="zh-CN" altLang="en-US" sz="4800" dirty="0">
                <a:solidFill>
                  <a:schemeClr val="accent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286254" y="4890820"/>
              <a:ext cx="3392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运行结果</a:t>
              </a:r>
              <a:endParaRPr lang="da-DK" altLang="zh-CN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椭圆 39"/>
          <p:cNvSpPr/>
          <p:nvPr/>
        </p:nvSpPr>
        <p:spPr>
          <a:xfrm>
            <a:off x="1881891" y="4462531"/>
            <a:ext cx="424297" cy="424296"/>
          </a:xfrm>
          <a:prstGeom prst="ellipse">
            <a:avLst/>
          </a:prstGeom>
          <a:solidFill>
            <a:srgbClr val="EE8E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32509" y="1213658"/>
            <a:ext cx="10922924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D4762"/>
                </a:solidFill>
              </a:rPr>
              <a:t>list</a:t>
            </a:r>
            <a:r>
              <a:rPr lang="zh-CN" altLang="en-US" dirty="0">
                <a:solidFill>
                  <a:srgbClr val="2D4762"/>
                </a:solidFill>
              </a:rPr>
              <a:t>根据</a:t>
            </a:r>
            <a:r>
              <a:rPr lang="en-US" altLang="zh-CN" dirty="0">
                <a:solidFill>
                  <a:srgbClr val="2D4762"/>
                </a:solidFill>
              </a:rPr>
              <a:t>index</a:t>
            </a:r>
            <a:r>
              <a:rPr lang="zh-CN" altLang="en-US" dirty="0">
                <a:solidFill>
                  <a:srgbClr val="2D4762"/>
                </a:solidFill>
              </a:rPr>
              <a:t>取元素：同时支持列表与字符串根据</a:t>
            </a:r>
            <a:r>
              <a:rPr lang="en-US" altLang="zh-CN" dirty="0">
                <a:solidFill>
                  <a:srgbClr val="2D4762"/>
                </a:solidFill>
              </a:rPr>
              <a:t>index</a:t>
            </a:r>
            <a:r>
              <a:rPr lang="zh-CN" altLang="en-US" dirty="0">
                <a:solidFill>
                  <a:srgbClr val="2D4762"/>
                </a:solidFill>
              </a:rPr>
              <a:t>取元素。</a:t>
            </a:r>
            <a:endParaRPr lang="zh-CN" altLang="en-US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</p:txBody>
      </p:sp>
      <p:pic>
        <p:nvPicPr>
          <p:cNvPr id="2" name="图片 1" descr="屏幕快照 2019-12-08 下午10.06.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554480"/>
            <a:ext cx="8040370" cy="50057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21714" y="1213658"/>
            <a:ext cx="10922924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D4762"/>
                </a:solidFill>
              </a:rPr>
              <a:t>演示：</a:t>
            </a:r>
            <a:r>
              <a:rPr lang="en-US" altLang="zh-CN" dirty="0">
                <a:solidFill>
                  <a:srgbClr val="2D4762"/>
                </a:solidFill>
              </a:rPr>
              <a:t>list</a:t>
            </a:r>
            <a:r>
              <a:rPr lang="zh-CN" altLang="en-US" dirty="0">
                <a:solidFill>
                  <a:srgbClr val="2D4762"/>
                </a:solidFill>
              </a:rPr>
              <a:t>根据</a:t>
            </a:r>
            <a:r>
              <a:rPr lang="en-US" altLang="zh-CN" dirty="0">
                <a:solidFill>
                  <a:srgbClr val="2D4762"/>
                </a:solidFill>
              </a:rPr>
              <a:t>index</a:t>
            </a:r>
            <a:r>
              <a:rPr lang="zh-CN" altLang="en-US" dirty="0">
                <a:solidFill>
                  <a:srgbClr val="2D4762"/>
                </a:solidFill>
              </a:rPr>
              <a:t>取值</a:t>
            </a:r>
            <a:endParaRPr lang="zh-CN" altLang="en-US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</p:txBody>
      </p:sp>
      <p:pic>
        <p:nvPicPr>
          <p:cNvPr id="2" name="图片 1" descr="屏幕快照 2019-12-09 下午2.25.28"/>
          <p:cNvPicPr>
            <a:picLocks noChangeAspect="1"/>
          </p:cNvPicPr>
          <p:nvPr/>
        </p:nvPicPr>
        <p:blipFill>
          <a:blip r:embed="rId1"/>
          <a:srcRect l="-179" t="-810" r="78581" b="810"/>
          <a:stretch>
            <a:fillRect/>
          </a:stretch>
        </p:blipFill>
        <p:spPr>
          <a:xfrm>
            <a:off x="1582420" y="2572385"/>
            <a:ext cx="7259955" cy="29330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21714" y="1213658"/>
            <a:ext cx="10922924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D4762"/>
                </a:solidFill>
              </a:rPr>
              <a:t>演示：</a:t>
            </a:r>
            <a:r>
              <a:rPr lang="en-US" altLang="zh-CN" dirty="0">
                <a:solidFill>
                  <a:srgbClr val="2D4762"/>
                </a:solidFill>
              </a:rPr>
              <a:t>string</a:t>
            </a:r>
            <a:r>
              <a:rPr lang="zh-CN" altLang="en-US" dirty="0">
                <a:solidFill>
                  <a:srgbClr val="2D4762"/>
                </a:solidFill>
              </a:rPr>
              <a:t>根据</a:t>
            </a:r>
            <a:r>
              <a:rPr lang="en-US" altLang="zh-CN" dirty="0">
                <a:solidFill>
                  <a:srgbClr val="2D4762"/>
                </a:solidFill>
              </a:rPr>
              <a:t>index</a:t>
            </a:r>
            <a:r>
              <a:rPr lang="zh-CN" altLang="en-US" dirty="0">
                <a:solidFill>
                  <a:srgbClr val="2D4762"/>
                </a:solidFill>
              </a:rPr>
              <a:t>取值</a:t>
            </a:r>
            <a:endParaRPr lang="zh-CN" altLang="en-US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45870" y="2689860"/>
            <a:ext cx="9074785" cy="160718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32509" y="1213658"/>
            <a:ext cx="10922924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D4762"/>
                </a:solidFill>
              </a:rPr>
              <a:t>一些函数的翻译：</a:t>
            </a:r>
            <a:endParaRPr lang="zh-CN" altLang="en-US" sz="2400" dirty="0">
              <a:solidFill>
                <a:srgbClr val="2D4762"/>
              </a:solidFill>
            </a:endParaRPr>
          </a:p>
          <a:p>
            <a:r>
              <a:rPr lang="zh-CN" altLang="en-US" sz="2400" dirty="0">
                <a:solidFill>
                  <a:srgbClr val="2D4762"/>
                </a:solidFill>
              </a:rPr>
              <a:t>函数利用atom_expr  '(' arglist opt_comma ')'部分规约，函数的参数利用</a:t>
            </a:r>
            <a:r>
              <a:rPr lang="en-US" altLang="zh-CN" sz="2400" dirty="0">
                <a:solidFill>
                  <a:srgbClr val="2D4762"/>
                </a:solidFill>
              </a:rPr>
              <a:t>list</a:t>
            </a:r>
            <a:r>
              <a:rPr lang="zh-CN" altLang="en-US" sz="2400" dirty="0">
                <a:solidFill>
                  <a:srgbClr val="2D4762"/>
                </a:solidFill>
              </a:rPr>
              <a:t>存储</a:t>
            </a:r>
            <a:endParaRPr lang="en-US" altLang="zh-CN" sz="2400" dirty="0">
              <a:solidFill>
                <a:srgbClr val="2D4762"/>
              </a:solidFill>
            </a:endParaRPr>
          </a:p>
          <a:p>
            <a:r>
              <a:rPr lang="en-US" altLang="zh-CN" sz="2400" dirty="0" err="1">
                <a:solidFill>
                  <a:srgbClr val="2D4762"/>
                </a:solidFill>
              </a:rPr>
              <a:t>len</a:t>
            </a:r>
            <a:r>
              <a:rPr lang="zh-CN" altLang="en-US" sz="2400" dirty="0" err="1">
                <a:solidFill>
                  <a:srgbClr val="2D4762"/>
                </a:solidFill>
              </a:rPr>
              <a:t>的翻译：</a:t>
            </a:r>
            <a:r>
              <a:rPr lang="zh-CN" altLang="en-US" sz="2400" dirty="0">
                <a:solidFill>
                  <a:srgbClr val="2D4762"/>
                </a:solidFill>
                <a:sym typeface="+mn-ea"/>
              </a:rPr>
              <a:t>判断保留字，判断参数合法性，计算长度，赋给</a:t>
            </a:r>
            <a:r>
              <a:rPr lang="en-US" altLang="zh-CN" sz="2400" dirty="0">
                <a:solidFill>
                  <a:srgbClr val="2D4762"/>
                </a:solidFill>
                <a:sym typeface="+mn-ea"/>
              </a:rPr>
              <a:t>$$</a:t>
            </a:r>
            <a:endParaRPr lang="zh-CN" altLang="en-US" sz="2400" dirty="0" err="1">
              <a:solidFill>
                <a:srgbClr val="2D4762"/>
              </a:solidFill>
            </a:endParaRPr>
          </a:p>
          <a:p>
            <a:endParaRPr lang="en-US" altLang="zh-CN" sz="2400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</p:txBody>
      </p:sp>
      <p:pic>
        <p:nvPicPr>
          <p:cNvPr id="2" name="图片 1" descr="屏幕快照 2019-12-08 下午10.08.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" y="2555875"/>
            <a:ext cx="6184265" cy="38500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12824" y="1213658"/>
            <a:ext cx="10922924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D4762"/>
                </a:solidFill>
              </a:rPr>
              <a:t>演示：</a:t>
            </a:r>
            <a:r>
              <a:rPr lang="en-US" altLang="zh-CN" dirty="0">
                <a:solidFill>
                  <a:srgbClr val="2D4762"/>
                </a:solidFill>
              </a:rPr>
              <a:t>len</a:t>
            </a:r>
            <a:r>
              <a:rPr lang="zh-CN" altLang="en-US" dirty="0">
                <a:solidFill>
                  <a:srgbClr val="2D4762"/>
                </a:solidFill>
              </a:rPr>
              <a:t>函数，</a:t>
            </a:r>
            <a:r>
              <a:rPr lang="zh-CN" altLang="en-US" dirty="0">
                <a:solidFill>
                  <a:srgbClr val="2D4762"/>
                </a:solidFill>
                <a:sym typeface="+mn-ea"/>
              </a:rPr>
              <a:t>同时支持列表与字符串</a:t>
            </a:r>
            <a:r>
              <a:rPr lang="zh-CN" dirty="0">
                <a:solidFill>
                  <a:srgbClr val="2D4762"/>
                </a:solidFill>
                <a:sym typeface="+mn-ea"/>
              </a:rPr>
              <a:t>使用</a:t>
            </a:r>
            <a:r>
              <a:rPr lang="en-US" altLang="zh-CN" dirty="0">
                <a:solidFill>
                  <a:srgbClr val="2D4762"/>
                </a:solidFill>
                <a:sym typeface="+mn-ea"/>
              </a:rPr>
              <a:t>len</a:t>
            </a:r>
            <a:r>
              <a:rPr lang="zh-CN" altLang="en-US" dirty="0">
                <a:solidFill>
                  <a:srgbClr val="2D4762"/>
                </a:solidFill>
                <a:sym typeface="+mn-ea"/>
              </a:rPr>
              <a:t>函数取长度</a:t>
            </a:r>
            <a:r>
              <a:rPr lang="zh-CN" altLang="en-US" dirty="0">
                <a:solidFill>
                  <a:srgbClr val="2D4762"/>
                </a:solidFill>
                <a:sym typeface="+mn-ea"/>
              </a:rPr>
              <a:t>。</a:t>
            </a:r>
            <a:endParaRPr lang="zh-CN" altLang="en-US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</p:txBody>
      </p:sp>
      <p:pic>
        <p:nvPicPr>
          <p:cNvPr id="3" name="图片 2" descr="屏幕快照 2019-12-09 下午2.26.53"/>
          <p:cNvPicPr>
            <a:picLocks noChangeAspect="1"/>
          </p:cNvPicPr>
          <p:nvPr/>
        </p:nvPicPr>
        <p:blipFill>
          <a:blip r:embed="rId1"/>
          <a:srcRect r="74337"/>
          <a:stretch>
            <a:fillRect/>
          </a:stretch>
        </p:blipFill>
        <p:spPr>
          <a:xfrm>
            <a:off x="1066800" y="2152650"/>
            <a:ext cx="9629140" cy="43586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12824" y="1213658"/>
            <a:ext cx="10922924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D4762"/>
                </a:solidFill>
              </a:rPr>
              <a:t>演示：</a:t>
            </a:r>
            <a:r>
              <a:rPr lang="en-US" altLang="zh-CN" dirty="0">
                <a:solidFill>
                  <a:srgbClr val="2D4762"/>
                </a:solidFill>
              </a:rPr>
              <a:t>len</a:t>
            </a:r>
            <a:r>
              <a:rPr lang="zh-CN" altLang="en-US" dirty="0">
                <a:solidFill>
                  <a:srgbClr val="2D4762"/>
                </a:solidFill>
              </a:rPr>
              <a:t>函数，</a:t>
            </a:r>
            <a:r>
              <a:rPr lang="zh-CN" altLang="en-US" dirty="0">
                <a:solidFill>
                  <a:srgbClr val="2D4762"/>
                </a:solidFill>
                <a:sym typeface="+mn-ea"/>
              </a:rPr>
              <a:t>同时支持列表与字符串</a:t>
            </a:r>
            <a:r>
              <a:rPr lang="zh-CN" dirty="0">
                <a:solidFill>
                  <a:srgbClr val="2D4762"/>
                </a:solidFill>
                <a:sym typeface="+mn-ea"/>
              </a:rPr>
              <a:t>使用</a:t>
            </a:r>
            <a:r>
              <a:rPr lang="en-US" altLang="zh-CN" dirty="0">
                <a:solidFill>
                  <a:srgbClr val="2D4762"/>
                </a:solidFill>
                <a:sym typeface="+mn-ea"/>
              </a:rPr>
              <a:t>len</a:t>
            </a:r>
            <a:r>
              <a:rPr lang="zh-CN" altLang="en-US" dirty="0">
                <a:solidFill>
                  <a:srgbClr val="2D4762"/>
                </a:solidFill>
                <a:sym typeface="+mn-ea"/>
              </a:rPr>
              <a:t>函数取长度</a:t>
            </a:r>
            <a:r>
              <a:rPr lang="zh-CN" altLang="en-US" dirty="0">
                <a:solidFill>
                  <a:srgbClr val="2D4762"/>
                </a:solidFill>
                <a:sym typeface="+mn-ea"/>
              </a:rPr>
              <a:t>。</a:t>
            </a:r>
            <a:endParaRPr lang="zh-CN" altLang="en-US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1880" y="2310130"/>
            <a:ext cx="10527030" cy="244665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32509" y="1213658"/>
            <a:ext cx="10922924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2D4762"/>
                </a:solidFill>
              </a:rPr>
              <a:t>range</a:t>
            </a:r>
            <a:r>
              <a:rPr lang="zh-CN" altLang="en-US" sz="2400" dirty="0">
                <a:solidFill>
                  <a:srgbClr val="2D4762"/>
                </a:solidFill>
              </a:rPr>
              <a:t>的翻译：</a:t>
            </a:r>
            <a:endParaRPr lang="zh-CN" altLang="en-US" sz="2400" dirty="0">
              <a:solidFill>
                <a:srgbClr val="2D4762"/>
              </a:solidFill>
            </a:endParaRPr>
          </a:p>
          <a:p>
            <a:r>
              <a:rPr lang="zh-CN" altLang="en-US" sz="2400" dirty="0">
                <a:solidFill>
                  <a:srgbClr val="2D4762"/>
                </a:solidFill>
                <a:sym typeface="+mn-ea"/>
              </a:rPr>
              <a:t>判断保留字，判断参数合法性，根据不同的参数生成不同的</a:t>
            </a:r>
            <a:r>
              <a:rPr lang="en-US" altLang="zh-CN" sz="2400" dirty="0">
                <a:solidFill>
                  <a:srgbClr val="2D4762"/>
                </a:solidFill>
                <a:sym typeface="+mn-ea"/>
              </a:rPr>
              <a:t>list</a:t>
            </a:r>
            <a:r>
              <a:rPr lang="zh-CN" altLang="en-US" sz="2400" dirty="0">
                <a:solidFill>
                  <a:srgbClr val="2D4762"/>
                </a:solidFill>
                <a:sym typeface="+mn-ea"/>
              </a:rPr>
              <a:t>，赋给</a:t>
            </a:r>
            <a:r>
              <a:rPr lang="en-US" altLang="zh-CN" sz="2400" dirty="0">
                <a:solidFill>
                  <a:srgbClr val="2D4762"/>
                </a:solidFill>
                <a:sym typeface="+mn-ea"/>
              </a:rPr>
              <a:t>$$</a:t>
            </a:r>
            <a:endParaRPr lang="en-US" altLang="zh-CN" sz="2400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</p:txBody>
      </p:sp>
      <p:pic>
        <p:nvPicPr>
          <p:cNvPr id="3" name="图片 2" descr="屏幕快照 2019-12-08 下午10.08.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515" y="2252980"/>
            <a:ext cx="6737350" cy="4552315"/>
          </a:xfrm>
          <a:prstGeom prst="rect">
            <a:avLst/>
          </a:prstGeom>
        </p:spPr>
      </p:pic>
      <p:pic>
        <p:nvPicPr>
          <p:cNvPr id="4" name="图片 3" descr="屏幕快照 2019-12-08 下午10.08.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835" y="2244090"/>
            <a:ext cx="5447665" cy="456120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21714" y="1213658"/>
            <a:ext cx="10922924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D4762"/>
                </a:solidFill>
              </a:rPr>
              <a:t>演示：</a:t>
            </a:r>
            <a:r>
              <a:rPr lang="en-US" altLang="zh-CN" dirty="0">
                <a:solidFill>
                  <a:srgbClr val="2D4762"/>
                </a:solidFill>
              </a:rPr>
              <a:t>range</a:t>
            </a:r>
            <a:r>
              <a:rPr lang="zh-CN" altLang="en-US" dirty="0">
                <a:solidFill>
                  <a:srgbClr val="2D4762"/>
                </a:solidFill>
              </a:rPr>
              <a:t>函数</a:t>
            </a:r>
            <a:endParaRPr lang="zh-CN" altLang="en-US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</p:txBody>
      </p:sp>
      <p:pic>
        <p:nvPicPr>
          <p:cNvPr id="3" name="图片 2" descr="屏幕快照 2019-12-09 下午2.29.29"/>
          <p:cNvPicPr>
            <a:picLocks noChangeAspect="1"/>
          </p:cNvPicPr>
          <p:nvPr/>
        </p:nvPicPr>
        <p:blipFill>
          <a:blip r:embed="rId1"/>
          <a:srcRect t="1798" r="70901"/>
          <a:stretch>
            <a:fillRect/>
          </a:stretch>
        </p:blipFill>
        <p:spPr>
          <a:xfrm>
            <a:off x="546100" y="2042160"/>
            <a:ext cx="10083165" cy="395351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32509" y="1213658"/>
            <a:ext cx="10922924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2D4762"/>
                </a:solidFill>
              </a:rPr>
              <a:t>print</a:t>
            </a:r>
            <a:r>
              <a:rPr lang="zh-CN" altLang="en-US" sz="2400" dirty="0">
                <a:solidFill>
                  <a:srgbClr val="2D4762"/>
                </a:solidFill>
              </a:rPr>
              <a:t>的翻译：</a:t>
            </a:r>
            <a:endParaRPr lang="zh-CN" altLang="en-US" sz="2400" dirty="0">
              <a:solidFill>
                <a:srgbClr val="2D4762"/>
              </a:solidFill>
            </a:endParaRPr>
          </a:p>
          <a:p>
            <a:r>
              <a:rPr lang="zh-CN" altLang="en-US" sz="2400" dirty="0">
                <a:solidFill>
                  <a:srgbClr val="2D4762"/>
                </a:solidFill>
              </a:rPr>
              <a:t>直接调用</a:t>
            </a:r>
            <a:r>
              <a:rPr lang="en-US" altLang="zh-CN" sz="2400" dirty="0">
                <a:solidFill>
                  <a:srgbClr val="2D4762"/>
                </a:solidFill>
              </a:rPr>
              <a:t>print</a:t>
            </a:r>
            <a:r>
              <a:rPr lang="zh-CN" altLang="en-US" sz="2400" dirty="0">
                <a:solidFill>
                  <a:srgbClr val="2D4762"/>
                </a:solidFill>
              </a:rPr>
              <a:t>函数，针对不同的数据类型将数据内容输出到控制台</a:t>
            </a:r>
            <a:endParaRPr lang="en-US" altLang="zh-CN" sz="2400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</p:txBody>
      </p:sp>
      <p:pic>
        <p:nvPicPr>
          <p:cNvPr id="2" name="图片 1" descr="屏幕快照 2019-12-08 下午10.11.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" y="2379345"/>
            <a:ext cx="10058400" cy="366458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21714" y="1213658"/>
            <a:ext cx="10922924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D4762"/>
                </a:solidFill>
              </a:rPr>
              <a:t>演示：</a:t>
            </a:r>
            <a:r>
              <a:rPr lang="en-US" altLang="zh-CN" dirty="0">
                <a:solidFill>
                  <a:srgbClr val="2D4762"/>
                </a:solidFill>
              </a:rPr>
              <a:t>print</a:t>
            </a:r>
            <a:r>
              <a:rPr lang="zh-CN" altLang="en-US" dirty="0">
                <a:solidFill>
                  <a:srgbClr val="2D4762"/>
                </a:solidFill>
              </a:rPr>
              <a:t>函数</a:t>
            </a:r>
            <a:endParaRPr lang="zh-CN" altLang="en-US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</p:txBody>
      </p:sp>
      <p:pic>
        <p:nvPicPr>
          <p:cNvPr id="3" name="图片 2" descr="屏幕快照 2019-12-09 下午2.30.31"/>
          <p:cNvPicPr>
            <a:picLocks noChangeAspect="1"/>
          </p:cNvPicPr>
          <p:nvPr/>
        </p:nvPicPr>
        <p:blipFill>
          <a:blip r:embed="rId1"/>
          <a:srcRect r="77146"/>
          <a:stretch>
            <a:fillRect/>
          </a:stretch>
        </p:blipFill>
        <p:spPr>
          <a:xfrm>
            <a:off x="766445" y="1787525"/>
            <a:ext cx="4994910" cy="45999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平行四边形 11"/>
          <p:cNvSpPr/>
          <p:nvPr/>
        </p:nvSpPr>
        <p:spPr>
          <a:xfrm>
            <a:off x="7465194" y="2625258"/>
            <a:ext cx="1709052" cy="3204473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7097" y="179520"/>
            <a:ext cx="3230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ONE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764280" y="3643573"/>
            <a:ext cx="4663440" cy="971920"/>
            <a:chOff x="3773174" y="3643573"/>
            <a:chExt cx="4663440" cy="971920"/>
          </a:xfrm>
        </p:grpSpPr>
        <p:sp>
          <p:nvSpPr>
            <p:cNvPr id="6" name="文本框 5"/>
            <p:cNvSpPr txBox="1"/>
            <p:nvPr/>
          </p:nvSpPr>
          <p:spPr>
            <a:xfrm>
              <a:off x="3773174" y="3643573"/>
              <a:ext cx="4663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基本数据结构</a:t>
              </a:r>
              <a:endParaRPr lang="en-US" altLang="zh-CN" sz="2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782069" y="4215383"/>
              <a:ext cx="46456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a-DK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773174" y="4173495"/>
              <a:ext cx="4663440" cy="108000"/>
              <a:chOff x="3649980" y="3375660"/>
              <a:chExt cx="4663440" cy="108000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3733800" y="3429660"/>
                <a:ext cx="4495800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椭圆 9"/>
              <p:cNvSpPr/>
              <p:nvPr/>
            </p:nvSpPr>
            <p:spPr>
              <a:xfrm>
                <a:off x="3649980" y="3375660"/>
                <a:ext cx="108000" cy="108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205420" y="3375660"/>
                <a:ext cx="108000" cy="108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" name="平行四边形 12"/>
          <p:cNvSpPr/>
          <p:nvPr/>
        </p:nvSpPr>
        <p:spPr>
          <a:xfrm>
            <a:off x="9728200" y="0"/>
            <a:ext cx="1930400" cy="3619500"/>
          </a:xfrm>
          <a:prstGeom prst="parallelogram">
            <a:avLst>
              <a:gd name="adj" fmla="val 61567"/>
            </a:avLst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/>
        </p:nvSpPr>
        <p:spPr>
          <a:xfrm>
            <a:off x="1297820" y="5228823"/>
            <a:ext cx="868894" cy="1629177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>
            <a:off x="10481499" y="5558218"/>
            <a:ext cx="693217" cy="1299782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1088695" y="4414234"/>
            <a:ext cx="868894" cy="1629177"/>
          </a:xfrm>
          <a:prstGeom prst="parallelogram">
            <a:avLst>
              <a:gd name="adj" fmla="val 61567"/>
            </a:avLst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567242" y="5723049"/>
            <a:ext cx="365497" cy="685307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123541" y="1025771"/>
            <a:ext cx="1944916" cy="1944914"/>
            <a:chOff x="222586" y="2787385"/>
            <a:chExt cx="1224000" cy="1223998"/>
          </a:xfrm>
        </p:grpSpPr>
        <p:sp>
          <p:nvSpPr>
            <p:cNvPr id="19" name="椭圆 18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32509" y="1213658"/>
            <a:ext cx="10922924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2D4762"/>
                </a:solidFill>
              </a:rPr>
              <a:t>append</a:t>
            </a:r>
            <a:r>
              <a:rPr lang="zh-CN" altLang="en-US" sz="2400" dirty="0">
                <a:solidFill>
                  <a:srgbClr val="2D4762"/>
                </a:solidFill>
              </a:rPr>
              <a:t>方法的翻译：</a:t>
            </a:r>
            <a:endParaRPr lang="zh-CN" altLang="en-US" sz="2400" dirty="0">
              <a:solidFill>
                <a:srgbClr val="2D4762"/>
              </a:solidFill>
            </a:endParaRPr>
          </a:p>
          <a:p>
            <a:r>
              <a:rPr lang="en-US" altLang="zh-CN" sz="2400" dirty="0">
                <a:solidFill>
                  <a:srgbClr val="2D4762"/>
                </a:solidFill>
              </a:rPr>
              <a:t>.append</a:t>
            </a:r>
            <a:r>
              <a:rPr lang="zh-CN" altLang="en-US" sz="2400" dirty="0">
                <a:solidFill>
                  <a:srgbClr val="2D4762"/>
                </a:solidFill>
              </a:rPr>
              <a:t>先利用</a:t>
            </a:r>
            <a:r>
              <a:rPr lang="en-US" altLang="zh-CN" sz="2400" dirty="0">
                <a:solidFill>
                  <a:srgbClr val="2D4762"/>
                </a:solidFill>
              </a:rPr>
              <a:t>ID</a:t>
            </a:r>
            <a:r>
              <a:rPr lang="zh-CN" altLang="en-US" sz="2400" dirty="0">
                <a:solidFill>
                  <a:srgbClr val="2D4762"/>
                </a:solidFill>
              </a:rPr>
              <a:t>规约（atom_expr  '.' ID {$$.name=$3.data.s;}），随后和其余函数一样，在函数部分翻译，方案是调用</a:t>
            </a:r>
            <a:r>
              <a:rPr lang="en-US" altLang="zh-CN" sz="2400" dirty="0">
                <a:solidFill>
                  <a:srgbClr val="2D4762"/>
                </a:solidFill>
              </a:rPr>
              <a:t>append</a:t>
            </a:r>
            <a:r>
              <a:rPr lang="zh-CN" altLang="en-US" sz="2400" dirty="0">
                <a:solidFill>
                  <a:srgbClr val="2D4762"/>
                </a:solidFill>
              </a:rPr>
              <a:t>函数，通过新建一个</a:t>
            </a:r>
            <a:r>
              <a:rPr lang="en-US" altLang="zh-CN" sz="2400" dirty="0">
                <a:solidFill>
                  <a:srgbClr val="2D4762"/>
                </a:solidFill>
              </a:rPr>
              <a:t>list</a:t>
            </a:r>
            <a:r>
              <a:rPr lang="zh-CN" altLang="en-US" sz="2400" dirty="0">
                <a:solidFill>
                  <a:srgbClr val="2D4762"/>
                </a:solidFill>
              </a:rPr>
              <a:t>，</a:t>
            </a:r>
            <a:r>
              <a:rPr lang="zh-CN" altLang="en-US" sz="2400" dirty="0">
                <a:solidFill>
                  <a:srgbClr val="2D4762"/>
                </a:solidFill>
              </a:rPr>
              <a:t>向</a:t>
            </a:r>
            <a:r>
              <a:rPr lang="en-US" altLang="zh-CN" sz="2400" dirty="0">
                <a:solidFill>
                  <a:srgbClr val="2D4762"/>
                </a:solidFill>
              </a:rPr>
              <a:t>list</a:t>
            </a:r>
            <a:r>
              <a:rPr lang="zh-CN" altLang="en-US" sz="2400" dirty="0">
                <a:solidFill>
                  <a:srgbClr val="2D4762"/>
                </a:solidFill>
              </a:rPr>
              <a:t>增加元素，通过翻译方案逐层传递。</a:t>
            </a:r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</p:txBody>
      </p:sp>
      <p:pic>
        <p:nvPicPr>
          <p:cNvPr id="3" name="图片 2" descr="屏幕快照 2019-12-09 下午1.43.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30" y="2758440"/>
            <a:ext cx="7013575" cy="39528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21714" y="1213658"/>
            <a:ext cx="10922924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D4762"/>
                </a:solidFill>
              </a:rPr>
              <a:t>演示：</a:t>
            </a:r>
            <a:r>
              <a:rPr lang="en-US" altLang="zh-CN" dirty="0">
                <a:solidFill>
                  <a:srgbClr val="2D4762"/>
                </a:solidFill>
              </a:rPr>
              <a:t>append</a:t>
            </a:r>
            <a:r>
              <a:rPr lang="zh-CN" altLang="en-US" dirty="0">
                <a:solidFill>
                  <a:srgbClr val="2D4762"/>
                </a:solidFill>
              </a:rPr>
              <a:t>演示</a:t>
            </a:r>
            <a:endParaRPr lang="zh-CN" altLang="en-US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</p:txBody>
      </p:sp>
      <p:pic>
        <p:nvPicPr>
          <p:cNvPr id="3" name="图片 2" descr="屏幕快照 2019-12-09 下午2.31.37"/>
          <p:cNvPicPr>
            <a:picLocks noChangeAspect="1"/>
          </p:cNvPicPr>
          <p:nvPr/>
        </p:nvPicPr>
        <p:blipFill>
          <a:blip r:embed="rId1"/>
          <a:srcRect t="3010" r="79676"/>
          <a:stretch>
            <a:fillRect/>
          </a:stretch>
        </p:blipFill>
        <p:spPr>
          <a:xfrm>
            <a:off x="647700" y="1977390"/>
            <a:ext cx="9331325" cy="439991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32509" y="1213658"/>
            <a:ext cx="10922924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2D4762"/>
                </a:solidFill>
              </a:rPr>
              <a:t>list</a:t>
            </a:r>
            <a:r>
              <a:rPr lang="zh-CN" altLang="en-US" sz="2400" dirty="0">
                <a:solidFill>
                  <a:srgbClr val="2D4762"/>
                </a:solidFill>
              </a:rPr>
              <a:t>的翻译：</a:t>
            </a:r>
            <a:endParaRPr lang="zh-CN" altLang="en-US" sz="2400" dirty="0">
              <a:solidFill>
                <a:srgbClr val="2D4762"/>
              </a:solidFill>
            </a:endParaRPr>
          </a:p>
          <a:p>
            <a:r>
              <a:rPr lang="zh-CN" altLang="en-US" sz="2400" dirty="0">
                <a:solidFill>
                  <a:srgbClr val="2D4762"/>
                </a:solidFill>
              </a:rPr>
              <a:t>如果是字符串，转化成列表，如果是列表，保持不变</a:t>
            </a:r>
            <a:endParaRPr lang="zh-CN" altLang="en-US" sz="2400" dirty="0">
              <a:solidFill>
                <a:srgbClr val="2D4762"/>
              </a:solidFill>
            </a:endParaRPr>
          </a:p>
          <a:p>
            <a:endParaRPr lang="en-US" altLang="zh-CN" sz="2400" dirty="0">
              <a:solidFill>
                <a:srgbClr val="2D4762"/>
              </a:solidFill>
            </a:endParaRPr>
          </a:p>
          <a:p>
            <a:endParaRPr lang="en-US" altLang="zh-CN" sz="2400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</p:txBody>
      </p:sp>
      <p:pic>
        <p:nvPicPr>
          <p:cNvPr id="2" name="图片 1" descr="屏幕快照 2019-12-08 下午10.15.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" y="2192020"/>
            <a:ext cx="7346950" cy="4514215"/>
          </a:xfrm>
          <a:prstGeom prst="rect">
            <a:avLst/>
          </a:prstGeom>
        </p:spPr>
      </p:pic>
      <p:pic>
        <p:nvPicPr>
          <p:cNvPr id="3" name="图片 2" descr="屏幕快照 2019-12-08 下午10.15.21"/>
          <p:cNvPicPr>
            <a:picLocks noChangeAspect="1"/>
          </p:cNvPicPr>
          <p:nvPr/>
        </p:nvPicPr>
        <p:blipFill>
          <a:blip r:embed="rId2"/>
          <a:srcRect r="25964"/>
          <a:stretch>
            <a:fillRect/>
          </a:stretch>
        </p:blipFill>
        <p:spPr>
          <a:xfrm>
            <a:off x="5160645" y="2192020"/>
            <a:ext cx="6670675" cy="26765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21714" y="1213658"/>
            <a:ext cx="10922924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D4762"/>
                </a:solidFill>
              </a:rPr>
              <a:t>演示：</a:t>
            </a:r>
            <a:r>
              <a:rPr lang="en-US" altLang="zh-CN" dirty="0">
                <a:solidFill>
                  <a:srgbClr val="2D4762"/>
                </a:solidFill>
              </a:rPr>
              <a:t>list</a:t>
            </a:r>
            <a:r>
              <a:rPr lang="zh-CN" altLang="en-US" dirty="0">
                <a:solidFill>
                  <a:srgbClr val="2D4762"/>
                </a:solidFill>
              </a:rPr>
              <a:t>函数</a:t>
            </a:r>
            <a:endParaRPr lang="zh-CN" altLang="en-US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</p:txBody>
      </p:sp>
      <p:pic>
        <p:nvPicPr>
          <p:cNvPr id="2" name="图片 1" descr="屏幕快照 2019-12-09 下午2.39.57"/>
          <p:cNvPicPr>
            <a:picLocks noChangeAspect="1"/>
          </p:cNvPicPr>
          <p:nvPr/>
        </p:nvPicPr>
        <p:blipFill>
          <a:blip r:embed="rId1"/>
          <a:srcRect t="7481" r="71648"/>
          <a:stretch>
            <a:fillRect/>
          </a:stretch>
        </p:blipFill>
        <p:spPr>
          <a:xfrm>
            <a:off x="321945" y="2613025"/>
            <a:ext cx="10768965" cy="185483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32509" y="1213658"/>
            <a:ext cx="10922924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D4762"/>
                </a:solidFill>
              </a:rPr>
              <a:t>quit</a:t>
            </a:r>
            <a:r>
              <a:rPr lang="zh-CN" altLang="en-US" dirty="0">
                <a:solidFill>
                  <a:srgbClr val="2D4762"/>
                </a:solidFill>
              </a:rPr>
              <a:t>函数的翻译：直接调用</a:t>
            </a:r>
            <a:r>
              <a:rPr lang="en-US" altLang="zh-CN" dirty="0">
                <a:solidFill>
                  <a:srgbClr val="2D4762"/>
                </a:solidFill>
              </a:rPr>
              <a:t>exit</a:t>
            </a:r>
            <a:r>
              <a:rPr lang="zh-CN" altLang="en-US" dirty="0">
                <a:solidFill>
                  <a:srgbClr val="2D4762"/>
                </a:solidFill>
              </a:rPr>
              <a:t>库函数即可。</a:t>
            </a:r>
            <a:endParaRPr lang="zh-CN" altLang="en-US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2380" y="1847850"/>
            <a:ext cx="9063355" cy="45593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21714" y="1213658"/>
            <a:ext cx="10922924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D4762"/>
                </a:solidFill>
              </a:rPr>
              <a:t>演示：</a:t>
            </a:r>
            <a:r>
              <a:rPr lang="en-US" altLang="zh-CN" dirty="0">
                <a:solidFill>
                  <a:srgbClr val="2D4762"/>
                </a:solidFill>
              </a:rPr>
              <a:t>quit</a:t>
            </a:r>
            <a:r>
              <a:rPr lang="zh-CN" altLang="en-US" dirty="0">
                <a:solidFill>
                  <a:srgbClr val="2D4762"/>
                </a:solidFill>
              </a:rPr>
              <a:t>函数</a:t>
            </a:r>
            <a:endParaRPr lang="zh-CN" altLang="en-US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</p:txBody>
      </p:sp>
      <p:pic>
        <p:nvPicPr>
          <p:cNvPr id="3" name="图片 2" descr="屏幕快照 2019-12-09 下午2.34.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745" y="2578735"/>
            <a:ext cx="11022965" cy="41338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32509" y="1213658"/>
            <a:ext cx="10922924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D4762"/>
                </a:solidFill>
              </a:rPr>
              <a:t>time</a:t>
            </a:r>
            <a:r>
              <a:rPr lang="zh-CN" altLang="en-US" dirty="0">
                <a:solidFill>
                  <a:srgbClr val="2D4762"/>
                </a:solidFill>
              </a:rPr>
              <a:t>函数的翻译：利用time.h库函数 将时间转化为字符串输出</a:t>
            </a:r>
            <a:endParaRPr lang="zh-CN" altLang="en-US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</p:txBody>
      </p:sp>
      <p:pic>
        <p:nvPicPr>
          <p:cNvPr id="3" name="图片 2" descr="屏幕快照 2019-12-08 下午10.19.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985" y="1810385"/>
            <a:ext cx="10058400" cy="323786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21714" y="1213658"/>
            <a:ext cx="1092292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D4762"/>
                </a:solidFill>
              </a:rPr>
              <a:t>演示：</a:t>
            </a:r>
            <a:r>
              <a:rPr lang="en-US" altLang="zh-CN" dirty="0">
                <a:solidFill>
                  <a:srgbClr val="2D4762"/>
                </a:solidFill>
              </a:rPr>
              <a:t>time</a:t>
            </a:r>
            <a:r>
              <a:rPr lang="zh-CN" altLang="en-US" dirty="0">
                <a:solidFill>
                  <a:srgbClr val="2D4762"/>
                </a:solidFill>
              </a:rPr>
              <a:t>函数</a:t>
            </a:r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2D4762"/>
              </a:solidFill>
            </a:endParaRPr>
          </a:p>
        </p:txBody>
      </p:sp>
      <p:pic>
        <p:nvPicPr>
          <p:cNvPr id="3" name="图片 2" descr="屏幕快照 2019-12-09 下午2.34.52"/>
          <p:cNvPicPr>
            <a:picLocks noChangeAspect="1"/>
          </p:cNvPicPr>
          <p:nvPr/>
        </p:nvPicPr>
        <p:blipFill>
          <a:blip r:embed="rId1"/>
          <a:srcRect r="80852"/>
          <a:stretch>
            <a:fillRect/>
          </a:stretch>
        </p:blipFill>
        <p:spPr>
          <a:xfrm>
            <a:off x="634365" y="2476500"/>
            <a:ext cx="10297795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平行四边形 11"/>
          <p:cNvSpPr/>
          <p:nvPr/>
        </p:nvSpPr>
        <p:spPr>
          <a:xfrm>
            <a:off x="7465194" y="2625258"/>
            <a:ext cx="1709052" cy="3204473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4181" y="179520"/>
            <a:ext cx="3230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FOUR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764280" y="3643573"/>
            <a:ext cx="4663440" cy="971920"/>
            <a:chOff x="3773174" y="3643573"/>
            <a:chExt cx="4663440" cy="971920"/>
          </a:xfrm>
        </p:grpSpPr>
        <p:sp>
          <p:nvSpPr>
            <p:cNvPr id="6" name="文本框 5"/>
            <p:cNvSpPr txBox="1"/>
            <p:nvPr/>
          </p:nvSpPr>
          <p:spPr>
            <a:xfrm>
              <a:off x="3773174" y="3643573"/>
              <a:ext cx="4663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运行结果</a:t>
              </a:r>
              <a:endParaRPr lang="en-US" altLang="zh-CN" sz="2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782069" y="4215383"/>
              <a:ext cx="46456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Lorem ipsum dolor sit amet</a:t>
              </a:r>
              <a:endParaRPr lang="da-DK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773174" y="4173495"/>
              <a:ext cx="4663440" cy="108000"/>
              <a:chOff x="3649980" y="3375660"/>
              <a:chExt cx="4663440" cy="108000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3733800" y="3429660"/>
                <a:ext cx="4495800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椭圆 9"/>
              <p:cNvSpPr/>
              <p:nvPr/>
            </p:nvSpPr>
            <p:spPr>
              <a:xfrm>
                <a:off x="3649980" y="3375660"/>
                <a:ext cx="108000" cy="108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205420" y="3375660"/>
                <a:ext cx="108000" cy="108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" name="平行四边形 12"/>
          <p:cNvSpPr/>
          <p:nvPr/>
        </p:nvSpPr>
        <p:spPr>
          <a:xfrm>
            <a:off x="9728200" y="0"/>
            <a:ext cx="1930400" cy="3619500"/>
          </a:xfrm>
          <a:prstGeom prst="parallelogram">
            <a:avLst>
              <a:gd name="adj" fmla="val 61567"/>
            </a:avLst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/>
        </p:nvSpPr>
        <p:spPr>
          <a:xfrm>
            <a:off x="1297820" y="5228823"/>
            <a:ext cx="868894" cy="1629177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>
            <a:off x="10481499" y="5558218"/>
            <a:ext cx="693217" cy="1299782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1088695" y="4414234"/>
            <a:ext cx="868894" cy="1629177"/>
          </a:xfrm>
          <a:prstGeom prst="parallelogram">
            <a:avLst>
              <a:gd name="adj" fmla="val 61567"/>
            </a:avLst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567242" y="5723049"/>
            <a:ext cx="365497" cy="685307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123541" y="1025771"/>
            <a:ext cx="1944916" cy="1944914"/>
            <a:chOff x="222586" y="2787385"/>
            <a:chExt cx="1224000" cy="1223998"/>
          </a:xfrm>
        </p:grpSpPr>
        <p:sp>
          <p:nvSpPr>
            <p:cNvPr id="19" name="椭圆 18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4181" y="179520"/>
            <a:ext cx="3230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FOUR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9646" y="826020"/>
            <a:ext cx="10848109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D4762"/>
                </a:solidFill>
              </a:rPr>
              <a:t>运行结果截图：</a:t>
            </a:r>
            <a:endParaRPr lang="en-US" altLang="zh-CN" sz="2400" dirty="0">
              <a:solidFill>
                <a:srgbClr val="2D4762"/>
              </a:solidFill>
            </a:endParaRPr>
          </a:p>
          <a:p>
            <a:endParaRPr lang="en-US" altLang="zh-CN" sz="2400" dirty="0">
              <a:solidFill>
                <a:srgbClr val="2D4762"/>
              </a:solidFill>
            </a:endParaRPr>
          </a:p>
          <a:p>
            <a:endParaRPr lang="en-US" altLang="zh-CN" sz="2400" dirty="0">
              <a:solidFill>
                <a:srgbClr val="2D4762"/>
              </a:solidFill>
            </a:endParaRPr>
          </a:p>
          <a:p>
            <a:endParaRPr lang="en-US" altLang="zh-CN" sz="2400" dirty="0">
              <a:solidFill>
                <a:srgbClr val="2D4762"/>
              </a:solidFill>
            </a:endParaRPr>
          </a:p>
          <a:p>
            <a:endParaRPr lang="zh-CN" altLang="en-US" sz="2400" dirty="0">
              <a:solidFill>
                <a:srgbClr val="2D4762"/>
              </a:solidFill>
            </a:endParaRPr>
          </a:p>
        </p:txBody>
      </p:sp>
      <p:pic>
        <p:nvPicPr>
          <p:cNvPr id="5" name="图片 4" descr="屏幕快照 2019-12-09 下午12.26.58"/>
          <p:cNvPicPr>
            <a:picLocks noChangeAspect="1"/>
          </p:cNvPicPr>
          <p:nvPr/>
        </p:nvPicPr>
        <p:blipFill>
          <a:blip r:embed="rId1"/>
          <a:srcRect r="62841"/>
          <a:stretch>
            <a:fillRect/>
          </a:stretch>
        </p:blipFill>
        <p:spPr>
          <a:xfrm>
            <a:off x="570865" y="1327785"/>
            <a:ext cx="3737610" cy="5349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48887" y="1313411"/>
            <a:ext cx="11421688" cy="5785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一些基本数据结构：</a:t>
            </a:r>
            <a:endParaRPr lang="zh-CN" altLang="en-US" sz="2800" dirty="0">
              <a:solidFill>
                <a:srgbClr val="2D4762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YYSTYPE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：属性栈中的元素属性，为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C++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的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struct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，利用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type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代表数据类型</a:t>
            </a:r>
            <a:endParaRPr lang="zh-CN" altLang="en-US" dirty="0">
              <a:solidFill>
                <a:srgbClr val="2D4762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endParaRPr lang="en-US" altLang="zh-CN" dirty="0">
              <a:solidFill>
                <a:srgbClr val="2D4762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en-US" altLang="zh-CN" dirty="0" err="1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yyd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：属性栈中元素的数据内容，为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union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，可选类型有：整数</a:t>
            </a:r>
            <a:r>
              <a:rPr lang="en-US" altLang="zh-CN" dirty="0" err="1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（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），浮点数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f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（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float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），字符串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（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char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*），列表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l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（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struct list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），左值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v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（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VAL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），用于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list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截取的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slice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（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struct slice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）</a:t>
            </a:r>
            <a:endParaRPr lang="zh-CN" altLang="en-US" dirty="0">
              <a:solidFill>
                <a:srgbClr val="2D4762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endParaRPr lang="en-US" altLang="zh-CN" dirty="0">
              <a:solidFill>
                <a:srgbClr val="2D4762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VAL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：符号表中数据内容，利用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flag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表示具体的类型，为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struct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，包括成员有：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flag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（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），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DATA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（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union </a:t>
            </a:r>
            <a:r>
              <a:rPr lang="en-US" altLang="zh-CN" dirty="0" err="1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vald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）</a:t>
            </a:r>
            <a:endParaRPr lang="en-US" altLang="zh-CN" dirty="0">
              <a:solidFill>
                <a:srgbClr val="2D4762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union </a:t>
            </a:r>
            <a:r>
              <a:rPr lang="en-US" altLang="zh-CN" dirty="0" err="1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vald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：表示内层数据内容，为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union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，可选类型有：整数</a:t>
            </a:r>
            <a:r>
              <a:rPr lang="en-US" altLang="zh-CN" dirty="0" err="1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（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），浮点数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f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（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float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），字符串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（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char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*），列表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l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（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struct list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）</a:t>
            </a:r>
            <a:endParaRPr lang="zh-CN" altLang="en-US" dirty="0">
              <a:solidFill>
                <a:srgbClr val="2D4762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endParaRPr lang="en-US" altLang="zh-CN" dirty="0">
              <a:solidFill>
                <a:srgbClr val="2D4762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struct slice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：用于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list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截取操作，成员有：列表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l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（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struct list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），初始位置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begin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（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），结束位置（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end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），步长（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step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）</a:t>
            </a:r>
            <a:endParaRPr lang="zh-CN" altLang="en-US" dirty="0">
              <a:solidFill>
                <a:srgbClr val="2D4762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endParaRPr lang="en-US" altLang="zh-CN" dirty="0">
              <a:solidFill>
                <a:srgbClr val="2D4762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struct list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：表示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python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中的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list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，包含的成员有：长度</a:t>
            </a:r>
            <a:r>
              <a:rPr lang="en-US" altLang="zh-CN" dirty="0" err="1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len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（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），空间大小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size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（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），结构体指针</a:t>
            </a:r>
            <a:r>
              <a:rPr lang="en-US" altLang="zh-CN" dirty="0" err="1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val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（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struct VAL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*）所指的空间用于存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list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的元素。</a:t>
            </a:r>
            <a:endParaRPr lang="en-US" altLang="zh-CN" dirty="0">
              <a:solidFill>
                <a:srgbClr val="2D4762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endParaRPr lang="en-US" altLang="zh-CN" dirty="0">
              <a:solidFill>
                <a:srgbClr val="2D4762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endParaRPr lang="en-US" altLang="zh-CN" dirty="0">
              <a:solidFill>
                <a:srgbClr val="2D4762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endParaRPr lang="en-US" altLang="zh-CN" dirty="0">
              <a:solidFill>
                <a:srgbClr val="2D4762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endParaRPr lang="en-US" altLang="zh-CN" dirty="0">
              <a:solidFill>
                <a:srgbClr val="2D4762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平行四边形 18"/>
          <p:cNvSpPr/>
          <p:nvPr/>
        </p:nvSpPr>
        <p:spPr>
          <a:xfrm>
            <a:off x="7087781" y="2327186"/>
            <a:ext cx="896163" cy="1680306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602053" y="2485"/>
            <a:ext cx="1859149" cy="1299424"/>
          </a:xfrm>
          <a:custGeom>
            <a:avLst/>
            <a:gdLst>
              <a:gd name="connsiteX0" fmla="*/ 432904 w 1859149"/>
              <a:gd name="connsiteY0" fmla="*/ 0 h 1299424"/>
              <a:gd name="connsiteX1" fmla="*/ 1859149 w 1859149"/>
              <a:gd name="connsiteY1" fmla="*/ 0 h 1299424"/>
              <a:gd name="connsiteX2" fmla="*/ 1426245 w 1859149"/>
              <a:gd name="connsiteY2" fmla="*/ 1299424 h 1299424"/>
              <a:gd name="connsiteX3" fmla="*/ 0 w 1859149"/>
              <a:gd name="connsiteY3" fmla="*/ 1299424 h 129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9149" h="1299424">
                <a:moveTo>
                  <a:pt x="432904" y="0"/>
                </a:moveTo>
                <a:lnTo>
                  <a:pt x="1859149" y="0"/>
                </a:lnTo>
                <a:lnTo>
                  <a:pt x="1426245" y="1299424"/>
                </a:lnTo>
                <a:lnTo>
                  <a:pt x="0" y="1299424"/>
                </a:ln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>
            <a:off x="3212806" y="0"/>
            <a:ext cx="3710990" cy="6858000"/>
          </a:xfrm>
          <a:prstGeom prst="parallelogram">
            <a:avLst>
              <a:gd name="adj" fmla="val 61567"/>
            </a:avLst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957589" y="1970468"/>
            <a:ext cx="5578274" cy="14037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梯形 6"/>
          <p:cNvSpPr/>
          <p:nvPr/>
        </p:nvSpPr>
        <p:spPr>
          <a:xfrm rot="16200000">
            <a:off x="804929" y="2221606"/>
            <a:ext cx="1403798" cy="901521"/>
          </a:xfrm>
          <a:prstGeom prst="trapezoid">
            <a:avLst>
              <a:gd name="adj" fmla="val 28149"/>
            </a:avLst>
          </a:prstGeom>
          <a:solidFill>
            <a:srgbClr val="0259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2228044"/>
            <a:ext cx="1056067" cy="896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65849" y="2092493"/>
            <a:ext cx="4288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spc="600" dirty="0">
                <a:solidFill>
                  <a:schemeClr val="bg1"/>
                </a:solidFill>
                <a:latin typeface="+mn-ea"/>
              </a:rPr>
              <a:t>THANKS</a:t>
            </a:r>
            <a:endParaRPr lang="zh-CN" altLang="en-US" sz="6000" b="1" spc="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65849" y="3013451"/>
            <a:ext cx="428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FOR YOUR WATCHING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9728200" y="0"/>
            <a:ext cx="1930400" cy="3619500"/>
          </a:xfrm>
          <a:prstGeom prst="parallelogram">
            <a:avLst>
              <a:gd name="adj" fmla="val 61567"/>
            </a:avLst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>
            <a:off x="1297820" y="5228823"/>
            <a:ext cx="868894" cy="1629177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/>
        </p:nvSpPr>
        <p:spPr>
          <a:xfrm>
            <a:off x="10481499" y="5558218"/>
            <a:ext cx="693217" cy="1299782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1088695" y="4414234"/>
            <a:ext cx="868894" cy="1629177"/>
          </a:xfrm>
          <a:prstGeom prst="parallelogram">
            <a:avLst>
              <a:gd name="adj" fmla="val 61567"/>
            </a:avLst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567242" y="5723049"/>
            <a:ext cx="365497" cy="685307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932739" y="25253"/>
            <a:ext cx="1224000" cy="1223998"/>
            <a:chOff x="222586" y="2787385"/>
            <a:chExt cx="1224000" cy="1223998"/>
          </a:xfrm>
        </p:grpSpPr>
        <p:sp>
          <p:nvSpPr>
            <p:cNvPr id="29" name="椭圆 28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333536" y="4136503"/>
            <a:ext cx="695139" cy="642714"/>
            <a:chOff x="5539978" y="4136503"/>
            <a:chExt cx="695139" cy="642714"/>
          </a:xfrm>
        </p:grpSpPr>
        <p:sp>
          <p:nvSpPr>
            <p:cNvPr id="37" name="右箭头 36"/>
            <p:cNvSpPr/>
            <p:nvPr/>
          </p:nvSpPr>
          <p:spPr>
            <a:xfrm>
              <a:off x="5711077" y="4136503"/>
              <a:ext cx="524040" cy="642714"/>
            </a:xfrm>
            <a:prstGeom prst="rightArrow">
              <a:avLst/>
            </a:prstGeom>
            <a:solidFill>
              <a:srgbClr val="FFA4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627849" y="4297839"/>
              <a:ext cx="52821" cy="322021"/>
            </a:xfrm>
            <a:prstGeom prst="rect">
              <a:avLst/>
            </a:prstGeom>
            <a:solidFill>
              <a:srgbClr val="FFA4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39978" y="4297839"/>
              <a:ext cx="52821" cy="322021"/>
            </a:xfrm>
            <a:prstGeom prst="rect">
              <a:avLst/>
            </a:prstGeom>
            <a:solidFill>
              <a:srgbClr val="FFA4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快照 2019-12-09 下午1.36.32"/>
          <p:cNvPicPr>
            <a:picLocks noChangeAspect="1"/>
          </p:cNvPicPr>
          <p:nvPr/>
        </p:nvPicPr>
        <p:blipFill>
          <a:blip r:embed="rId1"/>
          <a:srcRect r="68216"/>
          <a:stretch>
            <a:fillRect/>
          </a:stretch>
        </p:blipFill>
        <p:spPr>
          <a:xfrm>
            <a:off x="131445" y="1104900"/>
            <a:ext cx="2418715" cy="56889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26790" y="1283335"/>
            <a:ext cx="74041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属性栈设计，支持</a:t>
            </a:r>
            <a:r>
              <a:rPr lang="en-US" altLang="zh-CN" sz="3600"/>
              <a:t>5</a:t>
            </a:r>
            <a:r>
              <a:rPr lang="zh-CN" altLang="en-US" sz="3600"/>
              <a:t>类数据结构，为了支持切片新增结构</a:t>
            </a:r>
            <a:r>
              <a:rPr lang="en-US" altLang="zh-CN" sz="3600"/>
              <a:t>slice</a:t>
            </a:r>
            <a:r>
              <a:rPr lang="zh-CN" altLang="en-US" sz="3600"/>
              <a:t>，隐式支持</a:t>
            </a:r>
            <a:r>
              <a:rPr lang="en-US" altLang="zh-CN" sz="3600"/>
              <a:t>Nonetype</a:t>
            </a:r>
            <a:r>
              <a:rPr lang="zh-CN" altLang="en-US" sz="3600"/>
              <a:t>结构，用于处理不需要打印的</a:t>
            </a:r>
            <a:r>
              <a:rPr lang="en-US" altLang="zh-CN" sz="3600"/>
              <a:t>val</a:t>
            </a:r>
            <a:r>
              <a:rPr lang="zh-CN" altLang="en-US" sz="3600"/>
              <a:t>，可作为元素放在列表中。</a:t>
            </a:r>
            <a:endParaRPr lang="zh-CN" alt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48887" y="1313411"/>
            <a:ext cx="11180618" cy="5539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属性栈：</a:t>
            </a:r>
            <a:endParaRPr lang="zh-CN" altLang="en-US" sz="2800" dirty="0">
              <a:solidFill>
                <a:srgbClr val="2D4762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规约时，利用属性栈中的内容进行翻译</a:t>
            </a:r>
            <a:endParaRPr lang="en-US" altLang="zh-CN" dirty="0">
              <a:solidFill>
                <a:srgbClr val="2D4762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endParaRPr lang="en-US" altLang="zh-CN" dirty="0">
              <a:solidFill>
                <a:srgbClr val="2D4762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元素类型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YYSTYPE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，使用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C++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中结构体实现，包含的成员有：变量的类型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type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（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），变量名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name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（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char*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），数据内容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data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（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union </a:t>
            </a:r>
            <a:r>
              <a:rPr lang="en-US" altLang="zh-CN" dirty="0" err="1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yyd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）。</a:t>
            </a:r>
            <a:endParaRPr lang="en-US" altLang="zh-CN" dirty="0">
              <a:solidFill>
                <a:srgbClr val="2D4762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endParaRPr lang="en-US" altLang="zh-CN" dirty="0">
              <a:solidFill>
                <a:srgbClr val="2D4762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zh-CN" altLang="en-US" sz="2800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符号表：</a:t>
            </a:r>
            <a:endParaRPr lang="zh-CN" altLang="en-US" sz="2800" dirty="0">
              <a:solidFill>
                <a:srgbClr val="2D4762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用于存储已经赋值的变量，以便在之后使用</a:t>
            </a:r>
            <a:endParaRPr lang="en-US" altLang="zh-CN" dirty="0">
              <a:solidFill>
                <a:srgbClr val="2D4762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endParaRPr lang="en-US" altLang="zh-CN" dirty="0">
              <a:solidFill>
                <a:srgbClr val="2D4762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利用结构体数组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TABLE[]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存放符号表，每个元素包含的成员有变量名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name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（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char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*），数据内容</a:t>
            </a:r>
            <a:r>
              <a:rPr lang="en-US" altLang="zh-CN" dirty="0" err="1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val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（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VAL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），是否为保留字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Res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（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）。（保留字的设置是因为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python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中如果将</a:t>
            </a:r>
            <a:r>
              <a:rPr lang="en-US" altLang="zh-CN" dirty="0" err="1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len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赋值以后，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len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就是符号表中的一个变量，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再调用</a:t>
            </a:r>
            <a:r>
              <a:rPr lang="en-US" altLang="zh-CN" dirty="0" err="1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len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函数会发生错误）</a:t>
            </a:r>
            <a:endParaRPr lang="zh-CN" altLang="en-US" dirty="0">
              <a:solidFill>
                <a:srgbClr val="2D4762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每次调用一个变量名先用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FIND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函数在符号表内查找，若找到，返回其下标，随后可通过下标访问其内容，若无找到，则新建一个表项，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flag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值置为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-1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，以待以后操作：引用错误或者对其赋值。</a:t>
            </a:r>
            <a:endParaRPr lang="en-US" altLang="zh-CN" sz="2800" dirty="0">
              <a:solidFill>
                <a:srgbClr val="2D4762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en-US" altLang="zh-CN" sz="2800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list</a:t>
            </a:r>
            <a:r>
              <a:rPr lang="zh-CN" altLang="en-US" sz="2800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结构：</a:t>
            </a:r>
            <a:endParaRPr lang="zh-CN" altLang="en-US" sz="2800" dirty="0">
              <a:solidFill>
                <a:srgbClr val="2D4762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利用结构数组实现，每个元素是一个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VAL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类型的</a:t>
            </a:r>
            <a:r>
              <a:rPr lang="en-US" altLang="zh-CN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union</a:t>
            </a:r>
            <a:r>
              <a:rPr lang="zh-CN" altLang="en-US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，可选择不同类型的数据</a:t>
            </a:r>
            <a:endParaRPr lang="en-US" altLang="zh-CN" dirty="0">
              <a:solidFill>
                <a:srgbClr val="2D4762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endParaRPr lang="en-US" altLang="zh-CN" dirty="0">
              <a:solidFill>
                <a:srgbClr val="2D4762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endParaRPr lang="en-US" altLang="zh-CN" dirty="0">
              <a:solidFill>
                <a:srgbClr val="2D4762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05402" y="1015596"/>
            <a:ext cx="11180618" cy="6616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D4762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函数：</a:t>
            </a:r>
            <a:endParaRPr lang="zh-CN" altLang="en-US" sz="2800" dirty="0">
              <a:solidFill>
                <a:srgbClr val="2D4762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2D4762"/>
                </a:solidFill>
                <a:sym typeface="Calibri" panose="020F0502020204030204" pitchFamily="34" charset="0"/>
              </a:rPr>
              <a:t>VAL pack(YYSTYPE </a:t>
            </a:r>
            <a:r>
              <a:rPr lang="en-US" altLang="zh-CN" dirty="0" err="1">
                <a:solidFill>
                  <a:srgbClr val="2D4762"/>
                </a:solidFill>
                <a:sym typeface="Calibri" panose="020F0502020204030204" pitchFamily="34" charset="0"/>
              </a:rPr>
              <a:t>val</a:t>
            </a:r>
            <a:r>
              <a:rPr lang="en-US" altLang="zh-CN" dirty="0">
                <a:solidFill>
                  <a:srgbClr val="2D4762"/>
                </a:solidFill>
                <a:sym typeface="Calibri" panose="020F0502020204030204" pitchFamily="34" charset="0"/>
              </a:rPr>
              <a:t>)				</a:t>
            </a:r>
            <a:r>
              <a:rPr lang="zh-CN" altLang="en-US" dirty="0">
                <a:solidFill>
                  <a:srgbClr val="2D4762"/>
                </a:solidFill>
                <a:sym typeface="Calibri" panose="020F0502020204030204" pitchFamily="34" charset="0"/>
              </a:rPr>
              <a:t>用于将</a:t>
            </a:r>
            <a:r>
              <a:rPr lang="en-US" altLang="zh-CN" dirty="0">
                <a:solidFill>
                  <a:srgbClr val="2D4762"/>
                </a:solidFill>
                <a:sym typeface="Calibri" panose="020F0502020204030204" pitchFamily="34" charset="0"/>
              </a:rPr>
              <a:t>YYSTYPE</a:t>
            </a:r>
            <a:r>
              <a:rPr lang="zh-CN" altLang="en-US" dirty="0">
                <a:solidFill>
                  <a:srgbClr val="2D4762"/>
                </a:solidFill>
                <a:sym typeface="Calibri" panose="020F0502020204030204" pitchFamily="34" charset="0"/>
              </a:rPr>
              <a:t>类型的数据变成</a:t>
            </a:r>
            <a:r>
              <a:rPr lang="en-US" altLang="zh-CN" dirty="0">
                <a:solidFill>
                  <a:srgbClr val="2D4762"/>
                </a:solidFill>
                <a:sym typeface="Calibri" panose="020F0502020204030204" pitchFamily="34" charset="0"/>
              </a:rPr>
              <a:t>VAL</a:t>
            </a:r>
            <a:r>
              <a:rPr lang="zh-CN" altLang="en-US" dirty="0">
                <a:solidFill>
                  <a:srgbClr val="2D4762"/>
                </a:solidFill>
                <a:sym typeface="Calibri" panose="020F0502020204030204" pitchFamily="34" charset="0"/>
              </a:rPr>
              <a:t>类型数据</a:t>
            </a:r>
            <a:endParaRPr lang="en-US" altLang="zh-CN" dirty="0">
              <a:solidFill>
                <a:srgbClr val="2D4762"/>
              </a:solidFill>
              <a:sym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2D4762"/>
                </a:solidFill>
                <a:sym typeface="Calibri" panose="020F0502020204030204" pitchFamily="34" charset="0"/>
              </a:rPr>
              <a:t>YYSTYPE unpack(VAL </a:t>
            </a:r>
            <a:r>
              <a:rPr lang="en-US" altLang="zh-CN" dirty="0" err="1">
                <a:solidFill>
                  <a:srgbClr val="2D4762"/>
                </a:solidFill>
                <a:sym typeface="Calibri" panose="020F0502020204030204" pitchFamily="34" charset="0"/>
              </a:rPr>
              <a:t>val</a:t>
            </a:r>
            <a:r>
              <a:rPr lang="en-US" altLang="zh-CN" dirty="0">
                <a:solidFill>
                  <a:srgbClr val="2D4762"/>
                </a:solidFill>
                <a:sym typeface="Calibri" panose="020F0502020204030204" pitchFamily="34" charset="0"/>
              </a:rPr>
              <a:t>)				</a:t>
            </a:r>
            <a:r>
              <a:rPr lang="zh-CN" altLang="en-US" dirty="0">
                <a:solidFill>
                  <a:srgbClr val="2D4762"/>
                </a:solidFill>
                <a:sym typeface="Calibri" panose="020F0502020204030204" pitchFamily="34" charset="0"/>
              </a:rPr>
              <a:t>上一个函数的逆操作</a:t>
            </a:r>
            <a:endParaRPr lang="en-US" altLang="zh-CN" dirty="0">
              <a:solidFill>
                <a:srgbClr val="2D4762"/>
              </a:solidFill>
              <a:sym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2D4762"/>
                </a:solidFill>
                <a:sym typeface="Calibri" panose="020F0502020204030204" pitchFamily="34" charset="0"/>
              </a:rPr>
              <a:t>int FIND(char *name)				</a:t>
            </a:r>
            <a:r>
              <a:rPr lang="zh-CN" altLang="en-US" dirty="0">
                <a:solidFill>
                  <a:srgbClr val="2D4762"/>
                </a:solidFill>
                <a:sym typeface="Calibri" panose="020F0502020204030204" pitchFamily="34" charset="0"/>
              </a:rPr>
              <a:t>根据变量名从符号表里面找到对应数据</a:t>
            </a:r>
            <a:endParaRPr lang="en-US" altLang="zh-CN" dirty="0">
              <a:solidFill>
                <a:srgbClr val="2D4762"/>
              </a:solidFill>
              <a:sym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2D4762"/>
                </a:solidFill>
                <a:sym typeface="Calibri" panose="020F0502020204030204" pitchFamily="34" charset="0"/>
              </a:rPr>
              <a:t>void </a:t>
            </a:r>
            <a:r>
              <a:rPr lang="en-US" altLang="zh-CN" dirty="0" err="1">
                <a:solidFill>
                  <a:srgbClr val="2D4762"/>
                </a:solidFill>
                <a:sym typeface="Calibri" panose="020F0502020204030204" pitchFamily="34" charset="0"/>
              </a:rPr>
              <a:t>yyerror</a:t>
            </a:r>
            <a:r>
              <a:rPr lang="en-US" altLang="zh-CN" dirty="0">
                <a:solidFill>
                  <a:srgbClr val="2D4762"/>
                </a:solidFill>
                <a:sym typeface="Calibri" panose="020F0502020204030204" pitchFamily="34" charset="0"/>
              </a:rPr>
              <a:t>(const char *s)				</a:t>
            </a:r>
            <a:r>
              <a:rPr lang="en-US" altLang="zh-CN" dirty="0" err="1">
                <a:solidFill>
                  <a:srgbClr val="2D4762"/>
                </a:solidFill>
                <a:sym typeface="Calibri" panose="020F0502020204030204" pitchFamily="34" charset="0"/>
              </a:rPr>
              <a:t>yacc</a:t>
            </a:r>
            <a:r>
              <a:rPr lang="zh-CN" altLang="en-US" dirty="0">
                <a:solidFill>
                  <a:srgbClr val="2D4762"/>
                </a:solidFill>
                <a:sym typeface="Calibri" panose="020F0502020204030204" pitchFamily="34" charset="0"/>
              </a:rPr>
              <a:t>提供的错误处理</a:t>
            </a:r>
            <a:endParaRPr lang="en-US" altLang="zh-CN" dirty="0">
              <a:solidFill>
                <a:srgbClr val="2D4762"/>
              </a:solidFill>
              <a:sym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2D4762"/>
                </a:solidFill>
              </a:rPr>
              <a:t>void print(VAL </a:t>
            </a:r>
            <a:r>
              <a:rPr lang="en-US" altLang="zh-CN" dirty="0" err="1">
                <a:solidFill>
                  <a:srgbClr val="2D4762"/>
                </a:solidFill>
              </a:rPr>
              <a:t>val</a:t>
            </a:r>
            <a:r>
              <a:rPr lang="en-US" altLang="zh-CN" dirty="0">
                <a:solidFill>
                  <a:srgbClr val="2D4762"/>
                </a:solidFill>
              </a:rPr>
              <a:t>)				</a:t>
            </a:r>
            <a:r>
              <a:rPr lang="zh-CN" altLang="en-US" dirty="0">
                <a:solidFill>
                  <a:srgbClr val="2D4762"/>
                </a:solidFill>
              </a:rPr>
              <a:t>打印</a:t>
            </a:r>
            <a:r>
              <a:rPr lang="en-US" altLang="zh-CN" dirty="0">
                <a:solidFill>
                  <a:srgbClr val="2D4762"/>
                </a:solidFill>
              </a:rPr>
              <a:t>VAL</a:t>
            </a:r>
            <a:r>
              <a:rPr lang="zh-CN" altLang="en-US" dirty="0">
                <a:solidFill>
                  <a:srgbClr val="2D4762"/>
                </a:solidFill>
              </a:rPr>
              <a:t>类型的数据</a:t>
            </a:r>
            <a:endParaRPr lang="en-US" altLang="zh-CN" dirty="0">
              <a:solidFill>
                <a:srgbClr val="2D4762"/>
              </a:solidFill>
            </a:endParaRPr>
          </a:p>
          <a:p>
            <a:r>
              <a:rPr lang="en-US" altLang="zh-CN" dirty="0">
                <a:solidFill>
                  <a:srgbClr val="2D4762"/>
                </a:solidFill>
              </a:rPr>
              <a:t>void print(YYSTYPE </a:t>
            </a:r>
            <a:r>
              <a:rPr lang="en-US" altLang="zh-CN" dirty="0" err="1">
                <a:solidFill>
                  <a:srgbClr val="2D4762"/>
                </a:solidFill>
              </a:rPr>
              <a:t>val</a:t>
            </a:r>
            <a:r>
              <a:rPr lang="en-US" altLang="zh-CN" dirty="0">
                <a:solidFill>
                  <a:srgbClr val="2D4762"/>
                </a:solidFill>
              </a:rPr>
              <a:t>)				</a:t>
            </a:r>
            <a:r>
              <a:rPr lang="zh-CN" altLang="en-US" dirty="0">
                <a:solidFill>
                  <a:srgbClr val="2D4762"/>
                </a:solidFill>
              </a:rPr>
              <a:t>打印</a:t>
            </a:r>
            <a:r>
              <a:rPr lang="en-US" altLang="zh-CN" dirty="0">
                <a:solidFill>
                  <a:srgbClr val="2D4762"/>
                </a:solidFill>
              </a:rPr>
              <a:t>YYSTYPE</a:t>
            </a:r>
            <a:r>
              <a:rPr lang="zh-CN" altLang="en-US" dirty="0">
                <a:solidFill>
                  <a:srgbClr val="2D4762"/>
                </a:solidFill>
              </a:rPr>
              <a:t>类型的数据</a:t>
            </a:r>
            <a:endParaRPr lang="en-US" altLang="zh-CN" dirty="0">
              <a:solidFill>
                <a:srgbClr val="2D4762"/>
              </a:solidFill>
            </a:endParaRPr>
          </a:p>
          <a:p>
            <a:r>
              <a:rPr lang="en-US" altLang="zh-CN" dirty="0">
                <a:solidFill>
                  <a:srgbClr val="2D4762"/>
                </a:solidFill>
              </a:rPr>
              <a:t>Struct list </a:t>
            </a:r>
            <a:r>
              <a:rPr lang="en-US" altLang="zh-CN" dirty="0" err="1">
                <a:solidFill>
                  <a:srgbClr val="2D4762"/>
                </a:solidFill>
              </a:rPr>
              <a:t>newlist</a:t>
            </a:r>
            <a:r>
              <a:rPr lang="en-US" altLang="zh-CN" dirty="0">
                <a:solidFill>
                  <a:srgbClr val="2D4762"/>
                </a:solidFill>
              </a:rPr>
              <a:t>()				</a:t>
            </a:r>
            <a:r>
              <a:rPr lang="zh-CN" altLang="en-US" dirty="0">
                <a:solidFill>
                  <a:srgbClr val="2D4762"/>
                </a:solidFill>
              </a:rPr>
              <a:t>建立一个新的</a:t>
            </a:r>
            <a:r>
              <a:rPr lang="en-US" altLang="zh-CN" dirty="0">
                <a:solidFill>
                  <a:srgbClr val="2D4762"/>
                </a:solidFill>
              </a:rPr>
              <a:t>list</a:t>
            </a:r>
            <a:r>
              <a:rPr lang="zh-CN" altLang="en-US" dirty="0">
                <a:solidFill>
                  <a:srgbClr val="2D4762"/>
                </a:solidFill>
              </a:rPr>
              <a:t>数据结构</a:t>
            </a:r>
            <a:endParaRPr lang="en-US" altLang="zh-CN" dirty="0">
              <a:solidFill>
                <a:srgbClr val="2D4762"/>
              </a:solidFill>
            </a:endParaRPr>
          </a:p>
          <a:p>
            <a:r>
              <a:rPr lang="en-US" altLang="zh-CN" dirty="0">
                <a:solidFill>
                  <a:srgbClr val="2D4762"/>
                </a:solidFill>
              </a:rPr>
              <a:t>void </a:t>
            </a:r>
            <a:r>
              <a:rPr lang="en-US" altLang="zh-CN" dirty="0" err="1">
                <a:solidFill>
                  <a:srgbClr val="2D4762"/>
                </a:solidFill>
              </a:rPr>
              <a:t>exlist</a:t>
            </a:r>
            <a:r>
              <a:rPr lang="en-US" altLang="zh-CN" dirty="0">
                <a:solidFill>
                  <a:srgbClr val="2D4762"/>
                </a:solidFill>
              </a:rPr>
              <a:t>(struct list &amp;l)				</a:t>
            </a:r>
            <a:r>
              <a:rPr lang="zh-CN" altLang="en-US" dirty="0">
                <a:solidFill>
                  <a:srgbClr val="2D4762"/>
                </a:solidFill>
              </a:rPr>
              <a:t>如果</a:t>
            </a:r>
            <a:r>
              <a:rPr lang="en-US" altLang="zh-CN" dirty="0">
                <a:solidFill>
                  <a:srgbClr val="2D4762"/>
                </a:solidFill>
              </a:rPr>
              <a:t>list</a:t>
            </a:r>
            <a:r>
              <a:rPr lang="zh-CN" altLang="en-US" dirty="0">
                <a:solidFill>
                  <a:srgbClr val="2D4762"/>
                </a:solidFill>
              </a:rPr>
              <a:t>空间不够，需要调用</a:t>
            </a:r>
            <a:r>
              <a:rPr lang="en-US" altLang="zh-CN" dirty="0" err="1">
                <a:solidFill>
                  <a:srgbClr val="2D4762"/>
                </a:solidFill>
              </a:rPr>
              <a:t>exlist</a:t>
            </a:r>
            <a:r>
              <a:rPr lang="zh-CN" altLang="en-US" dirty="0">
                <a:solidFill>
                  <a:srgbClr val="2D4762"/>
                </a:solidFill>
              </a:rPr>
              <a:t>在分配空间</a:t>
            </a:r>
            <a:endParaRPr lang="en-US" altLang="zh-CN" dirty="0">
              <a:solidFill>
                <a:srgbClr val="2D4762"/>
              </a:solidFill>
            </a:endParaRPr>
          </a:p>
          <a:p>
            <a:r>
              <a:rPr lang="en-US" altLang="zh-CN" dirty="0">
                <a:solidFill>
                  <a:srgbClr val="2D4762"/>
                </a:solidFill>
              </a:rPr>
              <a:t>void append(struct list &amp;l, VAL _</a:t>
            </a:r>
            <a:r>
              <a:rPr lang="en-US" altLang="zh-CN" dirty="0" err="1">
                <a:solidFill>
                  <a:srgbClr val="2D4762"/>
                </a:solidFill>
              </a:rPr>
              <a:t>val</a:t>
            </a:r>
            <a:r>
              <a:rPr lang="en-US" altLang="zh-CN" dirty="0">
                <a:solidFill>
                  <a:srgbClr val="2D4762"/>
                </a:solidFill>
              </a:rPr>
              <a:t>)			</a:t>
            </a:r>
            <a:r>
              <a:rPr lang="zh-CN" altLang="en-US" dirty="0">
                <a:solidFill>
                  <a:srgbClr val="2D4762"/>
                </a:solidFill>
              </a:rPr>
              <a:t>为</a:t>
            </a:r>
            <a:r>
              <a:rPr lang="en-US" altLang="zh-CN" dirty="0">
                <a:solidFill>
                  <a:srgbClr val="2D4762"/>
                </a:solidFill>
              </a:rPr>
              <a:t>list</a:t>
            </a:r>
            <a:r>
              <a:rPr lang="zh-CN" altLang="en-US" dirty="0">
                <a:solidFill>
                  <a:srgbClr val="2D4762"/>
                </a:solidFill>
              </a:rPr>
              <a:t>添加一个</a:t>
            </a:r>
            <a:r>
              <a:rPr lang="en-US" altLang="zh-CN" dirty="0">
                <a:solidFill>
                  <a:srgbClr val="2D4762"/>
                </a:solidFill>
              </a:rPr>
              <a:t>VAL</a:t>
            </a:r>
            <a:r>
              <a:rPr lang="zh-CN" altLang="en-US" dirty="0">
                <a:solidFill>
                  <a:srgbClr val="2D4762"/>
                </a:solidFill>
              </a:rPr>
              <a:t>类型的元素</a:t>
            </a:r>
            <a:endParaRPr lang="en-US" altLang="zh-CN" dirty="0">
              <a:solidFill>
                <a:srgbClr val="2D4762"/>
              </a:solidFill>
            </a:endParaRPr>
          </a:p>
          <a:p>
            <a:r>
              <a:rPr lang="en-US" altLang="zh-CN" dirty="0">
                <a:solidFill>
                  <a:srgbClr val="2D4762"/>
                </a:solidFill>
              </a:rPr>
              <a:t>void add (struct list &amp;l, struct list o)			</a:t>
            </a:r>
            <a:r>
              <a:rPr lang="zh-CN" altLang="en-US" dirty="0">
                <a:solidFill>
                  <a:srgbClr val="2D4762"/>
                </a:solidFill>
              </a:rPr>
              <a:t>将两个</a:t>
            </a:r>
            <a:r>
              <a:rPr lang="en-US" altLang="zh-CN" dirty="0">
                <a:solidFill>
                  <a:srgbClr val="2D4762"/>
                </a:solidFill>
              </a:rPr>
              <a:t>list</a:t>
            </a:r>
            <a:r>
              <a:rPr lang="zh-CN" altLang="en-US" dirty="0">
                <a:solidFill>
                  <a:srgbClr val="2D4762"/>
                </a:solidFill>
              </a:rPr>
              <a:t>拼接</a:t>
            </a:r>
            <a:endParaRPr lang="en-US" altLang="zh-CN" dirty="0">
              <a:solidFill>
                <a:srgbClr val="2D4762"/>
              </a:solidFill>
            </a:endParaRPr>
          </a:p>
          <a:p>
            <a:r>
              <a:rPr lang="en-US" altLang="zh-CN" dirty="0">
                <a:solidFill>
                  <a:srgbClr val="2D4762"/>
                </a:solidFill>
              </a:rPr>
              <a:t>void insert(struct list &amp;l, int index</a:t>
            </a:r>
            <a:r>
              <a:rPr lang="zh-CN" altLang="en-US" dirty="0">
                <a:solidFill>
                  <a:srgbClr val="2D4762"/>
                </a:solidFill>
              </a:rPr>
              <a:t>，</a:t>
            </a:r>
            <a:r>
              <a:rPr lang="en-US" altLang="zh-CN" dirty="0">
                <a:solidFill>
                  <a:srgbClr val="2D4762"/>
                </a:solidFill>
              </a:rPr>
              <a:t>VAL _</a:t>
            </a:r>
            <a:r>
              <a:rPr lang="en-US" altLang="zh-CN" dirty="0" err="1">
                <a:solidFill>
                  <a:srgbClr val="2D4762"/>
                </a:solidFill>
              </a:rPr>
              <a:t>val</a:t>
            </a:r>
            <a:r>
              <a:rPr lang="en-US" altLang="zh-CN" dirty="0">
                <a:solidFill>
                  <a:srgbClr val="2D4762"/>
                </a:solidFill>
              </a:rPr>
              <a:t>)		</a:t>
            </a:r>
            <a:r>
              <a:rPr lang="zh-CN" altLang="en-US" dirty="0">
                <a:solidFill>
                  <a:srgbClr val="2D4762"/>
                </a:solidFill>
              </a:rPr>
              <a:t>根据</a:t>
            </a:r>
            <a:r>
              <a:rPr lang="en-US" altLang="zh-CN" dirty="0">
                <a:solidFill>
                  <a:srgbClr val="2D4762"/>
                </a:solidFill>
              </a:rPr>
              <a:t>index</a:t>
            </a:r>
            <a:r>
              <a:rPr lang="zh-CN" altLang="en-US" dirty="0">
                <a:solidFill>
                  <a:srgbClr val="2D4762"/>
                </a:solidFill>
              </a:rPr>
              <a:t>索引插入类型为</a:t>
            </a:r>
            <a:r>
              <a:rPr lang="en-US" altLang="zh-CN" dirty="0">
                <a:solidFill>
                  <a:srgbClr val="2D4762"/>
                </a:solidFill>
              </a:rPr>
              <a:t>VAL</a:t>
            </a:r>
            <a:r>
              <a:rPr lang="zh-CN" altLang="en-US" dirty="0">
                <a:solidFill>
                  <a:srgbClr val="2D4762"/>
                </a:solidFill>
              </a:rPr>
              <a:t>的数据</a:t>
            </a:r>
            <a:endParaRPr lang="en-US" altLang="zh-CN" dirty="0">
              <a:solidFill>
                <a:srgbClr val="2D4762"/>
              </a:solidFill>
            </a:endParaRPr>
          </a:p>
          <a:p>
            <a:r>
              <a:rPr lang="en-US" altLang="zh-CN" dirty="0">
                <a:solidFill>
                  <a:srgbClr val="2D4762"/>
                </a:solidFill>
              </a:rPr>
              <a:t>VAL pop(struct list &amp;l, int index)			</a:t>
            </a:r>
            <a:r>
              <a:rPr lang="zh-CN" altLang="en-US" dirty="0">
                <a:solidFill>
                  <a:srgbClr val="2D4762"/>
                </a:solidFill>
              </a:rPr>
              <a:t>根据</a:t>
            </a:r>
            <a:r>
              <a:rPr lang="en-US" altLang="zh-CN" dirty="0">
                <a:solidFill>
                  <a:srgbClr val="2D4762"/>
                </a:solidFill>
              </a:rPr>
              <a:t>index</a:t>
            </a:r>
            <a:r>
              <a:rPr lang="zh-CN" altLang="en-US" dirty="0">
                <a:solidFill>
                  <a:srgbClr val="2D4762"/>
                </a:solidFill>
              </a:rPr>
              <a:t>索引弹出</a:t>
            </a:r>
            <a:r>
              <a:rPr lang="en-US" altLang="zh-CN" dirty="0">
                <a:solidFill>
                  <a:srgbClr val="2D4762"/>
                </a:solidFill>
              </a:rPr>
              <a:t>list</a:t>
            </a:r>
            <a:r>
              <a:rPr lang="zh-CN" altLang="en-US" dirty="0">
                <a:solidFill>
                  <a:srgbClr val="2D4762"/>
                </a:solidFill>
              </a:rPr>
              <a:t>中类型为</a:t>
            </a:r>
            <a:r>
              <a:rPr lang="en-US" altLang="zh-CN" dirty="0">
                <a:solidFill>
                  <a:srgbClr val="2D4762"/>
                </a:solidFill>
              </a:rPr>
              <a:t>VAL</a:t>
            </a:r>
            <a:r>
              <a:rPr lang="zh-CN" altLang="en-US" dirty="0">
                <a:solidFill>
                  <a:srgbClr val="2D4762"/>
                </a:solidFill>
              </a:rPr>
              <a:t>的数据</a:t>
            </a:r>
            <a:endParaRPr lang="en-US" altLang="zh-CN" dirty="0">
              <a:solidFill>
                <a:srgbClr val="2D4762"/>
              </a:solidFill>
            </a:endParaRPr>
          </a:p>
          <a:p>
            <a:r>
              <a:rPr lang="en-US" altLang="zh-CN" dirty="0">
                <a:solidFill>
                  <a:srgbClr val="2D4762"/>
                </a:solidFill>
              </a:rPr>
              <a:t>inline struct list slice(struct slice s);			</a:t>
            </a:r>
            <a:r>
              <a:rPr lang="zh-CN" altLang="en-US" dirty="0">
                <a:solidFill>
                  <a:srgbClr val="2D4762"/>
                </a:solidFill>
              </a:rPr>
              <a:t>返回对应的切片结果</a:t>
            </a:r>
            <a:endParaRPr lang="en-US" altLang="zh-CN" dirty="0">
              <a:solidFill>
                <a:srgbClr val="2D4762"/>
              </a:solidFill>
            </a:endParaRPr>
          </a:p>
          <a:p>
            <a:r>
              <a:rPr lang="en-US" altLang="zh-CN" dirty="0">
                <a:solidFill>
                  <a:srgbClr val="2D4762"/>
                </a:solidFill>
              </a:rPr>
              <a:t>struct list slice(struct list </a:t>
            </a:r>
            <a:r>
              <a:rPr lang="en-US" altLang="zh-CN" dirty="0" err="1">
                <a:solidFill>
                  <a:srgbClr val="2D4762"/>
                </a:solidFill>
              </a:rPr>
              <a:t>l,int</a:t>
            </a:r>
            <a:r>
              <a:rPr lang="en-US" altLang="zh-CN" dirty="0">
                <a:solidFill>
                  <a:srgbClr val="2D4762"/>
                </a:solidFill>
              </a:rPr>
              <a:t> </a:t>
            </a:r>
            <a:r>
              <a:rPr lang="en-US" altLang="zh-CN" dirty="0" err="1">
                <a:solidFill>
                  <a:srgbClr val="2D4762"/>
                </a:solidFill>
              </a:rPr>
              <a:t>begin,int</a:t>
            </a:r>
            <a:r>
              <a:rPr lang="en-US" altLang="zh-CN" dirty="0">
                <a:solidFill>
                  <a:srgbClr val="2D4762"/>
                </a:solidFill>
              </a:rPr>
              <a:t> </a:t>
            </a:r>
            <a:r>
              <a:rPr lang="en-US" altLang="zh-CN" dirty="0" err="1">
                <a:solidFill>
                  <a:srgbClr val="2D4762"/>
                </a:solidFill>
              </a:rPr>
              <a:t>end,int</a:t>
            </a:r>
            <a:r>
              <a:rPr lang="en-US" altLang="zh-CN" dirty="0">
                <a:solidFill>
                  <a:srgbClr val="2D4762"/>
                </a:solidFill>
              </a:rPr>
              <a:t> step);</a:t>
            </a:r>
            <a:endParaRPr lang="en-US" altLang="zh-CN" dirty="0">
              <a:solidFill>
                <a:srgbClr val="2D4762"/>
              </a:solidFill>
            </a:endParaRPr>
          </a:p>
          <a:p>
            <a:r>
              <a:rPr lang="en-US" altLang="zh-CN" dirty="0">
                <a:solidFill>
                  <a:srgbClr val="2D4762"/>
                </a:solidFill>
              </a:rPr>
              <a:t>inline void </a:t>
            </a:r>
            <a:r>
              <a:rPr lang="en-US" altLang="zh-CN" dirty="0" err="1">
                <a:solidFill>
                  <a:srgbClr val="2D4762"/>
                </a:solidFill>
              </a:rPr>
              <a:t>setslice</a:t>
            </a:r>
            <a:r>
              <a:rPr lang="en-US" altLang="zh-CN" dirty="0">
                <a:solidFill>
                  <a:srgbClr val="2D4762"/>
                </a:solidFill>
              </a:rPr>
              <a:t>(struct slice </a:t>
            </a:r>
            <a:r>
              <a:rPr lang="en-US" altLang="zh-CN" dirty="0" err="1">
                <a:solidFill>
                  <a:srgbClr val="2D4762"/>
                </a:solidFill>
              </a:rPr>
              <a:t>s,struct</a:t>
            </a:r>
            <a:r>
              <a:rPr lang="en-US" altLang="zh-CN" dirty="0">
                <a:solidFill>
                  <a:srgbClr val="2D4762"/>
                </a:solidFill>
              </a:rPr>
              <a:t> list o);		</a:t>
            </a:r>
            <a:r>
              <a:rPr lang="zh-CN" altLang="en-US" dirty="0">
                <a:solidFill>
                  <a:srgbClr val="2D4762"/>
                </a:solidFill>
              </a:rPr>
              <a:t>对切片进行赋值</a:t>
            </a:r>
            <a:endParaRPr lang="en-US" altLang="zh-CN" dirty="0">
              <a:solidFill>
                <a:srgbClr val="2D4762"/>
              </a:solidFill>
            </a:endParaRPr>
          </a:p>
          <a:p>
            <a:r>
              <a:rPr lang="en-US" altLang="zh-CN" dirty="0">
                <a:solidFill>
                  <a:srgbClr val="2D4762"/>
                </a:solidFill>
              </a:rPr>
              <a:t>void </a:t>
            </a:r>
            <a:r>
              <a:rPr lang="en-US" altLang="zh-CN" dirty="0" err="1">
                <a:solidFill>
                  <a:srgbClr val="2D4762"/>
                </a:solidFill>
              </a:rPr>
              <a:t>setslice</a:t>
            </a:r>
            <a:r>
              <a:rPr lang="en-US" altLang="zh-CN" dirty="0">
                <a:solidFill>
                  <a:srgbClr val="2D4762"/>
                </a:solidFill>
              </a:rPr>
              <a:t>(struct list &amp;</a:t>
            </a:r>
            <a:r>
              <a:rPr lang="en-US" altLang="zh-CN" dirty="0" err="1">
                <a:solidFill>
                  <a:srgbClr val="2D4762"/>
                </a:solidFill>
              </a:rPr>
              <a:t>l,int</a:t>
            </a:r>
            <a:r>
              <a:rPr lang="en-US" altLang="zh-CN" dirty="0">
                <a:solidFill>
                  <a:srgbClr val="2D4762"/>
                </a:solidFill>
              </a:rPr>
              <a:t> </a:t>
            </a:r>
            <a:r>
              <a:rPr lang="en-US" altLang="zh-CN" dirty="0" err="1">
                <a:solidFill>
                  <a:srgbClr val="2D4762"/>
                </a:solidFill>
              </a:rPr>
              <a:t>begin,int</a:t>
            </a:r>
            <a:r>
              <a:rPr lang="en-US" altLang="zh-CN" dirty="0">
                <a:solidFill>
                  <a:srgbClr val="2D4762"/>
                </a:solidFill>
              </a:rPr>
              <a:t> </a:t>
            </a:r>
            <a:r>
              <a:rPr lang="en-US" altLang="zh-CN" dirty="0" err="1">
                <a:solidFill>
                  <a:srgbClr val="2D4762"/>
                </a:solidFill>
              </a:rPr>
              <a:t>end,int</a:t>
            </a:r>
            <a:r>
              <a:rPr lang="en-US" altLang="zh-CN" dirty="0">
                <a:solidFill>
                  <a:srgbClr val="2D4762"/>
                </a:solidFill>
              </a:rPr>
              <a:t> </a:t>
            </a:r>
            <a:r>
              <a:rPr lang="en-US" altLang="zh-CN" dirty="0" err="1">
                <a:solidFill>
                  <a:srgbClr val="2D4762"/>
                </a:solidFill>
              </a:rPr>
              <a:t>step,struct</a:t>
            </a:r>
            <a:r>
              <a:rPr lang="en-US" altLang="zh-CN" dirty="0">
                <a:solidFill>
                  <a:srgbClr val="2D4762"/>
                </a:solidFill>
              </a:rPr>
              <a:t> list o);</a:t>
            </a:r>
            <a:endParaRPr lang="en-US" altLang="zh-CN" dirty="0">
              <a:solidFill>
                <a:srgbClr val="2D4762"/>
              </a:solidFill>
            </a:endParaRPr>
          </a:p>
          <a:p>
            <a:r>
              <a:rPr lang="en-US" altLang="zh-CN" dirty="0">
                <a:solidFill>
                  <a:srgbClr val="2D4762"/>
                </a:solidFill>
              </a:rPr>
              <a:t>int MOD(int n,int M);					</a:t>
            </a:r>
            <a:r>
              <a:rPr lang="zh-CN" altLang="en-US" dirty="0">
                <a:solidFill>
                  <a:srgbClr val="2D4762"/>
                </a:solidFill>
              </a:rPr>
              <a:t>用于</a:t>
            </a:r>
            <a:r>
              <a:rPr lang="en-US" altLang="zh-CN" dirty="0">
                <a:solidFill>
                  <a:srgbClr val="2D4762"/>
                </a:solidFill>
              </a:rPr>
              <a:t>%</a:t>
            </a:r>
            <a:r>
              <a:rPr lang="zh-CN" altLang="en-US" dirty="0">
                <a:solidFill>
                  <a:srgbClr val="2D4762"/>
                </a:solidFill>
              </a:rPr>
              <a:t>取模操作</a:t>
            </a:r>
            <a:endParaRPr lang="en-US" altLang="zh-CN" dirty="0">
              <a:solidFill>
                <a:srgbClr val="2D4762"/>
              </a:solidFill>
            </a:endParaRPr>
          </a:p>
          <a:p>
            <a:r>
              <a:rPr lang="en-US" altLang="zh-CN" dirty="0">
                <a:solidFill>
                  <a:srgbClr val="2D4762"/>
                </a:solidFill>
              </a:rPr>
              <a:t>float FMOD(float n,float M);				float</a:t>
            </a:r>
            <a:r>
              <a:rPr lang="zh-CN" altLang="en-US" dirty="0">
                <a:solidFill>
                  <a:srgbClr val="2D4762"/>
                </a:solidFill>
              </a:rPr>
              <a:t>的取模操作</a:t>
            </a:r>
            <a:endParaRPr lang="en-US" altLang="zh-CN" dirty="0">
              <a:solidFill>
                <a:srgbClr val="2D4762"/>
              </a:solidFill>
            </a:endParaRPr>
          </a:p>
          <a:p>
            <a:r>
              <a:rPr lang="en-US" altLang="zh-CN" dirty="0">
                <a:solidFill>
                  <a:srgbClr val="2D4762"/>
                </a:solidFill>
              </a:rPr>
              <a:t>void PrintFloat(float a);					</a:t>
            </a:r>
            <a:r>
              <a:rPr lang="zh-CN" altLang="en-US" dirty="0">
                <a:solidFill>
                  <a:srgbClr val="2D4762"/>
                </a:solidFill>
              </a:rPr>
              <a:t>用于打印</a:t>
            </a:r>
            <a:r>
              <a:rPr lang="en-US" altLang="zh-CN" dirty="0">
                <a:solidFill>
                  <a:srgbClr val="2D4762"/>
                </a:solidFill>
              </a:rPr>
              <a:t>float</a:t>
            </a:r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>
              <a:solidFill>
                <a:srgbClr val="025994"/>
              </a:solidFill>
              <a:sym typeface="Calibri" panose="020F0502020204030204" pitchFamily="34" charset="0"/>
            </a:endParaRPr>
          </a:p>
          <a:p>
            <a:endParaRPr lang="en-US" altLang="zh-CN" dirty="0">
              <a:solidFill>
                <a:srgbClr val="025994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endParaRPr lang="en-US" altLang="zh-CN" dirty="0">
              <a:solidFill>
                <a:srgbClr val="2D4762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平行四边形 11"/>
          <p:cNvSpPr/>
          <p:nvPr/>
        </p:nvSpPr>
        <p:spPr>
          <a:xfrm>
            <a:off x="7465194" y="2625258"/>
            <a:ext cx="1709052" cy="3204473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7097" y="179520"/>
            <a:ext cx="3230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TWO 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764280" y="3643573"/>
            <a:ext cx="4663440" cy="971920"/>
            <a:chOff x="3773174" y="3643573"/>
            <a:chExt cx="4663440" cy="971920"/>
          </a:xfrm>
        </p:grpSpPr>
        <p:sp>
          <p:nvSpPr>
            <p:cNvPr id="6" name="文本框 5"/>
            <p:cNvSpPr txBox="1"/>
            <p:nvPr/>
          </p:nvSpPr>
          <p:spPr>
            <a:xfrm>
              <a:off x="3773174" y="3643573"/>
              <a:ext cx="4663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词法分析</a:t>
              </a:r>
              <a:endParaRPr lang="en-US" altLang="zh-CN" sz="2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782069" y="4215383"/>
              <a:ext cx="46456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a-DK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773174" y="4173495"/>
              <a:ext cx="4663440" cy="108000"/>
              <a:chOff x="3649980" y="3375660"/>
              <a:chExt cx="4663440" cy="108000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3733800" y="3429660"/>
                <a:ext cx="4495800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椭圆 9"/>
              <p:cNvSpPr/>
              <p:nvPr/>
            </p:nvSpPr>
            <p:spPr>
              <a:xfrm>
                <a:off x="3649980" y="3375660"/>
                <a:ext cx="108000" cy="108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205420" y="3375660"/>
                <a:ext cx="108000" cy="108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" name="平行四边形 12"/>
          <p:cNvSpPr/>
          <p:nvPr/>
        </p:nvSpPr>
        <p:spPr>
          <a:xfrm>
            <a:off x="9728200" y="0"/>
            <a:ext cx="1930400" cy="3619500"/>
          </a:xfrm>
          <a:prstGeom prst="parallelogram">
            <a:avLst>
              <a:gd name="adj" fmla="val 61567"/>
            </a:avLst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/>
        </p:nvSpPr>
        <p:spPr>
          <a:xfrm>
            <a:off x="1297820" y="5228823"/>
            <a:ext cx="868894" cy="1629177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>
            <a:off x="10481499" y="5558218"/>
            <a:ext cx="693217" cy="1299782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1088695" y="4414234"/>
            <a:ext cx="868894" cy="1629177"/>
          </a:xfrm>
          <a:prstGeom prst="parallelogram">
            <a:avLst>
              <a:gd name="adj" fmla="val 61567"/>
            </a:avLst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567242" y="5723049"/>
            <a:ext cx="365497" cy="685307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123541" y="1025771"/>
            <a:ext cx="1944916" cy="1944914"/>
            <a:chOff x="222586" y="2787385"/>
            <a:chExt cx="1224000" cy="1223998"/>
          </a:xfrm>
        </p:grpSpPr>
        <p:sp>
          <p:nvSpPr>
            <p:cNvPr id="19" name="椭圆 18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07444" y="2992565"/>
            <a:ext cx="29718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Lorem ipsum dolor sit amt tempor.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6705" y="1271847"/>
            <a:ext cx="10706793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D4762"/>
                </a:solidFill>
              </a:rPr>
              <a:t>词法分析阶段：</a:t>
            </a:r>
            <a:endParaRPr lang="en-US" altLang="zh-CN" sz="2400" dirty="0">
              <a:solidFill>
                <a:srgbClr val="2D4762"/>
              </a:solidFill>
            </a:endParaRPr>
          </a:p>
          <a:p>
            <a:r>
              <a:rPr lang="zh-CN" altLang="en-US" sz="2400" dirty="0">
                <a:solidFill>
                  <a:srgbClr val="2D4762"/>
                </a:solidFill>
              </a:rPr>
              <a:t>将控制台的字符串根据正规式转换成属性栈的元素，并对类型进行设置</a:t>
            </a:r>
            <a:endParaRPr lang="en-US" altLang="zh-CN" sz="2400" dirty="0">
              <a:solidFill>
                <a:srgbClr val="2D4762"/>
              </a:solidFill>
            </a:endParaRPr>
          </a:p>
          <a:p>
            <a:endParaRPr lang="en-US" altLang="zh-CN" sz="2400" dirty="0">
              <a:solidFill>
                <a:srgbClr val="2D4762"/>
              </a:solidFill>
            </a:endParaRPr>
          </a:p>
          <a:p>
            <a:r>
              <a:rPr lang="en-US" altLang="zh-CN" sz="2400" dirty="0">
                <a:solidFill>
                  <a:srgbClr val="2D4762"/>
                </a:solidFill>
              </a:rPr>
              <a:t>LEX</a:t>
            </a:r>
            <a:r>
              <a:rPr lang="zh-CN" altLang="en-US" sz="2400" dirty="0">
                <a:solidFill>
                  <a:srgbClr val="2D4762"/>
                </a:solidFill>
              </a:rPr>
              <a:t>定义段（包括正规定义）：</a:t>
            </a:r>
            <a:endParaRPr lang="en-US" altLang="zh-CN" sz="2400" dirty="0">
              <a:solidFill>
                <a:srgbClr val="2D4762"/>
              </a:solidFill>
            </a:endParaRPr>
          </a:p>
          <a:p>
            <a:r>
              <a:rPr lang="en-US" altLang="zh-CN" dirty="0">
                <a:solidFill>
                  <a:srgbClr val="2D4762"/>
                </a:solidFill>
              </a:rPr>
              <a:t>letter    [a-</a:t>
            </a:r>
            <a:r>
              <a:rPr lang="en-US" altLang="zh-CN" dirty="0" err="1">
                <a:solidFill>
                  <a:srgbClr val="2D4762"/>
                </a:solidFill>
              </a:rPr>
              <a:t>zA</a:t>
            </a:r>
            <a:r>
              <a:rPr lang="en-US" altLang="zh-CN" dirty="0">
                <a:solidFill>
                  <a:srgbClr val="2D4762"/>
                </a:solidFill>
              </a:rPr>
              <a:t>-Z]					</a:t>
            </a:r>
            <a:r>
              <a:rPr lang="zh-CN" altLang="en-US" dirty="0">
                <a:solidFill>
                  <a:srgbClr val="2D4762"/>
                </a:solidFill>
              </a:rPr>
              <a:t>字母</a:t>
            </a:r>
            <a:endParaRPr lang="en-US" altLang="zh-CN" dirty="0">
              <a:solidFill>
                <a:srgbClr val="2D4762"/>
              </a:solidFill>
            </a:endParaRPr>
          </a:p>
          <a:p>
            <a:r>
              <a:rPr lang="en-US" altLang="zh-CN" dirty="0">
                <a:solidFill>
                  <a:srgbClr val="2D4762"/>
                </a:solidFill>
              </a:rPr>
              <a:t>digit     [0-9]					</a:t>
            </a:r>
            <a:r>
              <a:rPr lang="zh-CN" altLang="en-US" dirty="0">
                <a:solidFill>
                  <a:srgbClr val="2D4762"/>
                </a:solidFill>
              </a:rPr>
              <a:t>一位数字</a:t>
            </a:r>
            <a:endParaRPr lang="en-US" altLang="zh-CN" dirty="0">
              <a:solidFill>
                <a:srgbClr val="2D4762"/>
              </a:solidFill>
            </a:endParaRPr>
          </a:p>
          <a:p>
            <a:r>
              <a:rPr lang="en-US" altLang="zh-CN" dirty="0">
                <a:solidFill>
                  <a:srgbClr val="2D4762"/>
                </a:solidFill>
              </a:rPr>
              <a:t>number   {digit}+					</a:t>
            </a:r>
            <a:r>
              <a:rPr lang="zh-CN" altLang="en-US" dirty="0">
                <a:solidFill>
                  <a:srgbClr val="2D4762"/>
                </a:solidFill>
              </a:rPr>
              <a:t>数字</a:t>
            </a:r>
            <a:endParaRPr lang="en-US" altLang="zh-CN" dirty="0">
              <a:solidFill>
                <a:srgbClr val="2D4762"/>
              </a:solidFill>
            </a:endParaRPr>
          </a:p>
          <a:p>
            <a:r>
              <a:rPr lang="en-US" altLang="zh-CN" dirty="0">
                <a:solidFill>
                  <a:srgbClr val="2D4762"/>
                </a:solidFill>
              </a:rPr>
              <a:t>id       {letter}({letter}|{digit})*			</a:t>
            </a:r>
            <a:r>
              <a:rPr lang="zh-CN" altLang="en-US" dirty="0">
                <a:solidFill>
                  <a:srgbClr val="2D4762"/>
                </a:solidFill>
              </a:rPr>
              <a:t>以字母开头字符串，即为标识符（变量名、函数名）</a:t>
            </a:r>
            <a:br>
              <a:rPr lang="en-US" altLang="zh-CN" dirty="0">
                <a:solidFill>
                  <a:srgbClr val="2D4762"/>
                </a:solidFill>
              </a:rPr>
            </a:br>
            <a:r>
              <a:rPr lang="en-US" altLang="zh-CN" dirty="0">
                <a:solidFill>
                  <a:srgbClr val="2D4762"/>
                </a:solidFill>
              </a:rPr>
              <a:t>real     {number}“.”{number}?|{number}?“.”{number}	</a:t>
            </a:r>
            <a:r>
              <a:rPr lang="zh-CN" altLang="en-US" dirty="0">
                <a:solidFill>
                  <a:srgbClr val="2D4762"/>
                </a:solidFill>
              </a:rPr>
              <a:t>实数，浮点数</a:t>
            </a:r>
            <a:endParaRPr lang="en-US" altLang="zh-CN" dirty="0">
              <a:solidFill>
                <a:srgbClr val="2D4762"/>
              </a:solidFill>
            </a:endParaRPr>
          </a:p>
          <a:p>
            <a:endParaRPr lang="en-US" altLang="zh-CN" dirty="0"/>
          </a:p>
          <a:p>
            <a:endParaRPr lang="en-US" altLang="zh-CN" dirty="0">
              <a:solidFill>
                <a:srgbClr val="2D4762"/>
              </a:solidFill>
            </a:endParaRPr>
          </a:p>
          <a:p>
            <a:endParaRPr lang="zh-CN" altLang="en-US" sz="2400" dirty="0">
              <a:solidFill>
                <a:srgbClr val="2D4762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489742924"/>
  <p:tag name="KSO_WM_UNIT_PLACING_PICTURE_USER_VIEWPORT" val="{&quot;height&quot;:2531,&quot;width&quot;:14291}"/>
</p:tagLst>
</file>

<file path=ppt/theme/theme1.xml><?xml version="1.0" encoding="utf-8"?>
<a:theme xmlns:a="http://schemas.openxmlformats.org/drawingml/2006/main" name="Office 主题">
  <a:themeElements>
    <a:clrScheme name="阳光正好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76C2"/>
      </a:accent1>
      <a:accent2>
        <a:srgbClr val="0393D9"/>
      </a:accent2>
      <a:accent3>
        <a:srgbClr val="5B7503"/>
      </a:accent3>
      <a:accent4>
        <a:srgbClr val="ACBD0F"/>
      </a:accent4>
      <a:accent5>
        <a:srgbClr val="BD917E"/>
      </a:accent5>
      <a:accent6>
        <a:srgbClr val="23446B"/>
      </a:accent6>
      <a:hlink>
        <a:srgbClr val="0563C1"/>
      </a:hlink>
      <a:folHlink>
        <a:srgbClr val="954F72"/>
      </a:folHlink>
    </a:clrScheme>
    <a:fontScheme name="《正式场合》课题汇报、咨询报告、学术研讨等">
      <a:majorFont>
        <a:latin typeface="Arial"/>
        <a:ea typeface="方正综艺简体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4016</Words>
  <Application>WPS 演示</Application>
  <PresentationFormat>宽屏</PresentationFormat>
  <Paragraphs>328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Arial</vt:lpstr>
      <vt:lpstr>宋体</vt:lpstr>
      <vt:lpstr>Wingdings</vt:lpstr>
      <vt:lpstr>Times New Roman</vt:lpstr>
      <vt:lpstr>微软雅黑</vt:lpstr>
      <vt:lpstr>Calibri</vt:lpstr>
      <vt:lpstr>Calibri</vt:lpstr>
      <vt:lpstr>Segoe UI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Vision</cp:lastModifiedBy>
  <cp:revision>78</cp:revision>
  <dcterms:created xsi:type="dcterms:W3CDTF">2019-12-09T06:40:00Z</dcterms:created>
  <dcterms:modified xsi:type="dcterms:W3CDTF">2019-12-19T12:39:28Z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