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2" r:id="rId2"/>
    <p:sldId id="304" r:id="rId3"/>
    <p:sldId id="279" r:id="rId4"/>
    <p:sldId id="282" r:id="rId5"/>
    <p:sldId id="314" r:id="rId6"/>
    <p:sldId id="286" r:id="rId7"/>
    <p:sldId id="291" r:id="rId8"/>
    <p:sldId id="288" r:id="rId9"/>
    <p:sldId id="310" r:id="rId10"/>
    <p:sldId id="293" r:id="rId11"/>
    <p:sldId id="289" r:id="rId12"/>
    <p:sldId id="290" r:id="rId13"/>
    <p:sldId id="315" r:id="rId14"/>
    <p:sldId id="316" r:id="rId15"/>
    <p:sldId id="306" r:id="rId16"/>
    <p:sldId id="292" r:id="rId17"/>
    <p:sldId id="299" r:id="rId18"/>
    <p:sldId id="318" r:id="rId19"/>
    <p:sldId id="300" r:id="rId20"/>
    <p:sldId id="317" r:id="rId21"/>
    <p:sldId id="307" r:id="rId22"/>
    <p:sldId id="319" r:id="rId23"/>
    <p:sldId id="320" r:id="rId24"/>
    <p:sldId id="298" r:id="rId25"/>
    <p:sldId id="322" r:id="rId26"/>
    <p:sldId id="324" r:id="rId27"/>
    <p:sldId id="325" r:id="rId28"/>
    <p:sldId id="326" r:id="rId29"/>
    <p:sldId id="327" r:id="rId30"/>
    <p:sldId id="328" r:id="rId31"/>
    <p:sldId id="280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11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21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98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48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02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76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34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96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6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06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57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69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69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34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15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69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92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52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88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25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8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2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0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7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7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6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2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8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5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64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2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95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163178" y="4564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40951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41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57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79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10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58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7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3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26175" y="2042369"/>
            <a:ext cx="433965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编译原理实验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967066" y="3723554"/>
            <a:ext cx="42291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实现交互式的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MiniPython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解释器</a:t>
            </a:r>
          </a:p>
        </p:txBody>
      </p:sp>
      <p:sp>
        <p:nvSpPr>
          <p:cNvPr id="27" name="任意多边形: 形状 15">
            <a:extLst>
              <a:ext uri="{FF2B5EF4-FFF2-40B4-BE49-F238E27FC236}">
                <a16:creationId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>
            <a:extLst>
              <a:ext uri="{FF2B5EF4-FFF2-40B4-BE49-F238E27FC236}">
                <a16:creationId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>
            <a:extLst>
              <a:ext uri="{FF2B5EF4-FFF2-40B4-BE49-F238E27FC236}">
                <a16:creationId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>
            <a:extLst>
              <a:ext uri="{FF2B5EF4-FFF2-40B4-BE49-F238E27FC236}">
                <a16:creationId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矩形: 圆角 22">
            <a:extLst>
              <a:ext uri="{FF2B5EF4-FFF2-40B4-BE49-F238E27FC236}">
                <a16:creationId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>
            <a:extLst>
              <a:ext uri="{FF2B5EF4-FFF2-40B4-BE49-F238E27FC236}">
                <a16:creationId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>
            <a:extLst>
              <a:ext uri="{FF2B5EF4-FFF2-40B4-BE49-F238E27FC236}">
                <a16:creationId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>
            <a:extLst>
              <a:ext uri="{FF2B5EF4-FFF2-40B4-BE49-F238E27FC236}">
                <a16:creationId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>
            <a:extLst>
              <a:ext uri="{FF2B5EF4-FFF2-40B4-BE49-F238E27FC236}">
                <a16:creationId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>
            <a:extLst>
              <a:ext uri="{FF2B5EF4-FFF2-40B4-BE49-F238E27FC236}">
                <a16:creationId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>
            <a:extLst>
              <a:ext uri="{FF2B5EF4-FFF2-40B4-BE49-F238E27FC236}">
                <a16:creationId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>
            <a:extLst>
              <a:ext uri="{FF2B5EF4-FFF2-40B4-BE49-F238E27FC236}">
                <a16:creationId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>
            <a:extLst>
              <a:ext uri="{FF2B5EF4-FFF2-40B4-BE49-F238E27FC236}">
                <a16:creationId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DCBB7A-198D-4349-9A5B-49DA5218CD88}"/>
              </a:ext>
            </a:extLst>
          </p:cNvPr>
          <p:cNvSpPr txBox="1"/>
          <p:nvPr/>
        </p:nvSpPr>
        <p:spPr>
          <a:xfrm>
            <a:off x="8871284" y="5325979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成员：杨哲，王铭剑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杨佳熹，吴慈霆</a:t>
            </a:r>
          </a:p>
        </p:txBody>
      </p:sp>
    </p:spTree>
    <p:extLst>
      <p:ext uri="{BB962C8B-B14F-4D97-AF65-F5344CB8AC3E}">
        <p14:creationId xmlns:p14="http://schemas.microsoft.com/office/powerpoint/2010/main" val="42063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/>
      <p:bldP spid="2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语法制导翻译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第三部分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Three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753708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Syntax-Directed Translation</a:t>
            </a:r>
            <a:endParaRPr lang="zh-CN" altLang="en-US" sz="2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37512" y="459842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简述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ABD486-7EC4-4B2A-BBA6-A4126DA7ADB5}"/>
              </a:ext>
            </a:extLst>
          </p:cNvPr>
          <p:cNvSpPr txBox="1"/>
          <p:nvPr/>
        </p:nvSpPr>
        <p:spPr>
          <a:xfrm>
            <a:off x="1666941" y="1732125"/>
            <a:ext cx="8263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因为实现功能很多，代码不可能都放入报告，并且考虑到大家的思路都差不多，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这里只展示重要部分以及亮点部分：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类型的赋值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浅拷贝的实现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切片的实现（包括边界保护和负数下标）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中四则运算实现的细节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函数的实现细节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623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41071" y="470465"/>
            <a:ext cx="389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类型的赋值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FF1FB7-6012-40E0-8BEC-F99A04102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83" y="1888474"/>
            <a:ext cx="7809807" cy="212896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E10DEA5-34F1-4926-A3A4-5AD72F95D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83" y="4319745"/>
            <a:ext cx="7809807" cy="212896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E5B3597-C444-4559-B046-ECE95595EED1}"/>
              </a:ext>
            </a:extLst>
          </p:cNvPr>
          <p:cNvSpPr txBox="1"/>
          <p:nvPr/>
        </p:nvSpPr>
        <p:spPr>
          <a:xfrm>
            <a:off x="8570051" y="4174634"/>
            <a:ext cx="3453721" cy="224742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随后，我们把符号表里的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变量的地址，赋值给属性栈中的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指针。这样，当我们改变符号栈中的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内容时，相应的符号表那一项也会相应改变。属性栈的类型初始化为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1C82B0-307D-4297-AFC2-A63612542F0B}"/>
              </a:ext>
            </a:extLst>
          </p:cNvPr>
          <p:cNvSpPr txBox="1"/>
          <p:nvPr/>
        </p:nvSpPr>
        <p:spPr>
          <a:xfrm>
            <a:off x="8570050" y="1564368"/>
            <a:ext cx="3453721" cy="224742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在自底向上规约的时候，我们从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atom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往上规约，对于形如“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a=1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”这种语句，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会被规约成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。当我们读到一个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的时候，首先在符号表里查找，如果没有，会在符号表里创建一个新的项，其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域为这个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881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41071" y="470465"/>
            <a:ext cx="389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类型的赋值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FFF209-5C17-4095-81CB-D23DE90C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46" y="1154779"/>
            <a:ext cx="7126823" cy="4540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EF260A-DBDA-4769-8CFF-D58C273BB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645" y="5781039"/>
            <a:ext cx="7126823" cy="10769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D8FC01-F612-493C-891A-B4066705416D}"/>
              </a:ext>
            </a:extLst>
          </p:cNvPr>
          <p:cNvSpPr txBox="1"/>
          <p:nvPr/>
        </p:nvSpPr>
        <p:spPr>
          <a:xfrm>
            <a:off x="8496192" y="617376"/>
            <a:ext cx="3553317" cy="374671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atom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归约到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atom_expr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，再归约到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factor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。因为我们对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，所以会执行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unpack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unpack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如下面代码所示，会把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flag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拷贝到属性栈的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中。也就是说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unpack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会完成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YYSTYPE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的转换。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这时，如果原来符号表中就有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的定义，那么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会按照符号表中存的读取。否则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type=flag=-1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A91372-DD84-45BE-B4AC-FE3423F113CC}"/>
              </a:ext>
            </a:extLst>
          </p:cNvPr>
          <p:cNvSpPr txBox="1"/>
          <p:nvPr/>
        </p:nvSpPr>
        <p:spPr>
          <a:xfrm>
            <a:off x="8496192" y="4521101"/>
            <a:ext cx="3553317" cy="224742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顺便提一下，上面的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’-’ factor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，就是之前提到的，在语法部分实现的负数处理。因为在词法部分只完成了对无符号数的处理，所以我们遇到负号时，会将属性栈中的数据取负，再重新归约到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factor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FF9F10-088F-46AF-9677-7B8B2740B3DF}"/>
              </a:ext>
            </a:extLst>
          </p:cNvPr>
          <p:cNvSpPr txBox="1"/>
          <p:nvPr/>
        </p:nvSpPr>
        <p:spPr>
          <a:xfrm>
            <a:off x="4523818" y="551012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这里介绍从符号表中读取变量的值</a:t>
            </a:r>
          </a:p>
        </p:txBody>
      </p:sp>
    </p:spTree>
    <p:extLst>
      <p:ext uri="{BB962C8B-B14F-4D97-AF65-F5344CB8AC3E}">
        <p14:creationId xmlns:p14="http://schemas.microsoft.com/office/powerpoint/2010/main" val="2174976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41071" y="470465"/>
            <a:ext cx="389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类型的赋值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2CEDD8-52B7-4E89-A67E-B1D0C456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504" y="245889"/>
            <a:ext cx="7655065" cy="39467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4FB6E1-0C12-4955-B110-48241359FE0B}"/>
              </a:ext>
            </a:extLst>
          </p:cNvPr>
          <p:cNvSpPr txBox="1"/>
          <p:nvPr/>
        </p:nvSpPr>
        <p:spPr>
          <a:xfrm>
            <a:off x="139431" y="1982742"/>
            <a:ext cx="3996674" cy="286035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然后就是赋值的实现，等号的左边是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atom_expr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type=4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保存着符号表对应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地址的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左值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而等号的右边是经过各种计算后得到的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右值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赋值操作很简单，直接调用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函数，实现把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YYSTYPE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的转换，然后存到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地址对应的变量中，即完成赋值操作。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D65A1F-4AB0-4494-AA91-610075A63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503" y="4056944"/>
            <a:ext cx="7655065" cy="30167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46EDA7-2586-4D47-8C70-3F05C8FD72B0}"/>
              </a:ext>
            </a:extLst>
          </p:cNvPr>
          <p:cNvSpPr txBox="1"/>
          <p:nvPr/>
        </p:nvSpPr>
        <p:spPr>
          <a:xfrm>
            <a:off x="139432" y="5365979"/>
            <a:ext cx="4008397" cy="102155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注：之后的对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的处理是额外功能，真正的赋值其实只有一句：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*($1.data.v)=pack($3)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246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浅拷贝的实现</a:t>
            </a:r>
          </a:p>
        </p:txBody>
      </p:sp>
      <p:sp>
        <p:nvSpPr>
          <p:cNvPr id="39" name="任意多边形 3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D5283A-9E7E-493C-80D8-AD614FD28A05}"/>
              </a:ext>
            </a:extLst>
          </p:cNvPr>
          <p:cNvSpPr txBox="1"/>
          <p:nvPr/>
        </p:nvSpPr>
        <p:spPr>
          <a:xfrm>
            <a:off x="1148377" y="1772239"/>
            <a:ext cx="10757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的处理是浅拷贝，简单来说，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令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b=a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，那么修改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也会随之改变。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这一点其实就像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里面的引用，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的一个别名，而不是独立的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实现浅拷贝很简单，我们只需要把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类型作为一个指针保存下来，然后每当赋值的时候，只赋值指针所存的地址，而不涉及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的每个元素的拷贝，即可完成浅拷贝。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2D754E-0AFF-443D-BAEC-5DF9A8D92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83" y="3608434"/>
            <a:ext cx="7607809" cy="299816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235A6B8-3433-4B3B-9497-728EAA09ADBD}"/>
              </a:ext>
            </a:extLst>
          </p:cNvPr>
          <p:cNvSpPr txBox="1"/>
          <p:nvPr/>
        </p:nvSpPr>
        <p:spPr>
          <a:xfrm>
            <a:off x="8107052" y="3717448"/>
            <a:ext cx="3983828" cy="255389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结合刚才讲的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赋值，我们知道执行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b=a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是左值，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是右值，我们会把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的属性栈对应的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YYSTYPE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函数转换成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，再存入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的符号表。因为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YYSTYPE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中保存的是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的指针，所以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的符号表中存的就是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对应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的指针。也就完成了浅拷贝。</a:t>
            </a:r>
          </a:p>
        </p:txBody>
      </p:sp>
    </p:spTree>
    <p:extLst>
      <p:ext uri="{BB962C8B-B14F-4D97-AF65-F5344CB8AC3E}">
        <p14:creationId xmlns:p14="http://schemas.microsoft.com/office/powerpoint/2010/main" val="4138388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切片的实现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206066-0F9C-4302-9BAB-922829D398BD}"/>
              </a:ext>
            </a:extLst>
          </p:cNvPr>
          <p:cNvSpPr txBox="1"/>
          <p:nvPr/>
        </p:nvSpPr>
        <p:spPr>
          <a:xfrm>
            <a:off x="584463" y="1696679"/>
            <a:ext cx="1087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这里的切片指的是，当变量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是一个可迭代的类型时（在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中，就是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进行切片操作。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a=[1,2,3,4]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a[0:2]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就是一个切片，而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a[::]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也是一个切片。而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a[0]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属于按下标取值，与切片实现十分相似，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我们也会提到它的实现。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3347D1-9CAB-496F-8659-0C08A2562A25}"/>
              </a:ext>
            </a:extLst>
          </p:cNvPr>
          <p:cNvSpPr txBox="1"/>
          <p:nvPr/>
        </p:nvSpPr>
        <p:spPr>
          <a:xfrm>
            <a:off x="584463" y="3073138"/>
            <a:ext cx="11273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中的切片的基本形式为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a[begin:end:step]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a[begin:end]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，但有趣的是这三个变量可以都为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空或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a[::],a[0::1]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，并且这三个变量也可以为负数，如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a[-3:-1:-1]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负数下标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代表着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a[-1]=a[len(a)-1]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。更有趣的是，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在进行切片操作时，可以超过应有的范围，如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a=[1,2,3]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，我们可以执行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a[0:1000]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而不会报错，我们把这种特性叫做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边界保护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187405-41EA-4BEF-8A62-6D6C71507F8A}"/>
              </a:ext>
            </a:extLst>
          </p:cNvPr>
          <p:cNvSpPr txBox="1"/>
          <p:nvPr/>
        </p:nvSpPr>
        <p:spPr>
          <a:xfrm>
            <a:off x="584463" y="4739195"/>
            <a:ext cx="1127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因此，我们会主要介绍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，负数下标和边界保护这三种机制。顺带一提，在按下标取值中，只有负数下标，而没有边界保护，即对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a=[1,2,3]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a[1000]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是会报错的，这就是之前所说的两者的区别。</a:t>
            </a:r>
          </a:p>
        </p:txBody>
      </p:sp>
    </p:spTree>
    <p:extLst>
      <p:ext uri="{BB962C8B-B14F-4D97-AF65-F5344CB8AC3E}">
        <p14:creationId xmlns:p14="http://schemas.microsoft.com/office/powerpoint/2010/main" val="13889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负数下标</a:t>
            </a:r>
          </a:p>
        </p:txBody>
      </p:sp>
      <p:sp>
        <p:nvSpPr>
          <p:cNvPr id="44" name="任意多边形 43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0BA055-A6CF-4908-ACBB-BB4EB62A3ABC}"/>
              </a:ext>
            </a:extLst>
          </p:cNvPr>
          <p:cNvSpPr txBox="1"/>
          <p:nvPr/>
        </p:nvSpPr>
        <p:spPr>
          <a:xfrm>
            <a:off x="1442301" y="1593130"/>
            <a:ext cx="10661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由于引入了负数下标，所以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中下标的范围从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[0:len-1]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变成了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[-len,len-1]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。而超过这个范围的会执行边界保护或报错。所以在这一页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内我们只讨论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[-len:len-1]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这个范围。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我们知道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a[-1]=a[len-1]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a[-len]=a[0]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，显然对于下标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(i+len)%len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也对应同一个值，即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a[i]=a[(i+len)%len]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(i+len)%len&gt;=0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，故通过这一操作，我们就能完成把负数下标转换成正数下标。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也就是下图中的第一部分：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08B516-E720-4CD6-9170-A49748F76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972" y="3878166"/>
            <a:ext cx="8936767" cy="28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6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边界保护</a:t>
            </a:r>
          </a:p>
        </p:txBody>
      </p:sp>
      <p:sp>
        <p:nvSpPr>
          <p:cNvPr id="44" name="任意多边形 43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800326-2D1F-4CEE-93EC-7EDB88B7F0DE}"/>
              </a:ext>
            </a:extLst>
          </p:cNvPr>
          <p:cNvSpPr txBox="1"/>
          <p:nvPr/>
        </p:nvSpPr>
        <p:spPr>
          <a:xfrm>
            <a:off x="1847654" y="1319753"/>
            <a:ext cx="10146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边界保护有两种情况，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begin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越界或者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越界。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begin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越界时，若下标为正数，说明下标大于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len-1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，若步长为正数，那么显然往后不会有元素，改为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，若步长为负数，那么可以往后倒着走，替换为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len-1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；若下标为负数，说明下标小于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-len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，那么如果步长为正，我们从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往后遍历，如果步长为负数，没有元素可以遍历，因此改为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越界时，下标为正数改为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；下标为负数的时候，我们应该改成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，而不是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，这是因为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我们访问的时左闭右开区间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[begin,end)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，如果下标小于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-len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，显然我们应该把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也遍历一下，故取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因此，边界保护的代码如下：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F0B2DC-D870-4253-9DC7-D1B649B5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10" y="4169588"/>
            <a:ext cx="7918673" cy="25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64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37753" y="500262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B786EE-97C3-46B1-BB3F-519AE51F8543}"/>
              </a:ext>
            </a:extLst>
          </p:cNvPr>
          <p:cNvSpPr txBox="1"/>
          <p:nvPr/>
        </p:nvSpPr>
        <p:spPr>
          <a:xfrm>
            <a:off x="1312701" y="1257408"/>
            <a:ext cx="110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在读到空和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的时候对下标的操作是相同的，我们把读到空时，转换成了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type=-1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CBE1B7-B302-441D-BC67-F5A34187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299" y="1799111"/>
            <a:ext cx="7917789" cy="8121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2F70CB9-4F03-45F0-943C-ABB3198EB460}"/>
              </a:ext>
            </a:extLst>
          </p:cNvPr>
          <p:cNvSpPr txBox="1"/>
          <p:nvPr/>
        </p:nvSpPr>
        <p:spPr>
          <a:xfrm>
            <a:off x="1312701" y="2740260"/>
            <a:ext cx="1048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又因为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a[begin:end:step]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a[begin:end]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两种形式，所以我们稍微修改了下老师给的文法：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DE2299-C0A5-4439-AF94-DA009B0AB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298" y="3314078"/>
            <a:ext cx="7917789" cy="23515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34CD442-104B-47BF-8889-0CC3E67A557E}"/>
              </a:ext>
            </a:extLst>
          </p:cNvPr>
          <p:cNvSpPr txBox="1"/>
          <p:nvPr/>
        </p:nvSpPr>
        <p:spPr>
          <a:xfrm>
            <a:off x="1312701" y="5788057"/>
            <a:ext cx="1050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我们增加了第三个规约项，即只有一个冒号的情况，这样我们的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也可以执行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a[::]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这种操作，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并且在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没有输入的时候，我们默认步长为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，这个是基于我们的下标都已经转换成正数的条件。</a:t>
            </a:r>
          </a:p>
        </p:txBody>
      </p:sp>
    </p:spTree>
    <p:extLst>
      <p:ext uri="{BB962C8B-B14F-4D97-AF65-F5344CB8AC3E}">
        <p14:creationId xmlns:p14="http://schemas.microsoft.com/office/powerpoint/2010/main" val="2042194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菱形 16"/>
          <p:cNvSpPr/>
          <p:nvPr/>
        </p:nvSpPr>
        <p:spPr>
          <a:xfrm>
            <a:off x="-255470" y="-370540"/>
            <a:ext cx="3373899" cy="3373899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9878" y="-863758"/>
            <a:ext cx="1287979" cy="2575958"/>
          </a:xfrm>
          <a:custGeom>
            <a:avLst/>
            <a:gdLst>
              <a:gd name="connsiteX0" fmla="*/ 0 w 1287979"/>
              <a:gd name="connsiteY0" fmla="*/ 0 h 2575958"/>
              <a:gd name="connsiteX1" fmla="*/ 1287979 w 1287979"/>
              <a:gd name="connsiteY1" fmla="*/ 1287979 h 2575958"/>
              <a:gd name="connsiteX2" fmla="*/ 0 w 1287979"/>
              <a:gd name="connsiteY2" fmla="*/ 2575958 h 257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979" h="2575958">
                <a:moveTo>
                  <a:pt x="0" y="0"/>
                </a:moveTo>
                <a:lnTo>
                  <a:pt x="1287979" y="1287979"/>
                </a:lnTo>
                <a:lnTo>
                  <a:pt x="0" y="2575958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256201" y="-68674"/>
            <a:ext cx="3342485" cy="3342485"/>
          </a:xfrm>
          <a:prstGeom prst="diamond">
            <a:avLst/>
          </a:pr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17538" y="960450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词法分析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241636" y="833678"/>
            <a:ext cx="888418" cy="883238"/>
            <a:chOff x="4151313" y="2020084"/>
            <a:chExt cx="888418" cy="8832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41329" y="2001251"/>
            <a:ext cx="888418" cy="883238"/>
            <a:chOff x="4161396" y="3518961"/>
            <a:chExt cx="888418" cy="883238"/>
          </a:xfrm>
        </p:grpSpPr>
        <p:sp>
          <p:nvSpPr>
            <p:cNvPr id="36" name="文本框 35"/>
            <p:cNvSpPr txBox="1"/>
            <p:nvPr/>
          </p:nvSpPr>
          <p:spPr>
            <a:xfrm>
              <a:off x="4253447" y="3741759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61396" y="3518961"/>
              <a:ext cx="888418" cy="883238"/>
              <a:chOff x="5641059" y="3248083"/>
              <a:chExt cx="918415" cy="913060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3143" y="3712664"/>
              <a:ext cx="483672" cy="489216"/>
              <a:chOff x="4359930" y="2498290"/>
              <a:chExt cx="1019358" cy="103104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49" name="文本框 48"/>
          <p:cNvSpPr txBox="1"/>
          <p:nvPr/>
        </p:nvSpPr>
        <p:spPr>
          <a:xfrm>
            <a:off x="5112367" y="2128023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数据结构设计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105951" y="3297058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语法制导翻译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4239777" y="3170286"/>
            <a:ext cx="888418" cy="883238"/>
            <a:chOff x="4165039" y="5019300"/>
            <a:chExt cx="888418" cy="883238"/>
          </a:xfrm>
        </p:grpSpPr>
        <p:grpSp>
          <p:nvGrpSpPr>
            <p:cNvPr id="52" name="组合 51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94687" y="541842"/>
            <a:ext cx="1107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5102615" y="4466339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结果展示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4236441" y="4339567"/>
            <a:ext cx="888418" cy="883238"/>
            <a:chOff x="4165039" y="5019300"/>
            <a:chExt cx="888418" cy="883238"/>
          </a:xfrm>
        </p:grpSpPr>
        <p:grpSp>
          <p:nvGrpSpPr>
            <p:cNvPr id="68" name="组合 6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75" name="任意多边形 7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6" name="任意多边形 7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73" name="任意多边形 7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4" name="任意多边形 7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4588037C-1F3F-467A-BD38-4F3706603275}"/>
              </a:ext>
            </a:extLst>
          </p:cNvPr>
          <p:cNvSpPr txBox="1"/>
          <p:nvPr/>
        </p:nvSpPr>
        <p:spPr>
          <a:xfrm>
            <a:off x="5102615" y="5598676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成员分工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FFA4F4C-C754-4EE3-BE4D-500A553D5A14}"/>
              </a:ext>
            </a:extLst>
          </p:cNvPr>
          <p:cNvGrpSpPr/>
          <p:nvPr/>
        </p:nvGrpSpPr>
        <p:grpSpPr>
          <a:xfrm>
            <a:off x="4236441" y="5471904"/>
            <a:ext cx="888418" cy="883238"/>
            <a:chOff x="4165039" y="5019300"/>
            <a:chExt cx="888418" cy="883238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4521CA50-3867-4CC1-96D5-CE774338DBAD}"/>
                </a:ext>
              </a:extLst>
            </p:cNvPr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92" name="任意多边形 76">
                <a:extLst>
                  <a:ext uri="{FF2B5EF4-FFF2-40B4-BE49-F238E27FC236}">
                    <a16:creationId xmlns:a16="http://schemas.microsoft.com/office/drawing/2014/main" id="{2062C739-0A79-486E-A6E7-F5ACF66BC840}"/>
                  </a:ext>
                </a:extLst>
              </p:cNvPr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3" name="任意多边形 77">
                <a:extLst>
                  <a:ext uri="{FF2B5EF4-FFF2-40B4-BE49-F238E27FC236}">
                    <a16:creationId xmlns:a16="http://schemas.microsoft.com/office/drawing/2014/main" id="{A6576229-7A6F-45FC-BB41-0C5A123771C7}"/>
                  </a:ext>
                </a:extLst>
              </p:cNvPr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4" name="任意多边形 78">
                <a:extLst>
                  <a:ext uri="{FF2B5EF4-FFF2-40B4-BE49-F238E27FC236}">
                    <a16:creationId xmlns:a16="http://schemas.microsoft.com/office/drawing/2014/main" id="{193CE698-15F7-48DD-A08F-9F6A5A3455E3}"/>
                  </a:ext>
                </a:extLst>
              </p:cNvPr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5" name="任意多边形 79">
                <a:extLst>
                  <a:ext uri="{FF2B5EF4-FFF2-40B4-BE49-F238E27FC236}">
                    <a16:creationId xmlns:a16="http://schemas.microsoft.com/office/drawing/2014/main" id="{96570155-234C-4CF3-8932-0785CAEF5E68}"/>
                  </a:ext>
                </a:extLst>
              </p:cNvPr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7FE970B6-2747-4D9B-88E3-EAFBD637E4D1}"/>
                </a:ext>
              </a:extLst>
            </p:cNvPr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C5730E40-2B81-4187-9641-B0751B11730A}"/>
                  </a:ext>
                </a:extLst>
              </p:cNvPr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90" name="任意多边形 74">
                  <a:extLst>
                    <a:ext uri="{FF2B5EF4-FFF2-40B4-BE49-F238E27FC236}">
                      <a16:creationId xmlns:a16="http://schemas.microsoft.com/office/drawing/2014/main" id="{80DEE772-3F04-470D-BD62-AD6679AFBA1E}"/>
                    </a:ext>
                  </a:extLst>
                </p:cNvPr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91" name="任意多边形 75">
                  <a:extLst>
                    <a:ext uri="{FF2B5EF4-FFF2-40B4-BE49-F238E27FC236}">
                      <a16:creationId xmlns:a16="http://schemas.microsoft.com/office/drawing/2014/main" id="{CA9CE1E4-A602-4C30-A8BF-6122C163F7E0}"/>
                    </a:ext>
                  </a:extLst>
                </p:cNvPr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74568152-AB43-40C3-A0FA-3D052ADC4C32}"/>
                  </a:ext>
                </a:extLst>
              </p:cNvPr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88" name="任意多边形 72">
                  <a:extLst>
                    <a:ext uri="{FF2B5EF4-FFF2-40B4-BE49-F238E27FC236}">
                      <a16:creationId xmlns:a16="http://schemas.microsoft.com/office/drawing/2014/main" id="{55C7A762-67FB-4F0C-86A0-4BBEBFF4ACD0}"/>
                    </a:ext>
                  </a:extLst>
                </p:cNvPr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89" name="任意多边形 73">
                  <a:extLst>
                    <a:ext uri="{FF2B5EF4-FFF2-40B4-BE49-F238E27FC236}">
                      <a16:creationId xmlns:a16="http://schemas.microsoft.com/office/drawing/2014/main" id="{326E44A9-2463-4F07-983C-73400D912180}"/>
                    </a:ext>
                  </a:extLst>
                </p:cNvPr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ADF45B2-7620-42DA-B17E-F6EA0B742E8D}"/>
                </a:ext>
              </a:extLst>
            </p:cNvPr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05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698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25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5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5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49" grpId="0"/>
      <p:bldP spid="50" grpId="0"/>
      <p:bldP spid="65" grpId="0"/>
      <p:bldP spid="66" grpId="0"/>
      <p:bldP spid="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37753" y="500262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5EF1D1-ABEF-468F-905A-B9F711ACE09D}"/>
              </a:ext>
            </a:extLst>
          </p:cNvPr>
          <p:cNvSpPr txBox="1"/>
          <p:nvPr/>
        </p:nvSpPr>
        <p:spPr>
          <a:xfrm>
            <a:off x="2055044" y="1085037"/>
            <a:ext cx="99565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还有一点值得注意的是，当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begin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时，我们需要补上缺失的值。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为正数时，我们直接给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begin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补上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补上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即可。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可是当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为负数的时候，说明它是倒着访问的，这时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begin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我们应该给它补上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len-1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应该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补上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（我们访问的是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[begin,end)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，左闭右开）。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于是整个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切片的代码如下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str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的类似，只是把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append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变成存入一个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char[]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）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978B48-70B5-4EC3-BB65-8F67AD63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044" y="3638747"/>
            <a:ext cx="9662474" cy="31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71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41072" y="470465"/>
            <a:ext cx="3948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四则运算实现的细节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0C594C-BB32-48D3-8ED8-B9B100021762}"/>
              </a:ext>
            </a:extLst>
          </p:cNvPr>
          <p:cNvSpPr txBox="1"/>
          <p:nvPr/>
        </p:nvSpPr>
        <p:spPr>
          <a:xfrm>
            <a:off x="1866507" y="1272623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这里主要提一下对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操作的处理。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311F40-4AFA-47A4-9A83-AFEA04892431}"/>
              </a:ext>
            </a:extLst>
          </p:cNvPr>
          <p:cNvSpPr txBox="1"/>
          <p:nvPr/>
        </p:nvSpPr>
        <p:spPr>
          <a:xfrm>
            <a:off x="7938805" y="2763902"/>
            <a:ext cx="4118077" cy="316682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%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的不太一样，它支持对浮点数和负数的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%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，并且逻辑与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简单的说，若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n,M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均为整型，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n%M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，等价于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(n%M+M)%M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有一个为浮点数，在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中就需要调用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fmod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函数，即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n%M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等价于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da-DK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fmod(fmod(n,M)+M,M);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402146-22DF-4272-B440-C9C66D185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72" y="1982742"/>
            <a:ext cx="7423308" cy="47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41072" y="470465"/>
            <a:ext cx="3948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函数的细节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6CBE5C-E091-4D0F-B55E-7378E25A2ABB}"/>
              </a:ext>
            </a:extLst>
          </p:cNvPr>
          <p:cNvSpPr txBox="1"/>
          <p:nvPr/>
        </p:nvSpPr>
        <p:spPr>
          <a:xfrm>
            <a:off x="1979629" y="1489596"/>
            <a:ext cx="576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主要是两个方面，一是浮点数的输出，二是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的输出。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2B830-8DF4-4913-9320-88E7B10E44CC}"/>
              </a:ext>
            </a:extLst>
          </p:cNvPr>
          <p:cNvSpPr txBox="1"/>
          <p:nvPr/>
        </p:nvSpPr>
        <p:spPr>
          <a:xfrm>
            <a:off x="1979629" y="2234146"/>
            <a:ext cx="10360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中的浮点数是自动选择是否输出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的，比如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，因为它是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float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，所以会输出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。而在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输出就是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。所以我们这里使用了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std::setprecision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会输出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。并且用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std::streamsize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std::defaultfloat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保证设置的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precision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只在本次输出有效。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B329BD-47D4-4EB6-ADAF-438DCF21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29" y="3532695"/>
            <a:ext cx="9071468" cy="31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41072" y="470465"/>
            <a:ext cx="3948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函数的细节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E11903-7F64-43C9-A16F-53F619DF2250}"/>
              </a:ext>
            </a:extLst>
          </p:cNvPr>
          <p:cNvSpPr txBox="1"/>
          <p:nvPr/>
        </p:nvSpPr>
        <p:spPr>
          <a:xfrm>
            <a:off x="396827" y="2349581"/>
            <a:ext cx="4387276" cy="316682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在输出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的时候，由于浅拷贝的机制，可能会输出自己，这样就会陷入无限循环。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为了避免无限循环，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在遇到自己的时候，会输出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[…]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来代替表示。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我们的实现中也考虑到了这一点，在检测到地址相同的时候，会输出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[…]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代替表示。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675256-742A-4978-B2BE-7FA4CC670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10" y="-3908"/>
            <a:ext cx="7065229" cy="70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结果展示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第四部分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Four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17685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Result Presentation</a:t>
            </a:r>
            <a:endParaRPr lang="zh-CN" altLang="en-US" sz="2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44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7955" y="459842"/>
            <a:ext cx="3948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四则运算展示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63A310-3066-4CA2-ACAA-7F0383CE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137" y="1044617"/>
            <a:ext cx="7750618" cy="56901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F4139D0-6B52-4428-A15E-ABD33977ABFF}"/>
              </a:ext>
            </a:extLst>
          </p:cNvPr>
          <p:cNvSpPr txBox="1"/>
          <p:nvPr/>
        </p:nvSpPr>
        <p:spPr>
          <a:xfrm>
            <a:off x="352748" y="2689378"/>
            <a:ext cx="2318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这里展示了整数、浮点数、列表以及字符串的加减乘除以及取模操作。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04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-442238" y="459842"/>
            <a:ext cx="3948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切片展示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5B382B-E548-4757-8CA2-9EE56A85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164" y="740372"/>
            <a:ext cx="8616256" cy="61176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B8CEFD8-3A04-433F-9075-38D2ACD29359}"/>
              </a:ext>
            </a:extLst>
          </p:cNvPr>
          <p:cNvSpPr txBox="1"/>
          <p:nvPr/>
        </p:nvSpPr>
        <p:spPr>
          <a:xfrm>
            <a:off x="188535" y="2479250"/>
            <a:ext cx="2347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这里展示了负数下标，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边界保护以及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中的成员函数和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的返回值均为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88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-442238" y="459842"/>
            <a:ext cx="3948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函数展示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8CEFD8-3A04-433F-9075-38D2ACD29359}"/>
              </a:ext>
            </a:extLst>
          </p:cNvPr>
          <p:cNvSpPr txBox="1"/>
          <p:nvPr/>
        </p:nvSpPr>
        <p:spPr>
          <a:xfrm>
            <a:off x="188535" y="2479250"/>
            <a:ext cx="234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这里展示了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append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range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6AFCCE-99D1-42A4-93BF-DAC2FB45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28" y="329509"/>
            <a:ext cx="8682244" cy="63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7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-442238" y="459842"/>
            <a:ext cx="3948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错误提示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90559E-B501-411B-AEEE-77D88A2C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367" y="-3908"/>
            <a:ext cx="6757907" cy="70963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DB3ED9-4BC6-4E74-BBCA-D8486D237C57}"/>
              </a:ext>
            </a:extLst>
          </p:cNvPr>
          <p:cNvSpPr txBox="1"/>
          <p:nvPr/>
        </p:nvSpPr>
        <p:spPr>
          <a:xfrm>
            <a:off x="600715" y="1972119"/>
            <a:ext cx="3613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这里展示了各种各样的错误提示，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另外，这里还展示了我们设计的保留字。简单的说，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中的关键字是可以改变的，比如我们把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就不能作为函数再使用了。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中的成员函数是不受这个影响的，所以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append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被赋值为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后，依然可以被调用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75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成员分工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第五部分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Five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17685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Division of labor</a:t>
            </a:r>
            <a:endParaRPr lang="zh-CN" altLang="en-US" sz="2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3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词法分析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第一部分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Lexical-analyzer generator</a:t>
            </a:r>
            <a:endParaRPr lang="zh-CN" altLang="en-US" sz="2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95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-442238" y="459842"/>
            <a:ext cx="3948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成员分工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B48512-5CD4-481E-B17D-7D338EAFF2EC}"/>
              </a:ext>
            </a:extLst>
          </p:cNvPr>
          <p:cNvSpPr txBox="1"/>
          <p:nvPr/>
        </p:nvSpPr>
        <p:spPr>
          <a:xfrm>
            <a:off x="1531824" y="1508367"/>
            <a:ext cx="862287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王铭剑：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整体数据结构的设计（包括符号表和属性栈）。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左值类型赋值，完成赋值模块。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3.list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的赋值、浅拷贝、切片、下标访问等的实现。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4.print()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函数的实现。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杨哲：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1.string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的赋值、下标访问、切片的实现。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实验要求函数的实现，如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append()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range()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len()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3.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切片的负数下标、边界保护和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的实现。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4.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完成基本模块，如四则运算、输出优化、负数读取等。报告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吴慈霆：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实验要求外函数的实现，如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time(),quit()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优化报错信息，调整代码格式。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3.garbage collection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，完成空闲空间回收。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杨佳熹：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实验的展示以及展示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的制作。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保留字的实现。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3.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优化报错信息。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3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85576" y="2227636"/>
            <a:ext cx="159210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40067" y="3631864"/>
            <a:ext cx="36848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Thanks for Watching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8">
            <a:extLst>
              <a:ext uri="{FF2B5EF4-FFF2-40B4-BE49-F238E27FC236}">
                <a16:creationId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8" name="任意多边形: 形状 19">
            <a:extLst>
              <a:ext uri="{FF2B5EF4-FFF2-40B4-BE49-F238E27FC236}">
                <a16:creationId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任意多边形: 形状 20">
            <a:extLst>
              <a:ext uri="{FF2B5EF4-FFF2-40B4-BE49-F238E27FC236}">
                <a16:creationId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矩形: 圆角 22">
            <a:extLst>
              <a:ext uri="{FF2B5EF4-FFF2-40B4-BE49-F238E27FC236}">
                <a16:creationId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: 圆角 23">
            <a:extLst>
              <a:ext uri="{FF2B5EF4-FFF2-40B4-BE49-F238E27FC236}">
                <a16:creationId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矩形: 圆角 24">
            <a:extLst>
              <a:ext uri="{FF2B5EF4-FFF2-40B4-BE49-F238E27FC236}">
                <a16:creationId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矩形: 圆角 25">
            <a:extLst>
              <a:ext uri="{FF2B5EF4-FFF2-40B4-BE49-F238E27FC236}">
                <a16:creationId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矩形: 圆角 26">
            <a:extLst>
              <a:ext uri="{FF2B5EF4-FFF2-40B4-BE49-F238E27FC236}">
                <a16:creationId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矩形: 圆角 27">
            <a:extLst>
              <a:ext uri="{FF2B5EF4-FFF2-40B4-BE49-F238E27FC236}">
                <a16:creationId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矩形: 圆角 51">
            <a:extLst>
              <a:ext uri="{FF2B5EF4-FFF2-40B4-BE49-F238E27FC236}">
                <a16:creationId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: 圆角 53">
            <a:extLst>
              <a:ext uri="{FF2B5EF4-FFF2-40B4-BE49-F238E27FC236}">
                <a16:creationId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矩形: 圆角 56">
            <a:extLst>
              <a:ext uri="{FF2B5EF4-FFF2-40B4-BE49-F238E27FC236}">
                <a16:creationId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5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3141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词法单元和模式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F4C5DF-5F5E-4E54-A354-D610EF63E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668" y="1357517"/>
            <a:ext cx="7246663" cy="18004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5B15C7-5F1D-4E17-800D-7851C221D940}"/>
              </a:ext>
            </a:extLst>
          </p:cNvPr>
          <p:cNvSpPr txBox="1"/>
          <p:nvPr/>
        </p:nvSpPr>
        <p:spPr>
          <a:xfrm>
            <a:off x="1482212" y="3700023"/>
            <a:ext cx="9227574" cy="224742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我们这里定义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个词法单元。其中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分别识别字符和数字，作为基础单元。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用于识别无符号数（有符号数的处理会在语法分析中解决）。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用于识别由数字和字符组成的字符串，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可以用于表示变量名或者函数名。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则用于表示浮点数。这里注意？的使用，使得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也可以被识别。</a:t>
            </a:r>
          </a:p>
        </p:txBody>
      </p:sp>
    </p:spTree>
    <p:extLst>
      <p:ext uri="{BB962C8B-B14F-4D97-AF65-F5344CB8AC3E}">
        <p14:creationId xmlns:p14="http://schemas.microsoft.com/office/powerpoint/2010/main" val="3445620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136401" y="467353"/>
            <a:ext cx="1510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动作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392AE9-1FD0-49C0-ADF3-CCDB3A4B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550" y="467353"/>
            <a:ext cx="6944490" cy="62947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0BB845-77DB-4A92-A05E-34A55443A9FE}"/>
              </a:ext>
            </a:extLst>
          </p:cNvPr>
          <p:cNvSpPr txBox="1"/>
          <p:nvPr/>
        </p:nvSpPr>
        <p:spPr>
          <a:xfrm>
            <a:off x="8878601" y="2138330"/>
            <a:ext cx="3173764" cy="2860358"/>
          </a:xfrm>
          <a:prstGeom prst="round2Diag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对每一种模式，我们都有三个固定的操作：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设置它的类型（由属性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yytext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中读到的字符串，转换成对应类型的值（由属性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返回一个标识符给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yacc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8B0B77C-6772-4660-9C30-0881A4CF879B}"/>
              </a:ext>
            </a:extLst>
          </p:cNvPr>
          <p:cNvCxnSpPr>
            <a:cxnSpLocks/>
          </p:cNvCxnSpPr>
          <p:nvPr/>
        </p:nvCxnSpPr>
        <p:spPr>
          <a:xfrm flipH="1">
            <a:off x="3846137" y="4489113"/>
            <a:ext cx="782424" cy="28280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3EDCB81-3959-4546-A402-6B6A70C97FB3}"/>
              </a:ext>
            </a:extLst>
          </p:cNvPr>
          <p:cNvSpPr txBox="1"/>
          <p:nvPr/>
        </p:nvSpPr>
        <p:spPr>
          <a:xfrm>
            <a:off x="4628561" y="4266740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这个是用来匹配带双引号的字符串的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CFB504-B50A-4D21-9972-BD370D28FFA3}"/>
              </a:ext>
            </a:extLst>
          </p:cNvPr>
          <p:cNvCxnSpPr/>
          <p:nvPr/>
        </p:nvCxnSpPr>
        <p:spPr>
          <a:xfrm flipH="1">
            <a:off x="4411744" y="6446018"/>
            <a:ext cx="851051" cy="15082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45E9A81-F57B-42E6-A1C1-D2FED97437C9}"/>
              </a:ext>
            </a:extLst>
          </p:cNvPr>
          <p:cNvSpPr txBox="1"/>
          <p:nvPr/>
        </p:nvSpPr>
        <p:spPr>
          <a:xfrm>
            <a:off x="5262795" y="6258293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读到其他字符，直接返回，无标识符</a:t>
            </a:r>
          </a:p>
        </p:txBody>
      </p:sp>
    </p:spTree>
    <p:extLst>
      <p:ext uri="{BB962C8B-B14F-4D97-AF65-F5344CB8AC3E}">
        <p14:creationId xmlns:p14="http://schemas.microsoft.com/office/powerpoint/2010/main" val="3300050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197239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第二部分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Two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48952" y="3661671"/>
            <a:ext cx="459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Data Structure Design</a:t>
            </a:r>
            <a:endParaRPr lang="zh-CN" altLang="en-US" sz="2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8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属性栈设计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A01BB2-35C5-46DB-B2AA-00F9B4993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467" y="1458878"/>
            <a:ext cx="7353066" cy="254081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52E644-180B-4314-83DD-B772F24F8260}"/>
              </a:ext>
            </a:extLst>
          </p:cNvPr>
          <p:cNvSpPr txBox="1"/>
          <p:nvPr/>
        </p:nvSpPr>
        <p:spPr>
          <a:xfrm>
            <a:off x="1706418" y="4108194"/>
            <a:ext cx="8779164" cy="1328023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YACC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中属性栈的类型为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YYSTYPE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，我们在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YYSTYPE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中定义了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：用于表示类型，类型从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0-5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分别有对应。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：字符串，用来保存变量名或者函数名。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：该变量对应的值，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类型变量，根据类型的不同选择不同的域。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D91D87-F0DB-4CC6-892A-4C2C63969D09}"/>
              </a:ext>
            </a:extLst>
          </p:cNvPr>
          <p:cNvSpPr txBox="1"/>
          <p:nvPr/>
        </p:nvSpPr>
        <p:spPr>
          <a:xfrm>
            <a:off x="719648" y="5823358"/>
            <a:ext cx="11022240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类型的一点解释，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是为了解决在赋值的时候，对不同类型的处理，因此定义一个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类型。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它是一个左值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，包含类型，赋值的时候，直接存入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即可。而在使用的时候，从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读出数据存入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9368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符号表设计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6A8A28-5800-405B-BC5B-0AE6A0E94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41" y="1597707"/>
            <a:ext cx="7530944" cy="53470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C282159-E122-4204-BD2D-39E9D68CFC62}"/>
              </a:ext>
            </a:extLst>
          </p:cNvPr>
          <p:cNvSpPr txBox="1"/>
          <p:nvPr/>
        </p:nvSpPr>
        <p:spPr>
          <a:xfrm>
            <a:off x="8298597" y="1109068"/>
            <a:ext cx="3754876" cy="194095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TABLE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是符号表类型。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：存储变量名。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：前面提到的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类型，它有类型和数据。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：标记是否为保留量，针对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可以改变关键字而设计。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70AF88-A019-4E9F-8966-7B65217872A7}"/>
              </a:ext>
            </a:extLst>
          </p:cNvPr>
          <p:cNvSpPr txBox="1"/>
          <p:nvPr/>
        </p:nvSpPr>
        <p:spPr>
          <a:xfrm>
            <a:off x="8263199" y="3502058"/>
            <a:ext cx="3790274" cy="132802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是列表对应的类型。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：表示列表中的元素个数。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size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：表示列表已经申请的空间。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：每个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元素都用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类型存储。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C610533-9A9C-4FD5-A519-930A0F57E6FD}"/>
              </a:ext>
            </a:extLst>
          </p:cNvPr>
          <p:cNvSpPr txBox="1"/>
          <p:nvPr/>
        </p:nvSpPr>
        <p:spPr>
          <a:xfrm>
            <a:off x="8280898" y="5282114"/>
            <a:ext cx="3754876" cy="132802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是本实验中数据的存储类型。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flag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：表示数据的类型。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，根据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flag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读取不同类型的值</a:t>
            </a:r>
          </a:p>
        </p:txBody>
      </p:sp>
    </p:spTree>
    <p:extLst>
      <p:ext uri="{BB962C8B-B14F-4D97-AF65-F5344CB8AC3E}">
        <p14:creationId xmlns:p14="http://schemas.microsoft.com/office/powerpoint/2010/main" val="2711065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77711" y="459842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一个例子</a:t>
            </a:r>
          </a:p>
        </p:txBody>
      </p:sp>
      <p:sp>
        <p:nvSpPr>
          <p:cNvPr id="70" name="任意多边形 69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4">
            <a:extLst>
              <a:ext uri="{FF2B5EF4-FFF2-40B4-BE49-F238E27FC236}">
                <a16:creationId xmlns:a16="http://schemas.microsoft.com/office/drawing/2014/main" id="{B902CC91-E74C-45B4-AE78-F17BE6302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26665"/>
              </p:ext>
            </p:extLst>
          </p:nvPr>
        </p:nvGraphicFramePr>
        <p:xfrm>
          <a:off x="2098892" y="2747348"/>
          <a:ext cx="677333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675254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61355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890335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44569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6627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7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flag=0</a:t>
                      </a:r>
                    </a:p>
                    <a:p>
                      <a:pPr algn="ctr"/>
                      <a:r>
                        <a:rPr lang="en-US" altLang="zh-CN" dirty="0"/>
                        <a:t>DATA=1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flag=0</a:t>
                      </a:r>
                    </a:p>
                    <a:p>
                      <a:pPr algn="ctr"/>
                      <a:r>
                        <a:rPr lang="en-US" altLang="zh-CN" dirty="0"/>
                        <a:t>DATA=2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flag=3</a:t>
                      </a:r>
                    </a:p>
                    <a:p>
                      <a:pPr algn="ctr"/>
                      <a:r>
                        <a:rPr lang="en-US" altLang="zh-CN" dirty="0"/>
                        <a:t>DATA=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flag=0</a:t>
                      </a:r>
                    </a:p>
                    <a:p>
                      <a:pPr algn="ctr"/>
                      <a:r>
                        <a:rPr lang="en-US" altLang="zh-CN" dirty="0"/>
                        <a:t>DATA=6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flag=3</a:t>
                      </a:r>
                    </a:p>
                    <a:p>
                      <a:pPr algn="ctr"/>
                      <a:r>
                        <a:rPr lang="en-US" altLang="zh-CN" dirty="0"/>
                        <a:t>DATA=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2398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6AC2B558-8B36-4E79-B5BD-7C7627F1F3D3}"/>
              </a:ext>
            </a:extLst>
          </p:cNvPr>
          <p:cNvSpPr txBox="1"/>
          <p:nvPr/>
        </p:nvSpPr>
        <p:spPr>
          <a:xfrm>
            <a:off x="4232635" y="881744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L=[1,2,[3,4,5],6,[[7],8]]</a:t>
            </a:r>
            <a:endParaRPr lang="zh-CN" altLang="en-US" sz="2800" dirty="0"/>
          </a:p>
        </p:txBody>
      </p:sp>
      <p:graphicFrame>
        <p:nvGraphicFramePr>
          <p:cNvPr id="48" name="表格 48">
            <a:extLst>
              <a:ext uri="{FF2B5EF4-FFF2-40B4-BE49-F238E27FC236}">
                <a16:creationId xmlns:a16="http://schemas.microsoft.com/office/drawing/2014/main" id="{3A08DEEA-1D4C-42CB-BFC9-5FC310438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67344"/>
              </p:ext>
            </p:extLst>
          </p:nvPr>
        </p:nvGraphicFramePr>
        <p:xfrm>
          <a:off x="3601391" y="4434115"/>
          <a:ext cx="356333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2730838832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148033876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008109642"/>
                    </a:ext>
                  </a:extLst>
                </a:gridCol>
              </a:tblGrid>
              <a:tr h="364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88719"/>
                  </a:ext>
                </a:extLst>
              </a:tr>
              <a:tr h="364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flag=0</a:t>
                      </a:r>
                    </a:p>
                    <a:p>
                      <a:pPr algn="ctr"/>
                      <a:r>
                        <a:rPr lang="en-US" altLang="zh-CN" dirty="0"/>
                        <a:t>DATA=3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flag=0</a:t>
                      </a:r>
                    </a:p>
                    <a:p>
                      <a:pPr algn="ctr"/>
                      <a:r>
                        <a:rPr lang="en-US" altLang="zh-CN" dirty="0"/>
                        <a:t>DATA=4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flag=0</a:t>
                      </a:r>
                    </a:p>
                    <a:p>
                      <a:pPr algn="ctr"/>
                      <a:r>
                        <a:rPr lang="en-US" altLang="zh-CN" dirty="0"/>
                        <a:t>DATA=5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39333"/>
                  </a:ext>
                </a:extLst>
              </a:tr>
            </a:tbl>
          </a:graphicData>
        </a:graphic>
      </p:graphicFrame>
      <p:graphicFrame>
        <p:nvGraphicFramePr>
          <p:cNvPr id="50" name="表格 58">
            <a:extLst>
              <a:ext uri="{FF2B5EF4-FFF2-40B4-BE49-F238E27FC236}">
                <a16:creationId xmlns:a16="http://schemas.microsoft.com/office/drawing/2014/main" id="{4581F0BC-0819-45DA-A071-75A952EEC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73471"/>
              </p:ext>
            </p:extLst>
          </p:nvPr>
        </p:nvGraphicFramePr>
        <p:xfrm>
          <a:off x="9333236" y="4112532"/>
          <a:ext cx="245463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318">
                  <a:extLst>
                    <a:ext uri="{9D8B030D-6E8A-4147-A177-3AD203B41FA5}">
                      <a16:colId xmlns:a16="http://schemas.microsoft.com/office/drawing/2014/main" val="894085552"/>
                    </a:ext>
                  </a:extLst>
                </a:gridCol>
                <a:gridCol w="1227318">
                  <a:extLst>
                    <a:ext uri="{9D8B030D-6E8A-4147-A177-3AD203B41FA5}">
                      <a16:colId xmlns:a16="http://schemas.microsoft.com/office/drawing/2014/main" val="1337093702"/>
                    </a:ext>
                  </a:extLst>
                </a:gridCol>
              </a:tblGrid>
              <a:tr h="306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8359"/>
                  </a:ext>
                </a:extLst>
              </a:tr>
              <a:tr h="536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flag=3</a:t>
                      </a:r>
                    </a:p>
                    <a:p>
                      <a:pPr algn="ctr"/>
                      <a:r>
                        <a:rPr lang="en-US" altLang="zh-CN" dirty="0"/>
                        <a:t>DATA=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flag=0</a:t>
                      </a:r>
                    </a:p>
                    <a:p>
                      <a:pPr algn="ctr"/>
                      <a:r>
                        <a:rPr lang="en-US" altLang="zh-CN" dirty="0"/>
                        <a:t>DATA=8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26594"/>
                  </a:ext>
                </a:extLst>
              </a:tr>
            </a:tbl>
          </a:graphicData>
        </a:graphic>
      </p:graphicFrame>
      <p:graphicFrame>
        <p:nvGraphicFramePr>
          <p:cNvPr id="60" name="表格 70">
            <a:extLst>
              <a:ext uri="{FF2B5EF4-FFF2-40B4-BE49-F238E27FC236}">
                <a16:creationId xmlns:a16="http://schemas.microsoft.com/office/drawing/2014/main" id="{A8A44CA0-11A9-4275-A85A-95CE6294E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00751"/>
              </p:ext>
            </p:extLst>
          </p:nvPr>
        </p:nvGraphicFramePr>
        <p:xfrm>
          <a:off x="10751883" y="5544918"/>
          <a:ext cx="1261274" cy="107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274">
                  <a:extLst>
                    <a:ext uri="{9D8B030D-6E8A-4147-A177-3AD203B41FA5}">
                      <a16:colId xmlns:a16="http://schemas.microsoft.com/office/drawing/2014/main" val="2288056059"/>
                    </a:ext>
                  </a:extLst>
                </a:gridCol>
              </a:tblGrid>
              <a:tr h="435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612267"/>
                  </a:ext>
                </a:extLst>
              </a:tr>
              <a:tr h="435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flag=0</a:t>
                      </a:r>
                    </a:p>
                    <a:p>
                      <a:pPr algn="ctr"/>
                      <a:r>
                        <a:rPr lang="en-US" altLang="zh-CN" dirty="0"/>
                        <a:t>DATA=7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80349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C310094-35A7-4592-8B9A-97ABC174A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63346"/>
              </p:ext>
            </p:extLst>
          </p:nvPr>
        </p:nvGraphicFramePr>
        <p:xfrm>
          <a:off x="77711" y="1700661"/>
          <a:ext cx="116493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35">
                  <a:extLst>
                    <a:ext uri="{9D8B030D-6E8A-4147-A177-3AD203B41FA5}">
                      <a16:colId xmlns:a16="http://schemas.microsoft.com/office/drawing/2014/main" val="394266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List 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len=5</a:t>
                      </a:r>
                    </a:p>
                    <a:p>
                      <a:pPr algn="ctr"/>
                      <a:r>
                        <a:rPr lang="en-US" altLang="zh-CN" dirty="0"/>
                        <a:t>size=8</a:t>
                      </a:r>
                    </a:p>
                    <a:p>
                      <a:pPr algn="ctr"/>
                      <a:r>
                        <a:rPr lang="en-US" altLang="zh-CN" dirty="0"/>
                        <a:t>VAL=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49615"/>
                  </a:ext>
                </a:extLst>
              </a:tr>
            </a:tbl>
          </a:graphicData>
        </a:graphic>
      </p:graphicFrame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1429BF61-1EDD-4E61-AF19-06417A988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60916"/>
              </p:ext>
            </p:extLst>
          </p:nvPr>
        </p:nvGraphicFramePr>
        <p:xfrm>
          <a:off x="1517130" y="4119978"/>
          <a:ext cx="97038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387">
                  <a:extLst>
                    <a:ext uri="{9D8B030D-6E8A-4147-A177-3AD203B41FA5}">
                      <a16:colId xmlns:a16="http://schemas.microsoft.com/office/drawing/2014/main" val="3248074945"/>
                    </a:ext>
                  </a:extLst>
                </a:gridCol>
              </a:tblGrid>
              <a:tr h="336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List L1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2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len=3</a:t>
                      </a:r>
                    </a:p>
                    <a:p>
                      <a:pPr algn="ctr"/>
                      <a:r>
                        <a:rPr lang="en-US" altLang="zh-CN" dirty="0"/>
                        <a:t>size=4</a:t>
                      </a:r>
                    </a:p>
                    <a:p>
                      <a:pPr algn="ctr"/>
                      <a:r>
                        <a:rPr lang="en-US" altLang="zh-CN" dirty="0"/>
                        <a:t>VAL=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17276"/>
                  </a:ext>
                </a:extLst>
              </a:tr>
            </a:tbl>
          </a:graphicData>
        </a:graphic>
      </p:graphicFrame>
      <p:graphicFrame>
        <p:nvGraphicFramePr>
          <p:cNvPr id="39" name="表格 39">
            <a:extLst>
              <a:ext uri="{FF2B5EF4-FFF2-40B4-BE49-F238E27FC236}">
                <a16:creationId xmlns:a16="http://schemas.microsoft.com/office/drawing/2014/main" id="{0D28075D-E03C-4660-B58E-EE45013D4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10820"/>
              </p:ext>
            </p:extLst>
          </p:nvPr>
        </p:nvGraphicFramePr>
        <p:xfrm>
          <a:off x="7468801" y="3958555"/>
          <a:ext cx="970386" cy="131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386">
                  <a:extLst>
                    <a:ext uri="{9D8B030D-6E8A-4147-A177-3AD203B41FA5}">
                      <a16:colId xmlns:a16="http://schemas.microsoft.com/office/drawing/2014/main" val="3629166755"/>
                    </a:ext>
                  </a:extLst>
                </a:gridCol>
              </a:tblGrid>
              <a:tr h="399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List L2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21367"/>
                  </a:ext>
                </a:extLst>
              </a:tr>
              <a:tr h="689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len=2</a:t>
                      </a:r>
                    </a:p>
                    <a:p>
                      <a:pPr algn="ctr"/>
                      <a:r>
                        <a:rPr lang="en-US" altLang="zh-CN" dirty="0"/>
                        <a:t>size=2</a:t>
                      </a:r>
                    </a:p>
                    <a:p>
                      <a:pPr algn="ctr"/>
                      <a:r>
                        <a:rPr lang="en-US" altLang="zh-CN" dirty="0"/>
                        <a:t>VAL=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39575"/>
                  </a:ext>
                </a:extLst>
              </a:tr>
            </a:tbl>
          </a:graphicData>
        </a:graphic>
      </p:graphicFrame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6893147B-9149-4B13-914D-01680F5FAD7B}"/>
              </a:ext>
            </a:extLst>
          </p:cNvPr>
          <p:cNvSpPr/>
          <p:nvPr/>
        </p:nvSpPr>
        <p:spPr>
          <a:xfrm>
            <a:off x="8436990" y="3591612"/>
            <a:ext cx="512713" cy="584462"/>
          </a:xfrm>
          <a:custGeom>
            <a:avLst/>
            <a:gdLst>
              <a:gd name="connsiteX0" fmla="*/ 188536 w 512713"/>
              <a:gd name="connsiteY0" fmla="*/ 0 h 584462"/>
              <a:gd name="connsiteX1" fmla="*/ 509047 w 512713"/>
              <a:gd name="connsiteY1" fmla="*/ 282804 h 584462"/>
              <a:gd name="connsiteX2" fmla="*/ 0 w 512713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713" h="584462">
                <a:moveTo>
                  <a:pt x="188536" y="0"/>
                </a:moveTo>
                <a:cubicBezTo>
                  <a:pt x="364503" y="92697"/>
                  <a:pt x="540470" y="185394"/>
                  <a:pt x="509047" y="282804"/>
                </a:cubicBezTo>
                <a:cubicBezTo>
                  <a:pt x="477624" y="380214"/>
                  <a:pt x="40850" y="549897"/>
                  <a:pt x="0" y="58446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2312412-F4BF-4C68-9577-CB6F41BC036D}"/>
              </a:ext>
            </a:extLst>
          </p:cNvPr>
          <p:cNvCxnSpPr/>
          <p:nvPr/>
        </p:nvCxnSpPr>
        <p:spPr>
          <a:xfrm flipV="1">
            <a:off x="2281287" y="4615452"/>
            <a:ext cx="1320104" cy="6568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F914799-7C2E-4308-A43E-C0880DB39D03}"/>
              </a:ext>
            </a:extLst>
          </p:cNvPr>
          <p:cNvCxnSpPr>
            <a:cxnSpLocks/>
          </p:cNvCxnSpPr>
          <p:nvPr/>
        </p:nvCxnSpPr>
        <p:spPr>
          <a:xfrm flipV="1">
            <a:off x="8278596" y="4332456"/>
            <a:ext cx="1054640" cy="7681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3" name="表格 53">
            <a:extLst>
              <a:ext uri="{FF2B5EF4-FFF2-40B4-BE49-F238E27FC236}">
                <a16:creationId xmlns:a16="http://schemas.microsoft.com/office/drawing/2014/main" id="{79401890-6A71-42B2-B0F0-1C1D39952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04683"/>
              </p:ext>
            </p:extLst>
          </p:nvPr>
        </p:nvGraphicFramePr>
        <p:xfrm>
          <a:off x="8992762" y="5439955"/>
          <a:ext cx="105464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640">
                  <a:extLst>
                    <a:ext uri="{9D8B030D-6E8A-4147-A177-3AD203B41FA5}">
                      <a16:colId xmlns:a16="http://schemas.microsoft.com/office/drawing/2014/main" val="146112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List L3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6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len=1</a:t>
                      </a:r>
                    </a:p>
                    <a:p>
                      <a:pPr algn="ctr"/>
                      <a:r>
                        <a:rPr lang="en-US" altLang="zh-CN" dirty="0"/>
                        <a:t>size=1</a:t>
                      </a:r>
                    </a:p>
                    <a:p>
                      <a:pPr algn="ctr"/>
                      <a:r>
                        <a:rPr lang="en-US" altLang="zh-CN" dirty="0"/>
                        <a:t>VAL=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98452"/>
                  </a:ext>
                </a:extLst>
              </a:tr>
            </a:tbl>
          </a:graphicData>
        </a:graphic>
      </p:graphicFrame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86C4C0B8-7B68-4034-97E6-A382B41D55DA}"/>
              </a:ext>
            </a:extLst>
          </p:cNvPr>
          <p:cNvSpPr/>
          <p:nvPr/>
        </p:nvSpPr>
        <p:spPr>
          <a:xfrm>
            <a:off x="10048973" y="4939645"/>
            <a:ext cx="509378" cy="707011"/>
          </a:xfrm>
          <a:custGeom>
            <a:avLst/>
            <a:gdLst>
              <a:gd name="connsiteX0" fmla="*/ 282804 w 509378"/>
              <a:gd name="connsiteY0" fmla="*/ 0 h 707011"/>
              <a:gd name="connsiteX1" fmla="*/ 499621 w 509378"/>
              <a:gd name="connsiteY1" fmla="*/ 386499 h 707011"/>
              <a:gd name="connsiteX2" fmla="*/ 0 w 509378"/>
              <a:gd name="connsiteY2" fmla="*/ 707011 h 70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378" h="707011">
                <a:moveTo>
                  <a:pt x="282804" y="0"/>
                </a:moveTo>
                <a:cubicBezTo>
                  <a:pt x="414779" y="134332"/>
                  <a:pt x="546755" y="268664"/>
                  <a:pt x="499621" y="386499"/>
                </a:cubicBezTo>
                <a:cubicBezTo>
                  <a:pt x="452487" y="504334"/>
                  <a:pt x="72272" y="691300"/>
                  <a:pt x="0" y="707011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6DD3631-82D2-466C-9AAC-786402FA2018}"/>
              </a:ext>
            </a:extLst>
          </p:cNvPr>
          <p:cNvCxnSpPr/>
          <p:nvPr/>
        </p:nvCxnSpPr>
        <p:spPr>
          <a:xfrm flipV="1">
            <a:off x="9832157" y="5750351"/>
            <a:ext cx="919726" cy="772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E3A7796-159C-45DA-8634-2E17E005872B}"/>
              </a:ext>
            </a:extLst>
          </p:cNvPr>
          <p:cNvCxnSpPr/>
          <p:nvPr/>
        </p:nvCxnSpPr>
        <p:spPr>
          <a:xfrm>
            <a:off x="980388" y="2837468"/>
            <a:ext cx="1118504" cy="1484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EB065851-E283-4738-B92D-FB7A0AE29540}"/>
              </a:ext>
            </a:extLst>
          </p:cNvPr>
          <p:cNvSpPr/>
          <p:nvPr/>
        </p:nvSpPr>
        <p:spPr>
          <a:xfrm>
            <a:off x="2441542" y="3553905"/>
            <a:ext cx="3850100" cy="782425"/>
          </a:xfrm>
          <a:custGeom>
            <a:avLst/>
            <a:gdLst>
              <a:gd name="connsiteX0" fmla="*/ 3403077 w 3850100"/>
              <a:gd name="connsiteY0" fmla="*/ 0 h 782425"/>
              <a:gd name="connsiteX1" fmla="*/ 3553905 w 3850100"/>
              <a:gd name="connsiteY1" fmla="*/ 546755 h 782425"/>
              <a:gd name="connsiteX2" fmla="*/ 0 w 3850100"/>
              <a:gd name="connsiteY2" fmla="*/ 782425 h 78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0100" h="782425">
                <a:moveTo>
                  <a:pt x="3403077" y="0"/>
                </a:moveTo>
                <a:cubicBezTo>
                  <a:pt x="3762081" y="208175"/>
                  <a:pt x="4121085" y="416351"/>
                  <a:pt x="3553905" y="546755"/>
                </a:cubicBezTo>
                <a:cubicBezTo>
                  <a:pt x="2986725" y="677159"/>
                  <a:pt x="529472" y="769856"/>
                  <a:pt x="0" y="78242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4741858-C536-45FB-B51A-1550FFC52E1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auLUoIw/En9EMAAF14AAAXAAAAdW5pdmVyc2FsL3VuaXZlcnNhbC5wbmftfXk803/8uGuSHBM+uUc6kELKkWOLSp8uiqJPMVmOckzJbWYlVFgnciZFJxZNchaZcozKOW0iphhmbGOz/TZd6qPPtz9+f3wf30c9HlHb+/V6Pe/z9Xq9z9ntsZEUVxIXEBCQ/Hv7ln0CAiIAAQGhc2KivE9qDl2k8H4JBuyzsRLIb1b5yPuPiOfm3ZsFBDDoJewjvCcFFvtvPxggICBVw/8riIPfOSogEDzx95bNDiEulHfUgg2eB43HObvZgmzBFbMAWZ/4qhSyMUwt8nWu1RZM9OU70peVbm2PipYDnLNciQLe27jZK0FySPb0gUNxglYvXp9fe7a9r9KFjCioDM4rMyvraB69Hj4YcPlKnkWZoVlAk6dn81TFWEZAR+70zDQeWRk61eZoXFA+8aqNYYucsScdrxYQltCf9wOCE32EQ0eCZzj04Xx2VoidmLrIkShBUQXX7z9cu0RvcvEF9+16H3e4yIqdSp8JqVnHkhxmbqqcP5f+Y1S9YN9wPnc6iysjJiYyfwr+D6frqHrh0QmM4Lk3b89dmTJ48QMojSTIB8Hg2RFP8BXRh7qSE4Pp3LQ3Bifj58/S2yO6XPrJcI+e26y64U+Y6NsKW6EUm5fGgZdR2woi2yQSFdXSdqbXq3BDM3X1ToxUxMDw3x72P8Z/2Cgz9XlglpgKNxDE3QkVKVeDf52w+qnkrqXi5szeM2l01k7ozOVLo7LPY3ZuOAtldXcY1YyBOOOxFzIygKywIY7F9Icrjo+n6SVViLVTT2qpaMYw2ZJR+pC1DEya6uwEaLabBb5zOxRDTmFzPwUNRqbDwnHHP1ADoadUkbisL7gNerhetutdCw9tGHQeC+sYrnpSRcsY6+l5cqL/U7ifWU8N/fBNbXYOeCZnd7RxK7uuKoszmWdMLTILHm0cTEFMXMlKf/AsHmF26+AskVEZvD/2dqwQNTNh7IjdUi4IzBMWWNdd8MzrGCF4OIGQj/W9Z9erQiDUmNYZzbhHf6OvuuSuv8QllFFe64jUxODDG9OrVReN7suuLvw7EaKuRC1VKbBWnrbGMloCt+5erm56NIMc1rwyEbmhhspRSSzGcT37nbuqAoy7FMUcsL6E9WQi8S72TViiWey95DCDr6yKVTY5pAVcpJGaqNB6gZvo3/sQjhhu0zoaYdN/aZGO2gUuHte9bUA2i1k7DMYrLi7tGV82o2IRj8sJDelFLcpPSuhIyHKvuQJuUM956ks+HXQu1//QFRXJE2xz+hpPYMRkDqhi5mC0ObWIOcb2E84K0c1S5tbFhbev/kRcl1wk43ZdTONkkpWZfbbzqpoLiOFzvsdKAkN8umcTuBw2GcydMXoxzCUjOeQ0ul67TEHGcMLAOpnUw31MXLg68VCNouB05TGk2tj9CHhduDbpDZVzjvyCZd7RUbm6P+QFjRaCCwiwoMIr8SUPPTvCvR21gEVXsA/N2gOGTG8524y8yQYZm3aEVodJV128e+2fb0QJFL5yVoiCW3TzWBy0MEejPmZdKgd7zkf4TIiucnR6pUqCla5y1ZCn7FL0i01F10FLABOlmEwfdoDyenUx82u+Zquf8oSztbfOk5xjNK2acFItVkLgZvYFXA69VcWGpsJS43rkqKLd/YHoWRqYSxt+b6VLSizHwUozIxKYB3WXEWTR7r6EbZyLUx+wfmZGBCtU52gn2muy/7GhiJf13RDdT5dZqugXQYxINq3iTaVNvwkuXCNtshPHHAspGORsS4B1RehyzJ6XvA9f/0mu4TFqT1lmBLjOIM49dth0lVz9uAaJgKnsLHBiZJMv0iOABaosh1mxF6a+TsGzbnlBx3FfVdPHWP+YFrBqO06vn6qaE2D6OilhC/tRJmm6x+dV/7Lx9zbA5RJx5MeL9DhgoVhml5PWRXwDdCJ2+HzHfT+C6WZnHTkvm7H+qpxQvAxHZRo/G59rqga3jva69ehIc7ichI1jP9WrvXvgJhWfNv1YMkRUkocqZqr4yHONbAir9RxOLXxkahs4MpNQTMkRUTw+ycdX9ohLuSMM2UfyGY+VPGE01lVdkg0JB51Pb7qyO7Rdm3iB+g/FVB0vW9psPeqJ8c2FsH2YBrfF1N2QUhaxRwuBeGPraj0JcgTykDH0q7Uy5jPc1xpUxS7JOT29E0mMKJw1tvGEXWeHbGYHs92IkSrqS5aBG2LcdeXqFUUxI/nHcG2+ZmRUuYNW4VhduIx4sWR4jEio5wzbWOnTna3Ri01XgtM4zFBzvW2E2IatwiYRCSGRkREa3DLVY5YeFjX9hunaLaPhHPmY4s4YoRp8TwkIY5KM2qnCjRjbYpgx1sY0TtxpZq9OjDV9aEmyrrku5Ks64QKgjGRFcAcqxLsZyLclkkp1x5+ukVMQPU9pEiPQIA+QHaYrPI0/4NJ6pF8AwhtzcIpffAdqpYLJTi3g2XOimjaDARsqVVENl3AqJ+KRNE/T0wqaCBlg8dnEwEF84mLATYxis1zcoHokFT2lUuZLNmcme4nj/MqNfToDciFlpL1FYsJu0eC0EeZBlTG2yWYRgKLKh0eYXcQc185TY+KARGe8XDbEhzyuJmRg39vDkOfZYDjJjEoKhaIjwB7j7c2NLxlDPEEpEuxGr/IJ5w7gLPZIAtzeWduEyr6wxmuYXllJN8Dez3h5qpnxNJC19fR3f/NUMn2tXD1+YtDrUPxSrGQkYcUWWovRiOmrlOF6KLM/eYqeKYRJVAE04ia4sZrna9IyJce0/UewGbRq55va5kZy9SzRD3JjYkJu2yAbXk57sieIAtM9IXvMqyqorubGHO5FO3VPFYd2w61awOE4AXVJXFCtjVbSKVtUJ66caxMZfyND++IbTlEm1fIl0PeQISlGcjrvb1jXe5YeqYCqBt4o10knqhHtXXl8KDGmV0gaxDAUTMisd09nl393jf4Zoqt4dBYk0UN7mVvNwB0gNNn5FS3XrbSf6sTqWNQtimAmC3bLPPPRPfkUXu5iqaZR4z9ZWHEhrNzFLyCQ0BzYu05GfItvdxVQvyf5zkv/aDDYFoSyYsmgnIzgS1MY2l4WxcjH6qkjEe98CwzY9VZsZIwk7oHnEzCFI8WwwGqWGGMfvhtjcukFmhLeJ6WEk004lHAjIozKNSVo2rwKeGtOSjM9s5r4JhSc6IusUPdWfGbLCuUixqqs4Z9KKAhVQqn3O2pnZcD2Q7Fs75XTHX9LleKemSZWBc7cnhceXObjua70mXfIQ5459L4DK2ANMcvEJo93BBU1fCXHpCdEa7xK81zAmfva6SSD0lsyOOQ7HPdye/lf3t8DCivB7OoRq0uPs1KihfY0eiOlO5Fj3xc6KRotxH+iUUIMsC5Y6BRmr/e3SAf1WBko3vhA47DZdtbYrcYfopTDzVF2EC3X3J+CsOodkmKAA2G9K+HJO4lv/3moOD/4yp9b65z6wkPIqfu61i3W+eFLf1M++FFbLv4Uxt3mzbTGYvxyScNK+PGH7T9ET47CwQhaGqmHeUBY9KfArZ1HMHU5GXGDHyOuB2+j7FxvL3IRelIp0mIQ3PgD0F78IRfF1i88xEpL4+iPsSFQXAyw4vQPGAoIr9moLuf0EZUstkNE8UeQ/osiK08v3fwTCtk8qi+v/5Hohft4IeA1tZBzN36m03+CvlxL5hvoM4bjk29s4ZlIznTTTr2KYuptIZ0bQifWxQVYpSvfI5/iLXsjPu9888nZWaG+FFOPLzJQheIFPIfSHF1Cty67xR8BvwdJV+5T2WvquAQQLbTSRN4nqZQDXaUijPsiUZGSbCYO3C5+N0r8TnWzeK3pzZOJy3gU2+Gv06n7ZkxPIzED9tmDVk8ptyyZe8wJoEM+zkdc6zsiLSgUxqO6n7ekjrrcUO9RF9PtvJWOEg38Jb5bPK9gBwjAwfWB0DXa1etCp0U055FBVUHBW9Q8nw+0FUpqz+C1M0cVNWW/f9+tKm8nKK9wHzLwz5HcKPVn82gOWSRalyqIvs+DjUeWM1dCB9QP1s37PirIBsBbuE7HrvRAirb6dv31/w23wbzvb7zbKyhvh8KIO+TLe4iLLY2fx7hTrq4PFMef8FblEWyTyXVHqcvu87//jq732d9CV/gPun/Q/V+L7syd6gt6lU9KESz6YCVrtGymkpwZbhRMQjAeVMLSTrLcDsHSEGtzFqaH07aGRyMVcYMzg01pReICUotXuKUBhBsKtReCszA+yb0r/MRw+8NRIZSEpBsBMQVFvXr8fJfg5tOXvltUlJTEJClfFyk9yNyLsvYQrw1wI6yBoi1nvNwNGtLvLkx6z08aD4Kei6t0R+GnQnFJy4VQncugtLsLc2LwTVDnZWf5FO8i5FCQasBRQyBQXMX+MQ3sqNXy7GX5yYu6sHneppdNiXY0eSxUljr2pIabYRa8x3n2ZQOY1mjoiFQ80hGkNiPkq64uZ1J8PDnUZcH11r3ZF3LNXsf/eBHilTeoaESbYCohEi2Ec+Cw8fLip/zXF6isaFCY57FMkGbv5fc8rNZuot8tQDROtFF6/hITAyTeZU9nHVpQQGglsi7v34o7pFHsoYzOgTWE0jV8pA7N0iyhCyJV/jD6se1e1I4iixfDamWJsJIAKB8J7AwZEbkgEs2EHU4sOXkTbFdm38Y1wyYeZjghwWzIgFg6XDEbsmg17dXmR/Hz2Uh7LNNuvh+QeAybF9b0KkzqXbP11wHXF+R6ekFC4eBdHX+vIou24f0dAfVBako8rO/ZvDdvWLyQ8KbnnS1s117jv73IYoA3YCM2AyfCE49Pe03wJxcUVxPbJUce2h9wfdCVOfF4z8GOSoq5EY9M6SdX5EIPLEQm1xn6M6W8fMhYNmQl78FdD4eKp/YvpGW9xQeevU6+w3uwOp8CYk2vPD68Uer+gqpefWQtytPZk+e4Ow4iClTl7xxe0ygHXHG116HwYJ2e4TeSv4tK8uTI8yJDrsJaxJI1ZKd/++bbxoY7O8HZ1UsT3Uisb7bh7upPx/OCviqdnDCiRGe4Myy7elMiLZ3x6GSloT3kous8JG8ICwf4bfEhcB/ywX94qCRotKYyTXITh3b3OwJii74jENEtdejRfaGKWCEM9JprVNy0w42TD/X/PSvtmJnPy8vWqB36kNqIhW2Xfha2JknXQs7ESEHdzfIrLebrwtCX9WLselPm1oIsyChL39i1B3dq+XvNrbWwFZ0uVsUe3Z1drfFMQGY+bvOZM7cW1s5V93+Cp87OFfo/4PWAl23JSwANsn5hmfkwmxrJPeGZXp/z9KEctN8ozwI/JMX6feBxgVjIzm4IJU6vWXABf07Q8zXp/6Ccm4L0wGAPLsG1N2XAnFH+C5BDDy32zropVLGBm9csV/+Pu77+VsoDWOrCTmHXm/VODaZr/GmDTRn2NLKaQi3WsXK5wvjG/0Kkaz8qFhT5hGCnjn3nyOXJ7QJ2bajK+SBHrZzZdyFN2djv1DKJWiMclvWpamHnwn8ap7YlAMGdZQTLStRixUWSYPYLct/U94IFzwmaOAJ0OsQNASKLt80L0Dfp++eveh62HwJIshdc0FQNFK+lbwE49B7+BfVKU8WG9wvKO+3hKa1qeuOaRS/Xz18g6Q22U5bngQP2L6wH5OPLHzjyggrThanitIfgZstz/s37F/aG6ffPFbrwph/4hej/Qf4/kXdLGEbQuzyNg0d7Qt8wlI5T+y7ouVCC2WWUNSA0TgpBVPrU3mApvpAiTL6+OlmYIQ1mjw+Olo1FvmEkKBsb4c1pjbrBGtjQ8wVeM2Ol5MwmCqGkJH+dC5kfPoXpHpd7Vo0tYIaaj3q7/IKk5f+gK0tWWaOC9G4eTPQwURo0jdzdFUV6GugdwNO5h2WKz+pz0JZhU52V13n+zFSn62rzAC/sWSdwrRi3fpvsN/K4K6Z4LnlNPuC7BOBmq4ZkU++3jqWsBYIM4gZNIv/C42VoTGMOuKo/dFr+mZXuFbRk3lAJ+sV2BCtEV3b4lXt/IG1NiXHWFUlWPiWu4xyiHhdro612YdanxKKjK2Y5ZfhFP2VT0QFKJc5ywNuj8CK6hNXeXmS7mfbu06tQKC/p1br9Ny/1PNiutyoxr//lZwPqLtlYIvkR3hB0Vqi1fvDqtBcH9ta8Eia6ecOzrl3gyRZrxya4ZWYTIr6ShOTOOqIHHpyJ0FUa9HrSj3Gy5JhlpkGnT8Q4eZqvVsO7uiqIx/valAf5BbOUKJfO+6pGrtDwANZiHxOuHtnus3PdFRax2SWu4yUOZkF1ityicfzi4+MMZD6obch2kkvqexV6kAckUHy+rbpB3ubuRyAadVG8wjf0mT60zMOV5Hxs9ZHOe+cpC2IpJIz7T4LzenFPCTFm7YRIDzCnzPd1f+l0F+dwcPsJH7M+qlcjA7FVYCmBmDiJM8KyCH5Q5X2161vHPbV4q3sa187Art/B+UPdpulEQACtlUb/ZmPXpT2/XxL2pQ9VrSI52XOn0ZdgKBc3WDqbmOVpX0UxpLWK4GgEdQ2r0z7EgCBIfKqNvflhx2b9+oGAQYjRLGX3bMzuADMdZH2QhKegBHoz0V/fZhgWTgDefJcroR8zXO/b/dej2kqPOxc3eicH256mla/RIa9bQC8y/3LL8H43RUVhcjem9iig4NYo5hidRus6jAuArbDkTh5pFlFYl7a5enwPF5ZdXUnpbI+Gm72m4ABu198jBLrR+3zKWo8oi3+IP/ees/WGutyTHtaubxpaPK8ketL3xQT0rpJ4cfAgXufF1Wlms/LHx20XPEw8JD9sZ43XRRoAwDaf0IsBdB6rOdnZkPKgxgP1yJImkXo0WAK+q7NZTSFSTqNd1lDm5ODWRiWFyPQjhPUNycEciwcLatc04dxUudVGuXplAQ/NLGM2IZAURfeIDAVFsbdvZl1nWYMtLyIxrqQgFVleckHrl6bMSu2zUnbYYg8iYWapqg0Du1BsLSsC00bhMsgmbmYL82LR8uV2nUE5NVNi5qTMBU0FL3h1IqWWICIjnc56MWOzMGjy0RtAyRMbnlKuspxWbaPS9BYXZw2j60yVBugFEsXBJHTHcS64nWD0qdWfDN2sQEh08mPujXK2MfUwrQ2LLVJYf7jeV8mPWxhDLZcQn8hcRNm9rD/wpss05ryvRu3Mij1VuAW9ZkolonAbz2De3r+wwTzWdGGWZzBTKoX+DP8z/M/wP8P/DF94eO/tZJd//uG6IXnh6aoHkHTNLxHmXL2d2iDxdS4747mqvks45fHiQ2L39/Fi5R2Avh4gOe6V6QF+lPTsrmvRrtlkgcf2Zl/mFhO2tZh6OziQDHXZAYKB+QvcgaTL9vXYVewR48XZ7ub7TyXRdkr+uGFFeq5LYxe1cJdmX2norZOJZ/p/aEN0HPuv5gRn0xWtgrWL3X+YcfDIf/YzdIzRDs0n/FV+2GazSZIP9c9tFNQ1JaD4g8lqqOfSgccrs39svphL/NeQnQODl16ZSiUK/9AMy/uvxgxzeNfNcuyKq18nu6PMpJdUVYS+P7vMSK9i8nVbSYHxgd42RyiiwmhvHpJVgjQr7UL0nVttlDU74mksbcnsHZTm9EobMYjhY25VMO6EGd2U/o71mBNJyQ7iU97Y9HtBbLXozZdTgRGAyJk3WX6ZkTMfL9PQSHb/BUkBqcXGxNnRYPhNUYsNJVjMXy68+K9UQMBFON/vU90XoHcajFeMIcaYfp1LCxxvLJWobYyyViJvNF/tIak7UHEUTAxx5je4yksV58VswN0PC97oAEFrme0llYEXGeiID5pCqGe4FZXjZ/VUHMx2B0OPPLC7cWZJlPF+KFwH10B1+0LUAAWTh6rYUwfULU8bBEWoISb3oqqTWKtqbRbXHSdTOc3IOeyM5pf7iqfe7O+9m5fZ7R350VjWfKBfqgROCqoc6o04sctEU86pU9BisDfcD6mdCRtM+dzoK3QRfvO4tl2O4dk55XK+jJL1eoMeoovpdJbW8qjZem6JjT8sMfFmvzrnan9+XRAF6dt70a5/GMp9GrBtETneukY5u/q01GD2one0pGsjppmJqz+PHNbXd97ps3svyhmkETIWTvLO5SGyuPgICg3UHU7X5AX726fnx7l2vgNZvOyvKcMsOL+yv4pQsAwaQf1E5udwxCxcf2miL7cubCIwpqA13yS5KUuSi+zAMyrolR0ExyJyZvjo7tH7xgrs3kXgJ+eOTY2F4sOJQK2RmdANndLm49Vt66mqeO+0UTomYg8Lbq5W8JiCYR8sW1sz9YILWq/p2hHQl7nkef2AiPBc8kb0bwitMU1KXPmFCA6SKsritV6jFoyeolJe6kgan22xlq6ovOeF7afy/j8meR/EMVcD5efNckM4NdLgiKl0ZnCH47oraDLXxpAYSQkjYn07GWGs438hM/1DdO8hY/Str63OipiQbArilDvD2QwaHszN3X3B9+U2TgOUM0GsUUXjwuiIAe9tAuOzY0jubtvZRk/LgH36QIbLnX+wPeXNZ+YYZTifUYmLAcuBcaKbrFBeqTQz69M+z6UlAX3TpYnKxn6HH7LaHx4q4OpuG7ZdDHArc8M+09dV4CDL9KZJGOm2grysyBlJer/t6P5tLYTrf/kK6EsA3LZBIhEDa6BdWwJApK5izzvA4XrcSVUqnKPrKVz7dLlrfVYJd9AnSkJ9AhOSwAybHkgu8FjjQDdOOheu5zVKbutxRMfyBR0y1fuPnyJ8H671xBe7jdL3H3LcMNTFBnOY/XAnXQ5YacZrpH+4xe6G89/NSgpG/XnRQpjdFIkYZ0OA1MNn2XhvsBVw847Hm/2sUV7jARY1duppXDGRGNCyuFUWlTEJYc1KcUiC+8lcSHldPqWZvEW/xXK1+YuTNei1KkXcE2MAcq57ehq/vQz3mF+3UOkeGtRF+bBjGwa2I4mrey+ipdPN5Op9X7GER8QB2HeHelue+oS7sGROLwJFjH+wU7cZCDgeqSxeXCSCTWghi3E00eYTMRSFJYDlXgrEQ+pps0wTqxhJ0xz1zPBXEigjkzjFFadRnDP8ms4yAXgxh+SVmA37ahnzlEyKp5tkWO8RQieng24heRngSVFrP5oBQ86keF1Z5jKQRhwYE9yoNT1e2sW2UQDuDomwsSbGCFEsBLAV7fmDSF25TiyUMoISE2s+YYvqjO3Ms3c+xJnBJ8yJx/r54iHlGxnOYypptIrLuY82OgoBcjOgikt3Wdirt4NAGiYDOcKtKiVNyPhJnGPElt6lvGzyulANWrnWJ9pI/Q7RCeMMF9FRYg3DR2xNRec0JU/FtYE+KxrIVgF/oel24dgYoS4HaThxWQOuiT0RKTxNFiOPU1Gd2PJlVpFXXQ9p+XtJJoYS8UgObTf7XIW2h/jRKxkJwZHp6tzDR/w6sB7mwtG2kRNXbBARriOZQgZvXJ80i+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/Qs0uqCd5o7cSb4yn2Ll2RJKha3hWIy9GozTD1pwanVnYn9myC5UonQmVYp/87vBx1Zjd8AjzG77jRR/RWdJVMZqTrSnwJSJupcw3KAwRez0hC5cx1E8mVNLwkoOw6ZkaLjoLNzwaRqwMBB3Kok8bWCFfxYUSwTdmZZGhOc98kTMFkhJuZn0w0TKOuasIAJN4xBWIx9sdIVRNszsT07MvslQ2P3NAQd5S+kHcJ3Y3+iv3abVQn9F2VodFLvZ/oPp1z4zJ7Y+PR0IAuT6XbRcrhB2m83xpwfenG1BQqW+aOKWgAPe26L8qnj4jc1otbVq7xNTjvAloKtRyKd/Bhs53sP47ary7anRaiPHwVzGhksPnWav4MQrwlL8BdRuFlvDpianf1/K706Hhg3kOvXjOCH7P05JqpVSuM4s5Glx1CNx5DOyVC8lb1KwnGmnwfU+Me+9Vj45HsftdSVmMQwE1yKFK5PslUKDEqU6oOGCTuVekoFOHnkBiSX/TFwYcqe5w1xnnMKpIPiju7AWhWFFBCi0i+gY+4BpPTNWbYPNrHu7/uBUsRa4rfA08NMgVXQzlznRk2G4yySo+UmR3o0jY49YN/GTTiYCerwGbg3D3VIND7zQ5a5m4nKf4Fi1/Ft03G+Jpkct/POjTi9qJSI1v27pnNvhfT+q8vwXAYaK5Tvp2EqJqEeObvz0+uJxI3trz8+z7e1+uzpITl7MWBGkMjR1ezffNEz/UoEqTOtfcjRKf3IdKdgk7JgsKDZ35mNdAPsE3aVH29u4NjOR2U49ExS8CKSE5+fpW5x5ewN7g2HvN0aUrYvgQSQfAD4ohixOhDuybz79Fiu3VAwSJgjtCOi32gEh2Pyg5zIy/uUYEpyeYPLsSUtGW9gWMsON7fO6L36me4vew+DFXtND8FOFJ5l819+/xYHRYuHieqSRLuCek42/xi0rvVLGCy36Aw428hTstk29TOg/wEBr+Rac6P+/F+D2dG0IWv0hwoLCJT/cL/FxC3p9t4rn6qmkGkhtMOl5d/VyiNtyM2E91ITH2L9gLQyRUI9k4pA/PImb5uIQOXMsU3ejLJwRKPo4RVI7rr1gnN9Qb7fy3p67mrOe3JTs9XaGawCLhCB7fdKuEYGNTrwJrdwlqnPmxai8GSCKNd1nLK3xugQauvI6J3zvvCQNeRIQJetmvU8ieI/m+iB8zAN2q90WxOvoHBLOrd+gJwO5icAm636jWYKwup+CdbJ4v1FAwtzvu6E/JUAOcOZItHs+jWeHrJVEfkNMvq2AjCl/rrim8SZ3KPpyQTwkGRNKLsnxHe0qLpud2cjOSKydvN9nbWgSOx/B3Vs2vmR44zvdcjCru7O5IUM/t9PfnMJKtkOl9qNsOvVWc4SqjLGbtaiNpi8mW9jEwlwYGezmeFVpTIRB/u07N+NE32uuSqkt5cVRlFf1xgfNGndbiLQFLuXVxg4ERW2lyhKXcmX2olQ7qRBi1UrzD1nL6g7JQgb9aEaAPg1ML9zkVfJYXaGj+sOPNP99OPZXrtaO7wOvwzb/PybB2IhFkM1Kp+MqIu9X7dC6O5TnvRiorxVeQo/ngbOckZ7HN6hINvkwSr2jiqAXMgifyXHIBM5R1kOx14GbpubH3njdgxYagC0hC3Sq1C2TyxLRTZGXYk0omN4TCD4ynAhM37th5TI2CW79mfLxGGgpwZlkula2Tvr6WX3L/ocVzFxVwVsjAXj31EjPY8c3S7M0bjLqYOFrOMXxBipIqiRpiaQy6MFUndmzD1tYRm+1ASTs2km1usxcWA4l4EeDmPB0Wao91x16gH5fkCedOEzXWpg+hvJTPRaBuHwytfPB7Lwreezgb8qCkIq9aXyXOA8FU5IZERn5Q9xCUAEcCJRGJozY8x5LFEIvr1RBCSQj2TcFUTQ9pqHl7rvsg9snJeoAnFN4AqWN0GEE6NPPfotWsKF77NGATcsO4wb4sQ8Huvax0bX2VCjj4H/1y0GZdUmSPOie8I6OdtuoMRTfaiZQd7JHlbe9V1u6MKn/ZW4mWPsrEUnLMfad+xQobLaAkA1vGJr/lqFQ0HuMQRpWB6AGbRTcxL9GaR1uAOVm+hnJ4UhuzdkJmRzG0bDS0cNToDZHhgIL5begUdSPQ9/Jy9/mqzkuOyWKACRehmkCbK1nBO0B7ptCi4Jpo390RRC399usMKQWjaWo6+7zdciXu4bFxKQomgWIjGXZclGcNjgJOYiH/4LNsxICbnUzQYyHESkXALwivkg0hCuhzN0E2UE1fZzFE4liAozmXkZvWKjNC/KJFTZ8qcgdJbmiKr/DpHg59W7Si2IeZm0eOC585DCWseIGVgnf/NeyTzJM0qH5L0r1qFR3gqv6Kq03cSiRjzsRHXfqhSsAnVcIOUWHKdnez9WAfj+5BM6x2Et49xxR9Q73SUE6BM/3cpzPgutfVRx/RXD8u29UH5z8IKeeMe8oIFBNUhk0++I0FeP3lW/NUB7iHlqlChTslMrZHe/vaFa5R4NcghNSnoZETYwpmdV/rLx48JKufdhuE3xeiPYQ0nj92BhUkuqes7d/QAcUbS7KL3HX0twLWK3TKi9V683eaCirsTLDwO4r6phiVPFMk55sceAdCkuf7nvif6i03xjya2+9Xy8n/Ah6Ilv7Wne6qOi3BgOh/GQZ1uaGy60VTfBiiFzREUXau55NebXK4MTZng380djx/E2zoObzf9bz4HOgX2Xrg6eB4VdiXpxQMCwuyQzjTZGPw9Evb3CHTB9YAB9dcnn6GlHcwEAkZNliLSEd3jYYnXvO2AfsfFGYpoRyhiEBaDYgz/gmewjogLJp0TJ3vqpaJp6x1ffV9k261uGTjqfHXHjxX03hH6Fph+y6UvIudjp1uQNclgakD8K+QKKXsJR2xd4AAPP5BvXpszVeA1z/4uut0daOdPOi2zWtBa3+3Tz8MX6AF3Vi8CHOQ54QN7y28ZSR+RirtppCO/ptf7I7ItYhr2icon7J34Qa6x9vgTjleDHD9wMINdEPKZp8knmOO/8VOk5zKmtw7PBIV/6LIeUzarYiP3S8iGMUpVaOtc6xbOILZFQ5Mu83DLmfhCCZ+SlWvij0xWMD5VGCEnFiNfDRdQWJVNJWRZv14gQiELNpXoTL2MQSOC48Yub8ggqxUFM+j+AWMVTD8/IjlHw9JKjjdQYWgceEIUvKCFK/c1mufNXN1m392wo0bNi1tSnGMp3aQfr2X3wMVp2xeiBN1UEjJ5v2zTbxgyFmr8PkSnpbOJw5LSVDy/SYlK1zXCal/mRh5nhJ7iZ0V4sUyB0ImjHVcHb4DrS7hYIUqqZqlKJMa8lE3XBGbUTzC/6h/G+wkAZGTOSDfCL0iUV4uH6e8K39c9IoVT4YF4qUUVOdvZdctwoBXFsqIP4AnRaGlxUTixX+0Azw9lwDyNBz1PjR7qTpp/8H69ZePzxOhdd6QuUb3A0MRBaLxc9yiA6kSZUMu9Jv3iZ++phMBhvwn+IpuaakO1He++GPMNFdZnguYqnv2HSfAPnw75Pek/PNXn4f/bKK+fs43EbVQy3OOARu/MAFVqvh5vbmpq+t/2nj/5XPX28uiSm+/xeLqF38zEqHCVt+X/DGS+P453yCeq4pYWjB4vPlfKC5kkb98zg8oA3be9UVfkv1Wvp74ToB/ec9vnzt9BECWIqdXuDS1pX87hPkV/YXM75fP+e5yMGkfQU1z9TcCDHwnwALx63deRK3gTPxdnnr/a+G5sek7xf9tsb9+zjP2jWtvYy227flGgAbl3+OFwN/sgSshGx0DvtrGtN9kfsqhHb7h8enfvk82/k1eXGY2rKYezx/8fs7t95ivX3K1m65g+i1HXQf/TV6soCbb9rUdbvoytavfbzLf1U/7McXg5Pcck/ibvNjep5dVe7809WsC0iPxe8z//6yIuRIAy6m7tr59ZqmNmDHkdDKyS6IKFD6CuT/QR4Y1SIO4LbGWp96up/4DYlYvolcSDVhXCHyjXFlJDJomcSgkYm2wecEjImz4xAiNkbFEh/ywTGfJwbqtl+dxt2GOu7niAEtGKd75xMzzZZX+dgFq+IRtlbPNq2Y7RcE2T9HHojVD6ju6psIwerGjtpVBZbuURYoLHA+OGbAOhObbVfsI2ot+5/yBubNBKcvlmDheytoUXMV6t5sd7iWrSg/aWFCa6HUP5jCbA5od2i+clTPe5YDjkutZ+ZDlmbLDce5uFtOpNasskGoFigXygi8KQ9FZ7nGXCt6NWuumFYFiULgAvEVJaN+51fkeSyQ6CJYlr1tsMfF2rmeXCWiz3e1DvocZKTlzKnLeTt2GiVYUJBnZqytTJCT4G7g2VeZ0JcbMrOZFQvvtVd9w+6v6PakzpZVHzqgkhMTIyxwuBu2tVxSaDqPOdJXjTvq2AA01+qbcpkNmnRxHg1mtKCe/TjbOqI4GU6Uq+Wa4Efo20jypJIJQrLYSFzH8L263zHmErVqFvp/YTrLK9BiGXP2qMklAX1XR34m5m1KHDgc3q3UyqCivDwEViuofEEtisiEbBikWMjdL8QeXtD6QBl3AxbK6jNgUJJzFhPjYRgxUiLo513Qo3u93QC/hOTzBFNg+37T4G9/1eU6JDntqFd7P9rVG0XPPyEht0VRLiGSX+74ORqhoWK4H5kxSJmedsyGEJ7iA7txIQrg7QVIGvRiw/GonPXDIRj9XXGS9Q1eg5Z305HdedvWut1DzwwB+GceWN1jExlq1KVJUmDW6F9jwwiuicUOcvysvR0VZh5NQR7T8t8tG+mjZTe9cEuuDw+AN7G+ckQ1amYFpdL8S9J1bQ3OG0r/ZTh1+r+Th5ncdtWOp2sDd4SKCpZVMrc0bZkxfW7DXCJlagJVnmQqbG9d3yot/wMme3ISMbAdnZjFW1qPXFzNWezH0rFC+xnLxg0iCBcAt/CTL7R21TVQWZ8RoI/MrBJcjfowY5tTM7W1lxmvQbmb+pXGE5odpJ90sY9F4D+PUQa862prM5N1hGygUrmeACuEKtDWKTH8RRnMRpmBr8f1rMpWbEJZgl9UumlXdlOPKVK8hQwGvYZkjm9nmanCkGuEi660f9HFpwbrVck7vATdK5Ah0pdBvJjB3zubuUhR3UN7X8K5nmqyot1/5Z3sv/tneo4bh9XptzLFw1exqcZ4Vpn+8ErRxv/0P5OPPxhwWFhLMEfqlNQ3bifEtuLTsmwkL+13ffSzL8pij/cYvvWcU8TeNIgSujaVsnPhmhXf9ttmnvFlNOX4v92ta8LuObWjtC2zFNpdvXP74u677FmLmlvPutq/96LDfDU4qbndiO+qXfIvvK37X6hfbZhXfv5v6xYNB4L/p1xaWot/x3L+Smf/BH04muRFcNPW+SeTk70Zfry0Rr/Nzj7/68kDF78aXxH0+BO8PZ7/le7/tuLvzbLvbHHZ/keIbvxuatBw67xueUP6NU29+O/hiTf5dlnpP+2t1+HfDy//NSshLg4gcegmcnwZVMS9UPTm3qpXx9Hjh2GG7xUfH7ukevf7xCvS7FPGgQIjSNwoxiOEFdXYBjdXin5O310c79RZH/v29n+LrCtUcv2uL2GH95HRMS3xUYJNYZ1A5v2wNFE9Z/53IhVb8kgM/wYRho2L2ehX6CFPV0Lx8ke/jc4SG1eT92arIb/tyYFDS7GiwMWimJbZRQR8WhQIozdXDcZU6HUsYcsD1Csd+SI+dDHtP8E/9fa8szMvsWkbvfDlZu9DedP12iZDD/FN/C5YFis34B/70Dyxck4jfKKzmKMhbeKGcXpCSyD/wF/+LHfmwpmosjjsI53j0h3dtvPOksPHkwmdM7I7BlgOZrejID+HZG0M+XLLR0dUt6l24ynHjNU4MkKQaJwbQGTvvrqe58HzufIE9r9wweWhhtBy65fhtmr669bMHFux43HidyxcyeeOkjyUL1zvuFGvzI4kXCe4zDxes10Bu75bhSaqOn+4b+MKMsTtm/w3OhYsmO9KW88TMoccpl/QrcsyDc8ETi9eMtvJ05s4TzK6qhSsvP8C5oIjo+J7n6aPdCdj1yDULn3iaD+eC5Zv5BF9YWubDueAJjvkEX7iLNR/OXwia/R/B+D8qGNUtTUV4y7LQyVYbY/5JmjaGId7ccMcwFQci9SC5s2n8nU6fWNmxakrOgz22cRRLD7NuMu5kGd2MXkAuWFgalPi7JlyHBusSlB2zq/mbu6xQ1qm9acZwl429mF0ROKTNdv8MKEY11odn91lsMRGXCOqLh2lIxrtgKNkvg929MOn9NvNQ8nq3BRYx3P7Q2E7J+zTMY7P5ao5vVXeMudKIhESM5jimJx83QaY81bxT7z5RRQskdHQtE681+rArzodDINtova708LMxL3loU0apmS0oB+lhdi2sFZJn+d4Uv3sDLjYei9uFCnGJiHdlyiecarSMw+XIwD1lPsBkttTCGD0B+DYxxIb3VNI0zYlDpxAc7yfmmrvoZYKKZPow7PMdce59G92mfQlqTeHmSYSl3Ax+FsFJ8I0rCHGpdCk/ECMko1uLJBvVrS9NuMbou50ksyC/Nsjz+bXOuHVym2xEvQXg5iX8oKnSgNO6tE9if3XXVWQcBDbU9k/LZ1uVu2zopuANV9Tb3cjozto9459Ukw/RVGLQcyQxh0VlCLykiaBGkCF0Nt9TGPUcmA055/4LhdLiK5Sv36NnFiuAndiI+Lc2RZmMlXFctUjyqVkJ6RiQhQLHPI37Hqc4waX1C5RmOoNAcQLqqdPpf198b81ip2sX+qryMut0X9b+UJDLyYXPIu+AafDEXeLdlivp9p+kDeTxpCD7Z+knwT7tjI3c1miyGJK1N9rrAyztZC6kLNHnNUwUwuoQlSptdTVfjTWEPzBJ1wYWKfVRfQs6Imt7L25qGjBd2MZsUOXbmOFVeXSbMxnGHQ0yrBBdJfZ7R6ORGrTg0UJ9toLVBta0054BfNrkAGJRDBjPEhlZApgIPOk8vXppLEF5+LjybIjL6BgWLV2L9YDIsDpjgBifSheRpTUC2ROZ5oz1C0uuh9VnyQ1QSaCOm2XK7mbkp0kNxoXtyUN7lM4ObRYVDK1C0TFerwNKg25VzYY+0BvT1O+JoXNpMGlMpZNjWWUP3sl2w9h0KiaCrYvVzgJxB408OoF4kKikzGWJDns+ca//QhuX/O+xzQi/CT1piayiYbL8maRSn1/Yx4d81dM/9YbYhOxAkrMG7qcUNU79ys4d4LeUFJ52tY2XgJeJOxB9aU7bFkbzJB/Nh2mxamFespLIZmD9ILIDD+silMChFuDKsSouJwH9lwPxXPKh3IWXwvK52Gls79oxEsWe5hnKAPnlR4FALhJvwXDQ+mfQ6heWdlKOr7na2dU10uDy0hP9das4TWNGK+6kFDeG/soDrOGrRLqSeC1OtNtOncPq8sx66F/cCFi4zWT3cTWfvPZWKBsQ4lQAzzx2OM6dpASIWKFelVHXN/zC3e3j04RnEN4niPabEvwgChrVTWnGBX76Ckcguh0xIvJXkkx/5cYeRs+xSdZ4Sbzyom01JM5KlDMYPdCvB9yiBTRcFNFU9itxWv7H1f+JAf/EgH8E43+XYCzNjhobaO8d43LG1vw6l3Z9hoh3theUT7mzsHTITkkcyBHSKfwz/M/wP8P/DP8z/M/wP8P/DP8z/M/wP8P/zw2fu4fAfw2swwEC2PMQkq65YL7HP4Pe5F1QEXSc5Boqb4cCHFBvljyR+IvbBauPiWaGfbrb1KBXVV6dVLfubpS4wxogOdrE2AFfwM+EFG3lMwb2sNwhs2/R828HyF3/udH705XP/M554Wth8P57Ry2W7vjhTP8N6H9fLl0eecUc14yBzb8F4O5/Xg5ge03nIDr68g/zDXXM9bVlfrommt/wrt4hXb6igLQCjwkY+QECnf8EzP72jnbN7B/nm5nru2//+XbpA8d78/nv11D+9+tSqmf4qCy30vjFPQcCHckCmwYTTeePkvjP2xR2iq2M/une6/9CY+nmn++9/k9CbbH7+XqFX2B8Q068fPz5kjS9SOqFNGkksyaNfzYqLXysIjiIhHHGIDAZmIql+osVfrhE4gWEUNSEgZqdSruZd2GMvx/A5F7BhVm0+8lpayg8EW8WDA0/pTV+BsR2pWUyyj2DNKorzywjKBMqkmSjZk/NlxLXCtFKWsZYY9A4/Wqu2czTzhIDAjWdGNZu/WmpMCl2hOuEiEGDVMUjZt5kjeoA6/vqgkCH0q0zuaV4hJ8sKdacwX9xyiCBxKGnZbLaCiIDab1npF0QyD7ZLBMv59jyTHI8VGy0p5QWRqmavK1XkU2nnDhHptzzVCkyjwSz30uTxsth6OF1mvbldZ1Y8/Fq4TQEK/Re3l1Phf2ewl2JVMaLu7juieONXy7aVox71lLaPGh5i6oa3owDc6itkdqZhthMFxAaZjYVxWjNhhSc2+nDeLs6z+stcSKp5PDG6NgHrLoEZXiYi4g4leYF6Wf5wsMJbVWxD/ABe8Bd2yiaEnGp/Be/lM+M3fHewAjV7cMEl/ermglnOK3LlG2oo008ib7gVWx4OI6rZuZBiP+AzZhQYmFX0jfSNXSzGoilngqqm5Trg9I5mYqGIyc2enzeED0jUduLe3io5C8C0FMT7PGgI4bbQkmEmQ/YfEBLAaTetZhawiXwBmgbWXlJV3b4di2goQh241mD9T1Gbqap4Y3YED9KbVpTZLvetpeaYnFc/KpNoAsCWon72UgR09DG9Q715LOx6aZLdweZBcy9zqXdVSP5nfutGSWMtKmhOwlba5lHDjgrlJxy5FS9jzphb3iBCe6O8mcpQijEse42YaTTwtLqzPfMhgUchqoMYzapzDyxuxES+zLdA+ElC9o94B82gz1zNLd6YM8T05VVFlKt5jiudE2qV1KAHPh5hg87pxWebCvdGi9tMxuwrT7fmLxOs60jrmNJHoxw+dmzTrpq2L4uevnORv1NR40uUp70sIbl9JIC07+cQCZCItojEpuGTbHHGnGmLgF+w+aTHHHY4/O4s0Iv7NQvhHtpATUxNfg0aWm7DTdNlRD1z2jp/bZJBCWmb3Z1If+6AV88KKyTzsbkhidfktC5V3BiCBvvS9ImrgtcqkrYRjjRHe7xoFLNEfpZ4PNxkF0roRMIkZiqmgTTsrdjER2zm6gGpzH/qEw8seu1yq7G4s+TBc8XqqstEztMX/F0bctLUfYmK5TztmihWO7LN5grxNt7eq5ROkeYM42elvZ7ZnHYmv5kC/KdL3fSpTdUX4Y/KKEwSjCbXD4FV5qW72F3vcCExVusk3sC0QKClDsDSSgxkT6iSGxPtN+Iaxj7yZLdESI3JN26w8Vr8YQqnVai/Y2HARE9ObMXlobaopgHiVnqWVVjmUKs+PQZpVi/hkC8HPPDanDp9KBxVWno4HVPo7ZtISMW/ndlg93NsO5CbZtUwmQzMZRJ5gmy3NQ+vTnDN6w/zuxHJy8Crpsqa31bYHiAfBcKHx1m1RlXntin78+j5/iyXmwLS81sICr+/V3zyHrcIvrs3RIvS025+ipLINePVXT2mm9RI2eJ/VtTpaly8BYWNYGHyJMtXlee7Y4RoSSIEtzdLHz7QU0RZY36K7zQ+JRLEnqJoQn0bWdifRoCzwqB2L2LjElcDoM0juVOJFcdfvok4XpBOjjId6fPeP7UfiwshHi//ca7XAxl/AnU5bO5HCJUl3If7RsIztupazhIX0rQz+swmdQ7QbmXZtdbe12odfKx5iuCeIX3PyGRPupq8CpcuzF91Tjz/WrGncBdePSYhOCjyNY4MsxAWB1JJHrpC5+JcAkfeYRC45brdgZ7cjHo5FqsKkspNOdZ56g11h2qf+LeXefVTSYoCy6bVsCooZIIHuLmE/WajvgLl2gI4yUqhGbYHiJ1E2ZtWSo3IFaIf3hnldAVGHa6E09IaGvoj83a+XbHw88iV1OtjYzUF1WPIRkEGCKz4kiSBFw/A8O/eAY+M3uUENbnSQ0/lA8jjOCcHM31OBZ0RgbmH1BZJQ+dnSOwMh8/2IgN25wO6+DU9e+tCil/CGObtyuD0SS94LXQh1v9xrQZy4Di6Qri8ajJJ0tEhMHvQm/ic82URhCa/VTMafrwy9VZPd366LaZliVbDgvc1MYXvN+Vy+TyTAMGPi1P8H8F3aVwPxaXkfU1CoBEJLFbSL5YC3jHbPwjg0RSbBDixZhHabMz/hyJ1mc6bdY2Hpyarp0qyTBgrR+kpwRKMnIktfsYb5ivsh5XlfmlvVMT3kRt40gtE9wc4W4R9FfgB8Z7a/rdMCR/+1vvLXxWfIWGBXHsrMcrWAllxV9/e0du1Swf21Iy/MFUYmkdtnRCqWYQzOWqZENyh3x9+04flBSt+/T+xJjt17P047bcSdvVACHT6ksJxxM9Spq8Y4QoY4daq8m6eJ9Bgjt2Nv+asBpFK0JXGUoNb9ZoGsUUaawZbiQZw7gnp52zqyunyOsxJKrZ4ZjlNeOawwS1M6+CpJMXK+MqC87yIsycVpULjTRWeeeu0B5sRu/JSfCeclYqcZcjoZVm0uW38xoOO33VzlVBdJequERe29bXKssu2Vtu0z8gjQ6Hfy68t+ShtDnd1VgPS5ux/uBc32wIm70GOv1KeRseZ4VSsYALR4mJ9d0Psx8wKLk2+FQ1+pX6raXitd6eqgEez7CKGLI44Hkd3//y90jb5Jj+dZ3MCMVcn3hCSXv017IkxOrRoE2zTjfNsU0BUgCs76HDW2xLC6qdLMxHKz5fIwrJEtXZPeZ/nV2hk/qG2ewBFl3RbaeuRGCrsMdNTftdCQ+asTLNXYDp8N1GTeRUyYN3bWOUMb57z5SDrNgRI/3CNa0cCSu3rqDBzWXOPGj6NiYioEsA9Ggh7kwB92noUHZsPqSYRC0KGel0C4/MWu2Mo0z2Y/XkFMoaIokPVl7pvmszFEAIQmw50iGBCvDFdW4dScG/w4Q/dd7oYD1nlUyVFFiI9xdxwbOjV4xfNuQ+rtA+taHBgFA0i1jRLgtG1z2Z9fMUPJoC5A7aLKqztHwKB9UlvtRgVa1dcY6Cn02c7dlo7/qkoGZzPh0mXGappi7HRBp/PK6BXeQuVnzSrmStYcxqEDoGXEgsDw2goaQjXGmxSGYsnBlJYhFLptugs233yWKLDmtJBT4eJGest1dPbrrwsjSVqmaFehLixzJ5lt8l4m3kScpIm7NGST69s2NI5MciZk3mmm0vAnKrxwsEJMCWFyUnCgXVWExIuUe4cCV7qHpcahY3GQHD8XTjsfCWrmryrrZ0DjhdWx/LocMe7c16D92o0FyrcIhkgI5NwMwwmdX1uM9H3SJnO5AI2QQk5N3ULAaNGPlkSu1xGux8Hl65pC1Vwsfs0sDfQR1X771fb9rkQ5I8Vnf86Vj0pr/Ei5fFp+uUeCPyfHD5gdhgAb8zqHJGtfbmoU56WM/0+c/Rb6hiyAgGt2oxgP7ugx/BAjDBwLyHgkw+eITWgK0Ru3LMIkZTcK+eEvxzVD+S6FQUYhivvM1md7f+UZO4gPzrQkdgDyytUJfs1D0A7EE4Z5AIuSEp3leKacScZbBDM5xU0TQ1tO/qZroUCwbS8IIbPVl7rGkKrYqz1gNSbORjDGVjQKvvbOiP9cONh/o2LVfgRTVm3QewsAcuauAxlhWiLXkudJIT5r/rz1ZctG4bM3h2CqWy/WUrzRkEUhAFmFqrZ4KDbO9iSNfqPhlh2fkHH1CMSqqQUp7ifD4IQhpX4JW3km10T1bFCh8iiwGe1zrxLNloptDu7f7k5oz7aMBImkYhBQPlDECJ7AHer0EQ5z0oIvjAGXwkvcgRJEutKBO9dPzAnnWU9WV7Gn3dytcoxDEOG1VSSBEPNzzDHVbv21JR8N6yA6dQh8VIigYhRIZbLn542388tKrxs+r7I0T510lMZK1NJMnfvPSuIx03FkVNfw8Vi1tlDLdMGe5qXyFtjfK6TAvF9Wh+7KmiDcyUtGlabrsoiTTX+/TYG5rjQmX5mFuq1L6aKgZdr5/JVLr4gY4bidHfG2orDki1U/dTV2AAFYw4J/y5dDiX/skMHtZuSQ5GMoKNq2hmVZrAIV1gPdBGXV/tvMOedbHRQqZTFmmE7Xa0USwVHqm2BgRijXR1BiVu7KnB9X946r2ph+egMQk11yXKsO4P1NSqKqEf3rpQ5qQ+Vx+IvMLpJMGTxtmY7rVHQOh3sfCIfuXbEPXjobzIAWNm+oKGG2d3F8x2tyUYdceA92W+l4hiHmSlp+RSd1ZN7uTvrHDzVImvCK5TIzE4CbdMwFnY4YBZAzdw+XTT7X39r0rJV8PiK4j621+m7v9kgM1QYyxZ8zlUpRmPv9CLPBH4rDqlAUPKS6Iz88CzH0+qq8sp9EB7+ZF96srCYU3Bmi6RqvElVZ9T66CeIthIrbLmhAz2MWh1nIcxB8w91dS5qY9aeli9+bFqmZCgIWCQu4SQshhtFvP5vieFJ4HD7fdOozD/qE6E9+/LlEX63pjBoB7kXBfaLasp50S2kImI6J2xtNSfehmyblmcCxbmY2Yxuszhi1PS56dcvbdYS3bNmnWVdhgPTvQUgPOmkGQzkqKqgvL9ZLsbiwFYRIS6ZZlZ+lr98oIotPSk6ioxQDNIvHZXVECWef/Guj0h2Bw01KcuMQenavN5YqKPuqV95CipZPARB9MPTqaYM4LMOcz+nCpuYtsr3CJR+4x+2yV+Za29UO4UtEpNohYpDd4ENFaKB+8eKpCeVJT6vAQ5vRmxz/xDkQO2Ru9S7GEFi9i505soF8nDfcEZAdw9wfUzuES8xvDQrGkse9TsQN4EbtE6g9dBicKn6rX6ZG3NT0xdH4dxV7wvYL8q8OFM2nIdtFreWwA4o2McPwxDMEVnhJlAYiZcka0PsD12gRHMy+nO4YOYK+GNcV9eUjf0DtLoZmkD3pgcWOc5hEvca+65jhCeSImDmR84A1MDz/QLV+Taxq7Srpo6VPU4lGelg/31gfgE90Ttp+SnnQ9aIRHEjyrL7jqRDbJuP1IlIr0juF2eo4pztxSZMNTrTVN7YO2h26Ed3viw7apSqhJmgxbIU1otmo9g4oyKMQRclvEX/9K7MmMFZifOMmgqPcRPN2BXq0WwxWp3XDfG41ty/KQYpSDyMTCGUVnHbKnMx2VOtUB6U54VWr9TVRWvPY/f+Dpou0YiohmTE4dBtn7AzQLcuk+xzdgmz/itaehuUzRORGjPRGxllzla/nsFYqfi0F1Ps1s4M2zBIRYH1P9ATlyFJmQBZmBwaoS5BJhpf5YSzNZVGw4l+ZQtWfpz4cF1fJlYuXa59s8vDHObO/rRj1q4hOH9d8VIXnTyD192+vbm8+9tXKrx7KeKi4DwGkNgaLVzQeXMPeGqR8J6K69c/ekuyy1q/h14JCfg35dpRqGuKcaZ9+Y3cSOvr1XXuLz051swcZAPAtRAefHaDiSXgdx59kCSeGhNAVlyzMnsh/ejXZx7A26HNYr5zLugAhs6cM0xWvi54M+vSvvLQ31mdohFKOAKK9YlyN/aqcUW4P35e+ueLflWrqf/H1BLAwQUAAIACAAWri1Kss1wIU0AAABqAAAAGwAAAHVuaXZlcnNhbC91bml2ZXJzYWwucG5nLnhtbLOxr8jNUShLLSrOzM+zVTLUM1Cyt+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="/>
  <p:tag name="ISPRING_PRESENTATION_TITLE" val="台灯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Words>2809</Words>
  <Application>Microsoft Office PowerPoint</Application>
  <PresentationFormat>宽屏</PresentationFormat>
  <Paragraphs>269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方正兰亭超细黑简体</vt:lpstr>
      <vt:lpstr>微软雅黑 Light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简洁线条</dc:title>
  <dc:creator>第一PPT</dc:creator>
  <cp:keywords>www.1ppt.com</cp:keywords>
  <dc:description>www.1ppt.com</dc:description>
  <cp:lastModifiedBy>杨 哲</cp:lastModifiedBy>
  <cp:revision>159</cp:revision>
  <dcterms:created xsi:type="dcterms:W3CDTF">2017-03-02T11:20:43Z</dcterms:created>
  <dcterms:modified xsi:type="dcterms:W3CDTF">2019-12-22T14:50:59Z</dcterms:modified>
</cp:coreProperties>
</file>