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60" r:id="rId1"/>
    <p:sldMasterId id="2147483666" r:id="rId2"/>
    <p:sldMasterId id="2147483672" r:id="rId3"/>
  </p:sldMasterIdLst>
  <p:notesMasterIdLst>
    <p:notesMasterId r:id="rId21"/>
  </p:notesMasterIdLst>
  <p:sldIdLst>
    <p:sldId id="257" r:id="rId4"/>
    <p:sldId id="262" r:id="rId5"/>
    <p:sldId id="274" r:id="rId6"/>
    <p:sldId id="276" r:id="rId7"/>
    <p:sldId id="275" r:id="rId8"/>
    <p:sldId id="278" r:id="rId9"/>
    <p:sldId id="279" r:id="rId10"/>
    <p:sldId id="281" r:id="rId11"/>
    <p:sldId id="282" r:id="rId12"/>
    <p:sldId id="286" r:id="rId13"/>
    <p:sldId id="285" r:id="rId14"/>
    <p:sldId id="284" r:id="rId15"/>
    <p:sldId id="287" r:id="rId16"/>
    <p:sldId id="288" r:id="rId17"/>
    <p:sldId id="289" r:id="rId18"/>
    <p:sldId id="283" r:id="rId19"/>
    <p:sldId id="271" r:id="rId2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453404F6-AF45-403F-8B0B-E58FD8E18ED2}">
          <p14:sldIdLst>
            <p14:sldId id="257"/>
            <p14:sldId id="262"/>
            <p14:sldId id="274"/>
            <p14:sldId id="276"/>
            <p14:sldId id="275"/>
            <p14:sldId id="278"/>
            <p14:sldId id="279"/>
            <p14:sldId id="281"/>
            <p14:sldId id="282"/>
            <p14:sldId id="286"/>
            <p14:sldId id="285"/>
            <p14:sldId id="284"/>
            <p14:sldId id="287"/>
            <p14:sldId id="288"/>
            <p14:sldId id="289"/>
            <p14:sldId id="283"/>
            <p14:sldId id="2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5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55" autoAdjust="0"/>
    <p:restoredTop sz="94629" autoAdjust="0"/>
  </p:normalViewPr>
  <p:slideViewPr>
    <p:cSldViewPr>
      <p:cViewPr varScale="1">
        <p:scale>
          <a:sx n="108" d="100"/>
          <a:sy n="108" d="100"/>
        </p:scale>
        <p:origin x="1302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59AABB-C9C6-43AA-902A-833FEB3847CE}" type="datetimeFigureOut">
              <a:rPr lang="ru-RU" smtClean="0"/>
              <a:t>09.01.2017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FECF74-1CAC-4F88-AAFE-84C98DBB36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8468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defTabSz="914400"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42199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0A90FD3-1104-4C0E-BD19-C04AAB04E560}" type="slidenum">
              <a:rPr lang="de-DE" altLang="ru-RU" smtClean="0">
                <a:solidFill>
                  <a:prstClr val="black"/>
                </a:solidFill>
              </a:rPr>
              <a:pPr/>
              <a:t>17</a:t>
            </a:fld>
            <a:endParaRPr lang="de-DE" altLang="ru-RU">
              <a:solidFill>
                <a:prstClr val="black"/>
              </a:solidFill>
            </a:endParaRPr>
          </a:p>
        </p:txBody>
      </p:sp>
      <p:sp>
        <p:nvSpPr>
          <p:cNvPr id="14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183" y="4343144"/>
            <a:ext cx="5029635" cy="4115019"/>
          </a:xfrm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kumimoji="0" lang="ru-RU" altLang="ru-RU" noProof="1"/>
          </a:p>
        </p:txBody>
      </p:sp>
    </p:spTree>
    <p:extLst>
      <p:ext uri="{BB962C8B-B14F-4D97-AF65-F5344CB8AC3E}">
        <p14:creationId xmlns:p14="http://schemas.microsoft.com/office/powerpoint/2010/main" val="4123936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23CC4-FED0-46D8-B338-6A49B477DF90}" type="slidenum">
              <a:rPr lang="ru-RU" smtClean="0">
                <a:solidFill>
                  <a:prstClr val="black"/>
                </a:solidFill>
              </a:rPr>
              <a:pPr>
                <a:defRPr/>
              </a:pPr>
              <a:t>2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75568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323850" y="238539"/>
            <a:ext cx="8497092" cy="616455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3"/>
          </p:nvPr>
        </p:nvSpPr>
        <p:spPr bwMode="gray">
          <a:xfrm>
            <a:off x="323850" y="854994"/>
            <a:ext cx="8496300" cy="336244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endParaRPr lang="de-DE" dirty="0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ВШЭ-2017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black"/>
                </a:solidFill>
              </a:rPr>
              <a:t>Стр. </a:t>
            </a:r>
            <a:fld id="{4E7C34D8-C312-4D46-ABF5-8CA01CE57B16}" type="slidenum">
              <a:rPr lang="ru-RU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182032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6633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323850" y="238539"/>
            <a:ext cx="8497092" cy="616455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3"/>
          </p:nvPr>
        </p:nvSpPr>
        <p:spPr bwMode="gray">
          <a:xfrm>
            <a:off x="323850" y="854994"/>
            <a:ext cx="8496300" cy="336244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ВШЭ-2017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black"/>
                </a:solidFill>
              </a:rPr>
              <a:t>Стр. </a:t>
            </a:r>
            <a:fld id="{4E7C34D8-C312-4D46-ABF5-8CA01CE57B16}" type="slidenum">
              <a:rPr lang="ru-RU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8070437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P:\JOBS ZUM BEARBEITEN\D2481_Strategietools\Grundlagen\table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gray">
          <a:xfrm>
            <a:off x="0" y="317500"/>
            <a:ext cx="9144000" cy="562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 bwMode="gray">
          <a:xfrm>
            <a:off x="335560" y="1998133"/>
            <a:ext cx="6217640" cy="1416050"/>
          </a:xfrm>
        </p:spPr>
        <p:txBody>
          <a:bodyPr>
            <a:no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 bwMode="gray">
          <a:xfrm>
            <a:off x="327171" y="4037202"/>
            <a:ext cx="6226029" cy="1271398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5" name="Дата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ru-RU"/>
          </a:p>
        </p:txBody>
      </p:sp>
      <p:sp>
        <p:nvSpPr>
          <p:cNvPr id="6" name="Нижний колонтитул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ВШЭ-2017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7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ru-RU" dirty="0">
                <a:solidFill>
                  <a:prstClr val="black"/>
                </a:solidFill>
              </a:rPr>
              <a:t>Стр. </a:t>
            </a:r>
            <a:fld id="{2CF74CB0-F0B5-41E9-BA71-20606D10B8F1}" type="slidenum">
              <a:rPr lang="de-DE" altLang="ru-RU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de-DE" altLang="ru-RU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6430130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323850" y="238539"/>
            <a:ext cx="8497092" cy="616455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3"/>
          </p:nvPr>
        </p:nvSpPr>
        <p:spPr bwMode="gray">
          <a:xfrm>
            <a:off x="323850" y="854994"/>
            <a:ext cx="8496300" cy="336244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ru-RU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ВШЭ-2017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ru-RU">
                <a:solidFill>
                  <a:prstClr val="black"/>
                </a:solidFill>
              </a:rPr>
              <a:t>Стр. </a:t>
            </a:r>
            <a:fld id="{A4CED0C5-ED51-4CAE-B403-C2A41A79FC68}" type="slidenum">
              <a:rPr lang="de-DE" altLang="ru-RU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de-DE" alt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343371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ru-RU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ВШЭ-2017</a:t>
            </a:r>
            <a:endParaRPr lang="de-DE">
              <a:solidFill>
                <a:prstClr val="white"/>
              </a:solidFill>
            </a:endParaRPr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ru-RU">
                <a:solidFill>
                  <a:prstClr val="black"/>
                </a:solidFill>
              </a:rPr>
              <a:t>Стр. </a:t>
            </a:r>
            <a:fld id="{56F2DCAE-80BF-45C3-B74A-3BA349CF89F6}" type="slidenum">
              <a:rPr lang="de-DE" altLang="ru-RU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de-DE" alt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8056435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ru-RU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ВШЭ-2017</a:t>
            </a:r>
            <a:endParaRPr lang="de-DE">
              <a:solidFill>
                <a:prstClr val="white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ru-RU">
                <a:solidFill>
                  <a:prstClr val="black"/>
                </a:solidFill>
              </a:rPr>
              <a:t>Стр. </a:t>
            </a:r>
            <a:fld id="{A14F925C-88EF-41CE-A289-BD24C4C53697}" type="slidenum">
              <a:rPr lang="de-DE" altLang="ru-RU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de-DE" alt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5611339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ru-RU"/>
          </a:p>
        </p:txBody>
      </p:sp>
      <p:sp>
        <p:nvSpPr>
          <p:cNvPr id="4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ВШЭ-2017</a:t>
            </a:r>
            <a:endParaRPr lang="de-DE">
              <a:solidFill>
                <a:prstClr val="white"/>
              </a:solidFill>
            </a:endParaRPr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ru-RU">
                <a:solidFill>
                  <a:prstClr val="black"/>
                </a:solidFill>
              </a:rPr>
              <a:t>Стр. </a:t>
            </a:r>
            <a:fld id="{A128D019-E771-49AB-93BA-BEA67AACC870}" type="slidenum">
              <a:rPr lang="de-DE" altLang="ru-RU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de-DE" alt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664407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7171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19075" y="6410325"/>
            <a:ext cx="1490663" cy="365125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</a:schemeClr>
              </a:gs>
              <a:gs pos="50000">
                <a:schemeClr val="tx2">
                  <a:lumMod val="40000"/>
                  <a:lumOff val="60000"/>
                </a:schemeClr>
              </a:gs>
              <a:gs pos="100000">
                <a:schemeClr val="tx2">
                  <a:lumMod val="20000"/>
                  <a:lumOff val="80000"/>
                </a:schemeClr>
              </a:gs>
            </a:gsLst>
            <a:lin ang="16200000" scaled="1"/>
            <a:tileRect/>
          </a:gradFill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1" sz="1600"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defRPr>
            </a:lvl1pPr>
          </a:lstStyle>
          <a:p>
            <a:pPr defTabSz="457200">
              <a:defRPr/>
            </a:pPr>
            <a:r>
              <a:rPr lang="ru-RU">
                <a:solidFill>
                  <a:prstClr val="white"/>
                </a:solidFill>
              </a:rPr>
              <a:t>ВШЭ-2017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852613" y="6410325"/>
            <a:ext cx="990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kumimoji="0"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>
                <a:solidFill>
                  <a:prstClr val="black"/>
                </a:solidFill>
              </a:rPr>
              <a:t>Стр. </a:t>
            </a:r>
            <a:fld id="{827EB3EC-A0FC-4DD2-B272-B8CC7C9619E1}" type="slidenum">
              <a:rPr lang="ru-RU">
                <a:solidFill>
                  <a:prstClr val="black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793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Arial" charset="0"/>
          <a:cs typeface="Arial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Arial" charset="0"/>
          <a:cs typeface="Arial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Arial" charset="0"/>
          <a:cs typeface="Arial" pitchFamily="34" charset="0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Arial" charset="0"/>
          <a:cs typeface="Arial" pitchFamily="34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Arial" charset="0"/>
          <a:cs typeface="Arial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7171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19075" y="6410325"/>
            <a:ext cx="1490663" cy="365125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</a:schemeClr>
              </a:gs>
              <a:gs pos="50000">
                <a:schemeClr val="tx2">
                  <a:lumMod val="40000"/>
                  <a:lumOff val="60000"/>
                </a:schemeClr>
              </a:gs>
              <a:gs pos="100000">
                <a:schemeClr val="tx2">
                  <a:lumMod val="20000"/>
                  <a:lumOff val="80000"/>
                </a:schemeClr>
              </a:gs>
            </a:gsLst>
            <a:lin ang="16200000" scaled="1"/>
            <a:tileRect/>
          </a:gradFill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1" sz="1600"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defRPr>
            </a:lvl1pPr>
          </a:lstStyle>
          <a:p>
            <a:pPr defTabSz="457200">
              <a:defRPr/>
            </a:pPr>
            <a:r>
              <a:rPr lang="ru-RU">
                <a:solidFill>
                  <a:prstClr val="white"/>
                </a:solidFill>
              </a:rPr>
              <a:t>ВШЭ-2017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852613" y="6410325"/>
            <a:ext cx="990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kumimoji="0"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>
                <a:solidFill>
                  <a:prstClr val="black"/>
                </a:solidFill>
              </a:rPr>
              <a:t>Стр. </a:t>
            </a:r>
            <a:fld id="{827EB3EC-A0FC-4DD2-B272-B8CC7C9619E1}" type="slidenum">
              <a:rPr lang="ru-RU">
                <a:solidFill>
                  <a:prstClr val="black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273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Arial" charset="0"/>
          <a:cs typeface="Arial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Arial" charset="0"/>
          <a:cs typeface="Arial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Arial" charset="0"/>
          <a:cs typeface="Arial" pitchFamily="34" charset="0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Arial" charset="0"/>
          <a:cs typeface="Arial" pitchFamily="34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Arial" charset="0"/>
          <a:cs typeface="Arial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platzhalter 2"/>
          <p:cNvSpPr>
            <a:spLocks noGrp="1"/>
          </p:cNvSpPr>
          <p:nvPr>
            <p:ph type="body" idx="1"/>
          </p:nvPr>
        </p:nvSpPr>
        <p:spPr bwMode="gray">
          <a:xfrm>
            <a:off x="323850" y="1554163"/>
            <a:ext cx="8496300" cy="424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ru-RU"/>
              <a:t>Textmasterformate durch Klicken bearbeiten</a:t>
            </a:r>
          </a:p>
          <a:p>
            <a:pPr lvl="1"/>
            <a:r>
              <a:rPr lang="de-DE" altLang="ru-RU"/>
              <a:t>Zweite Ebene</a:t>
            </a:r>
          </a:p>
          <a:p>
            <a:pPr lvl="2"/>
            <a:r>
              <a:rPr lang="de-DE" altLang="ru-RU"/>
              <a:t>Dritte Ebene</a:t>
            </a:r>
          </a:p>
        </p:txBody>
      </p:sp>
      <p:sp>
        <p:nvSpPr>
          <p:cNvPr id="1027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0"/>
            <a:ext cx="8496300" cy="1090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ru-RU"/>
              <a:t>Titelmasterformat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 bwMode="gray">
          <a:xfrm>
            <a:off x="32385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kumimoji="0" sz="1200" smtClean="0">
                <a:solidFill>
                  <a:srgbClr val="898989"/>
                </a:solidFill>
                <a:cs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 altLang="ru-RU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 bwMode="gray">
          <a:xfrm>
            <a:off x="247650" y="6356350"/>
            <a:ext cx="1457325" cy="365125"/>
          </a:xfrm>
          <a:prstGeom prst="rect">
            <a:avLst/>
          </a:prstGeom>
          <a:gradFill>
            <a:gsLst>
              <a:gs pos="0">
                <a:srgbClr val="5F8ED9"/>
              </a:gs>
              <a:gs pos="50000">
                <a:srgbClr val="8EB4E3"/>
              </a:gs>
              <a:gs pos="100000">
                <a:srgbClr val="C6D9F1">
                  <a:alpha val="14902"/>
                </a:srgbClr>
              </a:gs>
            </a:gsLst>
            <a:lin ang="16200000" scaled="1"/>
          </a:gradFill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600" dirty="0" smtClean="0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ВШЭ-2017</a:t>
            </a:r>
            <a:endParaRPr lang="de-DE">
              <a:solidFill>
                <a:prstClr val="white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 bwMode="gray">
          <a:xfrm>
            <a:off x="1719263" y="6356350"/>
            <a:ext cx="1114425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 altLang="ru-RU">
                <a:solidFill>
                  <a:prstClr val="black"/>
                </a:solidFill>
              </a:rPr>
              <a:t>Стр. </a:t>
            </a:r>
            <a:fld id="{42D759B2-9E95-43EC-A219-6234572FE2A1}" type="slidenum">
              <a:rPr lang="de-DE" altLang="ru-RU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de-DE" alt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3182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transition spd="med">
    <p:fade/>
  </p:transition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b="1" kern="1200">
          <a:solidFill>
            <a:schemeClr val="tx1"/>
          </a:solidFill>
          <a:latin typeface="+mj-lt"/>
          <a:ea typeface="Arial" charset="0"/>
          <a:cs typeface="Arial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charset="0"/>
          <a:ea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charset="0"/>
          <a:ea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charset="0"/>
          <a:ea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charset="0"/>
          <a:ea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charset="0"/>
          <a:ea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charset="0"/>
          <a:ea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charset="0"/>
          <a:ea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charset="0"/>
          <a:ea typeface="Arial" charset="0"/>
          <a:cs typeface="Arial" charset="0"/>
        </a:defRPr>
      </a:lvl9pPr>
    </p:titleStyle>
    <p:bodyStyle>
      <a:lvl1pPr marL="176213" indent="-1762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kumimoji="1" kern="1200">
          <a:solidFill>
            <a:schemeClr val="tx1"/>
          </a:solidFill>
          <a:latin typeface="+mn-lt"/>
          <a:ea typeface="Arial" charset="0"/>
          <a:cs typeface="Arial" charset="0"/>
        </a:defRPr>
      </a:lvl1pPr>
      <a:lvl2pPr marL="360363" indent="-184150" algn="l" rtl="0" eaLnBrk="0" fontAlgn="base" hangingPunct="0">
        <a:spcBef>
          <a:spcPct val="20000"/>
        </a:spcBef>
        <a:spcAft>
          <a:spcPct val="0"/>
        </a:spcAft>
        <a:buFont typeface="Symbol" pitchFamily="18" charset="2"/>
        <a:buChar char="-"/>
        <a:defRPr kumimoji="1" kern="1200">
          <a:solidFill>
            <a:schemeClr val="tx1"/>
          </a:solidFill>
          <a:latin typeface="+mn-lt"/>
          <a:ea typeface="Arial" charset="0"/>
          <a:cs typeface="Arial" panose="020B0604020202020204" pitchFamily="34" charset="0"/>
        </a:defRPr>
      </a:lvl2pPr>
      <a:lvl3pPr marL="536575" indent="-1762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kumimoji="1" kern="1200">
          <a:solidFill>
            <a:schemeClr val="tx1"/>
          </a:solidFill>
          <a:latin typeface="+mn-lt"/>
          <a:ea typeface="Arial" charset="0"/>
          <a:cs typeface="Arial" panose="020B0604020202020204" pitchFamily="34" charset="0"/>
        </a:defRPr>
      </a:lvl3pPr>
      <a:lvl4pPr marL="720725" indent="-184150" algn="l" rtl="0" eaLnBrk="0" fontAlgn="base" hangingPunct="0">
        <a:spcBef>
          <a:spcPct val="20000"/>
        </a:spcBef>
        <a:spcAft>
          <a:spcPct val="0"/>
        </a:spcAft>
        <a:buFont typeface="Symbol" pitchFamily="18" charset="2"/>
        <a:buChar char="-"/>
        <a:defRPr kumimoji="1" kern="1200">
          <a:solidFill>
            <a:schemeClr val="tx1"/>
          </a:solidFill>
          <a:latin typeface="+mn-lt"/>
          <a:ea typeface="Arial" charset="0"/>
          <a:cs typeface="Arial" panose="020B0604020202020204" pitchFamily="34" charset="0"/>
        </a:defRPr>
      </a:lvl4pPr>
      <a:lvl5pPr marL="896938" indent="-1762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kumimoji="1" kern="1200">
          <a:solidFill>
            <a:schemeClr val="tx1"/>
          </a:solidFill>
          <a:latin typeface="+mn-lt"/>
          <a:ea typeface="Arial" charset="0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presentationload.de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7" descr="Neutral Abstract 7 V1 FB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47625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Rechteck 19">
            <a:hlinkClick r:id="rId4"/>
          </p:cNvPr>
          <p:cNvSpPr/>
          <p:nvPr/>
        </p:nvSpPr>
        <p:spPr>
          <a:xfrm>
            <a:off x="6877050" y="6276975"/>
            <a:ext cx="2266950" cy="581025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244" name="Прямоугольник 3"/>
          <p:cNvSpPr>
            <a:spLocks noChangeArrowheads="1"/>
          </p:cNvSpPr>
          <p:nvPr/>
        </p:nvSpPr>
        <p:spPr bwMode="auto">
          <a:xfrm>
            <a:off x="722313" y="2203450"/>
            <a:ext cx="7518400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5400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Основы</a:t>
            </a:r>
            <a:br>
              <a:rPr lang="en-US" sz="5400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</a:br>
            <a:r>
              <a:rPr lang="ru-RU" sz="5400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Операционных</a:t>
            </a:r>
            <a:r>
              <a:rPr lang="en-US" sz="5400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 </a:t>
            </a:r>
            <a:br>
              <a:rPr lang="en-US" sz="5400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</a:br>
            <a:r>
              <a:rPr lang="ru-RU" sz="5400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Систем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br>
              <a:rPr lang="en-US" sz="5400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</a:br>
            <a:r>
              <a:rPr lang="ru-RU" sz="5400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ВШЭ-2017</a:t>
            </a:r>
          </a:p>
        </p:txBody>
      </p:sp>
    </p:spTree>
    <p:extLst>
      <p:ext uri="{BB962C8B-B14F-4D97-AF65-F5344CB8AC3E}">
        <p14:creationId xmlns:p14="http://schemas.microsoft.com/office/powerpoint/2010/main" val="428217594"/>
      </p:ext>
    </p:extLst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dirty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Операции над процессами</a:t>
            </a:r>
            <a:endParaRPr kumimoji="0" lang="ru-RU" sz="3600" b="1" noProof="1">
              <a:solidFill>
                <a:srgbClr val="00379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485" name="Номер слайда 7"/>
          <p:cNvSpPr>
            <a:spLocks noGrp="1"/>
          </p:cNvSpPr>
          <p:nvPr>
            <p:ph type="sldNum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ru-RU" dirty="0">
                <a:solidFill>
                  <a:prstClr val="black"/>
                </a:solidFill>
              </a:rPr>
              <a:t>Стр. </a:t>
            </a:r>
            <a:fld id="{BDF9B0EE-7028-482D-A0AB-47ECCA50F11A}" type="slidenum">
              <a:rPr lang="ru-RU" smtClean="0">
                <a:solidFill>
                  <a:prstClr val="black"/>
                </a:solidFill>
              </a:rPr>
              <a:pPr/>
              <a:t>10</a:t>
            </a:fld>
            <a:endParaRPr lang="ru-RU" dirty="0">
              <a:solidFill>
                <a:prstClr val="black"/>
              </a:solidFill>
            </a:endParaRPr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ВШЭ-2017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323850" y="908720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ru-RU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Завершение процесса</a:t>
            </a:r>
            <a:endParaRPr lang="ru-RU" sz="30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12" name="Rechteck 39"/>
          <p:cNvSpPr>
            <a:spLocks noChangeArrowheads="1"/>
          </p:cNvSpPr>
          <p:nvPr/>
        </p:nvSpPr>
        <p:spPr bwMode="gray">
          <a:xfrm>
            <a:off x="324172" y="2276872"/>
            <a:ext cx="8496300" cy="2304256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9552" y="2492896"/>
            <a:ext cx="799288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ru-RU" sz="2000" dirty="0">
                <a:latin typeface="Arial" pitchFamily="34" charset="0"/>
                <a:cs typeface="Arial" pitchFamily="34" charset="0"/>
              </a:rPr>
              <a:t>Изменение состояния процесса на </a:t>
            </a:r>
            <a:r>
              <a:rPr lang="ru-RU" sz="2000" i="1" dirty="0">
                <a:latin typeface="Arial" pitchFamily="34" charset="0"/>
                <a:cs typeface="Arial" pitchFamily="34" charset="0"/>
              </a:rPr>
              <a:t>«закончил исполнение»</a:t>
            </a:r>
          </a:p>
          <a:p>
            <a:pPr marL="342900" indent="-342900">
              <a:spcBef>
                <a:spcPts val="1200"/>
              </a:spcBef>
              <a:buFont typeface="Arial" pitchFamily="34" charset="0"/>
              <a:buChar char="•"/>
            </a:pPr>
            <a:r>
              <a:rPr lang="ru-RU" sz="2000" dirty="0">
                <a:latin typeface="Arial" pitchFamily="34" charset="0"/>
                <a:cs typeface="Arial" pitchFamily="34" charset="0"/>
              </a:rPr>
              <a:t>Освобождение ресурсов</a:t>
            </a:r>
          </a:p>
          <a:p>
            <a:pPr marL="342900" indent="-342900">
              <a:spcBef>
                <a:spcPts val="1200"/>
              </a:spcBef>
              <a:buFont typeface="Arial" pitchFamily="34" charset="0"/>
              <a:buChar char="•"/>
            </a:pPr>
            <a:r>
              <a:rPr lang="ru-RU" sz="2000" dirty="0">
                <a:latin typeface="Arial" pitchFamily="34" charset="0"/>
                <a:cs typeface="Arial" pitchFamily="34" charset="0"/>
              </a:rPr>
              <a:t>Очистка соответствующих элементов в PCB</a:t>
            </a:r>
          </a:p>
          <a:p>
            <a:pPr marL="342900" indent="-342900">
              <a:spcBef>
                <a:spcPts val="1200"/>
              </a:spcBef>
              <a:buFont typeface="Arial" pitchFamily="34" charset="0"/>
              <a:buChar char="•"/>
            </a:pPr>
            <a:r>
              <a:rPr lang="ru-RU" sz="2000" dirty="0">
                <a:latin typeface="Arial" pitchFamily="34" charset="0"/>
                <a:cs typeface="Arial" pitchFamily="34" charset="0"/>
              </a:rPr>
              <a:t>Сохранение в PCB информации о причинах завершения</a:t>
            </a:r>
            <a:endParaRPr lang="ru-RU" sz="2000" i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816453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hteck 39"/>
          <p:cNvSpPr>
            <a:spLocks noChangeArrowheads="1"/>
          </p:cNvSpPr>
          <p:nvPr/>
        </p:nvSpPr>
        <p:spPr bwMode="gray">
          <a:xfrm>
            <a:off x="324172" y="1628800"/>
            <a:ext cx="8496300" cy="4608512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dirty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Операции над процессами</a:t>
            </a:r>
            <a:endParaRPr kumimoji="0" lang="ru-RU" sz="3600" b="1" noProof="1">
              <a:solidFill>
                <a:srgbClr val="00379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485" name="Номер слайда 7"/>
          <p:cNvSpPr>
            <a:spLocks noGrp="1"/>
          </p:cNvSpPr>
          <p:nvPr>
            <p:ph type="sldNum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ru-RU" dirty="0">
                <a:solidFill>
                  <a:prstClr val="black"/>
                </a:solidFill>
              </a:rPr>
              <a:t>Стр. </a:t>
            </a:r>
            <a:fld id="{BDF9B0EE-7028-482D-A0AB-47ECCA50F11A}" type="slidenum">
              <a:rPr lang="ru-RU" smtClean="0">
                <a:solidFill>
                  <a:prstClr val="black"/>
                </a:solidFill>
              </a:rPr>
              <a:pPr/>
              <a:t>11</a:t>
            </a:fld>
            <a:endParaRPr lang="ru-RU" dirty="0">
              <a:solidFill>
                <a:prstClr val="black"/>
              </a:solidFill>
            </a:endParaRPr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ВШЭ-2017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323850" y="908720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ru-RU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Пример генеалогического леса процессов</a:t>
            </a:r>
            <a:endParaRPr lang="ru-RU" sz="30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1619672" y="2060848"/>
            <a:ext cx="1728192" cy="50405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/>
          <p:cNvSpPr txBox="1"/>
          <p:nvPr/>
        </p:nvSpPr>
        <p:spPr>
          <a:xfrm>
            <a:off x="1691680" y="2132856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Arial" pitchFamily="34" charset="0"/>
                <a:cs typeface="Arial" pitchFamily="34" charset="0"/>
              </a:rPr>
              <a:t>Процесс 1</a:t>
            </a:r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467544" y="2924944"/>
            <a:ext cx="1728192" cy="50405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TextBox 20"/>
          <p:cNvSpPr txBox="1"/>
          <p:nvPr/>
        </p:nvSpPr>
        <p:spPr>
          <a:xfrm>
            <a:off x="539552" y="2996952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Arial" pitchFamily="34" charset="0"/>
                <a:cs typeface="Arial" pitchFamily="34" charset="0"/>
              </a:rPr>
              <a:t>Процесс 12</a:t>
            </a:r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2699792" y="2924944"/>
            <a:ext cx="1728192" cy="50405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TextBox 22"/>
          <p:cNvSpPr txBox="1"/>
          <p:nvPr/>
        </p:nvSpPr>
        <p:spPr>
          <a:xfrm>
            <a:off x="2771800" y="2996952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Arial" pitchFamily="34" charset="0"/>
                <a:cs typeface="Arial" pitchFamily="34" charset="0"/>
              </a:rPr>
              <a:t>Процесс 254</a:t>
            </a:r>
          </a:p>
        </p:txBody>
      </p:sp>
      <p:sp>
        <p:nvSpPr>
          <p:cNvPr id="27" name="Скругленный прямоугольник 26"/>
          <p:cNvSpPr/>
          <p:nvPr/>
        </p:nvSpPr>
        <p:spPr>
          <a:xfrm>
            <a:off x="5868144" y="2060848"/>
            <a:ext cx="1728192" cy="50405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TextBox 27"/>
          <p:cNvSpPr txBox="1"/>
          <p:nvPr/>
        </p:nvSpPr>
        <p:spPr>
          <a:xfrm>
            <a:off x="5940152" y="2132856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Arial" pitchFamily="34" charset="0"/>
                <a:cs typeface="Arial" pitchFamily="34" charset="0"/>
              </a:rPr>
              <a:t>Процесс 2</a:t>
            </a:r>
          </a:p>
        </p:txBody>
      </p:sp>
      <p:sp>
        <p:nvSpPr>
          <p:cNvPr id="29" name="Скругленный прямоугольник 28"/>
          <p:cNvSpPr/>
          <p:nvPr/>
        </p:nvSpPr>
        <p:spPr>
          <a:xfrm>
            <a:off x="4716016" y="2924944"/>
            <a:ext cx="1728192" cy="50405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4788024" y="2996952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Arial" pitchFamily="34" charset="0"/>
                <a:cs typeface="Arial" pitchFamily="34" charset="0"/>
              </a:rPr>
              <a:t>Процесс 198</a:t>
            </a:r>
          </a:p>
        </p:txBody>
      </p:sp>
      <p:sp>
        <p:nvSpPr>
          <p:cNvPr id="31" name="Скругленный прямоугольник 30"/>
          <p:cNvSpPr/>
          <p:nvPr/>
        </p:nvSpPr>
        <p:spPr>
          <a:xfrm>
            <a:off x="6948264" y="2924944"/>
            <a:ext cx="1728192" cy="50405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TextBox 31"/>
          <p:cNvSpPr txBox="1"/>
          <p:nvPr/>
        </p:nvSpPr>
        <p:spPr>
          <a:xfrm>
            <a:off x="7020272" y="2996952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Arial" pitchFamily="34" charset="0"/>
                <a:cs typeface="Arial" pitchFamily="34" charset="0"/>
              </a:rPr>
              <a:t>Процесс 173</a:t>
            </a:r>
          </a:p>
        </p:txBody>
      </p:sp>
      <p:sp>
        <p:nvSpPr>
          <p:cNvPr id="33" name="Скругленный прямоугольник 32"/>
          <p:cNvSpPr/>
          <p:nvPr/>
        </p:nvSpPr>
        <p:spPr>
          <a:xfrm>
            <a:off x="467544" y="3789040"/>
            <a:ext cx="1728192" cy="50405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TextBox 33"/>
          <p:cNvSpPr txBox="1"/>
          <p:nvPr/>
        </p:nvSpPr>
        <p:spPr>
          <a:xfrm>
            <a:off x="539552" y="3861048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Arial" pitchFamily="34" charset="0"/>
                <a:cs typeface="Arial" pitchFamily="34" charset="0"/>
              </a:rPr>
              <a:t>Процесс 19</a:t>
            </a:r>
          </a:p>
        </p:txBody>
      </p:sp>
      <p:sp>
        <p:nvSpPr>
          <p:cNvPr id="35" name="Скругленный прямоугольник 34"/>
          <p:cNvSpPr/>
          <p:nvPr/>
        </p:nvSpPr>
        <p:spPr>
          <a:xfrm>
            <a:off x="6948264" y="3789040"/>
            <a:ext cx="1728192" cy="50405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TextBox 35"/>
          <p:cNvSpPr txBox="1"/>
          <p:nvPr/>
        </p:nvSpPr>
        <p:spPr>
          <a:xfrm>
            <a:off x="7020272" y="3861048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Arial" pitchFamily="34" charset="0"/>
                <a:cs typeface="Arial" pitchFamily="34" charset="0"/>
              </a:rPr>
              <a:t>Процесс 111</a:t>
            </a:r>
          </a:p>
        </p:txBody>
      </p:sp>
      <p:sp>
        <p:nvSpPr>
          <p:cNvPr id="37" name="Скругленный прямоугольник 36"/>
          <p:cNvSpPr/>
          <p:nvPr/>
        </p:nvSpPr>
        <p:spPr>
          <a:xfrm>
            <a:off x="467544" y="4653136"/>
            <a:ext cx="1728192" cy="50405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TextBox 37"/>
          <p:cNvSpPr txBox="1"/>
          <p:nvPr/>
        </p:nvSpPr>
        <p:spPr>
          <a:xfrm>
            <a:off x="539552" y="4725144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Arial" pitchFamily="34" charset="0"/>
                <a:cs typeface="Arial" pitchFamily="34" charset="0"/>
              </a:rPr>
              <a:t>Процесс 20</a:t>
            </a:r>
          </a:p>
        </p:txBody>
      </p:sp>
      <p:sp>
        <p:nvSpPr>
          <p:cNvPr id="39" name="Скругленный прямоугольник 38"/>
          <p:cNvSpPr/>
          <p:nvPr/>
        </p:nvSpPr>
        <p:spPr>
          <a:xfrm>
            <a:off x="2699792" y="4653136"/>
            <a:ext cx="1728192" cy="50405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TextBox 39"/>
          <p:cNvSpPr txBox="1"/>
          <p:nvPr/>
        </p:nvSpPr>
        <p:spPr>
          <a:xfrm>
            <a:off x="2771800" y="4725144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Arial" pitchFamily="34" charset="0"/>
                <a:cs typeface="Arial" pitchFamily="34" charset="0"/>
              </a:rPr>
              <a:t>Процесс 21</a:t>
            </a:r>
          </a:p>
        </p:txBody>
      </p:sp>
      <p:sp>
        <p:nvSpPr>
          <p:cNvPr id="41" name="Скругленный прямоугольник 40"/>
          <p:cNvSpPr/>
          <p:nvPr/>
        </p:nvSpPr>
        <p:spPr>
          <a:xfrm>
            <a:off x="4860032" y="4653136"/>
            <a:ext cx="1728192" cy="50405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4932040" y="4725144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Arial" pitchFamily="34" charset="0"/>
                <a:cs typeface="Arial" pitchFamily="34" charset="0"/>
              </a:rPr>
              <a:t>Процесс 128</a:t>
            </a:r>
          </a:p>
        </p:txBody>
      </p:sp>
      <p:cxnSp>
        <p:nvCxnSpPr>
          <p:cNvPr id="5" name="Прямая со стрелкой 4"/>
          <p:cNvCxnSpPr>
            <a:stCxn id="18" idx="2"/>
            <a:endCxn id="20" idx="0"/>
          </p:cNvCxnSpPr>
          <p:nvPr/>
        </p:nvCxnSpPr>
        <p:spPr>
          <a:xfrm flipH="1">
            <a:off x="1331640" y="2564904"/>
            <a:ext cx="1152128" cy="36004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/>
          <p:cNvCxnSpPr>
            <a:stCxn id="18" idx="2"/>
            <a:endCxn id="22" idx="0"/>
          </p:cNvCxnSpPr>
          <p:nvPr/>
        </p:nvCxnSpPr>
        <p:spPr>
          <a:xfrm>
            <a:off x="2483768" y="2564904"/>
            <a:ext cx="1080120" cy="36004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20" idx="2"/>
            <a:endCxn id="33" idx="0"/>
          </p:cNvCxnSpPr>
          <p:nvPr/>
        </p:nvCxnSpPr>
        <p:spPr>
          <a:xfrm>
            <a:off x="1331640" y="3429000"/>
            <a:ext cx="0" cy="36004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/>
          <p:cNvCxnSpPr>
            <a:stCxn id="33" idx="2"/>
            <a:endCxn id="37" idx="0"/>
          </p:cNvCxnSpPr>
          <p:nvPr/>
        </p:nvCxnSpPr>
        <p:spPr>
          <a:xfrm>
            <a:off x="1331640" y="4293096"/>
            <a:ext cx="0" cy="36004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84" name="Прямая со стрелкой 20483"/>
          <p:cNvCxnSpPr>
            <a:stCxn id="22" idx="2"/>
            <a:endCxn id="41" idx="0"/>
          </p:cNvCxnSpPr>
          <p:nvPr/>
        </p:nvCxnSpPr>
        <p:spPr>
          <a:xfrm>
            <a:off x="3563888" y="3429000"/>
            <a:ext cx="2160240" cy="122413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87" name="Прямая со стрелкой 20486"/>
          <p:cNvCxnSpPr>
            <a:stCxn id="33" idx="2"/>
            <a:endCxn id="39" idx="0"/>
          </p:cNvCxnSpPr>
          <p:nvPr/>
        </p:nvCxnSpPr>
        <p:spPr>
          <a:xfrm>
            <a:off x="1331640" y="4293096"/>
            <a:ext cx="2232248" cy="36004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89" name="Прямая со стрелкой 20488"/>
          <p:cNvCxnSpPr>
            <a:stCxn id="27" idx="2"/>
            <a:endCxn id="29" idx="0"/>
          </p:cNvCxnSpPr>
          <p:nvPr/>
        </p:nvCxnSpPr>
        <p:spPr>
          <a:xfrm flipH="1">
            <a:off x="5580112" y="2564904"/>
            <a:ext cx="1152128" cy="36004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91" name="Прямая со стрелкой 20490"/>
          <p:cNvCxnSpPr>
            <a:stCxn id="27" idx="2"/>
          </p:cNvCxnSpPr>
          <p:nvPr/>
        </p:nvCxnSpPr>
        <p:spPr>
          <a:xfrm>
            <a:off x="6732240" y="2564904"/>
            <a:ext cx="1080120" cy="36004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93" name="Прямая со стрелкой 20492"/>
          <p:cNvCxnSpPr>
            <a:stCxn id="31" idx="2"/>
            <a:endCxn id="35" idx="0"/>
          </p:cNvCxnSpPr>
          <p:nvPr/>
        </p:nvCxnSpPr>
        <p:spPr>
          <a:xfrm>
            <a:off x="7812360" y="3429000"/>
            <a:ext cx="0" cy="36004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076056" y="5157192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(</a:t>
            </a:r>
            <a:r>
              <a:rPr lang="en-US" dirty="0"/>
              <a:t>Parent 254)</a:t>
            </a:r>
            <a:endParaRPr lang="ru-RU" dirty="0"/>
          </a:p>
        </p:txBody>
      </p:sp>
      <p:cxnSp>
        <p:nvCxnSpPr>
          <p:cNvPr id="4" name="Прямая со стрелкой 3"/>
          <p:cNvCxnSpPr>
            <a:stCxn id="41" idx="0"/>
            <a:endCxn id="22" idx="2"/>
          </p:cNvCxnSpPr>
          <p:nvPr/>
        </p:nvCxnSpPr>
        <p:spPr>
          <a:xfrm flipH="1" flipV="1">
            <a:off x="3563888" y="3429000"/>
            <a:ext cx="2160240" cy="122413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499992" y="3769876"/>
            <a:ext cx="360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itchFamily="34" charset="0"/>
                <a:cs typeface="Arial" pitchFamily="34" charset="0"/>
              </a:rPr>
              <a:t>?</a:t>
            </a:r>
            <a:endParaRPr lang="ru-RU" sz="28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" name="Прямая со стрелкой 8"/>
          <p:cNvCxnSpPr>
            <a:stCxn id="18" idx="2"/>
            <a:endCxn id="41" idx="0"/>
          </p:cNvCxnSpPr>
          <p:nvPr/>
        </p:nvCxnSpPr>
        <p:spPr>
          <a:xfrm>
            <a:off x="2483768" y="2564904"/>
            <a:ext cx="3240360" cy="208823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220072" y="5157192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(</a:t>
            </a:r>
            <a:r>
              <a:rPr lang="en-US" dirty="0"/>
              <a:t>Parent 1)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076881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5" presetClass="emph" presetSubtype="0" repeatCount="4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2" grpId="1" animBg="1"/>
      <p:bldP spid="22" grpId="2" animBg="1"/>
      <p:bldP spid="23" grpId="0" build="allAtOnce"/>
      <p:bldP spid="2" grpId="0" build="allAtOnce"/>
      <p:bldP spid="6" grpId="0"/>
      <p:bldP spid="6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dirty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Операции над процессами</a:t>
            </a:r>
            <a:endParaRPr kumimoji="0" lang="ru-RU" sz="3600" b="1" noProof="1">
              <a:solidFill>
                <a:srgbClr val="00379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485" name="Номер слайда 7"/>
          <p:cNvSpPr>
            <a:spLocks noGrp="1"/>
          </p:cNvSpPr>
          <p:nvPr>
            <p:ph type="sldNum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ru-RU" dirty="0">
                <a:solidFill>
                  <a:prstClr val="black"/>
                </a:solidFill>
              </a:rPr>
              <a:t>Стр. </a:t>
            </a:r>
            <a:fld id="{BDF9B0EE-7028-482D-A0AB-47ECCA50F11A}" type="slidenum">
              <a:rPr lang="ru-RU" smtClean="0">
                <a:solidFill>
                  <a:prstClr val="black"/>
                </a:solidFill>
              </a:rPr>
              <a:pPr/>
              <a:t>12</a:t>
            </a:fld>
            <a:endParaRPr lang="ru-RU" dirty="0">
              <a:solidFill>
                <a:prstClr val="black"/>
              </a:solidFill>
            </a:endParaRPr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ВШЭ-2017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323850" y="908720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ru-RU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Запуск процесса</a:t>
            </a:r>
            <a:endParaRPr lang="ru-RU" sz="30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12" name="Rechteck 39"/>
          <p:cNvSpPr>
            <a:spLocks noChangeArrowheads="1"/>
          </p:cNvSpPr>
          <p:nvPr/>
        </p:nvSpPr>
        <p:spPr bwMode="gray">
          <a:xfrm>
            <a:off x="324172" y="1916832"/>
            <a:ext cx="8496300" cy="3456384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9552" y="2060848"/>
            <a:ext cx="799288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ru-RU" sz="2000" dirty="0">
                <a:latin typeface="Arial" pitchFamily="34" charset="0"/>
                <a:cs typeface="Arial" pitchFamily="34" charset="0"/>
              </a:rPr>
              <a:t>Выбор одного из процессов, находящихся в состоянии </a:t>
            </a:r>
            <a:r>
              <a:rPr lang="ru-RU" sz="2000" i="1" dirty="0">
                <a:latin typeface="Arial" pitchFamily="34" charset="0"/>
                <a:cs typeface="Arial" pitchFamily="34" charset="0"/>
              </a:rPr>
              <a:t>«готовность»</a:t>
            </a:r>
          </a:p>
          <a:p>
            <a:pPr marL="342900" indent="-342900">
              <a:spcBef>
                <a:spcPts val="1200"/>
              </a:spcBef>
              <a:buFont typeface="Arial" pitchFamily="34" charset="0"/>
              <a:buChar char="•"/>
            </a:pPr>
            <a:r>
              <a:rPr lang="ru-RU" sz="2000" dirty="0">
                <a:latin typeface="Arial" pitchFamily="34" charset="0"/>
                <a:cs typeface="Arial" pitchFamily="34" charset="0"/>
              </a:rPr>
              <a:t>Изменение состояния выбранного процесса на </a:t>
            </a:r>
            <a:r>
              <a:rPr lang="ru-RU" sz="2000" i="1" dirty="0">
                <a:latin typeface="Arial" pitchFamily="34" charset="0"/>
                <a:cs typeface="Arial" pitchFamily="34" charset="0"/>
              </a:rPr>
              <a:t>«исполнение»</a:t>
            </a:r>
          </a:p>
          <a:p>
            <a:pPr marL="342900" indent="-342900">
              <a:spcBef>
                <a:spcPts val="1200"/>
              </a:spcBef>
              <a:buFont typeface="Arial" pitchFamily="34" charset="0"/>
              <a:buChar char="•"/>
            </a:pPr>
            <a:r>
              <a:rPr lang="ru-RU" sz="2000" dirty="0">
                <a:latin typeface="Arial" pitchFamily="34" charset="0"/>
                <a:cs typeface="Arial" pitchFamily="34" charset="0"/>
              </a:rPr>
              <a:t>Обеспечение наличия в оперативной памяти информации, необходимой для его выполнения</a:t>
            </a:r>
          </a:p>
          <a:p>
            <a:pPr marL="342900" indent="-342900">
              <a:spcBef>
                <a:spcPts val="1200"/>
              </a:spcBef>
              <a:buFont typeface="Arial" pitchFamily="34" charset="0"/>
              <a:buChar char="•"/>
            </a:pPr>
            <a:r>
              <a:rPr lang="ru-RU" sz="2000" dirty="0">
                <a:latin typeface="Arial" pitchFamily="34" charset="0"/>
                <a:cs typeface="Arial" pitchFamily="34" charset="0"/>
              </a:rPr>
              <a:t>Восстановление значений регистров</a:t>
            </a:r>
          </a:p>
          <a:p>
            <a:pPr marL="342900" indent="-342900">
              <a:spcBef>
                <a:spcPts val="1200"/>
              </a:spcBef>
              <a:buFont typeface="Arial" pitchFamily="34" charset="0"/>
              <a:buChar char="•"/>
            </a:pPr>
            <a:r>
              <a:rPr lang="ru-RU" sz="2000" dirty="0">
                <a:latin typeface="Arial" pitchFamily="34" charset="0"/>
                <a:cs typeface="Arial" pitchFamily="34" charset="0"/>
              </a:rPr>
              <a:t>Передача управления по адресу, на который указывает программный счетчик</a:t>
            </a:r>
            <a:endParaRPr lang="ru-RU" sz="2000" i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034268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dirty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Операции над процессами</a:t>
            </a:r>
            <a:endParaRPr kumimoji="0" lang="ru-RU" sz="3600" b="1" noProof="1">
              <a:solidFill>
                <a:srgbClr val="00379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485" name="Номер слайда 7"/>
          <p:cNvSpPr>
            <a:spLocks noGrp="1"/>
          </p:cNvSpPr>
          <p:nvPr>
            <p:ph type="sldNum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ru-RU" dirty="0">
                <a:solidFill>
                  <a:prstClr val="black"/>
                </a:solidFill>
              </a:rPr>
              <a:t>Стр. </a:t>
            </a:r>
            <a:fld id="{BDF9B0EE-7028-482D-A0AB-47ECCA50F11A}" type="slidenum">
              <a:rPr lang="ru-RU" smtClean="0">
                <a:solidFill>
                  <a:prstClr val="black"/>
                </a:solidFill>
              </a:rPr>
              <a:pPr/>
              <a:t>13</a:t>
            </a:fld>
            <a:endParaRPr lang="ru-RU" dirty="0">
              <a:solidFill>
                <a:prstClr val="black"/>
              </a:solidFill>
            </a:endParaRPr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ВШЭ-2017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323850" y="908720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ru-RU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Приостановка процесса</a:t>
            </a:r>
            <a:endParaRPr lang="ru-RU" sz="30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12" name="Rechteck 39"/>
          <p:cNvSpPr>
            <a:spLocks noChangeArrowheads="1"/>
          </p:cNvSpPr>
          <p:nvPr/>
        </p:nvSpPr>
        <p:spPr bwMode="gray">
          <a:xfrm>
            <a:off x="324172" y="1916832"/>
            <a:ext cx="8496300" cy="3456384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9552" y="2060848"/>
            <a:ext cx="799288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ru-RU" sz="2000" dirty="0">
                <a:latin typeface="Arial" pitchFamily="34" charset="0"/>
                <a:cs typeface="Arial" pitchFamily="34" charset="0"/>
              </a:rPr>
              <a:t>Автоматическое сохранение программного счетчика и части регистров (работа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hardware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)</a:t>
            </a:r>
            <a:endParaRPr lang="ru-RU" sz="2000" i="1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spcBef>
                <a:spcPts val="1200"/>
              </a:spcBef>
              <a:buFont typeface="Arial" pitchFamily="34" charset="0"/>
              <a:buChar char="•"/>
            </a:pPr>
            <a:r>
              <a:rPr lang="ru-RU" sz="2000" dirty="0">
                <a:latin typeface="Arial" pitchFamily="34" charset="0"/>
                <a:cs typeface="Arial" pitchFamily="34" charset="0"/>
              </a:rPr>
              <a:t>Передача управления по специальному адресу (работа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hardware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)</a:t>
            </a:r>
          </a:p>
          <a:p>
            <a:pPr marL="342900" indent="-342900">
              <a:spcBef>
                <a:spcPts val="1200"/>
              </a:spcBef>
              <a:buFont typeface="Arial" pitchFamily="34" charset="0"/>
              <a:buChar char="•"/>
            </a:pPr>
            <a:r>
              <a:rPr lang="ru-RU" sz="2000" dirty="0">
                <a:latin typeface="Arial" pitchFamily="34" charset="0"/>
                <a:cs typeface="Arial" pitchFamily="34" charset="0"/>
              </a:rPr>
              <a:t>Сохранение динамической части регистрового и системного контекстов в PCB </a:t>
            </a:r>
          </a:p>
          <a:p>
            <a:pPr marL="342900" indent="-342900">
              <a:spcBef>
                <a:spcPts val="1200"/>
              </a:spcBef>
              <a:buFont typeface="Arial" pitchFamily="34" charset="0"/>
              <a:buChar char="•"/>
            </a:pPr>
            <a:r>
              <a:rPr lang="ru-RU" sz="2000">
                <a:latin typeface="Arial" pitchFamily="34" charset="0"/>
                <a:cs typeface="Arial" pitchFamily="34" charset="0"/>
              </a:rPr>
              <a:t>Обработка прерывания</a:t>
            </a:r>
            <a:endParaRPr lang="ru-RU" sz="2000" i="1">
              <a:latin typeface="Arial" pitchFamily="34" charset="0"/>
              <a:cs typeface="Arial" pitchFamily="34" charset="0"/>
            </a:endParaRPr>
          </a:p>
          <a:p>
            <a:pPr marL="342900" indent="-342900">
              <a:spcBef>
                <a:spcPts val="1200"/>
              </a:spcBef>
              <a:buFont typeface="Arial" pitchFamily="34" charset="0"/>
              <a:buChar char="•"/>
            </a:pPr>
            <a:r>
              <a:rPr lang="ru-RU" sz="2000">
                <a:latin typeface="Arial" pitchFamily="34" charset="0"/>
                <a:cs typeface="Arial" pitchFamily="34" charset="0"/>
              </a:rPr>
              <a:t>Изменение 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состояния процесса на </a:t>
            </a:r>
            <a:r>
              <a:rPr lang="ru-RU" sz="2000" i="1" dirty="0">
                <a:latin typeface="Arial" pitchFamily="34" charset="0"/>
                <a:cs typeface="Arial" pitchFamily="34" charset="0"/>
              </a:rPr>
              <a:t>«готовность»</a:t>
            </a:r>
          </a:p>
        </p:txBody>
      </p:sp>
    </p:spTree>
    <p:extLst>
      <p:ext uri="{BB962C8B-B14F-4D97-AF65-F5344CB8AC3E}">
        <p14:creationId xmlns:p14="http://schemas.microsoft.com/office/powerpoint/2010/main" val="208843354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dirty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Операции над процессами</a:t>
            </a:r>
            <a:endParaRPr kumimoji="0" lang="ru-RU" sz="3600" b="1" noProof="1">
              <a:solidFill>
                <a:srgbClr val="00379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485" name="Номер слайда 7"/>
          <p:cNvSpPr>
            <a:spLocks noGrp="1"/>
          </p:cNvSpPr>
          <p:nvPr>
            <p:ph type="sldNum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ru-RU" dirty="0">
                <a:solidFill>
                  <a:prstClr val="black"/>
                </a:solidFill>
              </a:rPr>
              <a:t>Стр. </a:t>
            </a:r>
            <a:fld id="{BDF9B0EE-7028-482D-A0AB-47ECCA50F11A}" type="slidenum">
              <a:rPr lang="ru-RU" smtClean="0">
                <a:solidFill>
                  <a:prstClr val="black"/>
                </a:solidFill>
              </a:rPr>
              <a:pPr/>
              <a:t>14</a:t>
            </a:fld>
            <a:endParaRPr lang="ru-RU" dirty="0">
              <a:solidFill>
                <a:prstClr val="black"/>
              </a:solidFill>
            </a:endParaRPr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ВШЭ-2017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323850" y="908720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ru-RU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Блокирование процесса</a:t>
            </a:r>
            <a:endParaRPr lang="ru-RU" sz="30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12" name="Rechteck 39"/>
          <p:cNvSpPr>
            <a:spLocks noChangeArrowheads="1"/>
          </p:cNvSpPr>
          <p:nvPr/>
        </p:nvSpPr>
        <p:spPr bwMode="gray">
          <a:xfrm>
            <a:off x="324172" y="2564904"/>
            <a:ext cx="8496300" cy="1656184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9552" y="2708920"/>
            <a:ext cx="79928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ru-RU" sz="2000" dirty="0">
                <a:latin typeface="Arial" pitchFamily="34" charset="0"/>
                <a:cs typeface="Arial" pitchFamily="34" charset="0"/>
              </a:rPr>
              <a:t>Сохранение контекста процесса в PCB</a:t>
            </a:r>
            <a:endParaRPr lang="ru-RU" sz="2000" i="1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spcBef>
                <a:spcPts val="1200"/>
              </a:spcBef>
              <a:buFont typeface="Arial" pitchFamily="34" charset="0"/>
              <a:buChar char="•"/>
            </a:pPr>
            <a:r>
              <a:rPr lang="ru-RU" sz="2000" dirty="0">
                <a:latin typeface="Arial" pitchFamily="34" charset="0"/>
                <a:cs typeface="Arial" pitchFamily="34" charset="0"/>
              </a:rPr>
              <a:t>Обработка системного вызова</a:t>
            </a:r>
          </a:p>
          <a:p>
            <a:pPr marL="342900" indent="-342900">
              <a:spcBef>
                <a:spcPts val="1200"/>
              </a:spcBef>
              <a:buFont typeface="Arial" pitchFamily="34" charset="0"/>
              <a:buChar char="•"/>
            </a:pPr>
            <a:r>
              <a:rPr lang="ru-RU" sz="2000" dirty="0">
                <a:latin typeface="Arial" pitchFamily="34" charset="0"/>
                <a:cs typeface="Arial" pitchFamily="34" charset="0"/>
              </a:rPr>
              <a:t>Перевод процесса в состояние ожидание</a:t>
            </a:r>
            <a:endParaRPr lang="ru-RU" sz="2000" i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480326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dirty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Операции над процессами</a:t>
            </a:r>
            <a:endParaRPr kumimoji="0" lang="ru-RU" sz="3600" b="1" noProof="1">
              <a:solidFill>
                <a:srgbClr val="00379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485" name="Номер слайда 7"/>
          <p:cNvSpPr>
            <a:spLocks noGrp="1"/>
          </p:cNvSpPr>
          <p:nvPr>
            <p:ph type="sldNum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ru-RU" dirty="0">
                <a:solidFill>
                  <a:prstClr val="black"/>
                </a:solidFill>
              </a:rPr>
              <a:t>Стр. </a:t>
            </a:r>
            <a:fld id="{BDF9B0EE-7028-482D-A0AB-47ECCA50F11A}" type="slidenum">
              <a:rPr lang="ru-RU" smtClean="0">
                <a:solidFill>
                  <a:prstClr val="black"/>
                </a:solidFill>
              </a:rPr>
              <a:pPr/>
              <a:t>15</a:t>
            </a:fld>
            <a:endParaRPr lang="ru-RU" dirty="0">
              <a:solidFill>
                <a:prstClr val="black"/>
              </a:solidFill>
            </a:endParaRPr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ВШЭ-2017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323850" y="908720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ru-RU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Разблокирование процесса</a:t>
            </a:r>
            <a:endParaRPr lang="ru-RU" sz="30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12" name="Rechteck 39"/>
          <p:cNvSpPr>
            <a:spLocks noChangeArrowheads="1"/>
          </p:cNvSpPr>
          <p:nvPr/>
        </p:nvSpPr>
        <p:spPr bwMode="gray">
          <a:xfrm>
            <a:off x="324172" y="2492896"/>
            <a:ext cx="8496300" cy="216024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9552" y="2708920"/>
            <a:ext cx="799288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ru-RU" sz="2000" dirty="0">
                <a:latin typeface="Arial" pitchFamily="34" charset="0"/>
                <a:cs typeface="Arial" pitchFamily="34" charset="0"/>
              </a:rPr>
              <a:t>Уточнение того, какое именно событие произошло</a:t>
            </a:r>
            <a:endParaRPr lang="ru-RU" sz="2000" i="1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spcBef>
                <a:spcPts val="1200"/>
              </a:spcBef>
              <a:buFont typeface="Arial" pitchFamily="34" charset="0"/>
              <a:buChar char="•"/>
            </a:pPr>
            <a:r>
              <a:rPr lang="ru-RU" sz="2000" dirty="0">
                <a:latin typeface="Arial" pitchFamily="34" charset="0"/>
                <a:cs typeface="Arial" pitchFamily="34" charset="0"/>
              </a:rPr>
              <a:t>Проверка наличия процесса, ожидающего этого события</a:t>
            </a:r>
          </a:p>
          <a:p>
            <a:pPr marL="342900" indent="-342900">
              <a:spcBef>
                <a:spcPts val="1200"/>
              </a:spcBef>
              <a:buFont typeface="Arial" pitchFamily="34" charset="0"/>
              <a:buChar char="•"/>
            </a:pPr>
            <a:r>
              <a:rPr lang="ru-RU" sz="2000" dirty="0">
                <a:latin typeface="Arial" pitchFamily="34" charset="0"/>
                <a:cs typeface="Arial" pitchFamily="34" charset="0"/>
              </a:rPr>
              <a:t>Перевод ожидающего процесса в состояние </a:t>
            </a:r>
            <a:r>
              <a:rPr lang="ru-RU" sz="2000" i="1" dirty="0">
                <a:latin typeface="Arial" pitchFamily="34" charset="0"/>
                <a:cs typeface="Arial" pitchFamily="34" charset="0"/>
              </a:rPr>
              <a:t>«готовность»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pPr marL="342900" indent="-342900">
              <a:spcBef>
                <a:spcPts val="1200"/>
              </a:spcBef>
              <a:buFont typeface="Arial" pitchFamily="34" charset="0"/>
              <a:buChar char="•"/>
            </a:pPr>
            <a:r>
              <a:rPr lang="ru-RU" sz="2000" dirty="0">
                <a:latin typeface="Arial" pitchFamily="34" charset="0"/>
                <a:cs typeface="Arial" pitchFamily="34" charset="0"/>
              </a:rPr>
              <a:t>Обработка произошедшего события</a:t>
            </a:r>
            <a:endParaRPr lang="ru-RU" sz="2000" i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943634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dirty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Операции над процессами</a:t>
            </a:r>
            <a:endParaRPr kumimoji="0" lang="ru-RU" sz="3600" b="1" noProof="1">
              <a:solidFill>
                <a:srgbClr val="00379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485" name="Номер слайда 7"/>
          <p:cNvSpPr>
            <a:spLocks noGrp="1"/>
          </p:cNvSpPr>
          <p:nvPr>
            <p:ph type="sldNum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ru-RU" dirty="0">
                <a:solidFill>
                  <a:prstClr val="black"/>
                </a:solidFill>
              </a:rPr>
              <a:t>Стр. </a:t>
            </a:r>
            <a:fld id="{BDF9B0EE-7028-482D-A0AB-47ECCA50F11A}" type="slidenum">
              <a:rPr lang="ru-RU" smtClean="0">
                <a:solidFill>
                  <a:prstClr val="black"/>
                </a:solidFill>
              </a:rPr>
              <a:pPr/>
              <a:t>16</a:t>
            </a:fld>
            <a:endParaRPr lang="ru-RU" dirty="0">
              <a:solidFill>
                <a:prstClr val="black"/>
              </a:solidFill>
            </a:endParaRPr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ВШЭ-2017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323850" y="908720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ru-RU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Пример цепочки операций</a:t>
            </a:r>
            <a:endParaRPr lang="ru-RU" sz="30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1691680" y="2132856"/>
            <a:ext cx="6840760" cy="1512000"/>
          </a:xfrm>
          <a:prstGeom prst="round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Скругленный прямоугольник 59"/>
          <p:cNvSpPr/>
          <p:nvPr/>
        </p:nvSpPr>
        <p:spPr>
          <a:xfrm>
            <a:off x="1691680" y="3861048"/>
            <a:ext cx="6840760" cy="1512000"/>
          </a:xfrm>
          <a:prstGeom prst="round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395536" y="2566645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Arial" pitchFamily="34" charset="0"/>
                <a:cs typeface="Arial" pitchFamily="34" charset="0"/>
              </a:rPr>
              <a:t>Процесс 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95536" y="4221088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Arial" pitchFamily="34" charset="0"/>
                <a:cs typeface="Arial" pitchFamily="34" charset="0"/>
              </a:rPr>
              <a:t>Процесс 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35696" y="3306470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i="1" dirty="0">
                <a:latin typeface="Arial" pitchFamily="34" charset="0"/>
                <a:cs typeface="Arial" pitchFamily="34" charset="0"/>
              </a:rPr>
              <a:t>Исполнение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835696" y="5034662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i="1" dirty="0">
                <a:latin typeface="Arial" pitchFamily="34" charset="0"/>
                <a:cs typeface="Arial" pitchFamily="34" charset="0"/>
              </a:rPr>
              <a:t>Ожидание</a:t>
            </a:r>
          </a:p>
        </p:txBody>
      </p:sp>
      <p:cxnSp>
        <p:nvCxnSpPr>
          <p:cNvPr id="20480" name="Прямая соединительная линия 20479"/>
          <p:cNvCxnSpPr/>
          <p:nvPr/>
        </p:nvCxnSpPr>
        <p:spPr>
          <a:xfrm>
            <a:off x="1907704" y="2348880"/>
            <a:ext cx="612068" cy="0"/>
          </a:xfrm>
          <a:prstGeom prst="line">
            <a:avLst/>
          </a:prstGeom>
          <a:ln w="76200" cap="rnd" cmpd="sng">
            <a:solidFill>
              <a:schemeClr val="tx2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481" name="TextBox 20480"/>
          <p:cNvSpPr txBox="1"/>
          <p:nvPr/>
        </p:nvSpPr>
        <p:spPr>
          <a:xfrm>
            <a:off x="251520" y="1681644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latin typeface="Arial" pitchFamily="34" charset="0"/>
                <a:cs typeface="Arial" pitchFamily="34" charset="0"/>
              </a:rPr>
              <a:t>Выполнение кода пользователя</a:t>
            </a:r>
          </a:p>
        </p:txBody>
      </p:sp>
      <p:cxnSp>
        <p:nvCxnSpPr>
          <p:cNvPr id="20492" name="Прямая со стрелкой 20491"/>
          <p:cNvCxnSpPr/>
          <p:nvPr/>
        </p:nvCxnSpPr>
        <p:spPr>
          <a:xfrm>
            <a:off x="1691680" y="1988840"/>
            <a:ext cx="432048" cy="28803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94" name="Прямая соединительная линия 20493"/>
          <p:cNvCxnSpPr/>
          <p:nvPr/>
        </p:nvCxnSpPr>
        <p:spPr>
          <a:xfrm>
            <a:off x="2538000" y="1988840"/>
            <a:ext cx="0" cy="360040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496" name="TextBox 20495"/>
          <p:cNvSpPr txBox="1"/>
          <p:nvPr/>
        </p:nvSpPr>
        <p:spPr>
          <a:xfrm>
            <a:off x="683568" y="5713511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Arial" pitchFamily="34" charset="0"/>
                <a:cs typeface="Arial" pitchFamily="34" charset="0"/>
              </a:rPr>
              <a:t>Прерывание</a:t>
            </a:r>
          </a:p>
        </p:txBody>
      </p:sp>
      <p:cxnSp>
        <p:nvCxnSpPr>
          <p:cNvPr id="20500" name="Прямая со стрелкой 20499"/>
          <p:cNvCxnSpPr/>
          <p:nvPr/>
        </p:nvCxnSpPr>
        <p:spPr>
          <a:xfrm flipV="1">
            <a:off x="1835696" y="5445224"/>
            <a:ext cx="684076" cy="42217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единительная линия 84"/>
          <p:cNvCxnSpPr/>
          <p:nvPr/>
        </p:nvCxnSpPr>
        <p:spPr>
          <a:xfrm>
            <a:off x="3635896" y="1988840"/>
            <a:ext cx="0" cy="360040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04" name="Прямая со стрелкой 20503"/>
          <p:cNvCxnSpPr/>
          <p:nvPr/>
        </p:nvCxnSpPr>
        <p:spPr>
          <a:xfrm>
            <a:off x="2519772" y="2348880"/>
            <a:ext cx="612068" cy="792088"/>
          </a:xfrm>
          <a:prstGeom prst="straightConnector1">
            <a:avLst/>
          </a:prstGeom>
          <a:ln w="76200" cap="rnd">
            <a:solidFill>
              <a:schemeClr val="tx2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06" name="Прямая соединительная линия 20505"/>
          <p:cNvCxnSpPr/>
          <p:nvPr/>
        </p:nvCxnSpPr>
        <p:spPr>
          <a:xfrm>
            <a:off x="3131840" y="3140968"/>
            <a:ext cx="460800" cy="0"/>
          </a:xfrm>
          <a:prstGeom prst="line">
            <a:avLst/>
          </a:prstGeom>
          <a:ln w="76200" cap="rnd">
            <a:solidFill>
              <a:schemeClr val="tx2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507" name="TextBox 20506"/>
          <p:cNvSpPr txBox="1"/>
          <p:nvPr/>
        </p:nvSpPr>
        <p:spPr>
          <a:xfrm>
            <a:off x="2800552" y="1606343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Arial" pitchFamily="34" charset="0"/>
                <a:cs typeface="Arial" pitchFamily="34" charset="0"/>
              </a:rPr>
              <a:t>Работа 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hardware</a:t>
            </a:r>
            <a:endParaRPr lang="ru-RU" sz="14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5" name="Прямая со стрелкой 64"/>
          <p:cNvCxnSpPr/>
          <p:nvPr/>
        </p:nvCxnSpPr>
        <p:spPr>
          <a:xfrm flipH="1">
            <a:off x="2915816" y="1844824"/>
            <a:ext cx="288032" cy="9001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3635896" y="2564904"/>
            <a:ext cx="2016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Arial" pitchFamily="34" charset="0"/>
                <a:cs typeface="Arial" pitchFamily="34" charset="0"/>
              </a:rPr>
              <a:t>Выполнение кода ОС</a:t>
            </a:r>
          </a:p>
        </p:txBody>
      </p:sp>
      <p:cxnSp>
        <p:nvCxnSpPr>
          <p:cNvPr id="70" name="Прямая со стрелкой 69"/>
          <p:cNvCxnSpPr/>
          <p:nvPr/>
        </p:nvCxnSpPr>
        <p:spPr>
          <a:xfrm flipH="1">
            <a:off x="3362240" y="2744924"/>
            <a:ext cx="331288" cy="32403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/>
          <p:nvPr/>
        </p:nvCxnSpPr>
        <p:spPr>
          <a:xfrm>
            <a:off x="2538000" y="5517232"/>
            <a:ext cx="1097896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2411760" y="5713511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latin typeface="Arial" pitchFamily="34" charset="0"/>
                <a:cs typeface="Arial" pitchFamily="34" charset="0"/>
              </a:rPr>
              <a:t>Сохранение контекста</a:t>
            </a:r>
          </a:p>
        </p:txBody>
      </p:sp>
      <p:cxnSp>
        <p:nvCxnSpPr>
          <p:cNvPr id="89" name="Прямая со стрелкой 88"/>
          <p:cNvCxnSpPr/>
          <p:nvPr/>
        </p:nvCxnSpPr>
        <p:spPr>
          <a:xfrm flipV="1">
            <a:off x="3059832" y="5535264"/>
            <a:ext cx="0" cy="2700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единительная линия 90"/>
          <p:cNvCxnSpPr/>
          <p:nvPr/>
        </p:nvCxnSpPr>
        <p:spPr>
          <a:xfrm>
            <a:off x="3592640" y="3140968"/>
            <a:ext cx="1627432" cy="0"/>
          </a:xfrm>
          <a:prstGeom prst="line">
            <a:avLst/>
          </a:prstGeom>
          <a:ln w="76200" cap="rnd">
            <a:solidFill>
              <a:schemeClr val="tx2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3563888" y="5714092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latin typeface="Arial" pitchFamily="34" charset="0"/>
                <a:cs typeface="Arial" pitchFamily="34" charset="0"/>
              </a:rPr>
              <a:t>Обработка прерывания</a:t>
            </a:r>
          </a:p>
          <a:p>
            <a:pPr algn="ctr"/>
            <a:r>
              <a:rPr lang="ru-RU" sz="1400" dirty="0">
                <a:latin typeface="Arial" pitchFamily="34" charset="0"/>
                <a:cs typeface="Arial" pitchFamily="34" charset="0"/>
              </a:rPr>
              <a:t>и разблокирование</a:t>
            </a:r>
          </a:p>
        </p:txBody>
      </p:sp>
      <p:cxnSp>
        <p:nvCxnSpPr>
          <p:cNvPr id="127" name="Прямая соединительная линия 126"/>
          <p:cNvCxnSpPr/>
          <p:nvPr/>
        </p:nvCxnSpPr>
        <p:spPr>
          <a:xfrm>
            <a:off x="5241600" y="1988840"/>
            <a:ext cx="0" cy="360040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Прямая со стрелкой 95"/>
          <p:cNvCxnSpPr/>
          <p:nvPr/>
        </p:nvCxnSpPr>
        <p:spPr>
          <a:xfrm>
            <a:off x="3635896" y="5517232"/>
            <a:ext cx="1605704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Прямая со стрелкой 97"/>
          <p:cNvCxnSpPr/>
          <p:nvPr/>
        </p:nvCxnSpPr>
        <p:spPr>
          <a:xfrm flipH="1" flipV="1">
            <a:off x="4384728" y="5535264"/>
            <a:ext cx="187272" cy="2700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5364088" y="5034662"/>
            <a:ext cx="1512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i="1" dirty="0">
                <a:latin typeface="Arial" pitchFamily="34" charset="0"/>
                <a:cs typeface="Arial" pitchFamily="34" charset="0"/>
              </a:rPr>
              <a:t>Готовность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5364088" y="2154342"/>
            <a:ext cx="1512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i="1" dirty="0">
                <a:latin typeface="Arial" pitchFamily="34" charset="0"/>
                <a:cs typeface="Arial" pitchFamily="34" charset="0"/>
              </a:rPr>
              <a:t>Готовность</a:t>
            </a:r>
          </a:p>
        </p:txBody>
      </p:sp>
      <p:cxnSp>
        <p:nvCxnSpPr>
          <p:cNvPr id="134" name="Прямая со стрелкой 133"/>
          <p:cNvCxnSpPr/>
          <p:nvPr/>
        </p:nvCxnSpPr>
        <p:spPr>
          <a:xfrm>
            <a:off x="6714464" y="5517232"/>
            <a:ext cx="105120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Прямая соединительная линия 134"/>
          <p:cNvCxnSpPr/>
          <p:nvPr/>
        </p:nvCxnSpPr>
        <p:spPr>
          <a:xfrm>
            <a:off x="6724800" y="1988840"/>
            <a:ext cx="0" cy="360040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Прямая соединительная линия 101"/>
          <p:cNvCxnSpPr/>
          <p:nvPr/>
        </p:nvCxnSpPr>
        <p:spPr>
          <a:xfrm>
            <a:off x="5220072" y="3140968"/>
            <a:ext cx="1483200" cy="0"/>
          </a:xfrm>
          <a:prstGeom prst="line">
            <a:avLst/>
          </a:prstGeom>
          <a:ln w="76200" cap="rnd">
            <a:solidFill>
              <a:schemeClr val="tx2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5652120" y="5713511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Arial" pitchFamily="34" charset="0"/>
                <a:cs typeface="Arial" pitchFamily="34" charset="0"/>
              </a:rPr>
              <a:t>Планирование</a:t>
            </a:r>
          </a:p>
        </p:txBody>
      </p:sp>
      <p:cxnSp>
        <p:nvCxnSpPr>
          <p:cNvPr id="105" name="Прямая со стрелкой 104"/>
          <p:cNvCxnSpPr/>
          <p:nvPr/>
        </p:nvCxnSpPr>
        <p:spPr>
          <a:xfrm>
            <a:off x="5241600" y="5517232"/>
            <a:ext cx="1472864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Прямая со стрелкой 106"/>
          <p:cNvCxnSpPr/>
          <p:nvPr/>
        </p:nvCxnSpPr>
        <p:spPr>
          <a:xfrm flipH="1" flipV="1">
            <a:off x="5978032" y="5535264"/>
            <a:ext cx="322160" cy="2700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>
            <a:off x="6876256" y="5034662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i="1" dirty="0">
                <a:latin typeface="Arial" pitchFamily="34" charset="0"/>
                <a:cs typeface="Arial" pitchFamily="34" charset="0"/>
              </a:rPr>
              <a:t>Исполнение</a:t>
            </a:r>
          </a:p>
        </p:txBody>
      </p:sp>
      <p:cxnSp>
        <p:nvCxnSpPr>
          <p:cNvPr id="109" name="Прямая со стрелкой 108"/>
          <p:cNvCxnSpPr/>
          <p:nvPr/>
        </p:nvCxnSpPr>
        <p:spPr>
          <a:xfrm>
            <a:off x="6703272" y="3140968"/>
            <a:ext cx="389008" cy="1152128"/>
          </a:xfrm>
          <a:prstGeom prst="straightConnector1">
            <a:avLst/>
          </a:prstGeom>
          <a:ln w="76200">
            <a:solidFill>
              <a:schemeClr val="tx2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Прямая соединительная линия 111"/>
          <p:cNvCxnSpPr/>
          <p:nvPr/>
        </p:nvCxnSpPr>
        <p:spPr>
          <a:xfrm>
            <a:off x="7092280" y="4293096"/>
            <a:ext cx="288032" cy="0"/>
          </a:xfrm>
          <a:prstGeom prst="line">
            <a:avLst/>
          </a:prstGeom>
          <a:ln w="76200" cap="rnd">
            <a:solidFill>
              <a:schemeClr val="tx2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Прямая соединительная линия 150"/>
          <p:cNvCxnSpPr/>
          <p:nvPr/>
        </p:nvCxnSpPr>
        <p:spPr>
          <a:xfrm>
            <a:off x="7765200" y="1988840"/>
            <a:ext cx="0" cy="360040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Прямая соединительная линия 113"/>
          <p:cNvCxnSpPr/>
          <p:nvPr/>
        </p:nvCxnSpPr>
        <p:spPr>
          <a:xfrm rot="-120000">
            <a:off x="7394036" y="4293096"/>
            <a:ext cx="324036" cy="792088"/>
          </a:xfrm>
          <a:prstGeom prst="line">
            <a:avLst/>
          </a:prstGeom>
          <a:ln w="76200" cap="rnd">
            <a:solidFill>
              <a:schemeClr val="tx2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8" name="TextBox 157"/>
          <p:cNvSpPr txBox="1"/>
          <p:nvPr/>
        </p:nvSpPr>
        <p:spPr>
          <a:xfrm>
            <a:off x="5220072" y="4252005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Arial" pitchFamily="34" charset="0"/>
                <a:cs typeface="Arial" pitchFamily="34" charset="0"/>
              </a:rPr>
              <a:t>Работа 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hardware</a:t>
            </a:r>
            <a:endParaRPr lang="ru-RU" sz="14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20" name="Прямая со стрелкой 119"/>
          <p:cNvCxnSpPr/>
          <p:nvPr/>
        </p:nvCxnSpPr>
        <p:spPr>
          <a:xfrm flipV="1">
            <a:off x="6139112" y="3933056"/>
            <a:ext cx="758664" cy="36004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1" name="TextBox 160"/>
          <p:cNvSpPr txBox="1"/>
          <p:nvPr/>
        </p:nvSpPr>
        <p:spPr>
          <a:xfrm>
            <a:off x="6768244" y="2905780"/>
            <a:ext cx="1836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latin typeface="Arial" pitchFamily="34" charset="0"/>
                <a:cs typeface="Arial" pitchFamily="34" charset="0"/>
              </a:rPr>
              <a:t>Выполнение кода</a:t>
            </a:r>
          </a:p>
          <a:p>
            <a:pPr algn="ctr"/>
            <a:r>
              <a:rPr lang="ru-RU" sz="1400" dirty="0">
                <a:latin typeface="Arial" pitchFamily="34" charset="0"/>
                <a:cs typeface="Arial" pitchFamily="34" charset="0"/>
              </a:rPr>
              <a:t> ОС</a:t>
            </a:r>
          </a:p>
        </p:txBody>
      </p:sp>
      <p:cxnSp>
        <p:nvCxnSpPr>
          <p:cNvPr id="124" name="Прямая со стрелкой 123"/>
          <p:cNvCxnSpPr/>
          <p:nvPr/>
        </p:nvCxnSpPr>
        <p:spPr>
          <a:xfrm flipH="1">
            <a:off x="7240064" y="3212976"/>
            <a:ext cx="212256" cy="100811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Прямая со стрелкой 125"/>
          <p:cNvCxnSpPr/>
          <p:nvPr/>
        </p:nvCxnSpPr>
        <p:spPr>
          <a:xfrm>
            <a:off x="6084168" y="4544253"/>
            <a:ext cx="1416942" cy="25289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6084168" y="6002124"/>
            <a:ext cx="1584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latin typeface="Arial" pitchFamily="34" charset="0"/>
                <a:cs typeface="Arial" pitchFamily="34" charset="0"/>
              </a:rPr>
              <a:t>Восстановление контекста</a:t>
            </a:r>
          </a:p>
        </p:txBody>
      </p:sp>
      <p:cxnSp>
        <p:nvCxnSpPr>
          <p:cNvPr id="130" name="Прямая со стрелкой 129"/>
          <p:cNvCxnSpPr/>
          <p:nvPr/>
        </p:nvCxnSpPr>
        <p:spPr>
          <a:xfrm flipV="1">
            <a:off x="7164288" y="5554800"/>
            <a:ext cx="0" cy="5220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Прямая со стрелкой 142"/>
          <p:cNvCxnSpPr/>
          <p:nvPr/>
        </p:nvCxnSpPr>
        <p:spPr>
          <a:xfrm>
            <a:off x="7731796" y="5085184"/>
            <a:ext cx="656628" cy="0"/>
          </a:xfrm>
          <a:prstGeom prst="straightConnector1">
            <a:avLst/>
          </a:prstGeom>
          <a:ln w="76200" cap="rnd">
            <a:solidFill>
              <a:schemeClr val="tx2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0" name="TextBox 179"/>
          <p:cNvSpPr txBox="1"/>
          <p:nvPr/>
        </p:nvSpPr>
        <p:spPr>
          <a:xfrm>
            <a:off x="7380312" y="5642084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latin typeface="Arial" pitchFamily="34" charset="0"/>
                <a:cs typeface="Arial" pitchFamily="34" charset="0"/>
              </a:rPr>
              <a:t>Выполнение кода пользователя</a:t>
            </a:r>
          </a:p>
        </p:txBody>
      </p:sp>
      <p:cxnSp>
        <p:nvCxnSpPr>
          <p:cNvPr id="146" name="Прямая со стрелкой 145"/>
          <p:cNvCxnSpPr/>
          <p:nvPr/>
        </p:nvCxnSpPr>
        <p:spPr>
          <a:xfrm flipH="1" flipV="1">
            <a:off x="8204858" y="5160110"/>
            <a:ext cx="216024" cy="51015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058512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0" grpId="0" animBg="1"/>
      <p:bldP spid="3" grpId="0"/>
      <p:bldP spid="61" grpId="0"/>
      <p:bldP spid="4" grpId="0"/>
      <p:bldP spid="62" grpId="0"/>
      <p:bldP spid="20481" grpId="0"/>
      <p:bldP spid="20496" grpId="0"/>
      <p:bldP spid="20507" grpId="0"/>
      <p:bldP spid="68" grpId="0"/>
      <p:bldP spid="83" grpId="0"/>
      <p:bldP spid="132" grpId="0"/>
      <p:bldP spid="133" grpId="0"/>
      <p:bldP spid="103" grpId="0"/>
      <p:bldP spid="145" grpId="0"/>
      <p:bldP spid="158" grpId="0"/>
      <p:bldP spid="161" grpId="0"/>
      <p:bldP spid="128" grpId="0"/>
      <p:bldP spid="18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1" name="WordArt 3"/>
          <p:cNvSpPr>
            <a:spLocks noChangeArrowheads="1" noChangeShapeType="1" noTextEdit="1"/>
          </p:cNvSpPr>
          <p:nvPr/>
        </p:nvSpPr>
        <p:spPr bwMode="gray">
          <a:xfrm>
            <a:off x="1581150" y="1585913"/>
            <a:ext cx="1322388" cy="216693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ru-RU" sz="3600" kern="10">
                <a:ln w="28575">
                  <a:solidFill>
                    <a:srgbClr val="FFFF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C0C0C0"/>
                    </a:gs>
                    <a:gs pos="100000">
                      <a:srgbClr val="484848"/>
                    </a:gs>
                  </a:gsLst>
                  <a:lin ang="5400000" scaled="1"/>
                </a:gradFill>
                <a:effectLst>
                  <a:outerShdw dist="63500" dir="2212194" algn="ctr" rotWithShape="0">
                    <a:srgbClr val="808080">
                      <a:alpha val="50000"/>
                    </a:srgbClr>
                  </a:outerShdw>
                </a:effectLst>
                <a:latin typeface="Arial Black"/>
                <a:cs typeface="Arial" charset="0"/>
              </a:rPr>
              <a:t>?</a:t>
            </a:r>
          </a:p>
        </p:txBody>
      </p:sp>
      <p:sp>
        <p:nvSpPr>
          <p:cNvPr id="143362" name="WordArt 8"/>
          <p:cNvSpPr>
            <a:spLocks noChangeArrowheads="1" noChangeShapeType="1" noTextEdit="1"/>
          </p:cNvSpPr>
          <p:nvPr/>
        </p:nvSpPr>
        <p:spPr bwMode="gray">
          <a:xfrm>
            <a:off x="763588" y="2536825"/>
            <a:ext cx="1004887" cy="16478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ru-RU" sz="3600" kern="10">
                <a:ln w="28575">
                  <a:solidFill>
                    <a:srgbClr val="FFFF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FFFFFF"/>
                    </a:gs>
                    <a:gs pos="100000">
                      <a:srgbClr val="B4B4B4"/>
                    </a:gs>
                  </a:gsLst>
                  <a:lin ang="5400000" scaled="1"/>
                </a:gradFill>
                <a:effectLst>
                  <a:outerShdw dist="63500" dir="2212194" algn="ctr" rotWithShape="0">
                    <a:srgbClr val="808080">
                      <a:alpha val="50000"/>
                    </a:srgbClr>
                  </a:outerShdw>
                </a:effectLst>
                <a:latin typeface="Arial Black"/>
                <a:cs typeface="Arial" charset="0"/>
              </a:rPr>
              <a:t>?</a:t>
            </a:r>
          </a:p>
        </p:txBody>
      </p:sp>
      <p:sp>
        <p:nvSpPr>
          <p:cNvPr id="143363" name="WordArt 9"/>
          <p:cNvSpPr>
            <a:spLocks noChangeArrowheads="1" noChangeShapeType="1" noTextEdit="1"/>
          </p:cNvSpPr>
          <p:nvPr/>
        </p:nvSpPr>
        <p:spPr bwMode="gray">
          <a:xfrm>
            <a:off x="2200275" y="2484438"/>
            <a:ext cx="1546225" cy="253523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ru-RU" sz="3600" kern="10">
                <a:ln w="28575">
                  <a:solidFill>
                    <a:srgbClr val="FFFF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A1C4FF"/>
                    </a:gs>
                    <a:gs pos="100000">
                      <a:srgbClr val="2A79FF"/>
                    </a:gs>
                  </a:gsLst>
                  <a:lin ang="5400000" scaled="1"/>
                </a:gradFill>
                <a:effectLst>
                  <a:outerShdw dist="63500" dir="2212194" algn="ctr" rotWithShape="0">
                    <a:srgbClr val="808080">
                      <a:alpha val="50000"/>
                    </a:srgbClr>
                  </a:outerShdw>
                </a:effectLst>
                <a:latin typeface="Arial Black"/>
                <a:cs typeface="Arial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556595197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Название 1"/>
          <p:cNvSpPr>
            <a:spLocks noGrp="1"/>
          </p:cNvSpPr>
          <p:nvPr>
            <p:ph type="title"/>
          </p:nvPr>
        </p:nvSpPr>
        <p:spPr>
          <a:xfrm>
            <a:off x="228600" y="238125"/>
            <a:ext cx="8496300" cy="617538"/>
          </a:xfrm>
        </p:spPr>
        <p:txBody>
          <a:bodyPr/>
          <a:lstStyle/>
          <a:p>
            <a:pPr algn="l" eaLnBrk="1" hangingPunct="1"/>
            <a:r>
              <a:rPr kumimoji="0" lang="ru-RU" sz="3600" b="1" dirty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Тема</a:t>
            </a:r>
            <a:r>
              <a:rPr kumimoji="0" lang="en-US" sz="3600" b="1" dirty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 2</a:t>
            </a:r>
            <a:endParaRPr kumimoji="0" lang="ru-RU" sz="3600" b="1" dirty="0">
              <a:solidFill>
                <a:srgbClr val="00379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830263" y="1069975"/>
            <a:ext cx="7989887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defTabSz="457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4000" dirty="0">
              <a:solidFill>
                <a:srgbClr val="003794"/>
              </a:solidFill>
              <a:latin typeface="Lucida Grande CY" pitchFamily="2" charset="-52"/>
              <a:cs typeface="Arial" pitchFamily="34" charset="0"/>
            </a:endParaRPr>
          </a:p>
          <a:p>
            <a:pPr marL="1440000" defTabSz="457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ru-RU" sz="400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Понятие процесса</a:t>
            </a:r>
            <a:br>
              <a:rPr lang="ru-RU" sz="400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</a:br>
            <a:r>
              <a:rPr lang="ru-RU" sz="400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Операции </a:t>
            </a:r>
            <a:r>
              <a:rPr lang="ru-RU" sz="400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над процессами</a:t>
            </a:r>
            <a:endParaRPr lang="ru-RU" sz="4000" dirty="0">
              <a:solidFill>
                <a:srgbClr val="40404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268" name="Номер слайда 6"/>
          <p:cNvSpPr>
            <a:spLocks noGrp="1"/>
          </p:cNvSpPr>
          <p:nvPr>
            <p:ph type="sldNum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ru-RU">
                <a:solidFill>
                  <a:prstClr val="black"/>
                </a:solidFill>
              </a:rPr>
              <a:t>Стр. </a:t>
            </a:r>
            <a:fld id="{7090A873-BD6F-4E12-A19D-58BE0A6B0125}" type="slidenum">
              <a:rPr lang="ru-RU" smtClean="0">
                <a:solidFill>
                  <a:prstClr val="black"/>
                </a:solidFill>
              </a:rPr>
              <a:pPr/>
              <a:t>2</a:t>
            </a:fld>
            <a:endParaRPr lang="ru-RU">
              <a:solidFill>
                <a:prstClr val="black"/>
              </a:solidFill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ВШЭ-2017</a:t>
            </a:r>
            <a:endParaRPr lang="de-DE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2487524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Скругленный прямоугольник 12"/>
          <p:cNvSpPr/>
          <p:nvPr/>
        </p:nvSpPr>
        <p:spPr>
          <a:xfrm>
            <a:off x="395536" y="4581128"/>
            <a:ext cx="8424614" cy="1440160"/>
          </a:xfrm>
          <a:prstGeom prst="round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395536" y="1772816"/>
            <a:ext cx="8424614" cy="2448272"/>
          </a:xfrm>
          <a:prstGeom prst="round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dirty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Понятие процесса</a:t>
            </a:r>
            <a:endParaRPr kumimoji="0" lang="ru-RU" sz="3600" b="1" noProof="1">
              <a:solidFill>
                <a:srgbClr val="00379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485" name="Номер слайда 7"/>
          <p:cNvSpPr>
            <a:spLocks noGrp="1"/>
          </p:cNvSpPr>
          <p:nvPr>
            <p:ph type="sldNum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ru-RU" dirty="0">
                <a:solidFill>
                  <a:prstClr val="black"/>
                </a:solidFill>
              </a:rPr>
              <a:t>Стр. </a:t>
            </a:r>
            <a:fld id="{BDF9B0EE-7028-482D-A0AB-47ECCA50F11A}" type="slidenum">
              <a:rPr lang="ru-RU" smtClean="0">
                <a:solidFill>
                  <a:prstClr val="black"/>
                </a:solidFill>
              </a:rPr>
              <a:pPr/>
              <a:t>3</a:t>
            </a:fld>
            <a:endParaRPr lang="ru-RU" dirty="0">
              <a:solidFill>
                <a:prstClr val="black"/>
              </a:solidFill>
            </a:endParaRPr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ВШЭ-2017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323850" y="908720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ru-RU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Уточнение терминологии</a:t>
            </a:r>
            <a:endParaRPr lang="ru-RU" sz="30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27174" y="1988840"/>
            <a:ext cx="784887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				                       – не может использоваться для</a:t>
            </a:r>
            <a:br>
              <a:rPr lang="ru-RU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</a:br>
            <a:r>
              <a:rPr lang="ru-RU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	описания происходящего внутри ОС.</a:t>
            </a:r>
          </a:p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ru-RU" sz="20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prstClr val="black"/>
                </a:solidFill>
              </a:rPr>
              <a:t>				                            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– не может использоваться для</a:t>
            </a:r>
            <a:br>
              <a:rPr lang="ru-RU" sz="2000" dirty="0">
                <a:latin typeface="Arial" pitchFamily="34" charset="0"/>
                <a:cs typeface="Arial" pitchFamily="34" charset="0"/>
              </a:rPr>
            </a:br>
            <a:r>
              <a:rPr lang="ru-RU" sz="2000" dirty="0">
                <a:latin typeface="Arial" pitchFamily="34" charset="0"/>
                <a:cs typeface="Arial" pitchFamily="34" charset="0"/>
              </a:rPr>
              <a:t> 	описания происходящего внутри ОС.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12073" y="1936498"/>
            <a:ext cx="3584956" cy="35343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ru-RU" sz="24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Термин «программа»</a:t>
            </a:r>
          </a:p>
          <a:p>
            <a:pPr marL="342900" indent="-342900">
              <a:spcBef>
                <a:spcPts val="600"/>
              </a:spcBef>
              <a:buFont typeface="Arial" pitchFamily="34" charset="0"/>
              <a:buChar char="•"/>
            </a:pPr>
            <a:endParaRPr lang="ru-RU" sz="24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spcBef>
                <a:spcPts val="800"/>
              </a:spcBef>
              <a:buFont typeface="Arial" pitchFamily="34" charset="0"/>
              <a:buChar char="•"/>
            </a:pPr>
            <a:r>
              <a:rPr lang="ru-RU" sz="24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Термин «задание»</a:t>
            </a:r>
          </a:p>
          <a:p>
            <a:pPr marL="342900" indent="-342900">
              <a:spcBef>
                <a:spcPts val="800"/>
              </a:spcBef>
              <a:buFont typeface="Arial" pitchFamily="34" charset="0"/>
              <a:buChar char="•"/>
            </a:pPr>
            <a:endParaRPr lang="ru-RU" sz="24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spcBef>
                <a:spcPts val="800"/>
              </a:spcBef>
              <a:buFont typeface="Arial" pitchFamily="34" charset="0"/>
              <a:buChar char="•"/>
            </a:pPr>
            <a:endParaRPr lang="ru-RU" sz="24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spcBef>
                <a:spcPts val="800"/>
              </a:spcBef>
              <a:buFont typeface="Arial" pitchFamily="34" charset="0"/>
              <a:buChar char="•"/>
            </a:pPr>
            <a:endParaRPr lang="ru-RU" sz="24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ru-RU" sz="24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ru-RU" sz="24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Термин «процесс»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80112" y="3717032"/>
            <a:ext cx="30963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Arial" pitchFamily="34" charset="0"/>
                <a:cs typeface="Arial" pitchFamily="34" charset="0"/>
              </a:rPr>
              <a:t>Для статических объектов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580112" y="5507940"/>
            <a:ext cx="30963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Arial" pitchFamily="34" charset="0"/>
                <a:cs typeface="Arial" pitchFamily="34" charset="0"/>
              </a:rPr>
              <a:t>Для динамических объектов</a:t>
            </a:r>
          </a:p>
        </p:txBody>
      </p:sp>
    </p:spTree>
    <p:extLst>
      <p:ext uri="{BB962C8B-B14F-4D97-AF65-F5344CB8AC3E}">
        <p14:creationId xmlns:p14="http://schemas.microsoft.com/office/powerpoint/2010/main" val="383470871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" grpId="0" animBg="1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Скругленный прямоугольник 12"/>
          <p:cNvSpPr/>
          <p:nvPr/>
        </p:nvSpPr>
        <p:spPr>
          <a:xfrm>
            <a:off x="395536" y="4149080"/>
            <a:ext cx="8424614" cy="2016224"/>
          </a:xfrm>
          <a:prstGeom prst="round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395536" y="2132856"/>
            <a:ext cx="8424614" cy="1368152"/>
          </a:xfrm>
          <a:prstGeom prst="round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dirty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Понятие процесса</a:t>
            </a:r>
            <a:endParaRPr kumimoji="0" lang="ru-RU" sz="3600" b="1" noProof="1">
              <a:solidFill>
                <a:srgbClr val="00379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485" name="Номер слайда 7"/>
          <p:cNvSpPr>
            <a:spLocks noGrp="1"/>
          </p:cNvSpPr>
          <p:nvPr>
            <p:ph type="sldNum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ru-RU" dirty="0">
                <a:solidFill>
                  <a:prstClr val="black"/>
                </a:solidFill>
              </a:rPr>
              <a:t>Стр. </a:t>
            </a:r>
            <a:fld id="{BDF9B0EE-7028-482D-A0AB-47ECCA50F11A}" type="slidenum">
              <a:rPr lang="ru-RU" smtClean="0">
                <a:solidFill>
                  <a:prstClr val="black"/>
                </a:solidFill>
              </a:rPr>
              <a:pPr/>
              <a:t>4</a:t>
            </a:fld>
            <a:endParaRPr lang="ru-RU" dirty="0">
              <a:solidFill>
                <a:prstClr val="black"/>
              </a:solidFill>
            </a:endParaRPr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ВШЭ-2017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323850" y="908720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ru-RU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Процесс и программа</a:t>
            </a:r>
            <a:endParaRPr lang="ru-RU" sz="30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1628800"/>
            <a:ext cx="7848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Термин «процесс» характеризует совокупность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55576" y="2132856"/>
            <a:ext cx="76328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ru-RU" sz="20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набора исполняющихся команд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ru-RU" sz="20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ассоциированных с ним ресурсов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ru-RU" sz="20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текущего момента его выполнения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48064" y="3068960"/>
            <a:ext cx="360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Arial" pitchFamily="34" charset="0"/>
                <a:cs typeface="Arial" pitchFamily="34" charset="0"/>
              </a:rPr>
              <a:t>находящуюся под управлением ОС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11560" y="3573016"/>
            <a:ext cx="7848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Процесс ≠ программа, которая исполняется: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55576" y="4149080"/>
            <a:ext cx="76328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ru-RU" sz="2000" dirty="0">
                <a:latin typeface="Arial" pitchFamily="34" charset="0"/>
                <a:cs typeface="Arial" pitchFamily="34" charset="0"/>
              </a:rPr>
              <a:t>для исполнения одной программы может организовываться несколько процессов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ru-RU" sz="2000" dirty="0">
                <a:latin typeface="Arial" pitchFamily="34" charset="0"/>
                <a:cs typeface="Arial" pitchFamily="34" charset="0"/>
              </a:rPr>
              <a:t>в рамках одного процесса может исполняться несколько программ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ru-RU" sz="2000" dirty="0">
                <a:latin typeface="Arial" pitchFamily="34" charset="0"/>
                <a:cs typeface="Arial" pitchFamily="34" charset="0"/>
              </a:rPr>
              <a:t>в рамках процесса может исполняться код, отсутствующий в программе</a:t>
            </a:r>
          </a:p>
        </p:txBody>
      </p:sp>
    </p:spTree>
    <p:extLst>
      <p:ext uri="{BB962C8B-B14F-4D97-AF65-F5344CB8AC3E}">
        <p14:creationId xmlns:p14="http://schemas.microsoft.com/office/powerpoint/2010/main" val="60978860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dirty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Состояния процесса</a:t>
            </a:r>
            <a:endParaRPr kumimoji="0" lang="ru-RU" sz="3600" b="1" noProof="1">
              <a:solidFill>
                <a:srgbClr val="00379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485" name="Номер слайда 7"/>
          <p:cNvSpPr>
            <a:spLocks noGrp="1"/>
          </p:cNvSpPr>
          <p:nvPr>
            <p:ph type="sldNum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ru-RU" dirty="0">
                <a:solidFill>
                  <a:prstClr val="black"/>
                </a:solidFill>
              </a:rPr>
              <a:t>Стр. </a:t>
            </a:r>
            <a:fld id="{BDF9B0EE-7028-482D-A0AB-47ECCA50F11A}" type="slidenum">
              <a:rPr lang="ru-RU" smtClean="0">
                <a:solidFill>
                  <a:prstClr val="black"/>
                </a:solidFill>
              </a:rPr>
              <a:pPr/>
              <a:t>5</a:t>
            </a:fld>
            <a:endParaRPr lang="ru-RU" dirty="0">
              <a:solidFill>
                <a:prstClr val="black"/>
              </a:solidFill>
            </a:endParaRPr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ВШЭ-2017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12" name="Rechteck 39"/>
          <p:cNvSpPr>
            <a:spLocks noChangeArrowheads="1"/>
          </p:cNvSpPr>
          <p:nvPr/>
        </p:nvSpPr>
        <p:spPr bwMode="gray">
          <a:xfrm>
            <a:off x="324172" y="1124744"/>
            <a:ext cx="8496300" cy="504056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Oval 6"/>
          <p:cNvSpPr>
            <a:spLocks noChangeArrowheads="1"/>
          </p:cNvSpPr>
          <p:nvPr/>
        </p:nvSpPr>
        <p:spPr bwMode="auto">
          <a:xfrm>
            <a:off x="3419475" y="1341338"/>
            <a:ext cx="2160588" cy="1008062"/>
          </a:xfrm>
          <a:prstGeom prst="ellipse">
            <a:avLst/>
          </a:prstGeom>
          <a:gradFill>
            <a:gsLst>
              <a:gs pos="0">
                <a:schemeClr val="tx2">
                  <a:lumMod val="20000"/>
                  <a:lumOff val="80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>
              <a:solidFill>
                <a:schemeClr val="accent4">
                  <a:lumMod val="1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Oval 7"/>
          <p:cNvSpPr>
            <a:spLocks noChangeArrowheads="1"/>
          </p:cNvSpPr>
          <p:nvPr/>
        </p:nvSpPr>
        <p:spPr bwMode="auto">
          <a:xfrm>
            <a:off x="1116013" y="2492275"/>
            <a:ext cx="2160587" cy="1008063"/>
          </a:xfrm>
          <a:prstGeom prst="ellipse">
            <a:avLst/>
          </a:prstGeom>
          <a:gradFill>
            <a:gsLst>
              <a:gs pos="0">
                <a:schemeClr val="tx2">
                  <a:lumMod val="20000"/>
                  <a:lumOff val="80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>
              <a:solidFill>
                <a:schemeClr val="accent4">
                  <a:lumMod val="1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Oval 8"/>
          <p:cNvSpPr>
            <a:spLocks noChangeArrowheads="1"/>
          </p:cNvSpPr>
          <p:nvPr/>
        </p:nvSpPr>
        <p:spPr bwMode="auto">
          <a:xfrm>
            <a:off x="5724525" y="2493863"/>
            <a:ext cx="2160588" cy="1008062"/>
          </a:xfrm>
          <a:prstGeom prst="ellipse">
            <a:avLst/>
          </a:prstGeom>
          <a:gradFill>
            <a:gsLst>
              <a:gs pos="0">
                <a:schemeClr val="tx2">
                  <a:lumMod val="20000"/>
                  <a:lumOff val="80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>
              <a:solidFill>
                <a:schemeClr val="accent4">
                  <a:lumMod val="1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Oval 9"/>
          <p:cNvSpPr>
            <a:spLocks noChangeArrowheads="1"/>
          </p:cNvSpPr>
          <p:nvPr/>
        </p:nvSpPr>
        <p:spPr bwMode="auto">
          <a:xfrm>
            <a:off x="3419475" y="3717825"/>
            <a:ext cx="2160588" cy="1008063"/>
          </a:xfrm>
          <a:prstGeom prst="ellipse">
            <a:avLst/>
          </a:prstGeom>
          <a:gradFill>
            <a:gsLst>
              <a:gs pos="0">
                <a:schemeClr val="tx2">
                  <a:lumMod val="20000"/>
                  <a:lumOff val="80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>
              <a:solidFill>
                <a:schemeClr val="accent4">
                  <a:lumMod val="1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Oval 10"/>
          <p:cNvSpPr>
            <a:spLocks noChangeArrowheads="1"/>
          </p:cNvSpPr>
          <p:nvPr/>
        </p:nvSpPr>
        <p:spPr bwMode="auto">
          <a:xfrm>
            <a:off x="3419475" y="5013225"/>
            <a:ext cx="2160588" cy="1008063"/>
          </a:xfrm>
          <a:prstGeom prst="ellipse">
            <a:avLst/>
          </a:prstGeom>
          <a:gradFill>
            <a:gsLst>
              <a:gs pos="0">
                <a:schemeClr val="tx2">
                  <a:lumMod val="20000"/>
                  <a:lumOff val="80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>
              <a:solidFill>
                <a:schemeClr val="accent4">
                  <a:lumMod val="1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Oval 11"/>
          <p:cNvSpPr>
            <a:spLocks noChangeArrowheads="1"/>
          </p:cNvSpPr>
          <p:nvPr/>
        </p:nvSpPr>
        <p:spPr bwMode="auto">
          <a:xfrm>
            <a:off x="3419475" y="2492275"/>
            <a:ext cx="2160588" cy="1008063"/>
          </a:xfrm>
          <a:prstGeom prst="ellipse">
            <a:avLst/>
          </a:prstGeom>
          <a:gradFill>
            <a:gsLst>
              <a:gs pos="0">
                <a:schemeClr val="tx2">
                  <a:lumMod val="20000"/>
                  <a:lumOff val="80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>
              <a:solidFill>
                <a:schemeClr val="accent4">
                  <a:lumMod val="1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Text Box 15"/>
          <p:cNvSpPr txBox="1">
            <a:spLocks noChangeArrowheads="1"/>
          </p:cNvSpPr>
          <p:nvPr/>
        </p:nvSpPr>
        <p:spPr bwMode="auto">
          <a:xfrm>
            <a:off x="3419475" y="2643088"/>
            <a:ext cx="216058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ru-RU">
                <a:solidFill>
                  <a:schemeClr val="accent4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процесс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ru-RU">
                <a:solidFill>
                  <a:schemeClr val="accent4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не исполняется</a:t>
            </a:r>
          </a:p>
        </p:txBody>
      </p:sp>
      <p:sp>
        <p:nvSpPr>
          <p:cNvPr id="27" name="Text Box 16"/>
          <p:cNvSpPr txBox="1">
            <a:spLocks noChangeArrowheads="1"/>
          </p:cNvSpPr>
          <p:nvPr/>
        </p:nvSpPr>
        <p:spPr bwMode="auto">
          <a:xfrm>
            <a:off x="3419475" y="3998813"/>
            <a:ext cx="21605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ru-RU" dirty="0">
                <a:solidFill>
                  <a:schemeClr val="accent4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исполнение</a:t>
            </a:r>
          </a:p>
        </p:txBody>
      </p:sp>
      <p:sp>
        <p:nvSpPr>
          <p:cNvPr id="28" name="Text Box 18"/>
          <p:cNvSpPr txBox="1">
            <a:spLocks noChangeArrowheads="1"/>
          </p:cNvSpPr>
          <p:nvPr/>
        </p:nvSpPr>
        <p:spPr bwMode="auto">
          <a:xfrm>
            <a:off x="3563938" y="1693763"/>
            <a:ext cx="1873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ru-RU">
                <a:solidFill>
                  <a:schemeClr val="accent4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вход</a:t>
            </a:r>
          </a:p>
        </p:txBody>
      </p:sp>
      <p:cxnSp>
        <p:nvCxnSpPr>
          <p:cNvPr id="29" name="AutoShape 20"/>
          <p:cNvCxnSpPr>
            <a:cxnSpLocks noChangeShapeType="1"/>
            <a:stCxn id="28" idx="2"/>
            <a:endCxn id="25" idx="0"/>
          </p:cNvCxnSpPr>
          <p:nvPr/>
        </p:nvCxnSpPr>
        <p:spPr bwMode="auto">
          <a:xfrm>
            <a:off x="4500563" y="2060475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" name="Text Box 22"/>
          <p:cNvSpPr txBox="1">
            <a:spLocks noChangeArrowheads="1"/>
          </p:cNvSpPr>
          <p:nvPr/>
        </p:nvSpPr>
        <p:spPr bwMode="auto">
          <a:xfrm>
            <a:off x="3563938" y="5157688"/>
            <a:ext cx="1873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ru-RU">
                <a:solidFill>
                  <a:schemeClr val="accent4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выход</a:t>
            </a:r>
          </a:p>
        </p:txBody>
      </p:sp>
      <p:cxnSp>
        <p:nvCxnSpPr>
          <p:cNvPr id="31" name="AutoShape 24"/>
          <p:cNvCxnSpPr>
            <a:cxnSpLocks noChangeShapeType="1"/>
          </p:cNvCxnSpPr>
          <p:nvPr/>
        </p:nvCxnSpPr>
        <p:spPr bwMode="auto">
          <a:xfrm>
            <a:off x="4500563" y="4725888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" name="AutoShape 25"/>
          <p:cNvCxnSpPr>
            <a:cxnSpLocks noChangeShapeType="1"/>
            <a:stCxn id="27" idx="1"/>
            <a:endCxn id="26" idx="1"/>
          </p:cNvCxnSpPr>
          <p:nvPr/>
        </p:nvCxnSpPr>
        <p:spPr bwMode="auto">
          <a:xfrm rot="10800000" flipH="1">
            <a:off x="3419475" y="2963763"/>
            <a:ext cx="1588" cy="1219200"/>
          </a:xfrm>
          <a:prstGeom prst="curvedConnector3">
            <a:avLst>
              <a:gd name="adj1" fmla="val -1440000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" name="AutoShape 26"/>
          <p:cNvCxnSpPr>
            <a:cxnSpLocks noChangeShapeType="1"/>
            <a:stCxn id="26" idx="3"/>
            <a:endCxn id="27" idx="3"/>
          </p:cNvCxnSpPr>
          <p:nvPr/>
        </p:nvCxnSpPr>
        <p:spPr bwMode="auto">
          <a:xfrm>
            <a:off x="5580063" y="2963763"/>
            <a:ext cx="1587" cy="1219200"/>
          </a:xfrm>
          <a:prstGeom prst="curvedConnector3">
            <a:avLst>
              <a:gd name="adj1" fmla="val 1430000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" name="Text Box 27"/>
          <p:cNvSpPr txBox="1">
            <a:spLocks noChangeArrowheads="1"/>
          </p:cNvSpPr>
          <p:nvPr/>
        </p:nvSpPr>
        <p:spPr bwMode="auto">
          <a:xfrm>
            <a:off x="5867400" y="3452713"/>
            <a:ext cx="2590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1600" dirty="0">
                <a:solidFill>
                  <a:schemeClr val="accent4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выбран для исполнения</a:t>
            </a:r>
          </a:p>
        </p:txBody>
      </p:sp>
      <p:sp>
        <p:nvSpPr>
          <p:cNvPr id="35" name="Text Box 28"/>
          <p:cNvSpPr txBox="1">
            <a:spLocks noChangeArrowheads="1"/>
          </p:cNvSpPr>
          <p:nvPr/>
        </p:nvSpPr>
        <p:spPr bwMode="auto">
          <a:xfrm>
            <a:off x="1116013" y="3381275"/>
            <a:ext cx="20161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1600" dirty="0">
                <a:solidFill>
                  <a:schemeClr val="accent4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приостановка</a:t>
            </a:r>
          </a:p>
        </p:txBody>
      </p:sp>
      <p:sp>
        <p:nvSpPr>
          <p:cNvPr id="36" name="Text Box 29"/>
          <p:cNvSpPr txBox="1">
            <a:spLocks noChangeArrowheads="1"/>
          </p:cNvSpPr>
          <p:nvPr/>
        </p:nvSpPr>
        <p:spPr bwMode="auto">
          <a:xfrm>
            <a:off x="1116013" y="2781200"/>
            <a:ext cx="21605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ru-RU" dirty="0">
                <a:solidFill>
                  <a:schemeClr val="accent4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ожидание</a:t>
            </a:r>
          </a:p>
        </p:txBody>
      </p:sp>
      <p:sp>
        <p:nvSpPr>
          <p:cNvPr id="37" name="Text Box 30"/>
          <p:cNvSpPr txBox="1">
            <a:spLocks noChangeArrowheads="1"/>
          </p:cNvSpPr>
          <p:nvPr/>
        </p:nvSpPr>
        <p:spPr bwMode="auto">
          <a:xfrm>
            <a:off x="5724525" y="2781200"/>
            <a:ext cx="21605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ru-RU" dirty="0">
                <a:solidFill>
                  <a:schemeClr val="accent4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готовность</a:t>
            </a:r>
          </a:p>
        </p:txBody>
      </p:sp>
      <p:sp>
        <p:nvSpPr>
          <p:cNvPr id="38" name="Line 31"/>
          <p:cNvSpPr>
            <a:spLocks noChangeShapeType="1"/>
          </p:cNvSpPr>
          <p:nvPr/>
        </p:nvSpPr>
        <p:spPr bwMode="auto">
          <a:xfrm>
            <a:off x="4714875" y="1989038"/>
            <a:ext cx="1152525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>
              <a:solidFill>
                <a:schemeClr val="accent4">
                  <a:lumMod val="1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Line 32"/>
          <p:cNvSpPr>
            <a:spLocks noChangeShapeType="1"/>
          </p:cNvSpPr>
          <p:nvPr/>
        </p:nvSpPr>
        <p:spPr bwMode="auto">
          <a:xfrm flipH="1">
            <a:off x="5508625" y="3428900"/>
            <a:ext cx="719138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>
              <a:solidFill>
                <a:schemeClr val="accent4">
                  <a:lumMod val="1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Text Box 33"/>
          <p:cNvSpPr txBox="1">
            <a:spLocks noChangeArrowheads="1"/>
          </p:cNvSpPr>
          <p:nvPr/>
        </p:nvSpPr>
        <p:spPr bwMode="auto">
          <a:xfrm>
            <a:off x="5795963" y="3644800"/>
            <a:ext cx="2590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1600" dirty="0">
                <a:solidFill>
                  <a:schemeClr val="accent4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выбран для исполнения</a:t>
            </a:r>
          </a:p>
        </p:txBody>
      </p:sp>
      <p:sp>
        <p:nvSpPr>
          <p:cNvPr id="41" name="Line 34"/>
          <p:cNvSpPr>
            <a:spLocks noChangeShapeType="1"/>
          </p:cNvSpPr>
          <p:nvPr/>
        </p:nvSpPr>
        <p:spPr bwMode="auto">
          <a:xfrm flipH="1" flipV="1">
            <a:off x="2771775" y="3428900"/>
            <a:ext cx="720725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>
              <a:solidFill>
                <a:schemeClr val="accent4">
                  <a:lumMod val="1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Text Box 35"/>
          <p:cNvSpPr txBox="1">
            <a:spLocks noChangeArrowheads="1"/>
          </p:cNvSpPr>
          <p:nvPr/>
        </p:nvSpPr>
        <p:spPr bwMode="auto">
          <a:xfrm>
            <a:off x="611188" y="3644800"/>
            <a:ext cx="2590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1600" dirty="0">
                <a:solidFill>
                  <a:schemeClr val="accent4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ожидание события</a:t>
            </a:r>
          </a:p>
        </p:txBody>
      </p:sp>
      <p:sp>
        <p:nvSpPr>
          <p:cNvPr id="43" name="Line 36"/>
          <p:cNvSpPr>
            <a:spLocks noChangeShapeType="1"/>
          </p:cNvSpPr>
          <p:nvPr/>
        </p:nvSpPr>
        <p:spPr bwMode="auto">
          <a:xfrm flipV="1">
            <a:off x="5219700" y="3284438"/>
            <a:ext cx="720725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>
              <a:solidFill>
                <a:schemeClr val="accent4">
                  <a:lumMod val="1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Text Box 37"/>
          <p:cNvSpPr txBox="1">
            <a:spLocks noChangeArrowheads="1"/>
          </p:cNvSpPr>
          <p:nvPr/>
        </p:nvSpPr>
        <p:spPr bwMode="auto">
          <a:xfrm>
            <a:off x="3060700" y="3284438"/>
            <a:ext cx="2590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1600">
                <a:solidFill>
                  <a:schemeClr val="accent4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прерывание</a:t>
            </a:r>
          </a:p>
        </p:txBody>
      </p:sp>
      <p:sp>
        <p:nvSpPr>
          <p:cNvPr id="45" name="Line 38"/>
          <p:cNvSpPr>
            <a:spLocks noChangeShapeType="1"/>
          </p:cNvSpPr>
          <p:nvPr/>
        </p:nvSpPr>
        <p:spPr bwMode="auto">
          <a:xfrm>
            <a:off x="3276600" y="2997100"/>
            <a:ext cx="2447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>
              <a:solidFill>
                <a:schemeClr val="accent4">
                  <a:lumMod val="1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Text Box 39"/>
          <p:cNvSpPr txBox="1">
            <a:spLocks noChangeArrowheads="1"/>
          </p:cNvSpPr>
          <p:nvPr/>
        </p:nvSpPr>
        <p:spPr bwMode="auto">
          <a:xfrm>
            <a:off x="2989263" y="2660550"/>
            <a:ext cx="2590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1600">
                <a:solidFill>
                  <a:schemeClr val="accent4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событие произошло</a:t>
            </a:r>
          </a:p>
        </p:txBody>
      </p:sp>
      <p:sp>
        <p:nvSpPr>
          <p:cNvPr id="47" name="Line 40"/>
          <p:cNvSpPr>
            <a:spLocks noChangeShapeType="1"/>
          </p:cNvSpPr>
          <p:nvPr/>
        </p:nvSpPr>
        <p:spPr bwMode="auto">
          <a:xfrm>
            <a:off x="4500563" y="472588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>
              <a:solidFill>
                <a:schemeClr val="accent4">
                  <a:lumMod val="1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Text Box 41"/>
          <p:cNvSpPr txBox="1">
            <a:spLocks noChangeArrowheads="1"/>
          </p:cNvSpPr>
          <p:nvPr/>
        </p:nvSpPr>
        <p:spPr bwMode="auto">
          <a:xfrm>
            <a:off x="3563938" y="1693763"/>
            <a:ext cx="1873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ru-RU">
                <a:solidFill>
                  <a:schemeClr val="accent4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рождение</a:t>
            </a:r>
          </a:p>
        </p:txBody>
      </p:sp>
      <p:sp>
        <p:nvSpPr>
          <p:cNvPr id="49" name="Text Box 42"/>
          <p:cNvSpPr txBox="1">
            <a:spLocks noChangeArrowheads="1"/>
          </p:cNvSpPr>
          <p:nvPr/>
        </p:nvSpPr>
        <p:spPr bwMode="auto">
          <a:xfrm>
            <a:off x="3563938" y="5157688"/>
            <a:ext cx="18732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ru-RU">
                <a:solidFill>
                  <a:schemeClr val="accent4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закончил</a:t>
            </a:r>
            <a:br>
              <a:rPr lang="ru-RU">
                <a:solidFill>
                  <a:schemeClr val="accent4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ru-RU">
                <a:solidFill>
                  <a:schemeClr val="accent4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исполнение</a:t>
            </a:r>
          </a:p>
        </p:txBody>
      </p:sp>
      <p:sp>
        <p:nvSpPr>
          <p:cNvPr id="50" name="Line 44"/>
          <p:cNvSpPr>
            <a:spLocks noChangeShapeType="1"/>
          </p:cNvSpPr>
          <p:nvPr/>
        </p:nvSpPr>
        <p:spPr bwMode="auto">
          <a:xfrm>
            <a:off x="5148263" y="2276375"/>
            <a:ext cx="719137" cy="433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>
              <a:solidFill>
                <a:schemeClr val="accent4">
                  <a:lumMod val="1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1" name="Text Box 45"/>
          <p:cNvSpPr txBox="1">
            <a:spLocks noChangeArrowheads="1"/>
          </p:cNvSpPr>
          <p:nvPr/>
        </p:nvSpPr>
        <p:spPr bwMode="auto">
          <a:xfrm>
            <a:off x="5146675" y="1839813"/>
            <a:ext cx="187325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1600">
                <a:solidFill>
                  <a:schemeClr val="accent4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допуск</a:t>
            </a:r>
            <a:br>
              <a:rPr lang="ru-RU" sz="1600">
                <a:solidFill>
                  <a:schemeClr val="accent4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ru-RU" sz="1600">
                <a:solidFill>
                  <a:schemeClr val="accent4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к планированию</a:t>
            </a:r>
          </a:p>
        </p:txBody>
      </p:sp>
      <p:sp>
        <p:nvSpPr>
          <p:cNvPr id="52" name="Text Box 46"/>
          <p:cNvSpPr txBox="1">
            <a:spLocks noChangeArrowheads="1"/>
          </p:cNvSpPr>
          <p:nvPr/>
        </p:nvSpPr>
        <p:spPr bwMode="auto">
          <a:xfrm>
            <a:off x="4356100" y="4676675"/>
            <a:ext cx="23050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1600">
                <a:solidFill>
                  <a:schemeClr val="accent4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завершение работы</a:t>
            </a:r>
          </a:p>
        </p:txBody>
      </p:sp>
    </p:spTree>
    <p:extLst>
      <p:ext uri="{BB962C8B-B14F-4D97-AF65-F5344CB8AC3E}">
        <p14:creationId xmlns:p14="http://schemas.microsoft.com/office/powerpoint/2010/main" val="419246611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5" grpId="1" animBg="1"/>
      <p:bldP spid="26" grpId="0"/>
      <p:bldP spid="26" grpId="1"/>
      <p:bldP spid="27" grpId="0"/>
      <p:bldP spid="28" grpId="0"/>
      <p:bldP spid="28" grpId="1"/>
      <p:bldP spid="30" grpId="0"/>
      <p:bldP spid="30" grpId="1"/>
      <p:bldP spid="34" grpId="0"/>
      <p:bldP spid="34" grpId="1"/>
      <p:bldP spid="35" grpId="0"/>
      <p:bldP spid="35" grpId="1"/>
      <p:bldP spid="36" grpId="0"/>
      <p:bldP spid="37" grpId="0"/>
      <p:bldP spid="38" grpId="0" animBg="1"/>
      <p:bldP spid="38" grpId="1" animBg="1"/>
      <p:bldP spid="39" grpId="0" animBg="1"/>
      <p:bldP spid="40" grpId="0"/>
      <p:bldP spid="41" grpId="0" animBg="1"/>
      <p:bldP spid="42" grpId="0"/>
      <p:bldP spid="43" grpId="0" animBg="1"/>
      <p:bldP spid="44" grpId="0"/>
      <p:bldP spid="45" grpId="0" animBg="1"/>
      <p:bldP spid="46" grpId="0"/>
      <p:bldP spid="47" grpId="0" animBg="1"/>
      <p:bldP spid="48" grpId="0"/>
      <p:bldP spid="49" grpId="0"/>
      <p:bldP spid="50" grpId="0" animBg="1"/>
      <p:bldP spid="51" grpId="0"/>
      <p:bldP spid="5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347144" y="2996952"/>
            <a:ext cx="8401320" cy="1872208"/>
          </a:xfrm>
          <a:prstGeom prst="round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347144" y="1916832"/>
            <a:ext cx="8401320" cy="936104"/>
          </a:xfrm>
          <a:prstGeom prst="round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dirty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Операции над процессами</a:t>
            </a:r>
            <a:endParaRPr kumimoji="0" lang="ru-RU" sz="3600" b="1" noProof="1">
              <a:solidFill>
                <a:srgbClr val="00379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485" name="Номер слайда 7"/>
          <p:cNvSpPr>
            <a:spLocks noGrp="1"/>
          </p:cNvSpPr>
          <p:nvPr>
            <p:ph type="sldNum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ru-RU" dirty="0">
                <a:solidFill>
                  <a:prstClr val="black"/>
                </a:solidFill>
              </a:rPr>
              <a:t>Стр. </a:t>
            </a:r>
            <a:fld id="{BDF9B0EE-7028-482D-A0AB-47ECCA50F11A}" type="slidenum">
              <a:rPr lang="ru-RU" smtClean="0">
                <a:solidFill>
                  <a:prstClr val="black"/>
                </a:solidFill>
              </a:rPr>
              <a:pPr/>
              <a:t>6</a:t>
            </a:fld>
            <a:endParaRPr lang="ru-RU" dirty="0">
              <a:solidFill>
                <a:prstClr val="black"/>
              </a:solidFill>
            </a:endParaRPr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ВШЭ-2017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323850" y="908720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ru-RU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Набор операций</a:t>
            </a:r>
            <a:endParaRPr lang="ru-RU" sz="30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47144" y="2421176"/>
            <a:ext cx="847268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defTabSz="457200" fontAlgn="base">
              <a:spcBef>
                <a:spcPts val="18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ru-RU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создание процесса – завершение процесса</a:t>
            </a:r>
          </a:p>
          <a:p>
            <a:pPr marL="457200" indent="-457200" defTabSz="457200" fontAlgn="base">
              <a:spcBef>
                <a:spcPts val="24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ru-RU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запуск процесса – приостановка процесса</a:t>
            </a:r>
          </a:p>
          <a:p>
            <a:pPr marL="457200" indent="-457200" defTabSz="457200" fontAlgn="base">
              <a:spcBef>
                <a:spcPts val="24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ru-RU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блокирование процесса – разблокирование процесса</a:t>
            </a:r>
          </a:p>
          <a:p>
            <a:pPr marL="457200" indent="-457200" defTabSz="457200" fontAlgn="base">
              <a:spcBef>
                <a:spcPts val="24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ru-RU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(изменение приоритета)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660232" y="1916832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одноразовые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660232" y="4437112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многоразовые</a:t>
            </a:r>
          </a:p>
        </p:txBody>
      </p:sp>
    </p:spTree>
    <p:extLst>
      <p:ext uri="{BB962C8B-B14F-4D97-AF65-F5344CB8AC3E}">
        <p14:creationId xmlns:p14="http://schemas.microsoft.com/office/powerpoint/2010/main" val="289490183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7"/>
          <p:cNvSpPr>
            <a:spLocks noChangeArrowheads="1"/>
          </p:cNvSpPr>
          <p:nvPr/>
        </p:nvSpPr>
        <p:spPr bwMode="auto">
          <a:xfrm>
            <a:off x="71438" y="1652290"/>
            <a:ext cx="8964612" cy="4657030"/>
          </a:xfrm>
          <a:prstGeom prst="rect">
            <a:avLst/>
          </a:prstGeom>
          <a:solidFill>
            <a:schemeClr val="bg1">
              <a:lumMod val="85000"/>
              <a:alpha val="22000"/>
            </a:schemeClr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>
              <a:solidFill>
                <a:schemeClr val="accent4">
                  <a:lumMod val="10000"/>
                </a:schemeClr>
              </a:solidFill>
              <a:cs typeface="Arial" charset="0"/>
            </a:endParaRPr>
          </a:p>
        </p:txBody>
      </p:sp>
      <p:sp>
        <p:nvSpPr>
          <p:cNvPr id="17" name="AutoShape 9"/>
          <p:cNvSpPr>
            <a:spLocks noChangeArrowheads="1"/>
          </p:cNvSpPr>
          <p:nvPr/>
        </p:nvSpPr>
        <p:spPr bwMode="auto">
          <a:xfrm>
            <a:off x="214312" y="2064022"/>
            <a:ext cx="8713787" cy="3165178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>
              <a:solidFill>
                <a:schemeClr val="accent4">
                  <a:lumMod val="1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323850" y="2583135"/>
            <a:ext cx="8496300" cy="701675"/>
          </a:xfrm>
          <a:prstGeom prst="roundRect">
            <a:avLst>
              <a:gd name="adj" fmla="val 16667"/>
            </a:avLst>
          </a:prstGeom>
          <a:solidFill>
            <a:schemeClr val="tx1">
              <a:alpha val="14902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>
              <a:solidFill>
                <a:schemeClr val="accent4">
                  <a:lumMod val="1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AutoShape 13"/>
          <p:cNvSpPr>
            <a:spLocks noChangeArrowheads="1"/>
          </p:cNvSpPr>
          <p:nvPr/>
        </p:nvSpPr>
        <p:spPr bwMode="auto">
          <a:xfrm>
            <a:off x="250825" y="5445845"/>
            <a:ext cx="8640763" cy="647451"/>
          </a:xfrm>
          <a:prstGeom prst="roundRect">
            <a:avLst>
              <a:gd name="adj" fmla="val 16667"/>
            </a:avLst>
          </a:prstGeom>
          <a:solidFill>
            <a:schemeClr val="tx1">
              <a:alpha val="14902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>
              <a:solidFill>
                <a:schemeClr val="accent4">
                  <a:lumMod val="1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dirty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Операции над процессами</a:t>
            </a:r>
            <a:endParaRPr kumimoji="0" lang="ru-RU" sz="3600" b="1" noProof="1">
              <a:solidFill>
                <a:srgbClr val="00379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485" name="Номер слайда 7"/>
          <p:cNvSpPr>
            <a:spLocks noGrp="1"/>
          </p:cNvSpPr>
          <p:nvPr>
            <p:ph type="sldNum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ru-RU" dirty="0">
                <a:solidFill>
                  <a:prstClr val="black"/>
                </a:solidFill>
              </a:rPr>
              <a:t>Стр. </a:t>
            </a:r>
            <a:fld id="{BDF9B0EE-7028-482D-A0AB-47ECCA50F11A}" type="slidenum">
              <a:rPr lang="ru-RU" smtClean="0">
                <a:solidFill>
                  <a:prstClr val="black"/>
                </a:solidFill>
              </a:rPr>
              <a:pPr/>
              <a:t>7</a:t>
            </a:fld>
            <a:endParaRPr lang="ru-RU" dirty="0">
              <a:solidFill>
                <a:prstClr val="black"/>
              </a:solidFill>
            </a:endParaRPr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ВШЭ-2017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323850" y="908720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en-US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Process Control Block </a:t>
            </a:r>
            <a:r>
              <a:rPr lang="ru-RU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и контекст процесса</a:t>
            </a:r>
            <a:endParaRPr lang="ru-RU" sz="30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9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301625" y="2133872"/>
            <a:ext cx="8540750" cy="2774206"/>
          </a:xfrm>
          <a:prstGeom prst="rect">
            <a:avLst/>
          </a:prstGeom>
          <a:noFill/>
        </p:spPr>
        <p:txBody>
          <a:bodyPr/>
          <a:lstStyle/>
          <a:p>
            <a:pPr eaLnBrk="1" hangingPunct="1">
              <a:spcBef>
                <a:spcPct val="0"/>
              </a:spcBef>
              <a:buClr>
                <a:schemeClr val="tx2"/>
              </a:buClr>
              <a:defRPr/>
            </a:pPr>
            <a:r>
              <a:rPr lang="ru-RU" sz="2000" dirty="0">
                <a:solidFill>
                  <a:schemeClr val="accent4">
                    <a:lumMod val="10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состояние процесса</a:t>
            </a:r>
          </a:p>
          <a:p>
            <a:pPr eaLnBrk="1" hangingPunct="1">
              <a:spcBef>
                <a:spcPts val="600"/>
              </a:spcBef>
              <a:buClr>
                <a:schemeClr val="tx2"/>
              </a:buClr>
              <a:defRPr/>
            </a:pPr>
            <a:r>
              <a:rPr lang="ru-RU" sz="2000" dirty="0">
                <a:solidFill>
                  <a:schemeClr val="accent4">
                    <a:lumMod val="10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программный счетчик</a:t>
            </a:r>
          </a:p>
          <a:p>
            <a:pPr eaLnBrk="1" hangingPunct="1">
              <a:spcBef>
                <a:spcPts val="600"/>
              </a:spcBef>
              <a:buClr>
                <a:schemeClr val="tx2"/>
              </a:buClr>
              <a:defRPr/>
            </a:pPr>
            <a:r>
              <a:rPr lang="ru-RU" sz="2000" dirty="0">
                <a:solidFill>
                  <a:schemeClr val="accent4">
                    <a:lumMod val="10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содержимое регистров</a:t>
            </a:r>
          </a:p>
          <a:p>
            <a:pPr eaLnBrk="1" hangingPunct="1">
              <a:spcBef>
                <a:spcPts val="600"/>
              </a:spcBef>
              <a:buClr>
                <a:schemeClr val="tx2"/>
              </a:buClr>
              <a:defRPr/>
            </a:pPr>
            <a:r>
              <a:rPr lang="ru-RU" sz="2000" dirty="0">
                <a:solidFill>
                  <a:schemeClr val="accent4">
                    <a:lumMod val="10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данные для планирования использования процессора и управления памятью</a:t>
            </a:r>
          </a:p>
          <a:p>
            <a:pPr eaLnBrk="1" hangingPunct="1">
              <a:spcBef>
                <a:spcPts val="600"/>
              </a:spcBef>
              <a:buClr>
                <a:schemeClr val="tx2"/>
              </a:buClr>
              <a:defRPr/>
            </a:pPr>
            <a:r>
              <a:rPr lang="ru-RU" sz="2000" dirty="0">
                <a:solidFill>
                  <a:schemeClr val="accent4">
                    <a:lumMod val="10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учетная информация</a:t>
            </a:r>
          </a:p>
          <a:p>
            <a:pPr eaLnBrk="1" hangingPunct="1">
              <a:spcBef>
                <a:spcPts val="600"/>
              </a:spcBef>
              <a:buClr>
                <a:schemeClr val="tx2"/>
              </a:buClr>
              <a:defRPr/>
            </a:pPr>
            <a:r>
              <a:rPr lang="ru-RU" sz="2000" dirty="0">
                <a:solidFill>
                  <a:schemeClr val="accent4">
                    <a:lumMod val="10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сведения об устройствах ввода-вывода, связанных с процессом</a:t>
            </a:r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6011863" y="2732360"/>
            <a:ext cx="24479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1600">
                <a:solidFill>
                  <a:schemeClr val="accent4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Регистровый контекст</a:t>
            </a:r>
          </a:p>
        </p:txBody>
      </p:sp>
      <p:sp>
        <p:nvSpPr>
          <p:cNvPr id="16" name="Text Box 8"/>
          <p:cNvSpPr txBox="1">
            <a:spLocks noChangeArrowheads="1"/>
          </p:cNvSpPr>
          <p:nvPr/>
        </p:nvSpPr>
        <p:spPr bwMode="auto">
          <a:xfrm>
            <a:off x="6011863" y="2084660"/>
            <a:ext cx="22320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1600" dirty="0">
                <a:solidFill>
                  <a:schemeClr val="accent4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Системный контекст</a:t>
            </a:r>
          </a:p>
        </p:txBody>
      </p:sp>
      <p:sp>
        <p:nvSpPr>
          <p:cNvPr id="18" name="Text Box 10"/>
          <p:cNvSpPr txBox="1">
            <a:spLocks noChangeArrowheads="1"/>
          </p:cNvSpPr>
          <p:nvPr/>
        </p:nvSpPr>
        <p:spPr bwMode="auto">
          <a:xfrm>
            <a:off x="7740650" y="4790478"/>
            <a:ext cx="7921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chemeClr val="accent4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PCB</a:t>
            </a:r>
            <a:endParaRPr lang="ru-RU" dirty="0">
              <a:solidFill>
                <a:schemeClr val="accent4">
                  <a:lumMod val="1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AutoShape 11"/>
          <p:cNvSpPr>
            <a:spLocks noChangeArrowheads="1"/>
          </p:cNvSpPr>
          <p:nvPr/>
        </p:nvSpPr>
        <p:spPr bwMode="auto">
          <a:xfrm>
            <a:off x="7740650" y="4725143"/>
            <a:ext cx="641350" cy="428625"/>
          </a:xfrm>
          <a:prstGeom prst="wedgeEllipseCallout">
            <a:avLst>
              <a:gd name="adj1" fmla="val -43750"/>
              <a:gd name="adj2" fmla="val 7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ru-RU">
              <a:solidFill>
                <a:schemeClr val="accent4">
                  <a:lumMod val="1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 Box 12"/>
          <p:cNvSpPr txBox="1">
            <a:spLocks noChangeArrowheads="1"/>
          </p:cNvSpPr>
          <p:nvPr/>
        </p:nvSpPr>
        <p:spPr bwMode="auto">
          <a:xfrm>
            <a:off x="323850" y="5445845"/>
            <a:ext cx="80645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chemeClr val="accent4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Код и данные в адресном пространстве</a:t>
            </a:r>
          </a:p>
        </p:txBody>
      </p:sp>
      <p:sp>
        <p:nvSpPr>
          <p:cNvPr id="22" name="Text Box 14"/>
          <p:cNvSpPr txBox="1">
            <a:spLocks noChangeArrowheads="1"/>
          </p:cNvSpPr>
          <p:nvPr/>
        </p:nvSpPr>
        <p:spPr bwMode="auto">
          <a:xfrm>
            <a:off x="6011863" y="5684738"/>
            <a:ext cx="30241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1600" dirty="0">
                <a:solidFill>
                  <a:schemeClr val="accent4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Пользовательский контекст</a:t>
            </a:r>
          </a:p>
        </p:txBody>
      </p:sp>
      <p:sp>
        <p:nvSpPr>
          <p:cNvPr id="24" name="Text Box 18"/>
          <p:cNvSpPr txBox="1">
            <a:spLocks noChangeArrowheads="1"/>
          </p:cNvSpPr>
          <p:nvPr/>
        </p:nvSpPr>
        <p:spPr bwMode="auto">
          <a:xfrm>
            <a:off x="468214" y="1652290"/>
            <a:ext cx="20875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1600" dirty="0">
                <a:solidFill>
                  <a:schemeClr val="accent4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Контекст процесса</a:t>
            </a:r>
          </a:p>
        </p:txBody>
      </p:sp>
    </p:spTree>
    <p:extLst>
      <p:ext uri="{BB962C8B-B14F-4D97-AF65-F5344CB8AC3E}">
        <p14:creationId xmlns:p14="http://schemas.microsoft.com/office/powerpoint/2010/main" val="145905424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7" grpId="0" animBg="1"/>
      <p:bldP spid="10" grpId="0" animBg="1"/>
      <p:bldP spid="21" grpId="0" animBg="1"/>
      <p:bldP spid="13" grpId="0"/>
      <p:bldP spid="16" grpId="0"/>
      <p:bldP spid="18" grpId="0"/>
      <p:bldP spid="19" grpId="0" animBg="1"/>
      <p:bldP spid="20" grpId="0"/>
      <p:bldP spid="22" grpId="0"/>
      <p:bldP spid="2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hteck 39"/>
          <p:cNvSpPr>
            <a:spLocks noChangeArrowheads="1"/>
          </p:cNvSpPr>
          <p:nvPr/>
        </p:nvSpPr>
        <p:spPr bwMode="gray">
          <a:xfrm>
            <a:off x="324172" y="1628800"/>
            <a:ext cx="8496300" cy="4608512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dirty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Операции над процессами</a:t>
            </a:r>
            <a:endParaRPr kumimoji="0" lang="ru-RU" sz="3600" b="1" noProof="1">
              <a:solidFill>
                <a:srgbClr val="00379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485" name="Номер слайда 7"/>
          <p:cNvSpPr>
            <a:spLocks noGrp="1"/>
          </p:cNvSpPr>
          <p:nvPr>
            <p:ph type="sldNum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ru-RU" dirty="0">
                <a:solidFill>
                  <a:prstClr val="black"/>
                </a:solidFill>
              </a:rPr>
              <a:t>Стр. </a:t>
            </a:r>
            <a:fld id="{BDF9B0EE-7028-482D-A0AB-47ECCA50F11A}" type="slidenum">
              <a:rPr lang="ru-RU" smtClean="0">
                <a:solidFill>
                  <a:prstClr val="black"/>
                </a:solidFill>
              </a:rPr>
              <a:pPr/>
              <a:t>8</a:t>
            </a:fld>
            <a:endParaRPr lang="ru-RU" dirty="0">
              <a:solidFill>
                <a:prstClr val="black"/>
              </a:solidFill>
            </a:endParaRPr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ВШЭ-2017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323850" y="908720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ru-RU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Пример генеалогического леса процессов</a:t>
            </a:r>
            <a:endParaRPr lang="ru-RU" sz="30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1619672" y="2060848"/>
            <a:ext cx="1728192" cy="50405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/>
          <p:cNvSpPr txBox="1"/>
          <p:nvPr/>
        </p:nvSpPr>
        <p:spPr>
          <a:xfrm>
            <a:off x="1691680" y="2132856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Arial" pitchFamily="34" charset="0"/>
                <a:cs typeface="Arial" pitchFamily="34" charset="0"/>
              </a:rPr>
              <a:t>Процесс 1</a:t>
            </a:r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467544" y="2924944"/>
            <a:ext cx="1728192" cy="50405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TextBox 20"/>
          <p:cNvSpPr txBox="1"/>
          <p:nvPr/>
        </p:nvSpPr>
        <p:spPr>
          <a:xfrm>
            <a:off x="539552" y="2996952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Arial" pitchFamily="34" charset="0"/>
                <a:cs typeface="Arial" pitchFamily="34" charset="0"/>
              </a:rPr>
              <a:t>Процесс 12</a:t>
            </a:r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2699792" y="2924944"/>
            <a:ext cx="1728192" cy="50405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TextBox 22"/>
          <p:cNvSpPr txBox="1"/>
          <p:nvPr/>
        </p:nvSpPr>
        <p:spPr>
          <a:xfrm>
            <a:off x="2771800" y="2996952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Arial" pitchFamily="34" charset="0"/>
                <a:cs typeface="Arial" pitchFamily="34" charset="0"/>
              </a:rPr>
              <a:t>Процесс 254</a:t>
            </a:r>
          </a:p>
        </p:txBody>
      </p:sp>
      <p:sp>
        <p:nvSpPr>
          <p:cNvPr id="27" name="Скругленный прямоугольник 26"/>
          <p:cNvSpPr/>
          <p:nvPr/>
        </p:nvSpPr>
        <p:spPr>
          <a:xfrm>
            <a:off x="5868144" y="2060848"/>
            <a:ext cx="1728192" cy="50405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TextBox 27"/>
          <p:cNvSpPr txBox="1"/>
          <p:nvPr/>
        </p:nvSpPr>
        <p:spPr>
          <a:xfrm>
            <a:off x="5940152" y="2132856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Arial" pitchFamily="34" charset="0"/>
                <a:cs typeface="Arial" pitchFamily="34" charset="0"/>
              </a:rPr>
              <a:t>Процесс 2</a:t>
            </a:r>
          </a:p>
        </p:txBody>
      </p:sp>
      <p:sp>
        <p:nvSpPr>
          <p:cNvPr id="29" name="Скругленный прямоугольник 28"/>
          <p:cNvSpPr/>
          <p:nvPr/>
        </p:nvSpPr>
        <p:spPr>
          <a:xfrm>
            <a:off x="4716016" y="2924944"/>
            <a:ext cx="1728192" cy="50405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4788024" y="2996952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Arial" pitchFamily="34" charset="0"/>
                <a:cs typeface="Arial" pitchFamily="34" charset="0"/>
              </a:rPr>
              <a:t>Процесс 198</a:t>
            </a:r>
          </a:p>
        </p:txBody>
      </p:sp>
      <p:sp>
        <p:nvSpPr>
          <p:cNvPr id="31" name="Скругленный прямоугольник 30"/>
          <p:cNvSpPr/>
          <p:nvPr/>
        </p:nvSpPr>
        <p:spPr>
          <a:xfrm>
            <a:off x="6948264" y="2924944"/>
            <a:ext cx="1728192" cy="50405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TextBox 31"/>
          <p:cNvSpPr txBox="1"/>
          <p:nvPr/>
        </p:nvSpPr>
        <p:spPr>
          <a:xfrm>
            <a:off x="7020272" y="2996952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Arial" pitchFamily="34" charset="0"/>
                <a:cs typeface="Arial" pitchFamily="34" charset="0"/>
              </a:rPr>
              <a:t>Процесс 173</a:t>
            </a:r>
          </a:p>
        </p:txBody>
      </p:sp>
      <p:sp>
        <p:nvSpPr>
          <p:cNvPr id="33" name="Скругленный прямоугольник 32"/>
          <p:cNvSpPr/>
          <p:nvPr/>
        </p:nvSpPr>
        <p:spPr>
          <a:xfrm>
            <a:off x="467544" y="3789040"/>
            <a:ext cx="1728192" cy="50405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TextBox 33"/>
          <p:cNvSpPr txBox="1"/>
          <p:nvPr/>
        </p:nvSpPr>
        <p:spPr>
          <a:xfrm>
            <a:off x="539552" y="3861048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Arial" pitchFamily="34" charset="0"/>
                <a:cs typeface="Arial" pitchFamily="34" charset="0"/>
              </a:rPr>
              <a:t>Процесс 19</a:t>
            </a:r>
          </a:p>
        </p:txBody>
      </p:sp>
      <p:sp>
        <p:nvSpPr>
          <p:cNvPr id="35" name="Скругленный прямоугольник 34"/>
          <p:cNvSpPr/>
          <p:nvPr/>
        </p:nvSpPr>
        <p:spPr>
          <a:xfrm>
            <a:off x="6948264" y="3789040"/>
            <a:ext cx="1728192" cy="50405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TextBox 35"/>
          <p:cNvSpPr txBox="1"/>
          <p:nvPr/>
        </p:nvSpPr>
        <p:spPr>
          <a:xfrm>
            <a:off x="7020272" y="3861048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Arial" pitchFamily="34" charset="0"/>
                <a:cs typeface="Arial" pitchFamily="34" charset="0"/>
              </a:rPr>
              <a:t>Процесс 111</a:t>
            </a:r>
          </a:p>
        </p:txBody>
      </p:sp>
      <p:sp>
        <p:nvSpPr>
          <p:cNvPr id="37" name="Скругленный прямоугольник 36"/>
          <p:cNvSpPr/>
          <p:nvPr/>
        </p:nvSpPr>
        <p:spPr>
          <a:xfrm>
            <a:off x="467544" y="4653136"/>
            <a:ext cx="1728192" cy="50405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TextBox 37"/>
          <p:cNvSpPr txBox="1"/>
          <p:nvPr/>
        </p:nvSpPr>
        <p:spPr>
          <a:xfrm>
            <a:off x="539552" y="4725144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Arial" pitchFamily="34" charset="0"/>
                <a:cs typeface="Arial" pitchFamily="34" charset="0"/>
              </a:rPr>
              <a:t>Процесс 20</a:t>
            </a:r>
          </a:p>
        </p:txBody>
      </p:sp>
      <p:sp>
        <p:nvSpPr>
          <p:cNvPr id="39" name="Скругленный прямоугольник 38"/>
          <p:cNvSpPr/>
          <p:nvPr/>
        </p:nvSpPr>
        <p:spPr>
          <a:xfrm>
            <a:off x="2699792" y="4653136"/>
            <a:ext cx="1728192" cy="50405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TextBox 39"/>
          <p:cNvSpPr txBox="1"/>
          <p:nvPr/>
        </p:nvSpPr>
        <p:spPr>
          <a:xfrm>
            <a:off x="2771800" y="4725144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Arial" pitchFamily="34" charset="0"/>
                <a:cs typeface="Arial" pitchFamily="34" charset="0"/>
              </a:rPr>
              <a:t>Процесс 21</a:t>
            </a:r>
          </a:p>
        </p:txBody>
      </p:sp>
      <p:sp>
        <p:nvSpPr>
          <p:cNvPr id="41" name="Скругленный прямоугольник 40"/>
          <p:cNvSpPr/>
          <p:nvPr/>
        </p:nvSpPr>
        <p:spPr>
          <a:xfrm>
            <a:off x="4860032" y="4653136"/>
            <a:ext cx="1728192" cy="50405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4932040" y="4725144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Arial" pitchFamily="34" charset="0"/>
                <a:cs typeface="Arial" pitchFamily="34" charset="0"/>
              </a:rPr>
              <a:t>Процесс 128</a:t>
            </a:r>
          </a:p>
        </p:txBody>
      </p:sp>
      <p:cxnSp>
        <p:nvCxnSpPr>
          <p:cNvPr id="5" name="Прямая со стрелкой 4"/>
          <p:cNvCxnSpPr>
            <a:stCxn id="18" idx="2"/>
            <a:endCxn id="20" idx="0"/>
          </p:cNvCxnSpPr>
          <p:nvPr/>
        </p:nvCxnSpPr>
        <p:spPr>
          <a:xfrm flipH="1">
            <a:off x="1331640" y="2564904"/>
            <a:ext cx="1152128" cy="36004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/>
          <p:cNvCxnSpPr>
            <a:stCxn id="18" idx="2"/>
            <a:endCxn id="22" idx="0"/>
          </p:cNvCxnSpPr>
          <p:nvPr/>
        </p:nvCxnSpPr>
        <p:spPr>
          <a:xfrm>
            <a:off x="2483768" y="2564904"/>
            <a:ext cx="1080120" cy="36004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20" idx="2"/>
            <a:endCxn id="33" idx="0"/>
          </p:cNvCxnSpPr>
          <p:nvPr/>
        </p:nvCxnSpPr>
        <p:spPr>
          <a:xfrm>
            <a:off x="1331640" y="3429000"/>
            <a:ext cx="0" cy="36004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/>
          <p:cNvCxnSpPr>
            <a:stCxn id="33" idx="2"/>
            <a:endCxn id="37" idx="0"/>
          </p:cNvCxnSpPr>
          <p:nvPr/>
        </p:nvCxnSpPr>
        <p:spPr>
          <a:xfrm>
            <a:off x="1331640" y="4293096"/>
            <a:ext cx="0" cy="36004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84" name="Прямая со стрелкой 20483"/>
          <p:cNvCxnSpPr>
            <a:stCxn id="22" idx="2"/>
            <a:endCxn id="41" idx="0"/>
          </p:cNvCxnSpPr>
          <p:nvPr/>
        </p:nvCxnSpPr>
        <p:spPr>
          <a:xfrm>
            <a:off x="3563888" y="3429000"/>
            <a:ext cx="2160240" cy="122413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87" name="Прямая со стрелкой 20486"/>
          <p:cNvCxnSpPr>
            <a:stCxn id="33" idx="2"/>
            <a:endCxn id="39" idx="0"/>
          </p:cNvCxnSpPr>
          <p:nvPr/>
        </p:nvCxnSpPr>
        <p:spPr>
          <a:xfrm>
            <a:off x="1331640" y="4293096"/>
            <a:ext cx="2232248" cy="36004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89" name="Прямая со стрелкой 20488"/>
          <p:cNvCxnSpPr>
            <a:stCxn id="27" idx="2"/>
            <a:endCxn id="29" idx="0"/>
          </p:cNvCxnSpPr>
          <p:nvPr/>
        </p:nvCxnSpPr>
        <p:spPr>
          <a:xfrm flipH="1">
            <a:off x="5580112" y="2564904"/>
            <a:ext cx="1152128" cy="36004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91" name="Прямая со стрелкой 20490"/>
          <p:cNvCxnSpPr>
            <a:stCxn id="27" idx="2"/>
          </p:cNvCxnSpPr>
          <p:nvPr/>
        </p:nvCxnSpPr>
        <p:spPr>
          <a:xfrm>
            <a:off x="6732240" y="2564904"/>
            <a:ext cx="1080120" cy="36004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93" name="Прямая со стрелкой 20492"/>
          <p:cNvCxnSpPr>
            <a:stCxn id="31" idx="2"/>
            <a:endCxn id="35" idx="0"/>
          </p:cNvCxnSpPr>
          <p:nvPr/>
        </p:nvCxnSpPr>
        <p:spPr>
          <a:xfrm>
            <a:off x="7812360" y="3429000"/>
            <a:ext cx="0" cy="36004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8906535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dirty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Операции над процессами</a:t>
            </a:r>
            <a:endParaRPr kumimoji="0" lang="ru-RU" sz="3600" b="1" noProof="1">
              <a:solidFill>
                <a:srgbClr val="00379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485" name="Номер слайда 7"/>
          <p:cNvSpPr>
            <a:spLocks noGrp="1"/>
          </p:cNvSpPr>
          <p:nvPr>
            <p:ph type="sldNum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ru-RU" dirty="0">
                <a:solidFill>
                  <a:prstClr val="black"/>
                </a:solidFill>
              </a:rPr>
              <a:t>Стр. </a:t>
            </a:r>
            <a:fld id="{BDF9B0EE-7028-482D-A0AB-47ECCA50F11A}" type="slidenum">
              <a:rPr lang="ru-RU" smtClean="0">
                <a:solidFill>
                  <a:prstClr val="black"/>
                </a:solidFill>
              </a:rPr>
              <a:pPr/>
              <a:t>9</a:t>
            </a:fld>
            <a:endParaRPr lang="ru-RU" dirty="0">
              <a:solidFill>
                <a:prstClr val="black"/>
              </a:solidFill>
            </a:endParaRPr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ВШЭ-2017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323850" y="908720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ru-RU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Создание процесса</a:t>
            </a:r>
            <a:endParaRPr lang="ru-RU" sz="30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12" name="Rechteck 39"/>
          <p:cNvSpPr>
            <a:spLocks noChangeArrowheads="1"/>
          </p:cNvSpPr>
          <p:nvPr/>
        </p:nvSpPr>
        <p:spPr bwMode="gray">
          <a:xfrm>
            <a:off x="324172" y="1772816"/>
            <a:ext cx="8496300" cy="4248472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9552" y="1988840"/>
            <a:ext cx="7992888" cy="386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ru-RU" sz="2000" dirty="0">
                <a:latin typeface="Arial" pitchFamily="34" charset="0"/>
                <a:cs typeface="Arial" pitchFamily="34" charset="0"/>
              </a:rPr>
              <a:t>Порождение нового PCB с состоянием процесса </a:t>
            </a:r>
            <a:r>
              <a:rPr lang="ru-RU" sz="2000" i="1" dirty="0">
                <a:latin typeface="Arial" pitchFamily="34" charset="0"/>
                <a:cs typeface="Arial" pitchFamily="34" charset="0"/>
              </a:rPr>
              <a:t>«рождение»</a:t>
            </a:r>
          </a:p>
          <a:p>
            <a:pPr marL="342900" indent="-342900">
              <a:spcBef>
                <a:spcPts val="1200"/>
              </a:spcBef>
              <a:buFont typeface="Arial" pitchFamily="34" charset="0"/>
              <a:buChar char="•"/>
            </a:pPr>
            <a:r>
              <a:rPr lang="ru-RU" sz="2000" dirty="0">
                <a:latin typeface="Arial" pitchFamily="34" charset="0"/>
                <a:cs typeface="Arial" pitchFamily="34" charset="0"/>
              </a:rPr>
              <a:t>Присвоение идентификационного номера</a:t>
            </a:r>
          </a:p>
          <a:p>
            <a:pPr marL="342900" indent="-342900">
              <a:spcBef>
                <a:spcPts val="2400"/>
              </a:spcBef>
              <a:spcAft>
                <a:spcPts val="1800"/>
              </a:spcAft>
              <a:buFont typeface="Arial" pitchFamily="34" charset="0"/>
              <a:buChar char="•"/>
            </a:pPr>
            <a:r>
              <a:rPr lang="ru-RU" sz="2000" dirty="0">
                <a:latin typeface="Arial" pitchFamily="34" charset="0"/>
                <a:cs typeface="Arial" pitchFamily="34" charset="0"/>
              </a:rPr>
              <a:t>Выделение ресурсов</a:t>
            </a:r>
          </a:p>
          <a:p>
            <a:pPr marL="342900" indent="-342900">
              <a:spcBef>
                <a:spcPts val="1200"/>
              </a:spcBef>
              <a:spcAft>
                <a:spcPts val="3000"/>
              </a:spcAft>
              <a:buFont typeface="Arial" pitchFamily="34" charset="0"/>
              <a:buChar char="•"/>
            </a:pPr>
            <a:r>
              <a:rPr lang="ru-RU" sz="2000" dirty="0">
                <a:latin typeface="Arial" pitchFamily="34" charset="0"/>
                <a:cs typeface="Arial" pitchFamily="34" charset="0"/>
              </a:rPr>
              <a:t>Занесение в адресное пространство кода и установка значения программного счетчика</a:t>
            </a:r>
          </a:p>
          <a:p>
            <a:pPr marL="342900" indent="-342900">
              <a:spcBef>
                <a:spcPts val="1800"/>
              </a:spcBef>
              <a:buFont typeface="Arial" pitchFamily="34" charset="0"/>
              <a:buChar char="•"/>
            </a:pPr>
            <a:r>
              <a:rPr lang="ru-RU" sz="2000" dirty="0">
                <a:latin typeface="Arial" pitchFamily="34" charset="0"/>
                <a:cs typeface="Arial" pitchFamily="34" charset="0"/>
              </a:rPr>
              <a:t>Окончание заполнения PCB</a:t>
            </a:r>
          </a:p>
          <a:p>
            <a:pPr marL="342900" indent="-342900">
              <a:spcBef>
                <a:spcPts val="1200"/>
              </a:spcBef>
              <a:buFont typeface="Arial" pitchFamily="34" charset="0"/>
              <a:buChar char="•"/>
            </a:pPr>
            <a:r>
              <a:rPr lang="ru-RU" sz="2000" dirty="0">
                <a:latin typeface="Arial" pitchFamily="34" charset="0"/>
                <a:cs typeface="Arial" pitchFamily="34" charset="0"/>
              </a:rPr>
              <a:t>Изменение состояния процесса на </a:t>
            </a:r>
            <a:r>
              <a:rPr lang="ru-RU" sz="2000" i="1" dirty="0">
                <a:latin typeface="Arial" pitchFamily="34" charset="0"/>
                <a:cs typeface="Arial" pitchFamily="34" charset="0"/>
              </a:rPr>
              <a:t>«готовность»</a:t>
            </a:r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6156324" y="2852936"/>
            <a:ext cx="244812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из ресурсов родителя</a:t>
            </a:r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6156324" y="3306470"/>
            <a:ext cx="244812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из ресурсов ОС</a:t>
            </a:r>
          </a:p>
        </p:txBody>
      </p:sp>
      <p:cxnSp>
        <p:nvCxnSpPr>
          <p:cNvPr id="4" name="Прямая со стрелкой 3"/>
          <p:cNvCxnSpPr/>
          <p:nvPr/>
        </p:nvCxnSpPr>
        <p:spPr>
          <a:xfrm flipV="1">
            <a:off x="3851920" y="3022213"/>
            <a:ext cx="2160240" cy="26252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 стрелкой 5"/>
          <p:cNvCxnSpPr/>
          <p:nvPr/>
        </p:nvCxnSpPr>
        <p:spPr>
          <a:xfrm>
            <a:off x="3851920" y="3284736"/>
            <a:ext cx="2160240" cy="21627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 Box 9"/>
          <p:cNvSpPr txBox="1">
            <a:spLocks noChangeArrowheads="1"/>
          </p:cNvSpPr>
          <p:nvPr/>
        </p:nvSpPr>
        <p:spPr bwMode="auto">
          <a:xfrm>
            <a:off x="4644008" y="4509120"/>
            <a:ext cx="208783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uLnTx/>
                <a:uFillTx/>
                <a:latin typeface="Arial" pitchFamily="34" charset="0"/>
                <a:cs typeface="Arial" pitchFamily="34" charset="0"/>
              </a:rPr>
              <a:t>дубликат родителя</a:t>
            </a:r>
          </a:p>
        </p:txBody>
      </p:sp>
      <p:sp>
        <p:nvSpPr>
          <p:cNvPr id="20" name="Text Box 10"/>
          <p:cNvSpPr txBox="1">
            <a:spLocks noChangeArrowheads="1"/>
          </p:cNvSpPr>
          <p:nvPr/>
        </p:nvSpPr>
        <p:spPr bwMode="auto">
          <a:xfrm>
            <a:off x="7215138" y="4509120"/>
            <a:ext cx="117288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uLnTx/>
                <a:uFillTx/>
                <a:latin typeface="Arial" pitchFamily="34" charset="0"/>
                <a:cs typeface="Arial" pitchFamily="34" charset="0"/>
              </a:rPr>
              <a:t>из файла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04248" y="3861048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cxnSp>
        <p:nvCxnSpPr>
          <p:cNvPr id="24" name="Прямая со стрелкой 23"/>
          <p:cNvCxnSpPr>
            <a:endCxn id="20" idx="0"/>
          </p:cNvCxnSpPr>
          <p:nvPr/>
        </p:nvCxnSpPr>
        <p:spPr>
          <a:xfrm>
            <a:off x="6767847" y="4230380"/>
            <a:ext cx="1033736" cy="27874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endCxn id="19" idx="0"/>
          </p:cNvCxnSpPr>
          <p:nvPr/>
        </p:nvCxnSpPr>
        <p:spPr>
          <a:xfrm flipH="1">
            <a:off x="5687926" y="4230380"/>
            <a:ext cx="1079921" cy="27874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937655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6" grpId="0"/>
      <p:bldP spid="19" grpId="0"/>
      <p:bldP spid="20" grpId="0"/>
      <p:bldP spid="8" grpId="0"/>
    </p:bldLst>
  </p:timing>
</p:sld>
</file>

<file path=ppt/theme/theme1.xml><?xml version="1.0" encoding="utf-8"?>
<a:theme xmlns:a="http://schemas.openxmlformats.org/drawingml/2006/main" name="1_Тема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Тема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Larissa-Design">
  <a:themeElements>
    <a:clrScheme name="Standard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2A79FF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74747"/>
      </a:accent6>
      <a:hlink>
        <a:srgbClr val="C00000"/>
      </a:hlink>
      <a:folHlink>
        <a:srgbClr val="FFC0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rgbClr val="A50021"/>
          </a:solidFill>
          <a:round/>
          <a:headEnd/>
          <a:tailEnd/>
        </a:ln>
      </a:spPr>
      <a:bodyPr/>
      <a:lstStyle>
        <a:defPPr>
          <a:defRPr dirty="0"/>
        </a:defPPr>
      </a:lstStyle>
    </a:spDef>
  </a:objectDefaults>
  <a:extraClrSchemeLst/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604</Words>
  <Application>Microsoft Office PowerPoint</Application>
  <PresentationFormat>Экран (4:3)</PresentationFormat>
  <Paragraphs>228</Paragraphs>
  <Slides>17</Slides>
  <Notes>17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17</vt:i4>
      </vt:variant>
    </vt:vector>
  </HeadingPairs>
  <TitlesOfParts>
    <vt:vector size="27" baseType="lpstr">
      <vt:lpstr>Arial Unicode MS</vt:lpstr>
      <vt:lpstr>Arial</vt:lpstr>
      <vt:lpstr>Arial Black</vt:lpstr>
      <vt:lpstr>Calibri</vt:lpstr>
      <vt:lpstr>Lucida Grande CY</vt:lpstr>
      <vt:lpstr>Symbol</vt:lpstr>
      <vt:lpstr>Wingdings</vt:lpstr>
      <vt:lpstr>1_Тема Office</vt:lpstr>
      <vt:lpstr>2_Тема Office</vt:lpstr>
      <vt:lpstr>Larissa-Design</vt:lpstr>
      <vt:lpstr>Презентация PowerPoint</vt:lpstr>
      <vt:lpstr>Тема 2</vt:lpstr>
      <vt:lpstr>Понятие процесса</vt:lpstr>
      <vt:lpstr>Понятие процесса</vt:lpstr>
      <vt:lpstr>Состояния процесса</vt:lpstr>
      <vt:lpstr>Операции над процессами</vt:lpstr>
      <vt:lpstr>Операции над процессами</vt:lpstr>
      <vt:lpstr>Операции над процессами</vt:lpstr>
      <vt:lpstr>Операции над процессами</vt:lpstr>
      <vt:lpstr>Операции над процессами</vt:lpstr>
      <vt:lpstr>Операции над процессами</vt:lpstr>
      <vt:lpstr>Операции над процессами</vt:lpstr>
      <vt:lpstr>Операции над процессами</vt:lpstr>
      <vt:lpstr>Операции над процессами</vt:lpstr>
      <vt:lpstr>Операции над процессами</vt:lpstr>
      <vt:lpstr>Операции над процессами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Операционные системы лекция 2</dc:title>
  <dc:creator/>
  <cp:lastModifiedBy/>
  <cp:revision>1</cp:revision>
  <dcterms:created xsi:type="dcterms:W3CDTF">2016-02-27T09:01:20Z</dcterms:created>
  <dcterms:modified xsi:type="dcterms:W3CDTF">2017-01-09T16:27:29Z</dcterms:modified>
</cp:coreProperties>
</file>