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  <p:sldMasterId id="2147483666" r:id="rId2"/>
    <p:sldMasterId id="2147483672" r:id="rId3"/>
  </p:sldMasterIdLst>
  <p:notesMasterIdLst>
    <p:notesMasterId r:id="rId22"/>
  </p:notesMasterIdLst>
  <p:sldIdLst>
    <p:sldId id="257" r:id="rId4"/>
    <p:sldId id="262" r:id="rId5"/>
    <p:sldId id="286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271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3404F6-AF45-403F-8B0B-E58FD8E18ED2}">
          <p14:sldIdLst>
            <p14:sldId id="257"/>
            <p14:sldId id="262"/>
            <p14:sldId id="286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3399"/>
    <a:srgbClr val="F58427"/>
    <a:srgbClr val="008000"/>
    <a:srgbClr val="060606"/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42" autoAdjust="0"/>
    <p:restoredTop sz="88571" autoAdjust="0"/>
  </p:normalViewPr>
  <p:slideViewPr>
    <p:cSldViewPr>
      <p:cViewPr varScale="1">
        <p:scale>
          <a:sx n="101" d="100"/>
          <a:sy n="101" d="100"/>
        </p:scale>
        <p:origin x="15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07.02.2017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1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18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23CC4-FED0-46D8-B338-6A49B477DF9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0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7043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9144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0"/>
            <a:ext cx="84963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47650" y="6356350"/>
            <a:ext cx="1457325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719263" y="6356350"/>
            <a:ext cx="1114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load.d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6877050" y="6276975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722313" y="2203450"/>
            <a:ext cx="7518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Основы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Операционных</a:t>
            </a: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Систем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ВШЭ-2017</a:t>
            </a:r>
          </a:p>
        </p:txBody>
      </p:sp>
    </p:spTree>
    <p:extLst>
      <p:ext uri="{BB962C8B-B14F-4D97-AF65-F5344CB8AC3E}">
        <p14:creationId xmlns:p14="http://schemas.microsoft.com/office/powerpoint/2010/main" val="42821759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220072" y="1556792"/>
            <a:ext cx="3600400" cy="475252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556792"/>
            <a:ext cx="4392488" cy="47205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116632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787227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Producer-Consumer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 Мониторы Хора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614988" y="1628775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Producer: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6046788" y="2133600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6083300" y="3249613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6551613" y="2528888"/>
            <a:ext cx="2557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produce_item();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5614988" y="4016375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Consumer: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6515100" y="2935288"/>
            <a:ext cx="169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PC.put ();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6046788" y="4557713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6046788" y="5635625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6513513" y="5311775"/>
            <a:ext cx="2557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consume_item();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21"/>
          <p:cNvSpPr txBox="1">
            <a:spLocks noChangeArrowheads="1"/>
          </p:cNvSpPr>
          <p:nvPr/>
        </p:nvSpPr>
        <p:spPr bwMode="auto">
          <a:xfrm>
            <a:off x="6515100" y="4953000"/>
            <a:ext cx="1512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PC.get ();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755823" y="1556792"/>
            <a:ext cx="401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 PC {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 Box 26"/>
          <p:cNvSpPr txBox="1">
            <a:spLocks noChangeArrowheads="1"/>
          </p:cNvSpPr>
          <p:nvPr/>
        </p:nvSpPr>
        <p:spPr bwMode="auto">
          <a:xfrm>
            <a:off x="755823" y="5880422"/>
            <a:ext cx="912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1224136" y="1880642"/>
            <a:ext cx="3132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Condition full, empty</a:t>
            </a: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61" name="Text Box 28"/>
          <p:cNvSpPr txBox="1">
            <a:spLocks noChangeArrowheads="1"/>
          </p:cNvSpPr>
          <p:nvPr/>
        </p:nvSpPr>
        <p:spPr bwMode="auto">
          <a:xfrm>
            <a:off x="1224136" y="2169567"/>
            <a:ext cx="2773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count; 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auto">
          <a:xfrm>
            <a:off x="1224136" y="2532881"/>
            <a:ext cx="4500562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put () {</a:t>
            </a:r>
          </a:p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if (count == N) full.wait;</a:t>
            </a:r>
          </a:p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put_item(); count++;</a:t>
            </a:r>
          </a:p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if (count == 1) empty.signal;</a:t>
            </a:r>
          </a:p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}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1332086" y="5592390"/>
            <a:ext cx="2771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count = 0; }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 Box 35"/>
          <p:cNvSpPr txBox="1">
            <a:spLocks noChangeArrowheads="1"/>
          </p:cNvSpPr>
          <p:nvPr/>
        </p:nvSpPr>
        <p:spPr bwMode="auto">
          <a:xfrm>
            <a:off x="1295573" y="4082281"/>
            <a:ext cx="450056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get () {</a:t>
            </a:r>
          </a:p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if (count == 0) empty.wait;</a:t>
            </a:r>
          </a:p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get_item(); count--;</a:t>
            </a:r>
          </a:p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if (count == N-1) full.signal;</a:t>
            </a:r>
          </a:p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}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939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Очереди сообщений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95536" y="1664494"/>
            <a:ext cx="8352928" cy="38527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spcAft>
                <a:spcPct val="4000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ru-RU" sz="2800" b="1" dirty="0">
                <a:solidFill>
                  <a:srgbClr val="003399"/>
                </a:solidFill>
              </a:rPr>
              <a:t>Примитивы для обмена информацией между процессами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defRPr/>
            </a:pPr>
            <a:r>
              <a:rPr lang="ru-RU" sz="2400" dirty="0"/>
              <a:t>Для передачи данных:</a:t>
            </a:r>
          </a:p>
          <a:p>
            <a:pPr marL="1144800" lvl="1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Tx/>
              <a:buNone/>
              <a:defRPr/>
            </a:pPr>
            <a:r>
              <a:rPr lang="en-US" sz="2400" dirty="0"/>
              <a:t>send (address, message)</a:t>
            </a:r>
          </a:p>
          <a:p>
            <a:pPr marL="1317600" lvl="1" indent="0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Tx/>
              <a:buNone/>
              <a:defRPr/>
            </a:pPr>
            <a:r>
              <a:rPr lang="ru-RU" sz="2400" dirty="0">
                <a:solidFill>
                  <a:schemeClr val="tx2"/>
                </a:solidFill>
              </a:rPr>
              <a:t>блокируется при попытке записи в заполненный буфер</a:t>
            </a:r>
            <a:r>
              <a:rPr lang="en-US" sz="2400" dirty="0"/>
              <a:t>	</a:t>
            </a:r>
            <a:endParaRPr lang="ru-RU" sz="2400" dirty="0"/>
          </a:p>
          <a:p>
            <a:pPr eaLnBrk="1" hangingPunct="1">
              <a:buClr>
                <a:schemeClr val="tx1"/>
              </a:buClr>
              <a:defRPr/>
            </a:pPr>
            <a:r>
              <a:rPr lang="ru-RU" sz="2400" dirty="0"/>
              <a:t>Для приема данных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dirty="0"/>
              <a:t>receive (address, message)</a:t>
            </a:r>
            <a:endParaRPr lang="ru-RU" dirty="0"/>
          </a:p>
          <a:p>
            <a:pPr marL="1317600" lvl="2" indent="0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ru-RU" dirty="0">
                <a:solidFill>
                  <a:schemeClr val="tx2"/>
                </a:solidFill>
              </a:rPr>
              <a:t>блокируется при попытке чтения из пустого буфера; получение сообщений в порядке </a:t>
            </a:r>
            <a:r>
              <a:rPr lang="en-US" dirty="0">
                <a:solidFill>
                  <a:schemeClr val="tx2"/>
                </a:solidFill>
              </a:rPr>
              <a:t>FIFO</a:t>
            </a:r>
            <a:r>
              <a:rPr lang="ru-RU" dirty="0">
                <a:solidFill>
                  <a:schemeClr val="tx2"/>
                </a:solidFill>
              </a:rPr>
              <a:t>.</a:t>
            </a:r>
            <a:endParaRPr lang="ru-RU" sz="2000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67545" y="5631631"/>
            <a:ext cx="83529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Обеспечивают взаимоисключения при работе с буфером</a:t>
            </a:r>
          </a:p>
        </p:txBody>
      </p:sp>
    </p:spTree>
    <p:extLst>
      <p:ext uri="{BB962C8B-B14F-4D97-AF65-F5344CB8AC3E}">
        <p14:creationId xmlns:p14="http://schemas.microsoft.com/office/powerpoint/2010/main" val="25088139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Producer-Consumer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 Очереди сообщений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538510" y="2325688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Producer: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971550" y="2865438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1008063" y="4340225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1547813" y="3416300"/>
            <a:ext cx="2557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1512888" y="3908425"/>
            <a:ext cx="302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send (address, item)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1908175" y="3873500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4572000" y="2325688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Consumer: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32"/>
          <p:cNvSpPr txBox="1">
            <a:spLocks noChangeArrowheads="1"/>
          </p:cNvSpPr>
          <p:nvPr/>
        </p:nvSpPr>
        <p:spPr bwMode="auto">
          <a:xfrm>
            <a:off x="5077743" y="2865438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33"/>
          <p:cNvSpPr txBox="1">
            <a:spLocks noChangeArrowheads="1"/>
          </p:cNvSpPr>
          <p:nvPr/>
        </p:nvSpPr>
        <p:spPr bwMode="auto">
          <a:xfrm>
            <a:off x="5114256" y="4340225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5580981" y="3416300"/>
            <a:ext cx="3348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receive (address,item);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35"/>
          <p:cNvSpPr txBox="1">
            <a:spLocks noChangeArrowheads="1"/>
          </p:cNvSpPr>
          <p:nvPr/>
        </p:nvSpPr>
        <p:spPr bwMode="auto">
          <a:xfrm>
            <a:off x="5619081" y="3908425"/>
            <a:ext cx="302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consume_item()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36"/>
          <p:cNvSpPr txBox="1">
            <a:spLocks noChangeArrowheads="1"/>
          </p:cNvSpPr>
          <p:nvPr/>
        </p:nvSpPr>
        <p:spPr bwMode="auto">
          <a:xfrm>
            <a:off x="6014368" y="3873500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056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5" grpId="0"/>
      <p:bldP spid="47" grpId="0"/>
      <p:bldP spid="48" grpId="0"/>
      <p:bldP spid="49" grpId="0"/>
      <p:bldP spid="50" grpId="0"/>
      <p:bldP spid="52" grpId="0"/>
      <p:bldP spid="53" grpId="0"/>
      <p:bldP spid="54" grpId="0"/>
      <p:bldP spid="55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4139952" y="4149948"/>
            <a:ext cx="4464422" cy="18961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05654" y="4149948"/>
            <a:ext cx="3168650" cy="18961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4067870" y="2204864"/>
            <a:ext cx="4536504" cy="134803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611560" y="2205038"/>
            <a:ext cx="3168650" cy="13669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Эквивалентность механизмов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Реализация мониторов через семафоры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142875" y="1773238"/>
            <a:ext cx="87852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1; /*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Для организации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взаимоисключения *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971526" y="2276475"/>
            <a:ext cx="2447751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 входе в монитор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4211886" y="2322980"/>
            <a:ext cx="4248472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 нормальном выходе из монитора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863973" y="2655962"/>
            <a:ext cx="28082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mon_enter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(void){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P(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112123" y="2636912"/>
            <a:ext cx="26289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mon_exit (void){</a:t>
            </a:r>
          </a:p>
          <a:p>
            <a:pPr algn="l">
              <a:defRPr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V(mut_ex);</a:t>
            </a:r>
          </a:p>
          <a:p>
            <a:pPr algn="l">
              <a:defRPr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0825" y="3717032"/>
            <a:ext cx="8605838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c</a:t>
            </a:r>
            <a:r>
              <a:rPr lang="en-US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0;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</a:t>
            </a:r>
            <a:r>
              <a:rPr lang="en-US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0; /*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Для каждой условной переменной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*/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1097732" y="4149080"/>
            <a:ext cx="219630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Для операции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wait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863973" y="4580880"/>
            <a:ext cx="291623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wait (i){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f</a:t>
            </a:r>
            <a:r>
              <a:rPr lang="en-US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+= 1; 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V(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 P(c</a:t>
            </a:r>
            <a:r>
              <a:rPr lang="en-US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f</a:t>
            </a:r>
            <a:r>
              <a:rPr lang="en-US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-= 1;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5112841" y="4149080"/>
            <a:ext cx="320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Для операции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signal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5183560" y="4544368"/>
            <a:ext cx="2590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signal_exit (i){</a:t>
            </a:r>
          </a:p>
          <a:p>
            <a:pPr algn="l">
              <a:defRPr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if (f</a:t>
            </a:r>
            <a:r>
              <a:rPr lang="en-US" sz="1800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V(c</a:t>
            </a:r>
            <a:r>
              <a:rPr lang="en-US" sz="1800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algn="l">
              <a:defRPr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else V(mut_ex);</a:t>
            </a:r>
          </a:p>
          <a:p>
            <a:pPr algn="l">
              <a:defRPr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8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6" grpId="0" animBg="1"/>
      <p:bldP spid="35" grpId="0" animBg="1"/>
      <p:bldP spid="34" grpId="0" animBg="1"/>
      <p:bldP spid="2" grpId="0" animBg="1"/>
      <p:bldP spid="23" grpId="0"/>
      <p:bldP spid="24" grpId="0"/>
      <p:bldP spid="25" grpId="0"/>
      <p:bldP spid="28" grpId="0"/>
      <p:bldP spid="29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Эквивалентность механизмов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Реализация сообщений через семафоры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graphicFrame>
        <p:nvGraphicFramePr>
          <p:cNvPr id="21" name="Group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922096"/>
              </p:ext>
            </p:extLst>
          </p:nvPr>
        </p:nvGraphicFramePr>
        <p:xfrm>
          <a:off x="4823421" y="3420229"/>
          <a:ext cx="3802062" cy="517956"/>
        </p:xfrm>
        <a:graphic>
          <a:graphicData uri="http://schemas.openxmlformats.org/drawingml/2006/table">
            <a:tbl>
              <a:tblPr/>
              <a:tblGrid>
                <a:gridCol w="950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4644157" y="3009637"/>
            <a:ext cx="28813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Буфер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2843808" y="1728525"/>
            <a:ext cx="5832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Для каждого процесса: 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c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0;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7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36078"/>
              </p:ext>
            </p:extLst>
          </p:nvPr>
        </p:nvGraphicFramePr>
        <p:xfrm>
          <a:off x="4802783" y="4356333"/>
          <a:ext cx="3802063" cy="517956"/>
        </p:xfrm>
        <a:graphic>
          <a:graphicData uri="http://schemas.openxmlformats.org/drawingml/2006/table">
            <a:tbl>
              <a:tblPr/>
              <a:tblGrid>
                <a:gridCol w="95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 Box 49"/>
          <p:cNvSpPr txBox="1">
            <a:spLocks noChangeArrowheads="1"/>
          </p:cNvSpPr>
          <p:nvPr/>
        </p:nvSpPr>
        <p:spPr bwMode="auto">
          <a:xfrm>
            <a:off x="4591646" y="3996293"/>
            <a:ext cx="40846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Очередь процессов на чтение</a:t>
            </a:r>
          </a:p>
        </p:txBody>
      </p:sp>
      <p:graphicFrame>
        <p:nvGraphicFramePr>
          <p:cNvPr id="39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138152"/>
              </p:ext>
            </p:extLst>
          </p:nvPr>
        </p:nvGraphicFramePr>
        <p:xfrm>
          <a:off x="4802783" y="5292437"/>
          <a:ext cx="3802063" cy="517956"/>
        </p:xfrm>
        <a:graphic>
          <a:graphicData uri="http://schemas.openxmlformats.org/drawingml/2006/table">
            <a:tbl>
              <a:tblPr/>
              <a:tblGrid>
                <a:gridCol w="95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4591646" y="4932397"/>
            <a:ext cx="40846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Очередь процессов на запись</a:t>
            </a:r>
          </a:p>
        </p:txBody>
      </p:sp>
      <p:sp>
        <p:nvSpPr>
          <p:cNvPr id="41" name="Text Box 64"/>
          <p:cNvSpPr txBox="1">
            <a:spLocks noChangeArrowheads="1"/>
          </p:cNvSpPr>
          <p:nvPr/>
        </p:nvSpPr>
        <p:spPr bwMode="auto">
          <a:xfrm>
            <a:off x="2843808" y="2412737"/>
            <a:ext cx="5832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Один на всех: 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mut_ex = 1;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66"/>
          <p:cNvSpPr txBox="1">
            <a:spLocks noChangeArrowheads="1"/>
          </p:cNvSpPr>
          <p:nvPr/>
        </p:nvSpPr>
        <p:spPr bwMode="auto">
          <a:xfrm>
            <a:off x="466848" y="1908061"/>
            <a:ext cx="3241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Чтение – процесс </a:t>
            </a:r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67"/>
          <p:cNvSpPr txBox="1">
            <a:spLocks noChangeArrowheads="1"/>
          </p:cNvSpPr>
          <p:nvPr/>
        </p:nvSpPr>
        <p:spPr bwMode="auto">
          <a:xfrm>
            <a:off x="466849" y="2376373"/>
            <a:ext cx="2087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P(mut_ex)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68"/>
          <p:cNvSpPr txBox="1">
            <a:spLocks noChangeArrowheads="1"/>
          </p:cNvSpPr>
          <p:nvPr/>
        </p:nvSpPr>
        <p:spPr bwMode="auto">
          <a:xfrm>
            <a:off x="466849" y="2771661"/>
            <a:ext cx="2087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Есть сообщение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69"/>
          <p:cNvSpPr txBox="1">
            <a:spLocks noChangeArrowheads="1"/>
          </p:cNvSpPr>
          <p:nvPr/>
        </p:nvSpPr>
        <p:spPr bwMode="auto">
          <a:xfrm>
            <a:off x="1330895" y="3132023"/>
            <a:ext cx="3313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встать в очередь</a:t>
            </a:r>
          </a:p>
        </p:txBody>
      </p:sp>
      <p:sp>
        <p:nvSpPr>
          <p:cNvPr id="46" name="Text Box 70"/>
          <p:cNvSpPr txBox="1">
            <a:spLocks noChangeArrowheads="1"/>
          </p:cNvSpPr>
          <p:nvPr/>
        </p:nvSpPr>
        <p:spPr bwMode="auto">
          <a:xfrm>
            <a:off x="1330895" y="3455873"/>
            <a:ext cx="34206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71"/>
          <p:cNvSpPr txBox="1">
            <a:spLocks noChangeArrowheads="1"/>
          </p:cNvSpPr>
          <p:nvPr/>
        </p:nvSpPr>
        <p:spPr bwMode="auto">
          <a:xfrm>
            <a:off x="1330895" y="3816236"/>
            <a:ext cx="34206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P(c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72"/>
          <p:cNvSpPr txBox="1">
            <a:spLocks noChangeArrowheads="1"/>
          </p:cNvSpPr>
          <p:nvPr/>
        </p:nvSpPr>
        <p:spPr bwMode="auto">
          <a:xfrm>
            <a:off x="1331640" y="4213111"/>
            <a:ext cx="1763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прочитать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 Box 73"/>
          <p:cNvSpPr txBox="1">
            <a:spLocks noChangeArrowheads="1"/>
          </p:cNvSpPr>
          <p:nvPr/>
        </p:nvSpPr>
        <p:spPr bwMode="auto">
          <a:xfrm>
            <a:off x="1331640" y="4536961"/>
            <a:ext cx="3456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есть кто на запись?</a:t>
            </a:r>
          </a:p>
        </p:txBody>
      </p:sp>
      <p:sp>
        <p:nvSpPr>
          <p:cNvPr id="50" name="Text Box 74"/>
          <p:cNvSpPr txBox="1">
            <a:spLocks noChangeArrowheads="1"/>
          </p:cNvSpPr>
          <p:nvPr/>
        </p:nvSpPr>
        <p:spPr bwMode="auto">
          <a:xfrm>
            <a:off x="2519486" y="4927486"/>
            <a:ext cx="1873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V(mut_ex)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75"/>
          <p:cNvSpPr txBox="1">
            <a:spLocks noChangeArrowheads="1"/>
          </p:cNvSpPr>
          <p:nvPr/>
        </p:nvSpPr>
        <p:spPr bwMode="auto">
          <a:xfrm>
            <a:off x="2519486" y="5256098"/>
            <a:ext cx="1512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удалить</a:t>
            </a:r>
          </a:p>
        </p:txBody>
      </p:sp>
      <p:sp>
        <p:nvSpPr>
          <p:cNvPr id="52" name="Text Box 76"/>
          <p:cNvSpPr txBox="1">
            <a:spLocks noChangeArrowheads="1"/>
          </p:cNvSpPr>
          <p:nvPr/>
        </p:nvSpPr>
        <p:spPr bwMode="auto">
          <a:xfrm>
            <a:off x="2554411" y="5579948"/>
            <a:ext cx="2160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baseline="-25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77"/>
          <p:cNvSpPr txBox="1">
            <a:spLocks noChangeArrowheads="1"/>
          </p:cNvSpPr>
          <p:nvPr/>
        </p:nvSpPr>
        <p:spPr bwMode="auto">
          <a:xfrm>
            <a:off x="2843808" y="2052375"/>
            <a:ext cx="5832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c</a:t>
            </a:r>
            <a:r>
              <a:rPr lang="en-US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0;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78"/>
          <p:cNvSpPr txBox="1">
            <a:spLocks noChangeArrowheads="1"/>
          </p:cNvSpPr>
          <p:nvPr/>
        </p:nvSpPr>
        <p:spPr bwMode="auto">
          <a:xfrm>
            <a:off x="2843808" y="2407975"/>
            <a:ext cx="5832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Один на всех: 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mut_ex = 0;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79"/>
          <p:cNvSpPr txBox="1">
            <a:spLocks noChangeArrowheads="1"/>
          </p:cNvSpPr>
          <p:nvPr/>
        </p:nvSpPr>
        <p:spPr bwMode="auto">
          <a:xfrm>
            <a:off x="719261" y="3127261"/>
            <a:ext cx="900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нет</a:t>
            </a:r>
          </a:p>
        </p:txBody>
      </p:sp>
      <p:sp>
        <p:nvSpPr>
          <p:cNvPr id="56" name="Text Box 80"/>
          <p:cNvSpPr txBox="1">
            <a:spLocks noChangeArrowheads="1"/>
          </p:cNvSpPr>
          <p:nvPr/>
        </p:nvSpPr>
        <p:spPr bwMode="auto">
          <a:xfrm>
            <a:off x="5075833" y="4370621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endParaRPr lang="ru-RU" baseline="-25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81"/>
          <p:cNvSpPr txBox="1">
            <a:spLocks noChangeArrowheads="1"/>
          </p:cNvSpPr>
          <p:nvPr/>
        </p:nvSpPr>
        <p:spPr bwMode="auto">
          <a:xfrm>
            <a:off x="719261" y="4213111"/>
            <a:ext cx="900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да</a:t>
            </a:r>
          </a:p>
        </p:txBody>
      </p:sp>
      <p:sp>
        <p:nvSpPr>
          <p:cNvPr id="58" name="Text Box 82"/>
          <p:cNvSpPr txBox="1">
            <a:spLocks noChangeArrowheads="1"/>
          </p:cNvSpPr>
          <p:nvPr/>
        </p:nvSpPr>
        <p:spPr bwMode="auto">
          <a:xfrm>
            <a:off x="5112370" y="3491716"/>
            <a:ext cx="539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 Box 83"/>
          <p:cNvSpPr txBox="1">
            <a:spLocks noChangeArrowheads="1"/>
          </p:cNvSpPr>
          <p:nvPr/>
        </p:nvSpPr>
        <p:spPr bwMode="auto">
          <a:xfrm>
            <a:off x="1727324" y="4932248"/>
            <a:ext cx="900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нет</a:t>
            </a:r>
          </a:p>
        </p:txBody>
      </p:sp>
      <p:sp>
        <p:nvSpPr>
          <p:cNvPr id="60" name="Text Box 84"/>
          <p:cNvSpPr txBox="1">
            <a:spLocks noChangeArrowheads="1"/>
          </p:cNvSpPr>
          <p:nvPr/>
        </p:nvSpPr>
        <p:spPr bwMode="auto">
          <a:xfrm>
            <a:off x="5075833" y="5332124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endParaRPr lang="ru-RU" baseline="-25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 Box 85"/>
          <p:cNvSpPr txBox="1">
            <a:spLocks noChangeArrowheads="1"/>
          </p:cNvSpPr>
          <p:nvPr/>
        </p:nvSpPr>
        <p:spPr bwMode="auto">
          <a:xfrm>
            <a:off x="1763836" y="5256098"/>
            <a:ext cx="900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да</a:t>
            </a:r>
          </a:p>
        </p:txBody>
      </p:sp>
      <p:sp>
        <p:nvSpPr>
          <p:cNvPr id="62" name="Text Box 86"/>
          <p:cNvSpPr txBox="1">
            <a:spLocks noChangeArrowheads="1"/>
          </p:cNvSpPr>
          <p:nvPr/>
        </p:nvSpPr>
        <p:spPr bwMode="auto">
          <a:xfrm>
            <a:off x="2843808" y="2047612"/>
            <a:ext cx="5832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c</a:t>
            </a:r>
            <a:r>
              <a:rPr lang="en-US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1;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 Box 82"/>
          <p:cNvSpPr txBox="1">
            <a:spLocks noChangeArrowheads="1"/>
          </p:cNvSpPr>
          <p:nvPr/>
        </p:nvSpPr>
        <p:spPr bwMode="auto">
          <a:xfrm>
            <a:off x="6048474" y="3491716"/>
            <a:ext cx="539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4" name="Text Box 82"/>
          <p:cNvSpPr txBox="1">
            <a:spLocks noChangeArrowheads="1"/>
          </p:cNvSpPr>
          <p:nvPr/>
        </p:nvSpPr>
        <p:spPr bwMode="auto">
          <a:xfrm>
            <a:off x="6984578" y="3491716"/>
            <a:ext cx="539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3</a:t>
            </a:r>
            <a:endParaRPr lang="ru-RU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 Box 82"/>
          <p:cNvSpPr txBox="1">
            <a:spLocks noChangeArrowheads="1"/>
          </p:cNvSpPr>
          <p:nvPr/>
        </p:nvSpPr>
        <p:spPr bwMode="auto">
          <a:xfrm>
            <a:off x="7920682" y="3491716"/>
            <a:ext cx="539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4</a:t>
            </a:r>
            <a:endParaRPr lang="ru-RU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834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65325E-6 L -0.10434 -2.65325E-6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6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10834 1.85185E-6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11024 1.85185E-6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33" grpId="0"/>
      <p:bldP spid="38" grpId="0"/>
      <p:bldP spid="40" grpId="0"/>
      <p:bldP spid="41" grpId="0"/>
      <p:bldP spid="41" grpId="1"/>
      <p:bldP spid="41" grpId="2"/>
      <p:bldP spid="41" grpId="3"/>
      <p:bldP spid="41" grpId="4"/>
      <p:bldP spid="41" grpId="5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3" grpId="1"/>
      <p:bldP spid="54" grpId="0"/>
      <p:bldP spid="54" grpId="1"/>
      <p:bldP spid="54" grpId="2"/>
      <p:bldP spid="54" grpId="3"/>
      <p:bldP spid="54" grpId="4"/>
      <p:bldP spid="55" grpId="0"/>
      <p:bldP spid="56" grpId="0"/>
      <p:bldP spid="56" grpId="1"/>
      <p:bldP spid="57" grpId="0"/>
      <p:bldP spid="58" grpId="0"/>
      <p:bldP spid="58" grpId="1"/>
      <p:bldP spid="59" grpId="0"/>
      <p:bldP spid="60" grpId="0"/>
      <p:bldP spid="60" grpId="1"/>
      <p:bldP spid="61" grpId="0"/>
      <p:bldP spid="62" grpId="0"/>
      <p:bldP spid="63" grpId="0"/>
      <p:bldP spid="63" grpId="1"/>
      <p:bldP spid="64" grpId="0"/>
      <p:bldP spid="64" grpId="1"/>
      <p:bldP spid="65" grpId="0"/>
      <p:bldP spid="6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Эквивалентность механизмов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Реализация сообщений через семафоры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graphicFrame>
        <p:nvGraphicFramePr>
          <p:cNvPr id="21" name="Group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574228"/>
              </p:ext>
            </p:extLst>
          </p:nvPr>
        </p:nvGraphicFramePr>
        <p:xfrm>
          <a:off x="4823421" y="3420229"/>
          <a:ext cx="3802062" cy="517956"/>
        </p:xfrm>
        <a:graphic>
          <a:graphicData uri="http://schemas.openxmlformats.org/drawingml/2006/table">
            <a:tbl>
              <a:tblPr/>
              <a:tblGrid>
                <a:gridCol w="950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4644157" y="3009637"/>
            <a:ext cx="28813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Буфер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2843808" y="1728525"/>
            <a:ext cx="5832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Для каждого процесса: 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c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0;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7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3787"/>
              </p:ext>
            </p:extLst>
          </p:nvPr>
        </p:nvGraphicFramePr>
        <p:xfrm>
          <a:off x="4802783" y="4356333"/>
          <a:ext cx="3802063" cy="517956"/>
        </p:xfrm>
        <a:graphic>
          <a:graphicData uri="http://schemas.openxmlformats.org/drawingml/2006/table">
            <a:tbl>
              <a:tblPr/>
              <a:tblGrid>
                <a:gridCol w="95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 Box 49"/>
          <p:cNvSpPr txBox="1">
            <a:spLocks noChangeArrowheads="1"/>
          </p:cNvSpPr>
          <p:nvPr/>
        </p:nvSpPr>
        <p:spPr bwMode="auto">
          <a:xfrm>
            <a:off x="4591646" y="3996293"/>
            <a:ext cx="40846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Очередь процессов на чтение</a:t>
            </a:r>
          </a:p>
        </p:txBody>
      </p:sp>
      <p:graphicFrame>
        <p:nvGraphicFramePr>
          <p:cNvPr id="39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525385"/>
              </p:ext>
            </p:extLst>
          </p:nvPr>
        </p:nvGraphicFramePr>
        <p:xfrm>
          <a:off x="4802783" y="5292437"/>
          <a:ext cx="3802063" cy="517956"/>
        </p:xfrm>
        <a:graphic>
          <a:graphicData uri="http://schemas.openxmlformats.org/drawingml/2006/table">
            <a:tbl>
              <a:tblPr/>
              <a:tblGrid>
                <a:gridCol w="95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4591646" y="4932397"/>
            <a:ext cx="40846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Очередь процессов на запись</a:t>
            </a:r>
          </a:p>
        </p:txBody>
      </p:sp>
      <p:sp>
        <p:nvSpPr>
          <p:cNvPr id="41" name="Text Box 64"/>
          <p:cNvSpPr txBox="1">
            <a:spLocks noChangeArrowheads="1"/>
          </p:cNvSpPr>
          <p:nvPr/>
        </p:nvSpPr>
        <p:spPr bwMode="auto">
          <a:xfrm>
            <a:off x="2843808" y="2412737"/>
            <a:ext cx="5832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Один на всех: 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mut_ex = 1;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66"/>
          <p:cNvSpPr txBox="1">
            <a:spLocks noChangeArrowheads="1"/>
          </p:cNvSpPr>
          <p:nvPr/>
        </p:nvSpPr>
        <p:spPr bwMode="auto">
          <a:xfrm>
            <a:off x="466848" y="1908061"/>
            <a:ext cx="3241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Запись – процесс </a:t>
            </a:r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67"/>
          <p:cNvSpPr txBox="1">
            <a:spLocks noChangeArrowheads="1"/>
          </p:cNvSpPr>
          <p:nvPr/>
        </p:nvSpPr>
        <p:spPr bwMode="auto">
          <a:xfrm>
            <a:off x="466849" y="2376373"/>
            <a:ext cx="2087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P(mut_ex)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68"/>
          <p:cNvSpPr txBox="1">
            <a:spLocks noChangeArrowheads="1"/>
          </p:cNvSpPr>
          <p:nvPr/>
        </p:nvSpPr>
        <p:spPr bwMode="auto">
          <a:xfrm>
            <a:off x="466848" y="2771661"/>
            <a:ext cx="26285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Есть место в буфере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69"/>
          <p:cNvSpPr txBox="1">
            <a:spLocks noChangeArrowheads="1"/>
          </p:cNvSpPr>
          <p:nvPr/>
        </p:nvSpPr>
        <p:spPr bwMode="auto">
          <a:xfrm>
            <a:off x="1330895" y="3132023"/>
            <a:ext cx="3313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встать в очередь</a:t>
            </a:r>
          </a:p>
        </p:txBody>
      </p:sp>
      <p:sp>
        <p:nvSpPr>
          <p:cNvPr id="46" name="Text Box 70"/>
          <p:cNvSpPr txBox="1">
            <a:spLocks noChangeArrowheads="1"/>
          </p:cNvSpPr>
          <p:nvPr/>
        </p:nvSpPr>
        <p:spPr bwMode="auto">
          <a:xfrm>
            <a:off x="1330895" y="3455873"/>
            <a:ext cx="34206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71"/>
          <p:cNvSpPr txBox="1">
            <a:spLocks noChangeArrowheads="1"/>
          </p:cNvSpPr>
          <p:nvPr/>
        </p:nvSpPr>
        <p:spPr bwMode="auto">
          <a:xfrm>
            <a:off x="1330895" y="3816236"/>
            <a:ext cx="34206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P(c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72"/>
          <p:cNvSpPr txBox="1">
            <a:spLocks noChangeArrowheads="1"/>
          </p:cNvSpPr>
          <p:nvPr/>
        </p:nvSpPr>
        <p:spPr bwMode="auto">
          <a:xfrm>
            <a:off x="1331640" y="4213111"/>
            <a:ext cx="1763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ru-RU" dirty="0">
                <a:latin typeface="Arial" pitchFamily="34" charset="0"/>
                <a:cs typeface="Arial" pitchFamily="34" charset="0"/>
              </a:rPr>
              <a:t>записа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ть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 Box 73"/>
          <p:cNvSpPr txBox="1">
            <a:spLocks noChangeArrowheads="1"/>
          </p:cNvSpPr>
          <p:nvPr/>
        </p:nvSpPr>
        <p:spPr bwMode="auto">
          <a:xfrm>
            <a:off x="1331640" y="4536961"/>
            <a:ext cx="3456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есть кто на чтение?</a:t>
            </a:r>
          </a:p>
        </p:txBody>
      </p:sp>
      <p:sp>
        <p:nvSpPr>
          <p:cNvPr id="50" name="Text Box 74"/>
          <p:cNvSpPr txBox="1">
            <a:spLocks noChangeArrowheads="1"/>
          </p:cNvSpPr>
          <p:nvPr/>
        </p:nvSpPr>
        <p:spPr bwMode="auto">
          <a:xfrm>
            <a:off x="2519486" y="4927486"/>
            <a:ext cx="1873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V(mut_ex)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75"/>
          <p:cNvSpPr txBox="1">
            <a:spLocks noChangeArrowheads="1"/>
          </p:cNvSpPr>
          <p:nvPr/>
        </p:nvSpPr>
        <p:spPr bwMode="auto">
          <a:xfrm>
            <a:off x="2519486" y="5256098"/>
            <a:ext cx="1512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удалить</a:t>
            </a:r>
          </a:p>
        </p:txBody>
      </p:sp>
      <p:sp>
        <p:nvSpPr>
          <p:cNvPr id="52" name="Text Box 76"/>
          <p:cNvSpPr txBox="1">
            <a:spLocks noChangeArrowheads="1"/>
          </p:cNvSpPr>
          <p:nvPr/>
        </p:nvSpPr>
        <p:spPr bwMode="auto">
          <a:xfrm>
            <a:off x="2554411" y="5579948"/>
            <a:ext cx="2160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baseline="-25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77"/>
          <p:cNvSpPr txBox="1">
            <a:spLocks noChangeArrowheads="1"/>
          </p:cNvSpPr>
          <p:nvPr/>
        </p:nvSpPr>
        <p:spPr bwMode="auto">
          <a:xfrm>
            <a:off x="2843808" y="2052375"/>
            <a:ext cx="5832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c</a:t>
            </a:r>
            <a:r>
              <a:rPr lang="en-US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0;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78"/>
          <p:cNvSpPr txBox="1">
            <a:spLocks noChangeArrowheads="1"/>
          </p:cNvSpPr>
          <p:nvPr/>
        </p:nvSpPr>
        <p:spPr bwMode="auto">
          <a:xfrm>
            <a:off x="2843808" y="2407975"/>
            <a:ext cx="5832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Один на всех: 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mut_ex = 0;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79"/>
          <p:cNvSpPr txBox="1">
            <a:spLocks noChangeArrowheads="1"/>
          </p:cNvSpPr>
          <p:nvPr/>
        </p:nvSpPr>
        <p:spPr bwMode="auto">
          <a:xfrm>
            <a:off x="719261" y="3127261"/>
            <a:ext cx="900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нет</a:t>
            </a:r>
          </a:p>
        </p:txBody>
      </p:sp>
      <p:sp>
        <p:nvSpPr>
          <p:cNvPr id="56" name="Text Box 80"/>
          <p:cNvSpPr txBox="1">
            <a:spLocks noChangeArrowheads="1"/>
          </p:cNvSpPr>
          <p:nvPr/>
        </p:nvSpPr>
        <p:spPr bwMode="auto">
          <a:xfrm>
            <a:off x="5075833" y="4370621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j</a:t>
            </a:r>
            <a:endParaRPr lang="ru-RU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81"/>
          <p:cNvSpPr txBox="1">
            <a:spLocks noChangeArrowheads="1"/>
          </p:cNvSpPr>
          <p:nvPr/>
        </p:nvSpPr>
        <p:spPr bwMode="auto">
          <a:xfrm>
            <a:off x="719261" y="4213111"/>
            <a:ext cx="900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да</a:t>
            </a:r>
          </a:p>
        </p:txBody>
      </p:sp>
      <p:sp>
        <p:nvSpPr>
          <p:cNvPr id="58" name="Text Box 82"/>
          <p:cNvSpPr txBox="1">
            <a:spLocks noChangeArrowheads="1"/>
          </p:cNvSpPr>
          <p:nvPr/>
        </p:nvSpPr>
        <p:spPr bwMode="auto">
          <a:xfrm>
            <a:off x="5112370" y="3491716"/>
            <a:ext cx="539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 Box 83"/>
          <p:cNvSpPr txBox="1">
            <a:spLocks noChangeArrowheads="1"/>
          </p:cNvSpPr>
          <p:nvPr/>
        </p:nvSpPr>
        <p:spPr bwMode="auto">
          <a:xfrm>
            <a:off x="1727324" y="4932248"/>
            <a:ext cx="900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нет</a:t>
            </a:r>
          </a:p>
        </p:txBody>
      </p:sp>
      <p:sp>
        <p:nvSpPr>
          <p:cNvPr id="60" name="Text Box 84"/>
          <p:cNvSpPr txBox="1">
            <a:spLocks noChangeArrowheads="1"/>
          </p:cNvSpPr>
          <p:nvPr/>
        </p:nvSpPr>
        <p:spPr bwMode="auto">
          <a:xfrm>
            <a:off x="5075833" y="5332124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i</a:t>
            </a:r>
            <a:endParaRPr lang="ru-RU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 Box 85"/>
          <p:cNvSpPr txBox="1">
            <a:spLocks noChangeArrowheads="1"/>
          </p:cNvSpPr>
          <p:nvPr/>
        </p:nvSpPr>
        <p:spPr bwMode="auto">
          <a:xfrm>
            <a:off x="1763836" y="5256098"/>
            <a:ext cx="900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да</a:t>
            </a:r>
          </a:p>
        </p:txBody>
      </p:sp>
      <p:sp>
        <p:nvSpPr>
          <p:cNvPr id="62" name="Text Box 86"/>
          <p:cNvSpPr txBox="1">
            <a:spLocks noChangeArrowheads="1"/>
          </p:cNvSpPr>
          <p:nvPr/>
        </p:nvSpPr>
        <p:spPr bwMode="auto">
          <a:xfrm>
            <a:off x="2843808" y="2047612"/>
            <a:ext cx="5832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c</a:t>
            </a:r>
            <a:r>
              <a:rPr lang="en-US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1;</a:t>
            </a:r>
            <a:endParaRPr lang="ru-RU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 Box 82"/>
          <p:cNvSpPr txBox="1">
            <a:spLocks noChangeArrowheads="1"/>
          </p:cNvSpPr>
          <p:nvPr/>
        </p:nvSpPr>
        <p:spPr bwMode="auto">
          <a:xfrm>
            <a:off x="6048474" y="3491716"/>
            <a:ext cx="539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4" name="Text Box 82"/>
          <p:cNvSpPr txBox="1">
            <a:spLocks noChangeArrowheads="1"/>
          </p:cNvSpPr>
          <p:nvPr/>
        </p:nvSpPr>
        <p:spPr bwMode="auto">
          <a:xfrm>
            <a:off x="6984578" y="3491716"/>
            <a:ext cx="539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3</a:t>
            </a:r>
            <a:endParaRPr lang="ru-RU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 Box 82"/>
          <p:cNvSpPr txBox="1">
            <a:spLocks noChangeArrowheads="1"/>
          </p:cNvSpPr>
          <p:nvPr/>
        </p:nvSpPr>
        <p:spPr bwMode="auto">
          <a:xfrm>
            <a:off x="7920682" y="3491716"/>
            <a:ext cx="539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4</a:t>
            </a:r>
            <a:endParaRPr lang="ru-RU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873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/>
      <p:bldP spid="41" grpId="2"/>
      <p:bldP spid="41" grpId="3"/>
      <p:bldP spid="41" grpId="4"/>
      <p:bldP spid="41" grpId="5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3" grpId="1"/>
      <p:bldP spid="54" grpId="0"/>
      <p:bldP spid="54" grpId="1"/>
      <p:bldP spid="54" grpId="2"/>
      <p:bldP spid="54" grpId="3"/>
      <p:bldP spid="54" grpId="4"/>
      <p:bldP spid="55" grpId="0"/>
      <p:bldP spid="56" grpId="0"/>
      <p:bldP spid="56" grpId="1"/>
      <p:bldP spid="57" grpId="0"/>
      <p:bldP spid="58" grpId="0"/>
      <p:bldP spid="58" grpId="1"/>
      <p:bldP spid="58" grpId="2"/>
      <p:bldP spid="59" grpId="0"/>
      <p:bldP spid="60" grpId="0"/>
      <p:bldP spid="60" grpId="1"/>
      <p:bldP spid="61" grpId="0"/>
      <p:bldP spid="62" grpId="0"/>
      <p:bldP spid="63" grpId="0"/>
      <p:bldP spid="63" grpId="1"/>
      <p:bldP spid="64" grpId="0"/>
      <p:bldP spid="64" grpId="1"/>
      <p:bldP spid="65" grpId="0"/>
      <p:bldP spid="6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Эквивалентность механизмов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Реализация семафоров через мониторы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66" name="Text Box 57"/>
          <p:cNvSpPr txBox="1">
            <a:spLocks noChangeArrowheads="1"/>
          </p:cNvSpPr>
          <p:nvPr/>
        </p:nvSpPr>
        <p:spPr bwMode="auto">
          <a:xfrm>
            <a:off x="863600" y="1665288"/>
            <a:ext cx="7524750" cy="455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unsigned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count;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Condition c</a:t>
            </a:r>
            <a:r>
              <a:rPr lang="en-US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        /*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для каждого процесса *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очередь для ожидающих процессов;</a:t>
            </a:r>
          </a:p>
          <a:p>
            <a:pPr algn="l">
              <a:lnSpc>
                <a:spcPct val="95000"/>
              </a:lnSpc>
              <a:spcBef>
                <a:spcPct val="300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void P(void){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if (count == 0) {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добавить себя в очередь;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800" baseline="-25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.wait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count = count -1;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}</a:t>
            </a:r>
          </a:p>
          <a:p>
            <a:pPr algn="l">
              <a:lnSpc>
                <a:spcPct val="95000"/>
              </a:lnSpc>
              <a:spcBef>
                <a:spcPct val="300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void V(void){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count = count+1;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if(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очередь не пуста)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удалить процесс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800" baseline="-25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из очереди;</a:t>
            </a: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800" baseline="-25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.signal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}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}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95000"/>
              </a:lnSpc>
              <a:spcBef>
                <a:spcPct val="3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count = N; }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438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6805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6032" y="4204301"/>
            <a:ext cx="8352432" cy="203301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Эквивалентность механизмов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Реализация семафоров через сообщения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3850" y="2565276"/>
            <a:ext cx="2555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send (A, “P, P</a:t>
            </a:r>
            <a:r>
              <a:rPr lang="en-US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”);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receive (P</a:t>
            </a:r>
            <a:r>
              <a:rPr lang="en-US" sz="1800" baseline="-25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ru-RU" sz="18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); </a:t>
            </a:r>
            <a:endParaRPr lang="ru-RU" baseline="-25000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83384"/>
              </p:ext>
            </p:extLst>
          </p:nvPr>
        </p:nvGraphicFramePr>
        <p:xfrm>
          <a:off x="935112" y="1952501"/>
          <a:ext cx="2254250" cy="528638"/>
        </p:xfrm>
        <a:graphic>
          <a:graphicData uri="http://schemas.openxmlformats.org/drawingml/2006/table">
            <a:tbl>
              <a:tblPr/>
              <a:tblGrid>
                <a:gridCol w="750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3205237" y="1989014"/>
            <a:ext cx="574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baseline="-25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69037"/>
              </p:ext>
            </p:extLst>
          </p:nvPr>
        </p:nvGraphicFramePr>
        <p:xfrm>
          <a:off x="5997055" y="1963614"/>
          <a:ext cx="2254250" cy="528637"/>
        </p:xfrm>
        <a:graphic>
          <a:graphicData uri="http://schemas.openxmlformats.org/drawingml/2006/table">
            <a:tbl>
              <a:tblPr/>
              <a:tblGrid>
                <a:gridCol w="750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8246492" y="2000126"/>
            <a:ext cx="862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endParaRPr lang="ru-RU" baseline="-25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227235"/>
              </p:ext>
            </p:extLst>
          </p:nvPr>
        </p:nvGraphicFramePr>
        <p:xfrm>
          <a:off x="877590" y="3465983"/>
          <a:ext cx="2254250" cy="528638"/>
        </p:xfrm>
        <a:graphic>
          <a:graphicData uri="http://schemas.openxmlformats.org/drawingml/2006/table">
            <a:tbl>
              <a:tblPr/>
              <a:tblGrid>
                <a:gridCol w="75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 Box 54"/>
          <p:cNvSpPr txBox="1">
            <a:spLocks noChangeArrowheads="1"/>
          </p:cNvSpPr>
          <p:nvPr/>
        </p:nvSpPr>
        <p:spPr bwMode="auto">
          <a:xfrm>
            <a:off x="372765" y="3500908"/>
            <a:ext cx="574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55"/>
          <p:cNvSpPr txBox="1">
            <a:spLocks noChangeArrowheads="1"/>
          </p:cNvSpPr>
          <p:nvPr/>
        </p:nvSpPr>
        <p:spPr bwMode="auto">
          <a:xfrm>
            <a:off x="3347864" y="3537421"/>
            <a:ext cx="1908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count = 1;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56"/>
          <p:cNvSpPr txBox="1">
            <a:spLocks noChangeArrowheads="1"/>
          </p:cNvSpPr>
          <p:nvPr/>
        </p:nvSpPr>
        <p:spPr bwMode="auto">
          <a:xfrm>
            <a:off x="8388424" y="3275692"/>
            <a:ext cx="574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baseline="-25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62616"/>
              </p:ext>
            </p:extLst>
          </p:nvPr>
        </p:nvGraphicFramePr>
        <p:xfrm>
          <a:off x="6012160" y="3465983"/>
          <a:ext cx="2254250" cy="528638"/>
        </p:xfrm>
        <a:graphic>
          <a:graphicData uri="http://schemas.openxmlformats.org/drawingml/2006/table">
            <a:tbl>
              <a:tblPr/>
              <a:tblGrid>
                <a:gridCol w="75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 Box 78"/>
          <p:cNvSpPr txBox="1">
            <a:spLocks noChangeArrowheads="1"/>
          </p:cNvSpPr>
          <p:nvPr/>
        </p:nvSpPr>
        <p:spPr bwMode="auto">
          <a:xfrm>
            <a:off x="4860032" y="3424039"/>
            <a:ext cx="12239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Для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ожидания</a:t>
            </a:r>
          </a:p>
        </p:txBody>
      </p:sp>
      <p:sp>
        <p:nvSpPr>
          <p:cNvPr id="21" name="Text Box 79"/>
          <p:cNvSpPr txBox="1">
            <a:spLocks noChangeArrowheads="1"/>
          </p:cNvSpPr>
          <p:nvPr/>
        </p:nvSpPr>
        <p:spPr bwMode="auto">
          <a:xfrm>
            <a:off x="358775" y="4147374"/>
            <a:ext cx="417671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while(1) {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receive (A,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if(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это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“P”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сообщение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){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if(count &gt; 0)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{count = count -1;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send (P</a:t>
            </a:r>
            <a:r>
              <a:rPr lang="en-US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 }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добавить </a:t>
            </a:r>
            <a:r>
              <a:rPr lang="en-US" dirty="0"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i </a:t>
            </a:r>
            <a:r>
              <a:rPr lang="ru-RU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 очередь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algn="l"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 </a:t>
            </a:r>
          </a:p>
        </p:txBody>
      </p:sp>
      <p:sp>
        <p:nvSpPr>
          <p:cNvPr id="22" name="Text Box 80"/>
          <p:cNvSpPr txBox="1">
            <a:spLocks noChangeArrowheads="1"/>
          </p:cNvSpPr>
          <p:nvPr/>
        </p:nvSpPr>
        <p:spPr bwMode="auto">
          <a:xfrm>
            <a:off x="539552" y="1628800"/>
            <a:ext cx="1044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baseline="-25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81"/>
          <p:cNvSpPr txBox="1">
            <a:spLocks noChangeArrowheads="1"/>
          </p:cNvSpPr>
          <p:nvPr/>
        </p:nvSpPr>
        <p:spPr bwMode="auto">
          <a:xfrm>
            <a:off x="5761038" y="2565276"/>
            <a:ext cx="2771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send (A, “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V,P</a:t>
            </a:r>
            <a:r>
              <a:rPr lang="en-US" sz="1800" baseline="-25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”);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18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receive (P</a:t>
            </a:r>
            <a:r>
              <a:rPr lang="en-US" sz="1800" baseline="-25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8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ru-RU" sz="18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); </a:t>
            </a:r>
            <a:endParaRPr lang="ru-RU" baseline="-25000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82"/>
          <p:cNvSpPr txBox="1">
            <a:spLocks noChangeArrowheads="1"/>
          </p:cNvSpPr>
          <p:nvPr/>
        </p:nvSpPr>
        <p:spPr bwMode="auto">
          <a:xfrm>
            <a:off x="5543649" y="1628800"/>
            <a:ext cx="1044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endParaRPr lang="ru-RU" baseline="-25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83"/>
          <p:cNvSpPr txBox="1">
            <a:spLocks noChangeArrowheads="1"/>
          </p:cNvSpPr>
          <p:nvPr/>
        </p:nvSpPr>
        <p:spPr bwMode="auto">
          <a:xfrm>
            <a:off x="3131840" y="1556792"/>
            <a:ext cx="1044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84"/>
          <p:cNvSpPr>
            <a:spLocks noChangeShapeType="1"/>
          </p:cNvSpPr>
          <p:nvPr/>
        </p:nvSpPr>
        <p:spPr bwMode="auto">
          <a:xfrm flipV="1">
            <a:off x="443731" y="3280338"/>
            <a:ext cx="8304733" cy="4646"/>
          </a:xfrm>
          <a:prstGeom prst="line">
            <a:avLst/>
          </a:prstGeom>
          <a:noFill/>
          <a:ln w="50800">
            <a:solidFill>
              <a:schemeClr val="tx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85"/>
          <p:cNvSpPr txBox="1">
            <a:spLocks noChangeArrowheads="1"/>
          </p:cNvSpPr>
          <p:nvPr/>
        </p:nvSpPr>
        <p:spPr bwMode="auto">
          <a:xfrm>
            <a:off x="4824413" y="4205987"/>
            <a:ext cx="417671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else if(</a:t>
            </a:r>
            <a:r>
              <a:rPr lang="ru-RU" dirty="0">
                <a:latin typeface="Arial" pitchFamily="34" charset="0"/>
                <a:cs typeface="Arial" pitchFamily="34" charset="0"/>
              </a:rPr>
              <a:t>это </a:t>
            </a:r>
            <a:r>
              <a:rPr lang="en-US" dirty="0">
                <a:latin typeface="Arial" pitchFamily="34" charset="0"/>
                <a:cs typeface="Arial" pitchFamily="34" charset="0"/>
              </a:rPr>
              <a:t>“V”</a:t>
            </a:r>
            <a:r>
              <a:rPr lang="ru-RU" dirty="0">
                <a:latin typeface="Arial" pitchFamily="34" charset="0"/>
                <a:cs typeface="Arial" pitchFamily="34" charset="0"/>
              </a:rPr>
              <a:t> сообщение</a:t>
            </a:r>
            <a:r>
              <a:rPr lang="en-US" dirty="0">
                <a:latin typeface="Arial" pitchFamily="34" charset="0"/>
                <a:cs typeface="Arial" pitchFamily="34" charset="0"/>
              </a:rPr>
              <a:t>) {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send(P</a:t>
            </a:r>
            <a:r>
              <a:rPr lang="en-US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if(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есть ждущие)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удалить из очереди;</a:t>
            </a:r>
          </a:p>
          <a:p>
            <a:pPr algn="l"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send (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800" baseline="-25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else count = count+1;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86"/>
          <p:cNvSpPr txBox="1">
            <a:spLocks noChangeArrowheads="1"/>
          </p:cNvSpPr>
          <p:nvPr/>
        </p:nvSpPr>
        <p:spPr bwMode="auto">
          <a:xfrm>
            <a:off x="396032" y="2565276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P:</a:t>
            </a: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87"/>
          <p:cNvSpPr txBox="1">
            <a:spLocks noChangeArrowheads="1"/>
          </p:cNvSpPr>
          <p:nvPr/>
        </p:nvSpPr>
        <p:spPr bwMode="auto">
          <a:xfrm>
            <a:off x="5796632" y="2565276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V:</a:t>
            </a: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88"/>
          <p:cNvSpPr txBox="1">
            <a:spLocks noChangeArrowheads="1"/>
          </p:cNvSpPr>
          <p:nvPr/>
        </p:nvSpPr>
        <p:spPr bwMode="auto">
          <a:xfrm>
            <a:off x="1735200" y="2566800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“P, P</a:t>
            </a:r>
            <a:r>
              <a:rPr lang="en-US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90"/>
          <p:cNvSpPr txBox="1">
            <a:spLocks noChangeArrowheads="1"/>
          </p:cNvSpPr>
          <p:nvPr/>
        </p:nvSpPr>
        <p:spPr bwMode="auto">
          <a:xfrm>
            <a:off x="3348583" y="3538800"/>
            <a:ext cx="1908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count = 0;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91"/>
          <p:cNvSpPr txBox="1">
            <a:spLocks noChangeArrowheads="1"/>
          </p:cNvSpPr>
          <p:nvPr/>
        </p:nvSpPr>
        <p:spPr bwMode="auto">
          <a:xfrm>
            <a:off x="2015828" y="5237345"/>
            <a:ext cx="11160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msg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94"/>
          <p:cNvSpPr txBox="1">
            <a:spLocks noChangeArrowheads="1"/>
          </p:cNvSpPr>
          <p:nvPr/>
        </p:nvSpPr>
        <p:spPr bwMode="auto">
          <a:xfrm>
            <a:off x="6191721" y="3505671"/>
            <a:ext cx="4685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95"/>
          <p:cNvSpPr txBox="1">
            <a:spLocks noChangeArrowheads="1"/>
          </p:cNvSpPr>
          <p:nvPr/>
        </p:nvSpPr>
        <p:spPr bwMode="auto">
          <a:xfrm>
            <a:off x="7200974" y="2565276"/>
            <a:ext cx="104551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V,P</a:t>
            </a:r>
            <a:r>
              <a:rPr lang="en-US" sz="1800" baseline="-25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97"/>
          <p:cNvSpPr txBox="1">
            <a:spLocks noChangeArrowheads="1"/>
          </p:cNvSpPr>
          <p:nvPr/>
        </p:nvSpPr>
        <p:spPr bwMode="auto">
          <a:xfrm>
            <a:off x="6119019" y="4485661"/>
            <a:ext cx="757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msg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98"/>
          <p:cNvSpPr txBox="1">
            <a:spLocks noChangeArrowheads="1"/>
          </p:cNvSpPr>
          <p:nvPr/>
        </p:nvSpPr>
        <p:spPr bwMode="auto">
          <a:xfrm>
            <a:off x="6444208" y="5303452"/>
            <a:ext cx="757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msg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12360" y="5593939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64288" y="532269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494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30164E-6 L -0.09722 0.14087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1" y="7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6.45385E-7 L -0.11215 -0.46843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8" y="-234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5373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5373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path" presetSubtype="0" accel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62248E-6 L -0.69115 0.1411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66" y="70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59635E-6 L -0.0059 -0.35901 " pathEditMode="relative" rAng="0" ptsTypes="AA">
                                      <p:cBhvr>
                                        <p:cTn id="1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-179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2998E-6 L -0.59254 -0.47814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35" y="-23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10" grpId="0"/>
      <p:bldP spid="14" grpId="0"/>
      <p:bldP spid="16" grpId="0"/>
      <p:bldP spid="17" grpId="0"/>
      <p:bldP spid="17" grpId="1"/>
      <p:bldP spid="17" grpId="2"/>
      <p:bldP spid="18" grpId="0"/>
      <p:bldP spid="20" grpId="0"/>
      <p:bldP spid="22" grpId="0"/>
      <p:bldP spid="24" grpId="0"/>
      <p:bldP spid="25" grpId="0"/>
      <p:bldP spid="26" grpId="0" animBg="1"/>
      <p:bldP spid="28" grpId="0"/>
      <p:bldP spid="29" grpId="0"/>
      <p:bldP spid="30" grpId="0"/>
      <p:bldP spid="30" grpId="1"/>
      <p:bldP spid="30" grpId="2"/>
      <p:bldP spid="31" grpId="0"/>
      <p:bldP spid="31" grpId="1"/>
      <p:bldP spid="32" grpId="0"/>
      <p:bldP spid="32" grpId="1"/>
      <p:bldP spid="32" grpId="2"/>
      <p:bldP spid="33" grpId="0"/>
      <p:bldP spid="33" grpId="1"/>
      <p:bldP spid="34" grpId="0"/>
      <p:bldP spid="34" grpId="1"/>
      <p:bldP spid="34" grpId="2"/>
      <p:bldP spid="35" grpId="0"/>
      <p:bldP spid="35" grpId="1"/>
      <p:bldP spid="35" grpId="2"/>
      <p:bldP spid="36" grpId="0"/>
      <p:bldP spid="36" grpId="1"/>
      <p:bldP spid="36" grpId="2"/>
      <p:bldP spid="2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1581150" y="1585913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763588" y="2536825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2200275" y="2484438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228600" y="238125"/>
            <a:ext cx="8496300" cy="617538"/>
          </a:xfrm>
        </p:spPr>
        <p:txBody>
          <a:bodyPr/>
          <a:lstStyle/>
          <a:p>
            <a:pPr algn="l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0263" y="1069975"/>
            <a:ext cx="74861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4000" dirty="0">
              <a:solidFill>
                <a:srgbClr val="003794"/>
              </a:solidFill>
              <a:latin typeface="Lucida Grande CY" pitchFamily="2" charset="-52"/>
              <a:cs typeface="Arial" pitchFamily="34" charset="0"/>
            </a:endParaRPr>
          </a:p>
          <a:p>
            <a:pPr marL="144000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Механизмы синхронизации </a:t>
            </a:r>
          </a:p>
        </p:txBody>
      </p:sp>
      <p:sp>
        <p:nvSpPr>
          <p:cNvPr id="11268" name="Номер слайда 6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7090A873-BD6F-4E12-A19D-58BE0A6B0125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8752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Недостатки программных алгоритмов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4172" y="1665288"/>
            <a:ext cx="8496300" cy="1966912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Непроизводительная трата процессорного времени в циклах пролога</a:t>
            </a:r>
            <a:endParaRPr lang="ru-RU" sz="2400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Возможность возникновения тупиковых ситуаций при приоритетном планировании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47700" y="3573016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150938" y="3933379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entry section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619250" y="4365179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150938" y="4796979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exit section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655763" y="5204966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82625" y="5554216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822825" y="3598416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326063" y="3958779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entry section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794375" y="4365104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326063" y="4822379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exit section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830888" y="5204891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4857750" y="5579616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655763" y="3208302"/>
            <a:ext cx="828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048375" y="3208302"/>
            <a:ext cx="828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1645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6" grpId="1"/>
      <p:bldP spid="17" grpId="0"/>
      <p:bldP spid="17" grpId="1"/>
      <p:bldP spid="17" grpId="2"/>
      <p:bldP spid="18" grpId="0"/>
      <p:bldP spid="18" grpId="1"/>
      <p:bldP spid="18" grpId="2"/>
      <p:bldP spid="19" grpId="0"/>
      <p:bldP spid="20" grpId="0"/>
      <p:bldP spid="21" grpId="0"/>
      <p:bldP spid="22" grpId="0"/>
      <p:bldP spid="22" grpId="1"/>
      <p:bldP spid="22" grpId="2"/>
      <p:bldP spid="23" grpId="0"/>
      <p:bldP spid="23" grpId="1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Семафоры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Дейкстры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(</a:t>
            </a:r>
            <a:r>
              <a:rPr lang="en-US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Dijkstra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33425" y="4054376"/>
            <a:ext cx="7510463" cy="196691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90000"/>
              </a:lnSpc>
              <a:spcAft>
                <a:spcPct val="4000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ru-RU" sz="24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Допустимые атомарные операции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sz="2400">
                <a:latin typeface="Arial" pitchFamily="34" charset="0"/>
                <a:cs typeface="Arial" pitchFamily="34" charset="0"/>
              </a:rPr>
              <a:t>P(S): </a:t>
            </a:r>
            <a:r>
              <a:rPr lang="ru-RU" sz="2400">
                <a:latin typeface="Arial" pitchFamily="34" charset="0"/>
                <a:cs typeface="Arial" pitchFamily="34" charset="0"/>
              </a:rPr>
              <a:t>пока </a:t>
            </a:r>
            <a:r>
              <a:rPr lang="en-US" sz="2400">
                <a:latin typeface="Arial" pitchFamily="34" charset="0"/>
                <a:cs typeface="Arial" pitchFamily="34" charset="0"/>
              </a:rPr>
              <a:t>S == 0 </a:t>
            </a:r>
            <a:r>
              <a:rPr lang="ru-RU" sz="2400">
                <a:latin typeface="Arial" pitchFamily="34" charset="0"/>
                <a:cs typeface="Arial" pitchFamily="34" charset="0"/>
              </a:rPr>
              <a:t>процесс блокируется;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ru-RU" sz="2000" i="1">
                <a:solidFill>
                  <a:schemeClr val="tx2"/>
                </a:solidFill>
                <a:latin typeface="Arial" pitchFamily="34" charset="0"/>
              </a:rPr>
              <a:t>		   </a:t>
            </a:r>
            <a:r>
              <a:rPr lang="en-US" sz="2400">
                <a:latin typeface="Arial" pitchFamily="34" charset="0"/>
              </a:rPr>
              <a:t>S = S - 1</a:t>
            </a:r>
            <a:endParaRPr lang="ru-RU" sz="240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sz="2400">
                <a:latin typeface="Arial" pitchFamily="34" charset="0"/>
                <a:cs typeface="Arial" pitchFamily="34" charset="0"/>
              </a:rPr>
              <a:t>V(S): S = S + 1</a:t>
            </a:r>
            <a:endParaRPr lang="ru-RU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11188" y="1858863"/>
            <a:ext cx="77057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 – </a:t>
            </a: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семафор – целая разделяемая переменная с 	неотрицательными значениями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11188" y="2873276"/>
            <a:ext cx="77057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 создании может быть инициализирована 	любым неотрицательным значением</a:t>
            </a:r>
          </a:p>
        </p:txBody>
      </p:sp>
    </p:spTree>
    <p:extLst>
      <p:ext uri="{BB962C8B-B14F-4D97-AF65-F5344CB8AC3E}">
        <p14:creationId xmlns:p14="http://schemas.microsoft.com/office/powerpoint/2010/main" val="31562122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Проблема 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Producer-Consumer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67544" y="1881188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Producer: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331640" y="2432050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331640" y="3752850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907902" y="2924175"/>
            <a:ext cx="2773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907902" y="3392488"/>
            <a:ext cx="2773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put_item();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4572000" y="1892300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Consumer: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508104" y="2443163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5508104" y="3763963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6084366" y="2935288"/>
            <a:ext cx="2773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6084366" y="3403600"/>
            <a:ext cx="2773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576461" y="4365104"/>
            <a:ext cx="80279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Информация передается через буфер конечного размера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– N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576461" y="5118283"/>
            <a:ext cx="80279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Если в буфере нет места -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Producer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блокируется. Если в буфере пусто –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Consumer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блокируется. </a:t>
            </a:r>
          </a:p>
        </p:txBody>
      </p:sp>
    </p:spTree>
    <p:extLst>
      <p:ext uri="{BB962C8B-B14F-4D97-AF65-F5344CB8AC3E}">
        <p14:creationId xmlns:p14="http://schemas.microsoft.com/office/powerpoint/2010/main" val="2439067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Проблема 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Producer-Consumer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 Семафоры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321816" y="2997399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Producer: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509266" y="335776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509266" y="559931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2085529" y="3691136"/>
            <a:ext cx="2557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produce_item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085529" y="4700786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put_item();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4643313" y="290056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Consumer: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2447925" y="1675656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mut_ex = 1;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2447925" y="2010544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full = 0;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2447925" y="2323728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empty = N;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2050604" y="4051499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P(empty);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2050604" y="4375349"/>
            <a:ext cx="17293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050604" y="5383411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V(full);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2050604" y="5059561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V(mut_ex);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5902201" y="337046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5902201" y="561201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6407026" y="5323086"/>
            <a:ext cx="2557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6478463" y="4342011"/>
            <a:ext cx="1836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6443537" y="3692724"/>
            <a:ext cx="10807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P(full);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6443538" y="4016574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6443538" y="5024636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V(empty);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6443538" y="4700786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V(mut_ex);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57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L 0.00018 0.0541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4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-0.00156 -0.04537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/>
      <p:bldP spid="24" grpId="0"/>
      <p:bldP spid="24" grpId="2" build="allAtOnce"/>
      <p:bldP spid="25" grpId="0"/>
      <p:bldP spid="26" grpId="0"/>
      <p:bldP spid="26" grpId="1" build="allAtOnce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0" grpId="3" build="allAtOnce"/>
      <p:bldP spid="41" grpId="0"/>
      <p:bldP spid="41" grpId="3" build="allAtOnce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Producer-Consumer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 Семафоры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Дейкстры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321816" y="2997399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Producer: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509266" y="335776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509266" y="559931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2085529" y="3691136"/>
            <a:ext cx="2557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produce_item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085529" y="4700786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put_item();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4643313" y="290056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Consumer: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2447925" y="1675656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1;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2447925" y="2010544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full = 0;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2447925" y="2323728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empty = N;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2050604" y="4051499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P(empty);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2050604" y="4375349"/>
            <a:ext cx="17293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050604" y="5383411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V(full);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2050604" y="5059561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V(mut_ex);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5902201" y="337046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5902201" y="561201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6407026" y="5323086"/>
            <a:ext cx="2557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6478463" y="4342011"/>
            <a:ext cx="1836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6444000" y="4068000"/>
            <a:ext cx="10807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P(full);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6429600" y="3708000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6443538" y="5024636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V(empty);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6443538" y="4700786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V(mut_ex);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2433600" y="1675656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2448000" y="2323728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empty = N</a:t>
            </a: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- 1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616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 build="allAtOnce"/>
      <p:bldP spid="29" grpId="0"/>
      <p:bldP spid="31" grpId="0"/>
      <p:bldP spid="32" grpId="1" build="allAtOnce"/>
      <p:bldP spid="36" grpId="1" build="allAtOnce"/>
      <p:bldP spid="40" grpId="1" build="allAtOnce"/>
      <p:bldP spid="41" grpId="1" build="allAtOnce"/>
      <p:bldP spid="44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Мониторы Хора (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Hoare)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081" y="17008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3399"/>
                </a:solidFill>
                <a:latin typeface="+mj-lt"/>
              </a:rPr>
              <a:t>Структура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611188" y="2360613"/>
            <a:ext cx="3960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 monitor_name {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611188" y="5708650"/>
            <a:ext cx="900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1079500" y="2803525"/>
            <a:ext cx="7545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Описание внутренних переменных</a:t>
            </a: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1079500" y="3306763"/>
            <a:ext cx="273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m</a:t>
            </a:r>
            <a:r>
              <a:rPr lang="en-US" sz="2400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(…) { … 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1079500" y="3775075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m</a:t>
            </a:r>
            <a:r>
              <a:rPr lang="en-US" sz="2400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(…) { … 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1079500" y="4748213"/>
            <a:ext cx="2700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m</a:t>
            </a:r>
            <a:r>
              <a:rPr lang="en-US" sz="2400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(…) { … 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1079500" y="4206875"/>
            <a:ext cx="255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1079500" y="5251450"/>
            <a:ext cx="5256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Блок инициализации переменных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86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45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Мониторы Хора (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Hoare)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6805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628800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3399"/>
                </a:solidFill>
                <a:latin typeface="+mj-lt"/>
              </a:rPr>
              <a:t>Условные переменные (</a:t>
            </a:r>
            <a:r>
              <a:rPr lang="en-US" sz="2800" b="1" dirty="0">
                <a:solidFill>
                  <a:srgbClr val="003399"/>
                </a:solidFill>
                <a:latin typeface="+mj-lt"/>
              </a:rPr>
              <a:t>condition variables)</a:t>
            </a:r>
            <a:endParaRPr lang="ru-RU" sz="2800" b="1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611188" y="2097088"/>
            <a:ext cx="82886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Condition C;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295400" y="4221088"/>
            <a:ext cx="71650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Выполнение операции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signal </a:t>
            </a: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приводит к разблокированию только одного процесса, ожидающего этого (если он существует)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312862" y="2995613"/>
            <a:ext cx="695158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Процесс, выполнивший операцию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wait </a:t>
            </a: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над условной переменной, </a:t>
            </a:r>
            <a:r>
              <a:rPr lang="ru-RU" sz="24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всегда</a:t>
            </a: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блокируется</a:t>
            </a:r>
          </a:p>
        </p:txBody>
      </p:sp>
      <p:sp>
        <p:nvSpPr>
          <p:cNvPr id="19" name="Rectangle 1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15975" y="2564904"/>
            <a:ext cx="8078591" cy="2303463"/>
          </a:xfrm>
          <a:prstGeom prst="rect">
            <a:avLst/>
          </a:prstGeo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C.wait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400000"/>
              </a:lnSpc>
              <a:buClr>
                <a:schemeClr val="tx1"/>
              </a:buClr>
              <a:defRPr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C.signal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295400" y="5338688"/>
            <a:ext cx="71650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Процесс, выполнивший операцию 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signal</a:t>
            </a: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400" b="1" u="sng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немедленно</a:t>
            </a: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покидает монитор</a:t>
            </a:r>
          </a:p>
        </p:txBody>
      </p:sp>
    </p:spTree>
    <p:extLst>
      <p:ext uri="{BB962C8B-B14F-4D97-AF65-F5344CB8AC3E}">
        <p14:creationId xmlns:p14="http://schemas.microsoft.com/office/powerpoint/2010/main" val="24869689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16" grpId="0"/>
      <p:bldP spid="17" grpId="0"/>
      <p:bldP spid="18" grpId="0"/>
      <p:bldP spid="20" grpId="0"/>
    </p:bldLst>
  </p:timing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1423</Words>
  <Application>Microsoft Office PowerPoint</Application>
  <PresentationFormat>Экран (4:3)</PresentationFormat>
  <Paragraphs>372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1_Тема Office</vt:lpstr>
      <vt:lpstr>2_Тема Office</vt:lpstr>
      <vt:lpstr>Larissa-Design</vt:lpstr>
      <vt:lpstr>Презентация PowerPoint</vt:lpstr>
      <vt:lpstr>Тема 5</vt:lpstr>
      <vt:lpstr>Механизмы синхронизации</vt:lpstr>
      <vt:lpstr>Механизмы синхронизации</vt:lpstr>
      <vt:lpstr>Механизмы синхронизации</vt:lpstr>
      <vt:lpstr>Механизмы синхронизации</vt:lpstr>
      <vt:lpstr>Механизмы синхронизации</vt:lpstr>
      <vt:lpstr>Механизмы синхронизации</vt:lpstr>
      <vt:lpstr>Механизмы синхронизации</vt:lpstr>
      <vt:lpstr>Механизмы синхронизации</vt:lpstr>
      <vt:lpstr>Механизмы синхронизации</vt:lpstr>
      <vt:lpstr>Механизмы синхронизации</vt:lpstr>
      <vt:lpstr>Эквивалентность механизмов</vt:lpstr>
      <vt:lpstr>Эквивалентность механизмов</vt:lpstr>
      <vt:lpstr>Эквивалентность механизмов</vt:lpstr>
      <vt:lpstr>Эквивалентность механизмов</vt:lpstr>
      <vt:lpstr>Эквивалентность механизмов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6</dc:title>
  <dc:creator/>
  <cp:lastModifiedBy/>
  <cp:revision>1</cp:revision>
  <dcterms:created xsi:type="dcterms:W3CDTF">2016-02-27T09:01:20Z</dcterms:created>
  <dcterms:modified xsi:type="dcterms:W3CDTF">2017-02-07T02:24:17Z</dcterms:modified>
</cp:coreProperties>
</file>