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40"/>
  </p:notesMasterIdLst>
  <p:sldIdLst>
    <p:sldId id="257" r:id="rId4"/>
    <p:sldId id="262" r:id="rId5"/>
    <p:sldId id="289" r:id="rId6"/>
    <p:sldId id="300" r:id="rId7"/>
    <p:sldId id="301" r:id="rId8"/>
    <p:sldId id="288" r:id="rId9"/>
    <p:sldId id="287" r:id="rId10"/>
    <p:sldId id="292" r:id="rId11"/>
    <p:sldId id="294" r:id="rId12"/>
    <p:sldId id="293" r:id="rId13"/>
    <p:sldId id="296" r:id="rId14"/>
    <p:sldId id="298" r:id="rId15"/>
    <p:sldId id="295" r:id="rId16"/>
    <p:sldId id="297" r:id="rId17"/>
    <p:sldId id="302" r:id="rId18"/>
    <p:sldId id="299" r:id="rId19"/>
    <p:sldId id="303" r:id="rId20"/>
    <p:sldId id="304" r:id="rId21"/>
    <p:sldId id="305" r:id="rId22"/>
    <p:sldId id="306" r:id="rId23"/>
    <p:sldId id="308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7" r:id="rId33"/>
    <p:sldId id="316" r:id="rId34"/>
    <p:sldId id="321" r:id="rId35"/>
    <p:sldId id="320" r:id="rId36"/>
    <p:sldId id="322" r:id="rId37"/>
    <p:sldId id="323" r:id="rId38"/>
    <p:sldId id="27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9"/>
            <p14:sldId id="300"/>
            <p14:sldId id="301"/>
            <p14:sldId id="288"/>
            <p14:sldId id="287"/>
            <p14:sldId id="292"/>
            <p14:sldId id="294"/>
            <p14:sldId id="293"/>
            <p14:sldId id="296"/>
            <p14:sldId id="298"/>
            <p14:sldId id="295"/>
            <p14:sldId id="297"/>
            <p14:sldId id="302"/>
            <p14:sldId id="299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6"/>
            <p14:sldId id="321"/>
            <p14:sldId id="320"/>
            <p14:sldId id="322"/>
            <p14:sldId id="32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42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36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0" y="1988840"/>
            <a:ext cx="39338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4571999" y="1988840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4572322" y="4437112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12290" idx="1"/>
          </p:cNvCxnSpPr>
          <p:nvPr/>
        </p:nvCxnSpPr>
        <p:spPr>
          <a:xfrm flipV="1">
            <a:off x="2629300" y="3955752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076056" y="3978448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94581"/>
            <a:ext cx="973455" cy="2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12670" y="4540458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0622" y="3089815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76056" y="3683877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Нерегулируемый перекресток</a:t>
            </a:r>
          </a:p>
        </p:txBody>
      </p:sp>
    </p:spTree>
    <p:extLst>
      <p:ext uri="{BB962C8B-B14F-4D97-AF65-F5344CB8AC3E}">
        <p14:creationId xmlns:p14="http://schemas.microsoft.com/office/powerpoint/2010/main" val="212252621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2348880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Определение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263691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itchFamily="34" charset="0"/>
                <a:cs typeface="Arial" pitchFamily="34" charset="0"/>
              </a:rPr>
              <a:t>Процесс находится в тупиковой ситуации, если он ожидает события, которое никогда не произойдет.</a:t>
            </a:r>
          </a:p>
        </p:txBody>
      </p:sp>
    </p:spTree>
    <p:extLst>
      <p:ext uri="{BB962C8B-B14F-4D97-AF65-F5344CB8AC3E}">
        <p14:creationId xmlns:p14="http://schemas.microsoft.com/office/powerpoint/2010/main" val="251929952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2132856"/>
            <a:ext cx="8496300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Определение взаимоблокировки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2276872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itchFamily="34" charset="0"/>
                <a:cs typeface="Arial" pitchFamily="34" charset="0"/>
              </a:rPr>
              <a:t>Группа процессов находится в тупиковой ситуации (взаимоблокировке), если каждый процесс из группы ожидает события, которое может вызвать только другой процесс из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22699679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844824"/>
            <a:ext cx="8496300" cy="345638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Модель вычислительной системы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988840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Рассматривается мультипрограммная вычислительная система, в которой сосуществуют несколько процессов.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Система содержит ограниченное количество ресурсов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различных типов, за обладание которыми соревнуются процессы.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Работа процесса с ресурсом разделяется на три обязательных этапа:</a:t>
            </a:r>
          </a:p>
          <a:p>
            <a:pPr marL="142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запрос ресурса с возможным блокированием процесса;</a:t>
            </a:r>
          </a:p>
          <a:p>
            <a:pPr marL="142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использование ресурса;</a:t>
            </a:r>
          </a:p>
          <a:p>
            <a:pPr marL="1422900" indent="-342900">
              <a:buFont typeface="Arial" pitchFamily="34" charset="0"/>
              <a:buChar char="•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освобождение ресурса.</a:t>
            </a:r>
          </a:p>
        </p:txBody>
      </p:sp>
    </p:spTree>
    <p:extLst>
      <p:ext uri="{BB962C8B-B14F-4D97-AF65-F5344CB8AC3E}">
        <p14:creationId xmlns:p14="http://schemas.microsoft.com/office/powerpoint/2010/main" val="1559349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Необходимые условия возникновения тупиков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взаимного исключения.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По крайней мере один ресурс монопольно выделяется процессу.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удержания и ожидания.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Должен существовать п</a:t>
            </a:r>
            <a:r>
              <a:rPr lang="ru-RU" dirty="0">
                <a:latin typeface="Arial" pitchFamily="34" charset="0"/>
                <a:cs typeface="Arial" pitchFamily="34" charset="0"/>
              </a:rPr>
              <a:t>роцесс, удерживающий хотя бы один 	ресурс и ждущий выделения занятого ресурса.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неперераспределяемости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Любой р</a:t>
            </a:r>
            <a:r>
              <a:rPr lang="ru-RU" dirty="0">
                <a:latin typeface="Arial" pitchFamily="34" charset="0"/>
                <a:cs typeface="Arial" pitchFamily="34" charset="0"/>
              </a:rPr>
              <a:t>есурс освобождается только захватившим его 	процессом после использования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кругового ожидания.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Существует кольцевая цепь процессов, в которой каждый 	процесс ждет доступа к ресурсу, удерживаемому  следующим 	процессом цепи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992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Вершины графа – это процессы и ресурсы.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Ребра графа – запрос на ресурс и владение ресурсом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80210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Граф распределения ресурсов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3589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5" name="Овал 4"/>
          <p:cNvSpPr/>
          <p:nvPr/>
        </p:nvSpPr>
        <p:spPr>
          <a:xfrm>
            <a:off x="1475656" y="249289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53201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139952" y="4005064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18" name="Овал 17"/>
          <p:cNvSpPr/>
          <p:nvPr/>
        </p:nvSpPr>
        <p:spPr>
          <a:xfrm>
            <a:off x="1475656" y="4005064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cxnSp>
        <p:nvCxnSpPr>
          <p:cNvPr id="8" name="Прямая со стрелкой 7"/>
          <p:cNvCxnSpPr>
            <a:stCxn id="17" idx="1"/>
            <a:endCxn id="18" idx="6"/>
          </p:cNvCxnSpPr>
          <p:nvPr/>
        </p:nvCxnSpPr>
        <p:spPr>
          <a:xfrm flipH="1">
            <a:off x="3347864" y="4329100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8029" y="4149080"/>
            <a:ext cx="11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Запрос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39952" y="501317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21" name="Овал 20"/>
          <p:cNvSpPr/>
          <p:nvPr/>
        </p:nvSpPr>
        <p:spPr>
          <a:xfrm>
            <a:off x="1475656" y="501317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cxnSp>
        <p:nvCxnSpPr>
          <p:cNvPr id="22" name="Прямая со стрелкой 21"/>
          <p:cNvCxnSpPr>
            <a:stCxn id="20" idx="1"/>
            <a:endCxn id="21" idx="6"/>
          </p:cNvCxnSpPr>
          <p:nvPr/>
        </p:nvCxnSpPr>
        <p:spPr>
          <a:xfrm flipH="1">
            <a:off x="3347864" y="5337212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98029" y="5157192"/>
            <a:ext cx="1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Владение</a:t>
            </a:r>
          </a:p>
        </p:txBody>
      </p:sp>
    </p:spTree>
    <p:extLst>
      <p:ext uri="{BB962C8B-B14F-4D97-AF65-F5344CB8AC3E}">
        <p14:creationId xmlns:p14="http://schemas.microsoft.com/office/powerpoint/2010/main" val="1049137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3" grpId="0" animBg="1"/>
      <p:bldP spid="5" grpId="0" animBg="1"/>
      <p:bldP spid="6" grpId="0" animBg="1"/>
      <p:bldP spid="14" grpId="0" animBg="1"/>
      <p:bldP spid="17" grpId="0" animBg="1"/>
      <p:bldP spid="18" grpId="0" animBg="1"/>
      <p:bldP spid="9" grpId="0"/>
      <p:bldP spid="20" grpId="0" animBg="1"/>
      <p:bldP spid="21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0210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Граф распределения ресурсов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Вершины графа – это процессы и ресурсы.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Ребра графа – запрос на ресурс и владение ресурсом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35896" y="249289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Ресурс</a:t>
            </a:r>
          </a:p>
        </p:txBody>
      </p:sp>
      <p:sp>
        <p:nvSpPr>
          <p:cNvPr id="5" name="Овал 4"/>
          <p:cNvSpPr/>
          <p:nvPr/>
        </p:nvSpPr>
        <p:spPr>
          <a:xfrm>
            <a:off x="1475656" y="249289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532016" y="274492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475656" y="4005064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8029" y="4149080"/>
            <a:ext cx="11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Запрос</a:t>
            </a:r>
          </a:p>
        </p:txBody>
      </p:sp>
      <p:sp>
        <p:nvSpPr>
          <p:cNvPr id="21" name="Овал 20"/>
          <p:cNvSpPr/>
          <p:nvPr/>
        </p:nvSpPr>
        <p:spPr>
          <a:xfrm>
            <a:off x="1475656" y="5013176"/>
            <a:ext cx="1872208" cy="6480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8029" y="5157192"/>
            <a:ext cx="14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Владение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139952" y="4005064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94022" y="4257092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869862" y="4257092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18" idx="6"/>
          </p:cNvCxnSpPr>
          <p:nvPr/>
        </p:nvCxnSpPr>
        <p:spPr>
          <a:xfrm>
            <a:off x="3347864" y="4329100"/>
            <a:ext cx="792088" cy="46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139952" y="5013176"/>
            <a:ext cx="1872208" cy="648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494022" y="526520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869862" y="5265204"/>
            <a:ext cx="166013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32" idx="1"/>
            <a:endCxn id="21" idx="6"/>
          </p:cNvCxnSpPr>
          <p:nvPr/>
        </p:nvCxnSpPr>
        <p:spPr>
          <a:xfrm flipH="1">
            <a:off x="3347864" y="5337212"/>
            <a:ext cx="114615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65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6810" y="342900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3429000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2036139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19" name="Овал 18"/>
          <p:cNvSpPr/>
          <p:nvPr/>
        </p:nvSpPr>
        <p:spPr>
          <a:xfrm>
            <a:off x="3563888" y="4377458"/>
            <a:ext cx="2016224" cy="12117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Граф распределения ресурсов</a:t>
            </a:r>
          </a:p>
        </p:txBody>
      </p:sp>
      <p:cxnSp>
        <p:nvCxnSpPr>
          <p:cNvPr id="28" name="Прямая со стрелкой 27"/>
          <p:cNvCxnSpPr>
            <a:stCxn id="8" idx="2"/>
            <a:endCxn id="6" idx="0"/>
          </p:cNvCxnSpPr>
          <p:nvPr/>
        </p:nvCxnSpPr>
        <p:spPr>
          <a:xfrm flipH="1">
            <a:off x="1706930" y="2612203"/>
            <a:ext cx="1856958" cy="816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6" idx="0"/>
            <a:endCxn id="8" idx="2"/>
          </p:cNvCxnSpPr>
          <p:nvPr/>
        </p:nvCxnSpPr>
        <p:spPr>
          <a:xfrm flipV="1">
            <a:off x="1706930" y="2612203"/>
            <a:ext cx="1856958" cy="816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9" idx="6"/>
            <a:endCxn id="18" idx="2"/>
          </p:cNvCxnSpPr>
          <p:nvPr/>
        </p:nvCxnSpPr>
        <p:spPr>
          <a:xfrm flipV="1">
            <a:off x="5580112" y="4149080"/>
            <a:ext cx="1872208" cy="83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8" idx="2"/>
            <a:endCxn id="19" idx="6"/>
          </p:cNvCxnSpPr>
          <p:nvPr/>
        </p:nvCxnSpPr>
        <p:spPr>
          <a:xfrm flipH="1">
            <a:off x="5580112" y="4149080"/>
            <a:ext cx="1872208" cy="83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9" name="Прямая со стрелкой 20488"/>
          <p:cNvCxnSpPr>
            <a:stCxn id="8" idx="6"/>
            <a:endCxn id="18" idx="0"/>
          </p:cNvCxnSpPr>
          <p:nvPr/>
        </p:nvCxnSpPr>
        <p:spPr>
          <a:xfrm>
            <a:off x="5580112" y="2612203"/>
            <a:ext cx="1872208" cy="816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1" name="Прямая со стрелкой 20490"/>
          <p:cNvCxnSpPr>
            <a:stCxn id="19" idx="2"/>
            <a:endCxn id="6" idx="2"/>
          </p:cNvCxnSpPr>
          <p:nvPr/>
        </p:nvCxnSpPr>
        <p:spPr>
          <a:xfrm flipH="1" flipV="1">
            <a:off x="1706930" y="4149080"/>
            <a:ext cx="1856958" cy="8342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916832"/>
            <a:ext cx="8496300" cy="374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Стратегии борьбы с тупиками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411" y="2060848"/>
            <a:ext cx="820891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Алгоритм страуса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Игнорирование проблемы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Обнаружение и восстановление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Мы позволяем процессам войти в тупиковую ситуацию, 	обнаруживаем её и разрешаем проблему.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Динамическое уклонение.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Тщательно планируем выделение ресурсов процессам, чтобы 	избежать взаимоблокировки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Системное предотвращение.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Подавляем одно из условий возникновения тупиков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919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4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6550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deadlocks</a:t>
            </a: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7090A873-BD6F-4E12-A19D-58BE0A6B0125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2236217"/>
            <a:ext cx="8496300" cy="400109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411" y="2348880"/>
            <a:ext cx="82089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Очищается список L, а со всех ребер снимаются пометки.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Текущий узел добавляется в хвост L, и проводится проверка, не появился ли этот узел в списке дважды. Если это так, то граф содержит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цикл - конец работы.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Для текущего узла определяем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ru-RU" dirty="0">
                <a:latin typeface="Arial" pitchFamily="34" charset="0"/>
                <a:cs typeface="Arial" pitchFamily="34" charset="0"/>
              </a:rPr>
              <a:t> есть ли отходящие от него непомеченные ребра. Если такие ребра есть, идем на шаг 4, если нет, идем на шаг 5.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Берем любое непомеченное отходящее от узла ребро и помечаем его. Переходим по нему к новому текущему узлу и возвращаемся к шагу 2.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Если текущий узел – первоначальный узел </a:t>
            </a:r>
            <a:r>
              <a:rPr lang="en-US" dirty="0">
                <a:latin typeface="Arial" pitchFamily="34" charset="0"/>
                <a:cs typeface="Arial" pitchFamily="34" charset="0"/>
              </a:rPr>
              <a:t>N – </a:t>
            </a:r>
            <a:r>
              <a:rPr lang="ru-RU" dirty="0">
                <a:latin typeface="Arial" pitchFamily="34" charset="0"/>
                <a:cs typeface="Arial" pitchFamily="34" charset="0"/>
              </a:rPr>
              <a:t>заканчиваем работу с этим узлом.  Иначе удаляем текущий узел из списка и возвращаемся к предыдущему текущему узлу. Идем на шаг 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717" y="1556792"/>
            <a:ext cx="849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Для каждого узла N, имеющегося в графе, выполняются следующие </a:t>
            </a:r>
            <a:r>
              <a:rPr lang="en-US" dirty="0">
                <a:latin typeface="Arial" pitchFamily="34" charset="0"/>
                <a:cs typeface="Arial" pitchFamily="34" charset="0"/>
              </a:rPr>
              <a:t>5 </a:t>
            </a:r>
            <a:r>
              <a:rPr lang="ru-RU" dirty="0">
                <a:latin typeface="Arial" pitchFamily="34" charset="0"/>
                <a:cs typeface="Arial" pitchFamily="34" charset="0"/>
              </a:rPr>
              <a:t>шагов,</a:t>
            </a:r>
          </a:p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использующих узел N в качестве начального.</a:t>
            </a:r>
          </a:p>
        </p:txBody>
      </p:sp>
    </p:spTree>
    <p:extLst>
      <p:ext uri="{BB962C8B-B14F-4D97-AF65-F5344CB8AC3E}">
        <p14:creationId xmlns:p14="http://schemas.microsoft.com/office/powerpoint/2010/main" val="3682728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828459"/>
            <a:ext cx="8496300" cy="399317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1876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1237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228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25649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38" idx="3"/>
            <a:endCxn id="39" idx="2"/>
          </p:cNvCxnSpPr>
          <p:nvPr/>
        </p:nvCxnSpPr>
        <p:spPr>
          <a:xfrm>
            <a:off x="1691680" y="2240868"/>
            <a:ext cx="43204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39" idx="4"/>
            <a:endCxn id="42" idx="0"/>
          </p:cNvCxnSpPr>
          <p:nvPr/>
        </p:nvCxnSpPr>
        <p:spPr>
          <a:xfrm>
            <a:off x="2375756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466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9" grpId="3" animBg="1"/>
      <p:bldP spid="5" grpId="0"/>
      <p:bldP spid="7" grpId="0"/>
      <p:bldP spid="7" grpId="1"/>
      <p:bldP spid="42" grpId="0" animBg="1"/>
      <p:bldP spid="42" grpId="1" animBg="1"/>
      <p:bldP spid="43" grpId="0"/>
      <p:bldP spid="4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21237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80" y="227687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2280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8" idx="4"/>
            <a:endCxn id="41" idx="0"/>
          </p:cNvCxnSpPr>
          <p:nvPr/>
        </p:nvCxnSpPr>
        <p:spPr>
          <a:xfrm>
            <a:off x="2375756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13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9" grpId="0"/>
      <p:bldP spid="41" grpId="0" animBg="1"/>
      <p:bldP spid="41" grpId="1" animBg="1"/>
      <p:bldP spid="42" grpId="0"/>
      <p:bldP spid="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131840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8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21237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2280" y="25649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8" idx="1"/>
            <a:endCxn id="3" idx="6"/>
          </p:cNvCxnSpPr>
          <p:nvPr/>
        </p:nvCxnSpPr>
        <p:spPr>
          <a:xfrm flipH="1">
            <a:off x="2628564" y="2240868"/>
            <a:ext cx="503276" cy="621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0" idx="4"/>
            <a:endCxn id="42" idx="0"/>
          </p:cNvCxnSpPr>
          <p:nvPr/>
        </p:nvCxnSpPr>
        <p:spPr>
          <a:xfrm>
            <a:off x="2375756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84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9" grpId="0"/>
      <p:bldP spid="40" grpId="0" animBg="1"/>
      <p:bldP spid="40" grpId="1" animBg="1"/>
      <p:bldP spid="40" grpId="2" animBg="1"/>
      <p:bldP spid="40" grpId="3" animBg="1"/>
      <p:bldP spid="41" grpId="0"/>
      <p:bldP spid="41" grpId="1"/>
      <p:bldP spid="42" grpId="0" animBg="1"/>
      <p:bldP spid="42" grpId="1" animBg="1"/>
      <p:bldP spid="43" grpId="0"/>
      <p:bldP spid="4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Один ресурс каждого типа</a:t>
            </a:r>
          </a:p>
        </p:txBody>
      </p:sp>
      <p:sp>
        <p:nvSpPr>
          <p:cNvPr id="3" name="Овал 2"/>
          <p:cNvSpPr/>
          <p:nvPr/>
        </p:nvSpPr>
        <p:spPr>
          <a:xfrm>
            <a:off x="2124508" y="1995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R1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23728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131840" y="199505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123728" y="3933056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3" idx="2"/>
          </p:cNvCxnSpPr>
          <p:nvPr/>
        </p:nvCxnSpPr>
        <p:spPr>
          <a:xfrm>
            <a:off x="1691680" y="2247084"/>
            <a:ext cx="4328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3" idx="1"/>
          </p:cNvCxnSpPr>
          <p:nvPr/>
        </p:nvCxnSpPr>
        <p:spPr>
          <a:xfrm flipH="1" flipV="1">
            <a:off x="2628564" y="2240868"/>
            <a:ext cx="503276" cy="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4"/>
            <a:endCxn id="10" idx="0"/>
          </p:cNvCxnSpPr>
          <p:nvPr/>
        </p:nvCxnSpPr>
        <p:spPr>
          <a:xfrm flipH="1">
            <a:off x="2375756" y="2499112"/>
            <a:ext cx="78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stCxn id="14" idx="6"/>
            <a:endCxn id="10" idx="1"/>
          </p:cNvCxnSpPr>
          <p:nvPr/>
        </p:nvCxnSpPr>
        <p:spPr>
          <a:xfrm>
            <a:off x="1691680" y="31769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3" name="Прямая со стрелкой 20482"/>
          <p:cNvCxnSpPr>
            <a:stCxn id="17" idx="2"/>
            <a:endCxn id="10" idx="3"/>
          </p:cNvCxnSpPr>
          <p:nvPr/>
        </p:nvCxnSpPr>
        <p:spPr>
          <a:xfrm flipH="1">
            <a:off x="2627784" y="3176972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>
            <a:stCxn id="16" idx="0"/>
            <a:endCxn id="10" idx="2"/>
          </p:cNvCxnSpPr>
          <p:nvPr/>
        </p:nvCxnSpPr>
        <p:spPr>
          <a:xfrm flipV="1">
            <a:off x="2375756" y="342900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>
            <a:stCxn id="17" idx="6"/>
            <a:endCxn id="21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/>
          <p:nvPr/>
        </p:nvCxnSpPr>
        <p:spPr>
          <a:xfrm>
            <a:off x="5040052" y="2499112"/>
            <a:ext cx="0" cy="425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2" name="Прямая со стрелкой 20491"/>
          <p:cNvCxnSpPr>
            <a:stCxn id="21" idx="3"/>
            <a:endCxn id="18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4" name="Прямая со стрелкой 20493"/>
          <p:cNvCxnSpPr>
            <a:stCxn id="18" idx="4"/>
            <a:endCxn id="23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6" name="Прямая со стрелкой 20495"/>
          <p:cNvCxnSpPr>
            <a:stCxn id="22" idx="0"/>
            <a:endCxn id="17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8" name="Прямая со стрелкой 20497"/>
          <p:cNvCxnSpPr>
            <a:stCxn id="20" idx="0"/>
            <a:endCxn id="22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0" name="Прямая со стрелкой 20499"/>
          <p:cNvCxnSpPr>
            <a:stCxn id="23" idx="2"/>
            <a:endCxn id="19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2" name="Прямая со стрелкой 20501"/>
          <p:cNvCxnSpPr>
            <a:stCxn id="24" idx="1"/>
            <a:endCxn id="20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04" name="Прямая со стрелкой 20503"/>
          <p:cNvCxnSpPr>
            <a:stCxn id="19" idx="2"/>
            <a:endCxn id="24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2280" y="1988840"/>
            <a:ext cx="6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L: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788024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228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47880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92280" y="25649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4788024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R7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28436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R7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4788024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92280" y="313167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995936" y="486916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R8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2280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R8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131840" y="486916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92280" y="370774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131840" y="3861048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R6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2280" y="3995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3131840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92280" y="429309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3995936" y="292494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R5</a:t>
            </a:r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92280" y="45811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7092280" y="494116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38" idx="2"/>
            <a:endCxn id="40" idx="0"/>
          </p:cNvCxnSpPr>
          <p:nvPr/>
        </p:nvCxnSpPr>
        <p:spPr>
          <a:xfrm>
            <a:off x="5040052" y="2492896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0" idx="4"/>
            <a:endCxn id="42" idx="0"/>
          </p:cNvCxnSpPr>
          <p:nvPr/>
        </p:nvCxnSpPr>
        <p:spPr>
          <a:xfrm>
            <a:off x="5040052" y="3429000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2" idx="2"/>
            <a:endCxn id="45" idx="0"/>
          </p:cNvCxnSpPr>
          <p:nvPr/>
        </p:nvCxnSpPr>
        <p:spPr>
          <a:xfrm>
            <a:off x="5040052" y="4365104"/>
            <a:ext cx="0" cy="5040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5" idx="2"/>
            <a:endCxn id="47" idx="3"/>
          </p:cNvCxnSpPr>
          <p:nvPr/>
        </p:nvCxnSpPr>
        <p:spPr>
          <a:xfrm flipH="1">
            <a:off x="4499992" y="5121188"/>
            <a:ext cx="28803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7" idx="1"/>
            <a:endCxn id="49" idx="6"/>
          </p:cNvCxnSpPr>
          <p:nvPr/>
        </p:nvCxnSpPr>
        <p:spPr>
          <a:xfrm flipH="1">
            <a:off x="3635896" y="5121188"/>
            <a:ext cx="36004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9" idx="0"/>
            <a:endCxn id="51" idx="2"/>
          </p:cNvCxnSpPr>
          <p:nvPr/>
        </p:nvCxnSpPr>
        <p:spPr>
          <a:xfrm flipV="1">
            <a:off x="3383868" y="4365104"/>
            <a:ext cx="0" cy="50405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51" idx="0"/>
            <a:endCxn id="53" idx="4"/>
          </p:cNvCxnSpPr>
          <p:nvPr/>
        </p:nvCxnSpPr>
        <p:spPr>
          <a:xfrm flipV="1">
            <a:off x="3383868" y="3429000"/>
            <a:ext cx="0" cy="43204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3" idx="6"/>
            <a:endCxn id="55" idx="1"/>
          </p:cNvCxnSpPr>
          <p:nvPr/>
        </p:nvCxnSpPr>
        <p:spPr>
          <a:xfrm>
            <a:off x="3635896" y="3176972"/>
            <a:ext cx="36004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5" idx="3"/>
            <a:endCxn id="40" idx="2"/>
          </p:cNvCxnSpPr>
          <p:nvPr/>
        </p:nvCxnSpPr>
        <p:spPr>
          <a:xfrm>
            <a:off x="4499992" y="3176972"/>
            <a:ext cx="288032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137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/>
      <p:bldP spid="40" grpId="0" animBg="1"/>
      <p:bldP spid="40" grpId="1" animBg="1"/>
      <p:bldP spid="40" grpId="2" animBg="1"/>
      <p:bldP spid="41" grpId="0"/>
      <p:bldP spid="42" grpId="0" animBg="1"/>
      <p:bldP spid="42" grpId="1" animBg="1"/>
      <p:bldP spid="43" grpId="0"/>
      <p:bldP spid="45" grpId="0" animBg="1"/>
      <p:bldP spid="45" grpId="1" animBg="1"/>
      <p:bldP spid="46" grpId="0"/>
      <p:bldP spid="47" grpId="0" animBg="1"/>
      <p:bldP spid="47" grpId="1" animBg="1"/>
      <p:bldP spid="48" grpId="0"/>
      <p:bldP spid="49" grpId="0" animBg="1"/>
      <p:bldP spid="49" grpId="1" animBg="1"/>
      <p:bldP spid="50" grpId="0"/>
      <p:bldP spid="51" grpId="0" animBg="1"/>
      <p:bldP spid="51" grpId="1" animBg="1"/>
      <p:bldP spid="52" grpId="0"/>
      <p:bldP spid="53" grpId="0" animBg="1"/>
      <p:bldP spid="53" grpId="1" animBg="1"/>
      <p:bldP spid="54" grpId="0"/>
      <p:bldP spid="55" grpId="0" animBg="1"/>
      <p:bldP spid="55" grpId="1" animBg="1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3924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</a:p>
        </p:txBody>
      </p:sp>
      <p:sp>
        <p:nvSpPr>
          <p:cNvPr id="37" name="Овал 36"/>
          <p:cNvSpPr/>
          <p:nvPr/>
        </p:nvSpPr>
        <p:spPr>
          <a:xfrm>
            <a:off x="1187624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123728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3059832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19672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9692" y="217507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555776" y="19888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753798" y="2168860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2123728" y="4077072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9573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195736" y="429309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47764" y="429309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Прямая со стрелкой 26"/>
          <p:cNvCxnSpPr>
            <a:stCxn id="37" idx="7"/>
            <a:endCxn id="40" idx="2"/>
          </p:cNvCxnSpPr>
          <p:nvPr/>
        </p:nvCxnSpPr>
        <p:spPr>
          <a:xfrm flipV="1">
            <a:off x="1617863" y="2492896"/>
            <a:ext cx="253837" cy="505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5" idx="2"/>
            <a:endCxn id="38" idx="0"/>
          </p:cNvCxnSpPr>
          <p:nvPr/>
        </p:nvCxnSpPr>
        <p:spPr>
          <a:xfrm>
            <a:off x="1853698" y="2319092"/>
            <a:ext cx="522058" cy="6058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9" idx="0"/>
            <a:endCxn id="37" idx="5"/>
          </p:cNvCxnSpPr>
          <p:nvPr/>
        </p:nvCxnSpPr>
        <p:spPr>
          <a:xfrm flipH="1" flipV="1">
            <a:off x="1617863" y="3355183"/>
            <a:ext cx="631879" cy="937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8" idx="7"/>
            <a:endCxn id="43" idx="2"/>
          </p:cNvCxnSpPr>
          <p:nvPr/>
        </p:nvCxnSpPr>
        <p:spPr>
          <a:xfrm flipV="1">
            <a:off x="2553967" y="2492896"/>
            <a:ext cx="253837" cy="5058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4" idx="3"/>
            <a:endCxn id="39" idx="0"/>
          </p:cNvCxnSpPr>
          <p:nvPr/>
        </p:nvCxnSpPr>
        <p:spPr>
          <a:xfrm>
            <a:off x="2861810" y="2240868"/>
            <a:ext cx="450050" cy="6840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9" idx="4"/>
            <a:endCxn id="47" idx="3"/>
          </p:cNvCxnSpPr>
          <p:nvPr/>
        </p:nvCxnSpPr>
        <p:spPr>
          <a:xfrm flipH="1">
            <a:off x="2627784" y="3429000"/>
            <a:ext cx="684076" cy="900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0" idx="0"/>
            <a:endCxn id="38" idx="4"/>
          </p:cNvCxnSpPr>
          <p:nvPr/>
        </p:nvCxnSpPr>
        <p:spPr>
          <a:xfrm flipH="1" flipV="1">
            <a:off x="2375756" y="3429000"/>
            <a:ext cx="126014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7704" y="539180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Тупик</a:t>
            </a:r>
          </a:p>
        </p:txBody>
      </p:sp>
      <p:sp>
        <p:nvSpPr>
          <p:cNvPr id="70" name="Овал 69"/>
          <p:cNvSpPr/>
          <p:nvPr/>
        </p:nvSpPr>
        <p:spPr>
          <a:xfrm>
            <a:off x="5364088" y="292494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7524328" y="198884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7524328" y="314096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7524328" y="436510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p4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6516216" y="2636912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16216" y="22768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6588224" y="285293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6840252" y="2852936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6516216" y="3789040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16216" y="44998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6588224" y="4005064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840252" y="4005064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Прямая со стрелкой 56"/>
          <p:cNvCxnSpPr>
            <a:stCxn id="76" idx="0"/>
          </p:cNvCxnSpPr>
          <p:nvPr/>
        </p:nvCxnSpPr>
        <p:spPr>
          <a:xfrm flipV="1">
            <a:off x="6642230" y="2319092"/>
            <a:ext cx="882098" cy="533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7" idx="2"/>
            <a:endCxn id="72" idx="1"/>
          </p:cNvCxnSpPr>
          <p:nvPr/>
        </p:nvCxnSpPr>
        <p:spPr>
          <a:xfrm>
            <a:off x="6894258" y="2996952"/>
            <a:ext cx="703887" cy="2178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80" idx="1"/>
            <a:endCxn id="70" idx="5"/>
          </p:cNvCxnSpPr>
          <p:nvPr/>
        </p:nvCxnSpPr>
        <p:spPr>
          <a:xfrm flipH="1" flipV="1">
            <a:off x="5794327" y="3355183"/>
            <a:ext cx="793897" cy="7218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1" idx="3"/>
            <a:endCxn id="73" idx="1"/>
          </p:cNvCxnSpPr>
          <p:nvPr/>
        </p:nvCxnSpPr>
        <p:spPr>
          <a:xfrm>
            <a:off x="6948264" y="4077072"/>
            <a:ext cx="649881" cy="361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0" idx="6"/>
            <a:endCxn id="74" idx="1"/>
          </p:cNvCxnSpPr>
          <p:nvPr/>
        </p:nvCxnSpPr>
        <p:spPr>
          <a:xfrm flipV="1">
            <a:off x="5868144" y="2888940"/>
            <a:ext cx="6480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72" idx="3"/>
            <a:endCxn id="78" idx="3"/>
          </p:cNvCxnSpPr>
          <p:nvPr/>
        </p:nvCxnSpPr>
        <p:spPr>
          <a:xfrm flipH="1">
            <a:off x="7020272" y="3571207"/>
            <a:ext cx="577873" cy="469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012160" y="5373215"/>
            <a:ext cx="16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Нет тупика</a:t>
            </a:r>
          </a:p>
        </p:txBody>
      </p:sp>
    </p:spTree>
    <p:extLst>
      <p:ext uri="{BB962C8B-B14F-4D97-AF65-F5344CB8AC3E}">
        <p14:creationId xmlns:p14="http://schemas.microsoft.com/office/powerpoint/2010/main" val="2532884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38" grpId="0" animBg="1"/>
      <p:bldP spid="39" grpId="0" animBg="1"/>
      <p:bldP spid="40" grpId="0" animBg="1"/>
      <p:bldP spid="2" grpId="0"/>
      <p:bldP spid="5" grpId="0" animBg="1"/>
      <p:bldP spid="43" grpId="0" animBg="1"/>
      <p:bldP spid="44" grpId="0" animBg="1"/>
      <p:bldP spid="46" grpId="0"/>
      <p:bldP spid="47" grpId="0" animBg="1"/>
      <p:bldP spid="48" grpId="0"/>
      <p:bldP spid="49" grpId="0" animBg="1"/>
      <p:bldP spid="50" grpId="0" animBg="1"/>
      <p:bldP spid="55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718493"/>
            <a:ext cx="7776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 системе </a:t>
            </a:r>
            <a:r>
              <a:rPr lang="en-US" dirty="0">
                <a:latin typeface="Arial" pitchFamily="34" charset="0"/>
                <a:cs typeface="Arial" pitchFamily="34" charset="0"/>
              </a:rPr>
              <a:t>n</a:t>
            </a:r>
            <a:r>
              <a:rPr lang="ru-RU" dirty="0">
                <a:latin typeface="Arial" pitchFamily="34" charset="0"/>
                <a:cs typeface="Arial" pitchFamily="34" charset="0"/>
              </a:rPr>
              <a:t> процессов –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n</a:t>
            </a:r>
            <a:endParaRPr lang="en-US" i="1" baseline="-25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В системе </a:t>
            </a:r>
            <a:r>
              <a:rPr lang="en-US" dirty="0">
                <a:latin typeface="Arial" pitchFamily="34" charset="0"/>
                <a:cs typeface="Arial" pitchFamily="34" charset="0"/>
              </a:rPr>
              <a:t>m </a:t>
            </a:r>
            <a:r>
              <a:rPr lang="ru-RU" dirty="0">
                <a:latin typeface="Arial" pitchFamily="34" charset="0"/>
                <a:cs typeface="Arial" pitchFamily="34" charset="0"/>
              </a:rPr>
              <a:t>классов ресурсов. Количество ресурсов в </a:t>
            </a:r>
            <a:r>
              <a:rPr lang="en-US" dirty="0">
                <a:latin typeface="Arial" pitchFamily="34" charset="0"/>
                <a:cs typeface="Arial" pitchFamily="34" charset="0"/>
              </a:rPr>
              <a:t>i-</a:t>
            </a:r>
            <a:r>
              <a:rPr lang="ru-RU" dirty="0">
                <a:latin typeface="Arial" pitchFamily="34" charset="0"/>
                <a:cs typeface="Arial" pitchFamily="34" charset="0"/>
              </a:rPr>
              <a:t>м классе</a:t>
            </a:r>
            <a:r>
              <a:rPr lang="en-US" dirty="0">
                <a:latin typeface="Arial" pitchFamily="34" charset="0"/>
                <a:cs typeface="Arial" pitchFamily="34" charset="0"/>
              </a:rPr>
              <a:t> – 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49764"/>
              </p:ext>
            </p:extLst>
          </p:nvPr>
        </p:nvGraphicFramePr>
        <p:xfrm>
          <a:off x="900113" y="2509838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4" imgW="1612800" imgH="393480" progId="Equation.DSMT4">
                  <p:embed/>
                </p:oleObj>
              </mc:Choice>
              <mc:Fallback>
                <p:oleObj name="Equation" r:id="rId4" imgW="1612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2509838"/>
                        <a:ext cx="1612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2510581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- вектор ресурсов, имеющихся в системе.</a:t>
            </a:r>
          </a:p>
        </p:txBody>
      </p:sp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05490"/>
              </p:ext>
            </p:extLst>
          </p:nvPr>
        </p:nvGraphicFramePr>
        <p:xfrm>
          <a:off x="893763" y="2941638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6" imgW="1625400" imgH="393480" progId="Equation.DSMT4">
                  <p:embed/>
                </p:oleObj>
              </mc:Choice>
              <mc:Fallback>
                <p:oleObj name="Equation" r:id="rId6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941638"/>
                        <a:ext cx="162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627784" y="294262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- вектор свободных ресурсов.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5576" y="336538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Введем матрицу распределения ресурсов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dirty="0">
                <a:latin typeface="Arial" pitchFamily="34" charset="0"/>
                <a:cs typeface="Arial" pitchFamily="34" charset="0"/>
              </a:rPr>
              <a:t> и матрицу запросов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</a:t>
            </a:r>
            <a:r>
              <a:rPr lang="ru-RU" dirty="0">
                <a:latin typeface="Arial" pitchFamily="34" charset="0"/>
                <a:cs typeface="Arial" pitchFamily="34" charset="0"/>
              </a:rPr>
              <a:t> .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27821"/>
              </p:ext>
            </p:extLst>
          </p:nvPr>
        </p:nvGraphicFramePr>
        <p:xfrm>
          <a:off x="1128713" y="3865563"/>
          <a:ext cx="22987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8" imgW="2298600" imgH="1663560" progId="Equation.DSMT4">
                  <p:embed/>
                </p:oleObj>
              </mc:Choice>
              <mc:Fallback>
                <p:oleObj name="Equation" r:id="rId8" imgW="229860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8713" y="3865563"/>
                        <a:ext cx="229870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98205"/>
              </p:ext>
            </p:extLst>
          </p:nvPr>
        </p:nvGraphicFramePr>
        <p:xfrm>
          <a:off x="5060950" y="3865563"/>
          <a:ext cx="2209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10" imgW="2209680" imgH="1663560" progId="Equation.DSMT4">
                  <p:embed/>
                </p:oleObj>
              </mc:Choice>
              <mc:Fallback>
                <p:oleObj name="Equation" r:id="rId10" imgW="2209680" imgH="166356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65563"/>
                        <a:ext cx="2209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41234"/>
              </p:ext>
            </p:extLst>
          </p:nvPr>
        </p:nvGraphicFramePr>
        <p:xfrm>
          <a:off x="3584512" y="5625304"/>
          <a:ext cx="170756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12" imgW="1485720" imgH="469800" progId="Equation.DSMT4">
                  <p:embed/>
                </p:oleObj>
              </mc:Choice>
              <mc:Fallback>
                <p:oleObj name="Equation" r:id="rId12" imgW="1485720" imgH="469800" progId="Equation.DSMT4">
                  <p:embed/>
                  <p:pic>
                    <p:nvPicPr>
                      <p:cNvPr id="0" name="Объект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12" y="5625304"/>
                        <a:ext cx="170756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343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718493"/>
            <a:ext cx="7776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Определим отношение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≤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Y: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67809"/>
              </p:ext>
            </p:extLst>
          </p:nvPr>
        </p:nvGraphicFramePr>
        <p:xfrm>
          <a:off x="2746375" y="2166938"/>
          <a:ext cx="331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3314520" imgH="342720" progId="Equation.DSMT4">
                  <p:embed/>
                </p:oleObj>
              </mc:Choice>
              <mc:Fallback>
                <p:oleObj name="Equation" r:id="rId4" imgW="3314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6375" y="2166938"/>
                        <a:ext cx="3314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636912"/>
            <a:ext cx="820891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Выбираем любой непомеченный процесс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latin typeface="Arial" pitchFamily="34" charset="0"/>
                <a:cs typeface="Arial" pitchFamily="34" charset="0"/>
              </a:rPr>
              <a:t>, для которого строка матрицы запросов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ru-RU" dirty="0">
                <a:latin typeface="Arial" pitchFamily="34" charset="0"/>
                <a:cs typeface="Arial" pitchFamily="34" charset="0"/>
              </a:rPr>
              <a:t>я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строка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ru-RU" dirty="0">
                <a:latin typeface="Arial" pitchFamily="34" charset="0"/>
                <a:cs typeface="Arial" pitchFamily="34" charset="0"/>
              </a:rPr>
              <a:t>меньше или равна вектору свободных ресурсов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Если такой процесс найден, помечаем его, прибавляем к вектору свободных ресурсов </a:t>
            </a:r>
            <a:r>
              <a:rPr lang="en-US" dirty="0">
                <a:latin typeface="Arial" pitchFamily="34" charset="0"/>
                <a:cs typeface="Arial" pitchFamily="34" charset="0"/>
              </a:rPr>
              <a:t>A i-</a:t>
            </a:r>
            <a:r>
              <a:rPr lang="ru-RU" dirty="0">
                <a:latin typeface="Arial" pitchFamily="34" charset="0"/>
                <a:cs typeface="Arial" pitchFamily="34" charset="0"/>
              </a:rPr>
              <a:t>ю строку матрицы распределения ресурсов </a:t>
            </a:r>
            <a:r>
              <a:rPr lang="en-US" dirty="0">
                <a:latin typeface="Arial" pitchFamily="34" charset="0"/>
                <a:cs typeface="Arial" pitchFamily="34" charset="0"/>
              </a:rPr>
              <a:t>C </a:t>
            </a:r>
            <a:r>
              <a:rPr lang="ru-RU" dirty="0">
                <a:latin typeface="Arial" pitchFamily="34" charset="0"/>
                <a:cs typeface="Arial" pitchFamily="34" charset="0"/>
              </a:rPr>
              <a:t>и идем на шаг 1.</a:t>
            </a:r>
            <a:br>
              <a:rPr lang="ru-RU" dirty="0">
                <a:latin typeface="Arial" pitchFamily="34" charset="0"/>
                <a:cs typeface="Arial" pitchFamily="34" charset="0"/>
              </a:rPr>
            </a:br>
            <a:r>
              <a:rPr lang="ru-RU" dirty="0">
                <a:latin typeface="Arial" pitchFamily="34" charset="0"/>
                <a:cs typeface="Arial" pitchFamily="34" charset="0"/>
              </a:rPr>
              <a:t>Если такого процесса нет – завершаем работу.</a:t>
            </a:r>
          </a:p>
          <a:p>
            <a:pPr>
              <a:spcBef>
                <a:spcPts val="600"/>
              </a:spcBef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Все непомеченные процессы находятся в тупиковой ситуации.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7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Обнаружение тупиков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 ресурсов каждого типа</a:t>
            </a:r>
          </a:p>
        </p:txBody>
      </p:sp>
      <p:sp>
        <p:nvSpPr>
          <p:cNvPr id="10" name="Овал 9"/>
          <p:cNvSpPr/>
          <p:nvPr/>
        </p:nvSpPr>
        <p:spPr>
          <a:xfrm>
            <a:off x="683568" y="314096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843808" y="220486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843808" y="3356992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843808" y="458112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p4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2852936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2492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907704" y="3068960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59732" y="3068960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835696" y="4005064"/>
            <a:ext cx="504056" cy="5040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907704" y="4221088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159732" y="4221088"/>
            <a:ext cx="108012" cy="1440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Прямая со стрелкой 24"/>
          <p:cNvCxnSpPr>
            <a:stCxn id="19" idx="0"/>
          </p:cNvCxnSpPr>
          <p:nvPr/>
        </p:nvCxnSpPr>
        <p:spPr>
          <a:xfrm flipV="1">
            <a:off x="1961710" y="2535116"/>
            <a:ext cx="882098" cy="5338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2"/>
            <a:endCxn id="14" idx="1"/>
          </p:cNvCxnSpPr>
          <p:nvPr/>
        </p:nvCxnSpPr>
        <p:spPr>
          <a:xfrm>
            <a:off x="2213738" y="3212976"/>
            <a:ext cx="703887" cy="2178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1"/>
            <a:endCxn id="10" idx="5"/>
          </p:cNvCxnSpPr>
          <p:nvPr/>
        </p:nvCxnSpPr>
        <p:spPr>
          <a:xfrm flipH="1" flipV="1">
            <a:off x="1113807" y="3571207"/>
            <a:ext cx="793897" cy="7218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3"/>
            <a:endCxn id="16" idx="1"/>
          </p:cNvCxnSpPr>
          <p:nvPr/>
        </p:nvCxnSpPr>
        <p:spPr>
          <a:xfrm>
            <a:off x="2267744" y="4293096"/>
            <a:ext cx="649881" cy="3618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  <a:endCxn id="17" idx="1"/>
          </p:cNvCxnSpPr>
          <p:nvPr/>
        </p:nvCxnSpPr>
        <p:spPr>
          <a:xfrm flipV="1">
            <a:off x="1187624" y="3104964"/>
            <a:ext cx="6480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4" idx="3"/>
            <a:endCxn id="21" idx="3"/>
          </p:cNvCxnSpPr>
          <p:nvPr/>
        </p:nvCxnSpPr>
        <p:spPr>
          <a:xfrm flipH="1">
            <a:off x="2339752" y="3787231"/>
            <a:ext cx="577873" cy="469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84946" y="2060848"/>
            <a:ext cx="380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4, m = 2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01827"/>
              </p:ext>
            </p:extLst>
          </p:nvPr>
        </p:nvGraphicFramePr>
        <p:xfrm>
          <a:off x="5946935" y="2048664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4" imgW="1079280" imgH="393480" progId="Equation.DSMT4">
                  <p:embed/>
                </p:oleObj>
              </mc:Choice>
              <mc:Fallback>
                <p:oleObj name="Equation" r:id="rId4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6935" y="2048664"/>
                        <a:ext cx="1079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81304"/>
              </p:ext>
            </p:extLst>
          </p:nvPr>
        </p:nvGraphicFramePr>
        <p:xfrm>
          <a:off x="7151688" y="2060575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6" imgW="1104840" imgH="393480" progId="Equation.DSMT4">
                  <p:embed/>
                </p:oleObj>
              </mc:Choice>
              <mc:Fallback>
                <p:oleObj name="Equation" r:id="rId6" imgW="1104840" imgH="39348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2060575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837075"/>
              </p:ext>
            </p:extLst>
          </p:nvPr>
        </p:nvGraphicFramePr>
        <p:xfrm>
          <a:off x="5010150" y="2727325"/>
          <a:ext cx="1117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8" imgW="1117440" imgH="1638000" progId="Equation.DSMT4">
                  <p:embed/>
                </p:oleObj>
              </mc:Choice>
              <mc:Fallback>
                <p:oleObj name="Equation" r:id="rId8" imgW="1117440" imgH="163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0150" y="2727325"/>
                        <a:ext cx="11176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98208"/>
              </p:ext>
            </p:extLst>
          </p:nvPr>
        </p:nvGraphicFramePr>
        <p:xfrm>
          <a:off x="6748463" y="2727325"/>
          <a:ext cx="1143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10" imgW="1143000" imgH="1638000" progId="Equation.DSMT4">
                  <p:embed/>
                </p:oleObj>
              </mc:Choice>
              <mc:Fallback>
                <p:oleObj name="Equation" r:id="rId10" imgW="1143000" imgH="163800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2727325"/>
                        <a:ext cx="1143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Овал 32"/>
          <p:cNvSpPr/>
          <p:nvPr/>
        </p:nvSpPr>
        <p:spPr>
          <a:xfrm>
            <a:off x="2843808" y="2204864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p2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935512"/>
              </p:ext>
            </p:extLst>
          </p:nvPr>
        </p:nvGraphicFramePr>
        <p:xfrm>
          <a:off x="7164288" y="2060848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12" imgW="1054080" imgH="393480" progId="Equation.DSMT4">
                  <p:embed/>
                </p:oleObj>
              </mc:Choice>
              <mc:Fallback>
                <p:oleObj name="Equation" r:id="rId12" imgW="1054080" imgH="39348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2399"/>
              </p:ext>
            </p:extLst>
          </p:nvPr>
        </p:nvGraphicFramePr>
        <p:xfrm>
          <a:off x="7164288" y="206084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14" imgW="1015920" imgH="393480" progId="Equation.DSMT4">
                  <p:embed/>
                </p:oleObj>
              </mc:Choice>
              <mc:Fallback>
                <p:oleObj name="Equation" r:id="rId14" imgW="1015920" imgH="393480" progId="Equation.DSMT4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Овал 35"/>
          <p:cNvSpPr/>
          <p:nvPr/>
        </p:nvSpPr>
        <p:spPr>
          <a:xfrm>
            <a:off x="2843808" y="458112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p4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83699"/>
              </p:ext>
            </p:extLst>
          </p:nvPr>
        </p:nvGraphicFramePr>
        <p:xfrm>
          <a:off x="7164288" y="206084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16" imgW="1066680" imgH="393480" progId="Equation.DSMT4">
                  <p:embed/>
                </p:oleObj>
              </mc:Choice>
              <mc:Fallback>
                <p:oleObj name="Equation" r:id="rId16" imgW="1066680" imgH="39348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398756"/>
              </p:ext>
            </p:extLst>
          </p:nvPr>
        </p:nvGraphicFramePr>
        <p:xfrm>
          <a:off x="7164288" y="206084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Equation" r:id="rId18" imgW="1117440" imgH="393480" progId="Equation.DSMT4">
                  <p:embed/>
                </p:oleObj>
              </mc:Choice>
              <mc:Fallback>
                <p:oleObj name="Equation" r:id="rId18" imgW="1117440" imgH="39348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06084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Овал 38"/>
          <p:cNvSpPr/>
          <p:nvPr/>
        </p:nvSpPr>
        <p:spPr>
          <a:xfrm>
            <a:off x="683568" y="3140968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p1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43808" y="3356992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p3</a:t>
            </a:r>
            <a:endParaRPr lang="ru-RU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6136" y="4941168"/>
            <a:ext cx="16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Нет тупика</a:t>
            </a:r>
          </a:p>
        </p:txBody>
      </p:sp>
    </p:spTree>
    <p:extLst>
      <p:ext uri="{BB962C8B-B14F-4D97-AF65-F5344CB8AC3E}">
        <p14:creationId xmlns:p14="http://schemas.microsoft.com/office/powerpoint/2010/main" val="2604434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animBg="1"/>
      <p:bldP spid="36" grpId="0" animBg="1"/>
      <p:bldP spid="39" grpId="0" animBg="1"/>
      <p:bldP spid="41" grpId="0" animBg="1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Выход из тупиковой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556792"/>
            <a:ext cx="8496300" cy="21242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776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Принудительная выгрузка ресурса.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Восстановление через откат к контрольной точке.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Уничтожение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1746081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1628800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19" name="Овал 18"/>
          <p:cNvSpPr/>
          <p:nvPr/>
        </p:nvSpPr>
        <p:spPr>
          <a:xfrm>
            <a:off x="3563888" y="4437112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cxnSp>
        <p:nvCxnSpPr>
          <p:cNvPr id="10" name="Прямая со стрелкой 9"/>
          <p:cNvCxnSpPr>
            <a:stCxn id="6" idx="0"/>
            <a:endCxn id="8" idx="3"/>
          </p:cNvCxnSpPr>
          <p:nvPr/>
        </p:nvCxnSpPr>
        <p:spPr>
          <a:xfrm flipV="1">
            <a:off x="2771800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9" idx="1"/>
          </p:cNvCxnSpPr>
          <p:nvPr/>
        </p:nvCxnSpPr>
        <p:spPr>
          <a:xfrm>
            <a:off x="2771800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19" idx="7"/>
          </p:cNvCxnSpPr>
          <p:nvPr/>
        </p:nvCxnSpPr>
        <p:spPr>
          <a:xfrm flipH="1">
            <a:off x="5284843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  <a:endCxn id="8" idx="5"/>
          </p:cNvCxnSpPr>
          <p:nvPr/>
        </p:nvCxnSpPr>
        <p:spPr>
          <a:xfrm flipH="1" flipV="1">
            <a:off x="5284843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2225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Траектории ресурсов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2209006"/>
            <a:ext cx="73247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719463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Безопасные и небезопасные состояния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795" y="1628800"/>
            <a:ext cx="848335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Введем матрицу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М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– максимально возможных запросов ресурсов процессами.  Для одного типа ресурсов она вырождается в вектор.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Состояние системы считается безопасным, если существует порядок планирования, при котором каждый процесс может доработать до конца, даже если все процессы внезапно и срочно запросят максимальное количество требуемых им ресурсов.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08821"/>
              </p:ext>
            </p:extLst>
          </p:nvPr>
        </p:nvGraphicFramePr>
        <p:xfrm>
          <a:off x="539552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96225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290989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3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28035"/>
              </p:ext>
            </p:extLst>
          </p:nvPr>
        </p:nvGraphicFramePr>
        <p:xfrm>
          <a:off x="2195736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2452409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947173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1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97447"/>
              </p:ext>
            </p:extLst>
          </p:nvPr>
        </p:nvGraphicFramePr>
        <p:xfrm>
          <a:off x="3851920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6200000">
            <a:off x="4108593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603357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5</a:t>
            </a: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2095"/>
              </p:ext>
            </p:extLst>
          </p:nvPr>
        </p:nvGraphicFramePr>
        <p:xfrm>
          <a:off x="5508104" y="4310258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5764777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6259541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5470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0</a:t>
            </a: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59574"/>
              </p:ext>
            </p:extLst>
          </p:nvPr>
        </p:nvGraphicFramePr>
        <p:xfrm>
          <a:off x="7164288" y="4310258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 rot="16200000">
            <a:off x="7420961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915725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524328" y="5470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40" y="58052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Все состояния безопасны</a:t>
            </a:r>
          </a:p>
        </p:txBody>
      </p:sp>
    </p:spTree>
    <p:extLst>
      <p:ext uri="{BB962C8B-B14F-4D97-AF65-F5344CB8AC3E}">
        <p14:creationId xmlns:p14="http://schemas.microsoft.com/office/powerpoint/2010/main" val="127445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7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Безопасные и небезопасные состояния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5877272"/>
            <a:ext cx="482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Безопасно только крайне левое состояние</a:t>
            </a: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43471"/>
              </p:ext>
            </p:extLst>
          </p:nvPr>
        </p:nvGraphicFramePr>
        <p:xfrm>
          <a:off x="539552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 rot="16200000">
            <a:off x="796225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290989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3</a:t>
            </a: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1361"/>
              </p:ext>
            </p:extLst>
          </p:nvPr>
        </p:nvGraphicFramePr>
        <p:xfrm>
          <a:off x="2699793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 rot="16200000">
            <a:off x="2956466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3451230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059833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2</a:t>
            </a:r>
          </a:p>
        </p:txBody>
      </p:sp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69668"/>
              </p:ext>
            </p:extLst>
          </p:nvPr>
        </p:nvGraphicFramePr>
        <p:xfrm>
          <a:off x="4788025" y="4293097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 rot="16200000">
            <a:off x="5044698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5539462" y="360437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148065" y="54530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0</a:t>
            </a: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6667"/>
              </p:ext>
            </p:extLst>
          </p:nvPr>
        </p:nvGraphicFramePr>
        <p:xfrm>
          <a:off x="6804249" y="4310258"/>
          <a:ext cx="14401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16200000">
            <a:off x="7060922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555686" y="362153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164289" y="54702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795" y="1628800"/>
            <a:ext cx="848335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Введем матрицу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М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– максимально возможных запросов ресурсов процессами.  Для одного типа ресурсов она вырождается в вектор.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Состояние системы считается безопасным, если существует порядок планирования, при котором каждый процесс может доработать до конца, даже если все процессы внезапно и срочно запросят максимальное количество требуемых им ресурсов.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78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  <p:bldP spid="38" grpId="0"/>
      <p:bldP spid="40" grpId="0"/>
      <p:bldP spid="41" grpId="0"/>
      <p:bldP spid="42" grpId="0"/>
      <p:bldP spid="44" grpId="0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35696" y="6381328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Алгоритм банкира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04277"/>
              </p:ext>
            </p:extLst>
          </p:nvPr>
        </p:nvGraphicFramePr>
        <p:xfrm>
          <a:off x="1115617" y="2852937"/>
          <a:ext cx="1440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372290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867054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7" y="44106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</a:t>
            </a:r>
            <a:r>
              <a:rPr lang="en-US" dirty="0"/>
              <a:t>10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60556"/>
              </p:ext>
            </p:extLst>
          </p:nvPr>
        </p:nvGraphicFramePr>
        <p:xfrm>
          <a:off x="3851921" y="2852937"/>
          <a:ext cx="1440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4108594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603358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211961" y="44106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2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43997"/>
              </p:ext>
            </p:extLst>
          </p:nvPr>
        </p:nvGraphicFramePr>
        <p:xfrm>
          <a:off x="6660233" y="2852937"/>
          <a:ext cx="1440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6200000">
            <a:off x="6916906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411670" y="216421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020273" y="44106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339751" y="4941168"/>
            <a:ext cx="45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Крайнее правое состояние небезопасно</a:t>
            </a:r>
          </a:p>
        </p:txBody>
      </p:sp>
    </p:spTree>
    <p:extLst>
      <p:ext uri="{BB962C8B-B14F-4D97-AF65-F5344CB8AC3E}">
        <p14:creationId xmlns:p14="http://schemas.microsoft.com/office/powerpoint/2010/main" val="23138318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13" grpId="0"/>
      <p:bldP spid="7" grpId="0"/>
      <p:bldP spid="16" grpId="0"/>
      <p:bldP spid="17" grpId="0"/>
      <p:bldP spid="18" grpId="0"/>
      <p:bldP spid="20" grpId="0"/>
      <p:bldP spid="21" grpId="0"/>
      <p:bldP spid="22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Динамическое уклонение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35696" y="6381328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6796" y="1628800"/>
            <a:ext cx="8496300" cy="4608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Алгоритм банкира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552" y="1916832"/>
            <a:ext cx="82089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Выбираем любой непомеченный процесс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latin typeface="Arial" pitchFamily="34" charset="0"/>
                <a:cs typeface="Arial" pitchFamily="34" charset="0"/>
              </a:rPr>
              <a:t>, для которого </a:t>
            </a:r>
            <a:r>
              <a:rPr lang="en-US" dirty="0">
                <a:latin typeface="Arial" pitchFamily="34" charset="0"/>
                <a:cs typeface="Arial" pitchFamily="34" charset="0"/>
              </a:rPr>
              <a:t>i-</a:t>
            </a:r>
            <a:r>
              <a:rPr lang="ru-RU" dirty="0">
                <a:latin typeface="Arial" pitchFamily="34" charset="0"/>
                <a:cs typeface="Arial" pitchFamily="34" charset="0"/>
              </a:rPr>
              <a:t>я строка матрицы максимальных запросов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М</a:t>
            </a:r>
            <a:r>
              <a:rPr lang="ru-RU" dirty="0">
                <a:latin typeface="Arial" pitchFamily="34" charset="0"/>
                <a:cs typeface="Arial" pitchFamily="34" charset="0"/>
              </a:rPr>
              <a:t> меньше или равна вектору свободных ресурсов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Если такой процесс найден, помечаем его, прибавляем к вектору свободных ресурсов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i-</a:t>
            </a:r>
            <a:r>
              <a:rPr lang="ru-RU" dirty="0">
                <a:latin typeface="Arial" pitchFamily="34" charset="0"/>
                <a:cs typeface="Arial" pitchFamily="34" charset="0"/>
              </a:rPr>
              <a:t>ю строку матрицы распределения ресурсов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 идем на шаг 1.</a:t>
            </a:r>
            <a:br>
              <a:rPr lang="ru-RU" dirty="0">
                <a:latin typeface="Arial" pitchFamily="34" charset="0"/>
                <a:cs typeface="Arial" pitchFamily="34" charset="0"/>
              </a:rPr>
            </a:br>
            <a:r>
              <a:rPr lang="ru-RU" dirty="0">
                <a:latin typeface="Arial" pitchFamily="34" charset="0"/>
                <a:cs typeface="Arial" pitchFamily="34" charset="0"/>
              </a:rPr>
              <a:t>Если такого процесса нет – завершаем работу.</a:t>
            </a:r>
          </a:p>
          <a:p>
            <a:pPr>
              <a:spcBef>
                <a:spcPts val="600"/>
              </a:spcBef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Если непомеченных процессов не осталось – состояние системы безопасно.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4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32717" y="1700808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Системное предотвращение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411" y="1844824"/>
            <a:ext cx="820891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взаимного исключения.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По крайней мере один ресурс монопольно выделяется процессу.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удержания и ожидания.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Должен существовать п</a:t>
            </a:r>
            <a:r>
              <a:rPr lang="ru-RU" dirty="0">
                <a:latin typeface="Arial" pitchFamily="34" charset="0"/>
                <a:cs typeface="Arial" pitchFamily="34" charset="0"/>
              </a:rPr>
              <a:t>роцесс, удерживающий хотя бы один 	ресурс и ждущий выделения занятого ресурса.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2000" b="1" dirty="0" err="1">
                <a:latin typeface="Arial" pitchFamily="34" charset="0"/>
                <a:cs typeface="Arial" pitchFamily="34" charset="0"/>
              </a:rPr>
              <a:t>неперераспределяемости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Любой р</a:t>
            </a:r>
            <a:r>
              <a:rPr lang="ru-RU" dirty="0">
                <a:latin typeface="Arial" pitchFamily="34" charset="0"/>
                <a:cs typeface="Arial" pitchFamily="34" charset="0"/>
              </a:rPr>
              <a:t>есурс освобождается только захватившим его 	процессом после использования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Условие кругового ожидания.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dirty="0">
                <a:latin typeface="Arial" pitchFamily="34" charset="0"/>
                <a:cs typeface="Arial" pitchFamily="34" charset="0"/>
              </a:rPr>
              <a:t>Существует кольцевая цепь процессов, в которой каждый 	процесс ждет доступа к ресурсу, удерживаемому  следующим 	процессом цепи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034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1628800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19" name="Овал 18"/>
          <p:cNvSpPr/>
          <p:nvPr/>
        </p:nvSpPr>
        <p:spPr>
          <a:xfrm>
            <a:off x="3563888" y="4437112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cxnSp>
        <p:nvCxnSpPr>
          <p:cNvPr id="10" name="Прямая со стрелкой 9"/>
          <p:cNvCxnSpPr>
            <a:stCxn id="6" idx="0"/>
            <a:endCxn id="8" idx="3"/>
          </p:cNvCxnSpPr>
          <p:nvPr/>
        </p:nvCxnSpPr>
        <p:spPr>
          <a:xfrm flipV="1">
            <a:off x="2771800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9" idx="1"/>
          </p:cNvCxnSpPr>
          <p:nvPr/>
        </p:nvCxnSpPr>
        <p:spPr>
          <a:xfrm>
            <a:off x="2771800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19" idx="7"/>
          </p:cNvCxnSpPr>
          <p:nvPr/>
        </p:nvCxnSpPr>
        <p:spPr>
          <a:xfrm flipH="1">
            <a:off x="5284843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  <a:endCxn id="8" idx="5"/>
          </p:cNvCxnSpPr>
          <p:nvPr/>
        </p:nvCxnSpPr>
        <p:spPr>
          <a:xfrm flipH="1" flipV="1">
            <a:off x="5284843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4379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124744"/>
            <a:ext cx="8496300" cy="511256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Сканер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292080" y="3284984"/>
            <a:ext cx="2160240" cy="72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Blue-ray </a:t>
            </a: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</a:t>
            </a:r>
          </a:p>
        </p:txBody>
      </p:sp>
      <p:sp>
        <p:nvSpPr>
          <p:cNvPr id="8" name="Овал 7"/>
          <p:cNvSpPr/>
          <p:nvPr/>
        </p:nvSpPr>
        <p:spPr>
          <a:xfrm>
            <a:off x="3563888" y="1628800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1</a:t>
            </a:r>
          </a:p>
        </p:txBody>
      </p:sp>
      <p:sp>
        <p:nvSpPr>
          <p:cNvPr id="19" name="Овал 18"/>
          <p:cNvSpPr/>
          <p:nvPr/>
        </p:nvSpPr>
        <p:spPr>
          <a:xfrm>
            <a:off x="3563888" y="4437112"/>
            <a:ext cx="2016224" cy="115212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2</a:t>
            </a:r>
          </a:p>
        </p:txBody>
      </p:sp>
      <p:cxnSp>
        <p:nvCxnSpPr>
          <p:cNvPr id="10" name="Прямая со стрелкой 9"/>
          <p:cNvCxnSpPr>
            <a:stCxn id="6" idx="0"/>
            <a:endCxn id="8" idx="3"/>
          </p:cNvCxnSpPr>
          <p:nvPr/>
        </p:nvCxnSpPr>
        <p:spPr>
          <a:xfrm flipV="1">
            <a:off x="2771800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9" idx="1"/>
          </p:cNvCxnSpPr>
          <p:nvPr/>
        </p:nvCxnSpPr>
        <p:spPr>
          <a:xfrm>
            <a:off x="2771800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2"/>
            <a:endCxn id="19" idx="7"/>
          </p:cNvCxnSpPr>
          <p:nvPr/>
        </p:nvCxnSpPr>
        <p:spPr>
          <a:xfrm flipH="1">
            <a:off x="5284843" y="4005064"/>
            <a:ext cx="1087357" cy="6007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  <a:endCxn id="8" idx="5"/>
          </p:cNvCxnSpPr>
          <p:nvPr/>
        </p:nvCxnSpPr>
        <p:spPr>
          <a:xfrm flipH="1" flipV="1">
            <a:off x="5284843" y="2612203"/>
            <a:ext cx="1087357" cy="6727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554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Проблема 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producer-consumer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Решение с помощью семафоров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1700808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Semaphore full = 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Semaphore empty = N;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60487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2924944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Producer: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P(empty);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put_item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V(full);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92080" y="2852936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292080" y="2917393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Consumer: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P(full);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get_item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empti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consume_item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1138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Проблема 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producer-consumer</a:t>
            </a:r>
            <a:endParaRPr kumimoji="0" lang="ru-RU" sz="3600" b="1" noProof="1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Тупиковая ситуация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00808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1700808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Semaphore full = 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Semaphore empty = N;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60487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2924944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Producer: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P(empty);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put_item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V(full);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92080" y="2852936"/>
            <a:ext cx="3168352" cy="32345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292080" y="2917393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Consumer: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while(1){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P(full);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get_item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mut_ex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>
                <a:latin typeface="Arial" pitchFamily="34" charset="0"/>
                <a:cs typeface="Arial" pitchFamily="34" charset="0"/>
              </a:rPr>
              <a:t>V(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empti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80000"/>
            <a:r>
              <a:rPr lang="en-US" sz="2000" dirty="0" err="1">
                <a:latin typeface="Arial" pitchFamily="34" charset="0"/>
                <a:cs typeface="Arial" pitchFamily="34" charset="0"/>
              </a:rPr>
              <a:t>consume_item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0000"/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34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060848"/>
            <a:ext cx="8496300" cy="30243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Нерегулируемый перекресток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2420888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13.11. На перекрестке равнозначных дорог водитель безрельсового транспортного средства обязан уступить дорогу транспортным средствам, приближающимся справа.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42406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Тупиковые ситуации</a:t>
            </a:r>
          </a:p>
        </p:txBody>
      </p:sp>
      <p:sp>
        <p:nvSpPr>
          <p:cNvPr id="2048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Стр. </a:t>
            </a:r>
            <a:fld id="{BDF9B0EE-7028-482D-A0AB-47ECCA50F11A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772816"/>
            <a:ext cx="8496300" cy="44644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00" y="2060848"/>
            <a:ext cx="39338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4571999" y="2060848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4572322" y="4509120"/>
            <a:ext cx="1" cy="1485553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12290" idx="1"/>
          </p:cNvCxnSpPr>
          <p:nvPr/>
        </p:nvCxnSpPr>
        <p:spPr>
          <a:xfrm flipV="1">
            <a:off x="2629300" y="4027760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5076056" y="4050456"/>
            <a:ext cx="1438644" cy="1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66589"/>
            <a:ext cx="973455" cy="2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12670" y="4612466"/>
            <a:ext cx="373380" cy="16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hteck 36"/>
          <p:cNvSpPr>
            <a:spLocks noChangeArrowheads="1"/>
          </p:cNvSpPr>
          <p:nvPr/>
        </p:nvSpPr>
        <p:spPr bwMode="gray">
          <a:xfrm>
            <a:off x="323849" y="90872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Нерегулируемый перекресток</a:t>
            </a:r>
          </a:p>
        </p:txBody>
      </p:sp>
    </p:spTree>
    <p:extLst>
      <p:ext uri="{BB962C8B-B14F-4D97-AF65-F5344CB8AC3E}">
        <p14:creationId xmlns:p14="http://schemas.microsoft.com/office/powerpoint/2010/main" val="1182615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136E-6 L -0.00122 -0.3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7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7247E-6 L 0.34062 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Microsoft Office PowerPoint</Application>
  <PresentationFormat>Экран (4:3)</PresentationFormat>
  <Paragraphs>636</Paragraphs>
  <Slides>36</Slides>
  <Notes>36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7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Equation</vt:lpstr>
      <vt:lpstr>Презентация PowerPoint</vt:lpstr>
      <vt:lpstr>Тема 6</vt:lpstr>
      <vt:lpstr>Тупиковые ситуации</vt:lpstr>
      <vt:lpstr>Тупиковые ситуации</vt:lpstr>
      <vt:lpstr>Тупиковые ситуации</vt:lpstr>
      <vt:lpstr>Проблема producer-consumer</vt:lpstr>
      <vt:lpstr>Проблема producer-consumer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Тупиковые ситуации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Обнаружение тупиков</vt:lpstr>
      <vt:lpstr>Выход из тупиковой ситуации</vt:lpstr>
      <vt:lpstr>Динамическое уклонение</vt:lpstr>
      <vt:lpstr>Динамическое уклонение</vt:lpstr>
      <vt:lpstr>Динамическое уклонение</vt:lpstr>
      <vt:lpstr>Динамическое уклонение</vt:lpstr>
      <vt:lpstr>Динамическое уклонение</vt:lpstr>
      <vt:lpstr>Тупиковые ситуации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2017-02-14T03:26:12Z</dcterms:modified>
</cp:coreProperties>
</file>