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24"/>
  </p:notesMasterIdLst>
  <p:sldIdLst>
    <p:sldId id="257" r:id="rId4"/>
    <p:sldId id="262" r:id="rId5"/>
    <p:sldId id="294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3" r:id="rId19"/>
    <p:sldId id="332" r:id="rId20"/>
    <p:sldId id="335" r:id="rId21"/>
    <p:sldId id="334" r:id="rId22"/>
    <p:sldId id="271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2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9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5BFB331-1351-4218-8B45-F7472CCBAD34}" type="datetimeFigureOut">
              <a:rPr lang="ru-RU"/>
              <a:pPr>
                <a:defRPr/>
              </a:pPr>
              <a:t>10.04.2017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13D753A-A69E-472E-9DC5-B991AFBFDF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3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37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7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35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2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24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24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84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5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EA461B-9ECC-41D4-A73A-204D0681DC0D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D36394-CE77-4217-9E79-EC7491A1D237}" type="slidenum">
              <a:rPr lang="de-DE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de-DE" altLang="ru-RU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0D83929E-E0F9-4690-9C76-FC81464A513F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3604D0D-E0D0-416E-A3DA-E04292C5DE09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0D83929E-E0F9-4690-9C76-FC81464A513F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3604D0D-E0D0-416E-A3DA-E04292C5DE09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0D83929E-E0F9-4690-9C76-FC81464A513F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3604D0D-E0D0-416E-A3DA-E04292C5DE09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14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32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2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3929E-E0F9-4690-9C76-FC81464A513F}" type="slidenum"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04D0D-E0D0-416E-A3DA-E04292C5DE09}" type="slidenum"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pPr marL="0" marR="0" lvl="0" indent="0" algn="r" defTabSz="9477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8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AF794D42-C7A7-4B13-A67E-62577B6A5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C1C02F75-33E6-4945-A8BF-8F545A7831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1FD72D16-B20A-4EE5-A751-576E6F1A80E7}" type="slidenum">
              <a:rPr lang="de-DE" altLang="ru-RU" smtClean="0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94A45A31-6060-441C-842E-A12BB158B3E3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1E598F4B-FB97-4A47-AFB6-D9A29455CA15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9FC8E400-0248-4EFC-B824-3AD4D470E932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E5792711-1995-4618-B1A0-602722D6CBB6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1" sz="1600">
                <a:solidFill>
                  <a:srgbClr val="FFFFFF"/>
                </a:solidFill>
                <a:ea typeface="Arial Unicode MS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A265424B-C2C5-4FEE-BA1A-7CBEDA002B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1" sz="1600">
                <a:solidFill>
                  <a:srgbClr val="FFFFFF"/>
                </a:solidFill>
                <a:ea typeface="Arial Unicode MS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A726E592-169F-4F09-85A3-7373B3186B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614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white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/>
              <a:t>ВШЭ-2017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B84E6DAC-E5DC-4D97-82FB-A4AC584BDE71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118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315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 dirty="0">
                <a:solidFill>
                  <a:srgbClr val="800000"/>
                </a:solidFill>
                <a:cs typeface="Arial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cs typeface="Arial" charset="0"/>
              </a:rPr>
            </a:br>
            <a:r>
              <a:rPr lang="ru-RU" sz="5400" dirty="0">
                <a:solidFill>
                  <a:srgbClr val="800000"/>
                </a:solidFill>
                <a:cs typeface="Arial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cs typeface="Arial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cs typeface="Arial" charset="0"/>
              </a:rPr>
            </a:br>
            <a:r>
              <a:rPr lang="ru-RU" sz="5400" dirty="0">
                <a:solidFill>
                  <a:srgbClr val="800000"/>
                </a:solidFill>
                <a:cs typeface="Arial" charset="0"/>
              </a:rPr>
              <a:t>Систем</a:t>
            </a:r>
          </a:p>
          <a:p>
            <a:br>
              <a:rPr lang="en-US" sz="5400" dirty="0">
                <a:solidFill>
                  <a:srgbClr val="800000"/>
                </a:solidFill>
                <a:cs typeface="Arial" charset="0"/>
              </a:rPr>
            </a:br>
            <a:r>
              <a:rPr lang="ru-RU" sz="5400" dirty="0">
                <a:solidFill>
                  <a:srgbClr val="800000"/>
                </a:solidFill>
                <a:cs typeface="Arial" charset="0"/>
              </a:rPr>
              <a:t>ВШЭ-2017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5"/>
            <a:ext cx="8674100" cy="4585861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Локальные алгоритмы замещения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641635"/>
            <a:ext cx="8092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ru-RU" sz="2800" b="1" dirty="0">
                <a:solidFill>
                  <a:schemeClr val="tx2"/>
                </a:solidFill>
              </a:rPr>
              <a:t>FIFO (First Input – First Output)  </a:t>
            </a:r>
            <a:endParaRPr lang="ru-RU" altLang="ru-RU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60" name="Group 1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830578"/>
              </p:ext>
            </p:extLst>
          </p:nvPr>
        </p:nvGraphicFramePr>
        <p:xfrm>
          <a:off x="637200" y="2246313"/>
          <a:ext cx="7869238" cy="3594102"/>
        </p:xfrm>
        <a:graphic>
          <a:graphicData uri="http://schemas.openxmlformats.org/drawingml/2006/table">
            <a:tbl>
              <a:tblPr/>
              <a:tblGrid>
                <a:gridCol w="604089">
                  <a:extLst>
                    <a:ext uri="{9D8B030D-6E8A-4147-A177-3AD203B41FA5}">
                      <a16:colId xmlns:a16="http://schemas.microsoft.com/office/drawing/2014/main" val="4087262917"/>
                    </a:ext>
                  </a:extLst>
                </a:gridCol>
                <a:gridCol w="607013">
                  <a:extLst>
                    <a:ext uri="{9D8B030D-6E8A-4147-A177-3AD203B41FA5}">
                      <a16:colId xmlns:a16="http://schemas.microsoft.com/office/drawing/2014/main" val="3561293732"/>
                    </a:ext>
                  </a:extLst>
                </a:gridCol>
                <a:gridCol w="604089">
                  <a:extLst>
                    <a:ext uri="{9D8B030D-6E8A-4147-A177-3AD203B41FA5}">
                      <a16:colId xmlns:a16="http://schemas.microsoft.com/office/drawing/2014/main" val="162125843"/>
                    </a:ext>
                  </a:extLst>
                </a:gridCol>
                <a:gridCol w="607013">
                  <a:extLst>
                    <a:ext uri="{9D8B030D-6E8A-4147-A177-3AD203B41FA5}">
                      <a16:colId xmlns:a16="http://schemas.microsoft.com/office/drawing/2014/main" val="1845618676"/>
                    </a:ext>
                  </a:extLst>
                </a:gridCol>
                <a:gridCol w="604089">
                  <a:extLst>
                    <a:ext uri="{9D8B030D-6E8A-4147-A177-3AD203B41FA5}">
                      <a16:colId xmlns:a16="http://schemas.microsoft.com/office/drawing/2014/main" val="2537264680"/>
                    </a:ext>
                  </a:extLst>
                </a:gridCol>
                <a:gridCol w="605551">
                  <a:extLst>
                    <a:ext uri="{9D8B030D-6E8A-4147-A177-3AD203B41FA5}">
                      <a16:colId xmlns:a16="http://schemas.microsoft.com/office/drawing/2014/main" val="557133964"/>
                    </a:ext>
                  </a:extLst>
                </a:gridCol>
                <a:gridCol w="605551">
                  <a:extLst>
                    <a:ext uri="{9D8B030D-6E8A-4147-A177-3AD203B41FA5}">
                      <a16:colId xmlns:a16="http://schemas.microsoft.com/office/drawing/2014/main" val="3212817921"/>
                    </a:ext>
                  </a:extLst>
                </a:gridCol>
                <a:gridCol w="605551">
                  <a:extLst>
                    <a:ext uri="{9D8B030D-6E8A-4147-A177-3AD203B41FA5}">
                      <a16:colId xmlns:a16="http://schemas.microsoft.com/office/drawing/2014/main" val="4271906781"/>
                    </a:ext>
                  </a:extLst>
                </a:gridCol>
                <a:gridCol w="604088">
                  <a:extLst>
                    <a:ext uri="{9D8B030D-6E8A-4147-A177-3AD203B41FA5}">
                      <a16:colId xmlns:a16="http://schemas.microsoft.com/office/drawing/2014/main" val="712160465"/>
                    </a:ext>
                  </a:extLst>
                </a:gridCol>
                <a:gridCol w="607014">
                  <a:extLst>
                    <a:ext uri="{9D8B030D-6E8A-4147-A177-3AD203B41FA5}">
                      <a16:colId xmlns:a16="http://schemas.microsoft.com/office/drawing/2014/main" val="1356379376"/>
                    </a:ext>
                  </a:extLst>
                </a:gridCol>
                <a:gridCol w="604088">
                  <a:extLst>
                    <a:ext uri="{9D8B030D-6E8A-4147-A177-3AD203B41FA5}">
                      <a16:colId xmlns:a16="http://schemas.microsoft.com/office/drawing/2014/main" val="888934989"/>
                    </a:ext>
                  </a:extLst>
                </a:gridCol>
                <a:gridCol w="607014">
                  <a:extLst>
                    <a:ext uri="{9D8B030D-6E8A-4147-A177-3AD203B41FA5}">
                      <a16:colId xmlns:a16="http://schemas.microsoft.com/office/drawing/2014/main" val="57074130"/>
                    </a:ext>
                  </a:extLst>
                </a:gridCol>
                <a:gridCol w="604088">
                  <a:extLst>
                    <a:ext uri="{9D8B030D-6E8A-4147-A177-3AD203B41FA5}">
                      <a16:colId xmlns:a16="http://schemas.microsoft.com/office/drawing/2014/main" val="1325858148"/>
                    </a:ext>
                  </a:extLst>
                </a:gridCol>
              </a:tblGrid>
              <a:tr h="606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627796"/>
                  </a:ext>
                </a:extLst>
              </a:tr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97428"/>
                  </a:ext>
                </a:extLst>
              </a:tr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908923"/>
                  </a:ext>
                </a:extLst>
              </a:tr>
              <a:tr h="612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995144"/>
                  </a:ext>
                </a:extLst>
              </a:tr>
              <a:tr h="611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595746"/>
                  </a:ext>
                </a:extLst>
              </a:tr>
              <a:tr h="611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743066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359017" y="531023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65" name="TextBox 64"/>
          <p:cNvSpPr txBox="1"/>
          <p:nvPr/>
        </p:nvSpPr>
        <p:spPr>
          <a:xfrm>
            <a:off x="1368804" y="292915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66" name="TextBox 65"/>
          <p:cNvSpPr txBox="1"/>
          <p:nvPr/>
        </p:nvSpPr>
        <p:spPr>
          <a:xfrm>
            <a:off x="1956034" y="530324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67" name="TextBox 66"/>
          <p:cNvSpPr txBox="1"/>
          <p:nvPr/>
        </p:nvSpPr>
        <p:spPr>
          <a:xfrm>
            <a:off x="1965821" y="292216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68" name="TextBox 67"/>
          <p:cNvSpPr txBox="1"/>
          <p:nvPr/>
        </p:nvSpPr>
        <p:spPr>
          <a:xfrm>
            <a:off x="1949043" y="348422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69" name="TextBox 68"/>
          <p:cNvSpPr txBox="1"/>
          <p:nvPr/>
        </p:nvSpPr>
        <p:spPr>
          <a:xfrm>
            <a:off x="2569829" y="530463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70" name="TextBox 69"/>
          <p:cNvSpPr txBox="1"/>
          <p:nvPr/>
        </p:nvSpPr>
        <p:spPr>
          <a:xfrm>
            <a:off x="2579616" y="292356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71" name="TextBox 70"/>
          <p:cNvSpPr txBox="1"/>
          <p:nvPr/>
        </p:nvSpPr>
        <p:spPr>
          <a:xfrm>
            <a:off x="2562838" y="348562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72" name="TextBox 71"/>
          <p:cNvSpPr txBox="1"/>
          <p:nvPr/>
        </p:nvSpPr>
        <p:spPr>
          <a:xfrm>
            <a:off x="2571227" y="412318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73" name="TextBox 72"/>
          <p:cNvSpPr txBox="1"/>
          <p:nvPr/>
        </p:nvSpPr>
        <p:spPr>
          <a:xfrm>
            <a:off x="3166846" y="530603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74" name="TextBox 73"/>
          <p:cNvSpPr txBox="1"/>
          <p:nvPr/>
        </p:nvSpPr>
        <p:spPr>
          <a:xfrm>
            <a:off x="3176633" y="292495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75" name="TextBox 74"/>
          <p:cNvSpPr txBox="1"/>
          <p:nvPr/>
        </p:nvSpPr>
        <p:spPr>
          <a:xfrm>
            <a:off x="3159855" y="348702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76" name="TextBox 75"/>
          <p:cNvSpPr txBox="1"/>
          <p:nvPr/>
        </p:nvSpPr>
        <p:spPr>
          <a:xfrm>
            <a:off x="3168244" y="412458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77" name="TextBox 76"/>
          <p:cNvSpPr txBox="1"/>
          <p:nvPr/>
        </p:nvSpPr>
        <p:spPr>
          <a:xfrm>
            <a:off x="3168244" y="470342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79" name="TextBox 78"/>
          <p:cNvSpPr txBox="1"/>
          <p:nvPr/>
        </p:nvSpPr>
        <p:spPr>
          <a:xfrm>
            <a:off x="3798817" y="292635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80" name="TextBox 79"/>
          <p:cNvSpPr txBox="1"/>
          <p:nvPr/>
        </p:nvSpPr>
        <p:spPr>
          <a:xfrm>
            <a:off x="3782039" y="348841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81" name="TextBox 80"/>
          <p:cNvSpPr txBox="1"/>
          <p:nvPr/>
        </p:nvSpPr>
        <p:spPr>
          <a:xfrm>
            <a:off x="3790428" y="412598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82" name="TextBox 81"/>
          <p:cNvSpPr txBox="1"/>
          <p:nvPr/>
        </p:nvSpPr>
        <p:spPr>
          <a:xfrm>
            <a:off x="3790428" y="470482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84" name="TextBox 83"/>
          <p:cNvSpPr txBox="1"/>
          <p:nvPr/>
        </p:nvSpPr>
        <p:spPr>
          <a:xfrm>
            <a:off x="4404223" y="292775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85" name="TextBox 84"/>
          <p:cNvSpPr txBox="1"/>
          <p:nvPr/>
        </p:nvSpPr>
        <p:spPr>
          <a:xfrm>
            <a:off x="4387445" y="348981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86" name="TextBox 85"/>
          <p:cNvSpPr txBox="1"/>
          <p:nvPr/>
        </p:nvSpPr>
        <p:spPr>
          <a:xfrm>
            <a:off x="4395834" y="412738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87" name="TextBox 86"/>
          <p:cNvSpPr txBox="1"/>
          <p:nvPr/>
        </p:nvSpPr>
        <p:spPr>
          <a:xfrm>
            <a:off x="4395834" y="470622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88" name="TextBox 87"/>
          <p:cNvSpPr txBox="1"/>
          <p:nvPr/>
        </p:nvSpPr>
        <p:spPr>
          <a:xfrm>
            <a:off x="4991453" y="531023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89" name="TextBox 88"/>
          <p:cNvSpPr txBox="1"/>
          <p:nvPr/>
        </p:nvSpPr>
        <p:spPr>
          <a:xfrm>
            <a:off x="5001240" y="292915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90" name="TextBox 89"/>
          <p:cNvSpPr txBox="1"/>
          <p:nvPr/>
        </p:nvSpPr>
        <p:spPr>
          <a:xfrm>
            <a:off x="4984462" y="349121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91" name="TextBox 90"/>
          <p:cNvSpPr txBox="1"/>
          <p:nvPr/>
        </p:nvSpPr>
        <p:spPr>
          <a:xfrm>
            <a:off x="4992851" y="412877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92" name="TextBox 91"/>
          <p:cNvSpPr txBox="1"/>
          <p:nvPr/>
        </p:nvSpPr>
        <p:spPr>
          <a:xfrm>
            <a:off x="4992851" y="470762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93" name="TextBox 92"/>
          <p:cNvSpPr txBox="1"/>
          <p:nvPr/>
        </p:nvSpPr>
        <p:spPr>
          <a:xfrm>
            <a:off x="5588470" y="530323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94" name="TextBox 93"/>
          <p:cNvSpPr txBox="1"/>
          <p:nvPr/>
        </p:nvSpPr>
        <p:spPr>
          <a:xfrm>
            <a:off x="5598257" y="292216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95" name="TextBox 94"/>
          <p:cNvSpPr txBox="1"/>
          <p:nvPr/>
        </p:nvSpPr>
        <p:spPr>
          <a:xfrm>
            <a:off x="5581479" y="348422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96" name="TextBox 95"/>
          <p:cNvSpPr txBox="1"/>
          <p:nvPr/>
        </p:nvSpPr>
        <p:spPr>
          <a:xfrm>
            <a:off x="5589868" y="412178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97" name="TextBox 96"/>
          <p:cNvSpPr txBox="1"/>
          <p:nvPr/>
        </p:nvSpPr>
        <p:spPr>
          <a:xfrm>
            <a:off x="5589868" y="470062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98" name="TextBox 97"/>
          <p:cNvSpPr txBox="1"/>
          <p:nvPr/>
        </p:nvSpPr>
        <p:spPr>
          <a:xfrm>
            <a:off x="6219043" y="530463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99" name="TextBox 98"/>
          <p:cNvSpPr txBox="1"/>
          <p:nvPr/>
        </p:nvSpPr>
        <p:spPr>
          <a:xfrm>
            <a:off x="6228830" y="292355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100" name="TextBox 99"/>
          <p:cNvSpPr txBox="1"/>
          <p:nvPr/>
        </p:nvSpPr>
        <p:spPr>
          <a:xfrm>
            <a:off x="6212052" y="348562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220441" y="412318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220441" y="470202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16060" y="530603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825847" y="292495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809069" y="348702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817458" y="412458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17458" y="470342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413077" y="530743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422864" y="292635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406086" y="348841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14475" y="412598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414475" y="470482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10094" y="530883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19881" y="292775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03103" y="348981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11492" y="412738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011492" y="470622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152803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5"/>
            <a:ext cx="8674100" cy="4585861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Локальные алгоритмы замещения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641635"/>
            <a:ext cx="8092866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800" b="1" dirty="0">
                <a:solidFill>
                  <a:schemeClr val="tx2"/>
                </a:solidFill>
              </a:rPr>
              <a:t>Аномалия </a:t>
            </a:r>
            <a:r>
              <a:rPr lang="en-US" altLang="ru-RU" sz="2800" b="1" dirty="0" err="1">
                <a:solidFill>
                  <a:schemeClr val="tx2"/>
                </a:solidFill>
              </a:rPr>
              <a:t>Belady</a:t>
            </a:r>
            <a:endParaRPr lang="en-US" altLang="ru-RU" sz="2800" b="1" dirty="0">
              <a:solidFill>
                <a:schemeClr val="tx2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200" dirty="0"/>
              <a:t>Для некоторых строк запросов работа алгоритма при увеличении количества выделенных кадров приводит к увеличению числа страничных нарушений.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641" y="3302272"/>
            <a:ext cx="4127659" cy="263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9031" y="5703197"/>
            <a:ext cx="181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Silbershatz</a:t>
            </a:r>
            <a:r>
              <a:rPr lang="en-US" sz="1200" dirty="0"/>
              <a:t>, Galvin, Gagne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424187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5"/>
            <a:ext cx="8674100" cy="4585861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Локальные алгоритмы замещения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641635"/>
            <a:ext cx="8092866" cy="312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800" b="1" dirty="0">
                <a:solidFill>
                  <a:schemeClr val="tx2"/>
                </a:solidFill>
              </a:rPr>
              <a:t>Стековые алгоритмы</a:t>
            </a: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200" dirty="0"/>
              <a:t>Алгоритмы, для которых при одной и той же строке запросов в один и тот же момент ее обработки набор страниц в памяти для </a:t>
            </a:r>
            <a:r>
              <a:rPr lang="en-US" altLang="ru-RU" sz="2200" dirty="0"/>
              <a:t>n </a:t>
            </a:r>
            <a:r>
              <a:rPr lang="ru-RU" altLang="ru-RU" sz="2200" dirty="0"/>
              <a:t>кадров всегда есть подмножество набора страниц в памяти для </a:t>
            </a:r>
            <a:r>
              <a:rPr lang="en-US" altLang="ru-RU" sz="2200" dirty="0"/>
              <a:t>n+1 </a:t>
            </a:r>
            <a:r>
              <a:rPr lang="ru-RU" altLang="ru-RU" sz="2200" dirty="0"/>
              <a:t>кадра, называются </a:t>
            </a:r>
            <a:r>
              <a:rPr lang="ru-RU" altLang="ru-RU" sz="2200" b="1" dirty="0"/>
              <a:t>стековыми алгоритмами</a:t>
            </a:r>
            <a:r>
              <a:rPr lang="ru-RU" altLang="ru-RU" sz="2200" dirty="0"/>
              <a:t>.</a:t>
            </a: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endParaRPr lang="ru-RU" altLang="ru-RU" sz="2200" dirty="0"/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200" b="1" dirty="0">
                <a:solidFill>
                  <a:srgbClr val="FF0000"/>
                </a:solidFill>
              </a:rPr>
              <a:t>Стековые алгоритмы не проявляют аномалии </a:t>
            </a:r>
            <a:r>
              <a:rPr lang="en-US" altLang="ru-RU" sz="2200" b="1" dirty="0" err="1">
                <a:solidFill>
                  <a:srgbClr val="FF0000"/>
                </a:solidFill>
              </a:rPr>
              <a:t>Belady</a:t>
            </a:r>
            <a:r>
              <a:rPr lang="en-US" altLang="ru-RU" sz="2200" b="1" dirty="0">
                <a:solidFill>
                  <a:srgbClr val="FF0000"/>
                </a:solidFill>
              </a:rPr>
              <a:t>.</a:t>
            </a:r>
            <a:endParaRPr lang="ru-RU" altLang="ru-RU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763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4"/>
            <a:ext cx="8674100" cy="4602639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Локальные алгоритмы замещения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641635"/>
            <a:ext cx="8092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ru-RU" sz="2800" b="1" dirty="0">
                <a:solidFill>
                  <a:schemeClr val="tx2"/>
                </a:solidFill>
              </a:rPr>
              <a:t>OPT (</a:t>
            </a:r>
            <a:r>
              <a:rPr lang="ru-RU" altLang="ru-RU" sz="2800" b="1" dirty="0">
                <a:solidFill>
                  <a:schemeClr val="tx2"/>
                </a:solidFill>
              </a:rPr>
              <a:t>Оптимальный алгоритм</a:t>
            </a:r>
            <a:r>
              <a:rPr lang="en-US" altLang="ru-RU" sz="2800" b="1" dirty="0">
                <a:solidFill>
                  <a:schemeClr val="tx2"/>
                </a:solidFill>
              </a:rPr>
              <a:t>)  </a:t>
            </a:r>
            <a:endParaRPr lang="ru-RU" altLang="ru-RU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60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53246"/>
              </p:ext>
            </p:extLst>
          </p:nvPr>
        </p:nvGraphicFramePr>
        <p:xfrm>
          <a:off x="637200" y="2246313"/>
          <a:ext cx="7902796" cy="3594102"/>
        </p:xfrm>
        <a:graphic>
          <a:graphicData uri="http://schemas.openxmlformats.org/drawingml/2006/table">
            <a:tbl>
              <a:tblPr/>
              <a:tblGrid>
                <a:gridCol w="606665">
                  <a:extLst>
                    <a:ext uri="{9D8B030D-6E8A-4147-A177-3AD203B41FA5}">
                      <a16:colId xmlns:a16="http://schemas.microsoft.com/office/drawing/2014/main" val="4135332860"/>
                    </a:ext>
                  </a:extLst>
                </a:gridCol>
                <a:gridCol w="609602">
                  <a:extLst>
                    <a:ext uri="{9D8B030D-6E8A-4147-A177-3AD203B41FA5}">
                      <a16:colId xmlns:a16="http://schemas.microsoft.com/office/drawing/2014/main" val="2168558740"/>
                    </a:ext>
                  </a:extLst>
                </a:gridCol>
                <a:gridCol w="606665">
                  <a:extLst>
                    <a:ext uri="{9D8B030D-6E8A-4147-A177-3AD203B41FA5}">
                      <a16:colId xmlns:a16="http://schemas.microsoft.com/office/drawing/2014/main" val="1496028856"/>
                    </a:ext>
                  </a:extLst>
                </a:gridCol>
                <a:gridCol w="609602">
                  <a:extLst>
                    <a:ext uri="{9D8B030D-6E8A-4147-A177-3AD203B41FA5}">
                      <a16:colId xmlns:a16="http://schemas.microsoft.com/office/drawing/2014/main" val="636901185"/>
                    </a:ext>
                  </a:extLst>
                </a:gridCol>
                <a:gridCol w="606665">
                  <a:extLst>
                    <a:ext uri="{9D8B030D-6E8A-4147-A177-3AD203B41FA5}">
                      <a16:colId xmlns:a16="http://schemas.microsoft.com/office/drawing/2014/main" val="1878027128"/>
                    </a:ext>
                  </a:extLst>
                </a:gridCol>
                <a:gridCol w="608133">
                  <a:extLst>
                    <a:ext uri="{9D8B030D-6E8A-4147-A177-3AD203B41FA5}">
                      <a16:colId xmlns:a16="http://schemas.microsoft.com/office/drawing/2014/main" val="1300028269"/>
                    </a:ext>
                  </a:extLst>
                </a:gridCol>
                <a:gridCol w="608133">
                  <a:extLst>
                    <a:ext uri="{9D8B030D-6E8A-4147-A177-3AD203B41FA5}">
                      <a16:colId xmlns:a16="http://schemas.microsoft.com/office/drawing/2014/main" val="2890523731"/>
                    </a:ext>
                  </a:extLst>
                </a:gridCol>
                <a:gridCol w="608133">
                  <a:extLst>
                    <a:ext uri="{9D8B030D-6E8A-4147-A177-3AD203B41FA5}">
                      <a16:colId xmlns:a16="http://schemas.microsoft.com/office/drawing/2014/main" val="1632984703"/>
                    </a:ext>
                  </a:extLst>
                </a:gridCol>
                <a:gridCol w="606664">
                  <a:extLst>
                    <a:ext uri="{9D8B030D-6E8A-4147-A177-3AD203B41FA5}">
                      <a16:colId xmlns:a16="http://schemas.microsoft.com/office/drawing/2014/main" val="2572393358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3398434625"/>
                    </a:ext>
                  </a:extLst>
                </a:gridCol>
                <a:gridCol w="606664">
                  <a:extLst>
                    <a:ext uri="{9D8B030D-6E8A-4147-A177-3AD203B41FA5}">
                      <a16:colId xmlns:a16="http://schemas.microsoft.com/office/drawing/2014/main" val="81074780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1861066530"/>
                    </a:ext>
                  </a:extLst>
                </a:gridCol>
                <a:gridCol w="606664">
                  <a:extLst>
                    <a:ext uri="{9D8B030D-6E8A-4147-A177-3AD203B41FA5}">
                      <a16:colId xmlns:a16="http://schemas.microsoft.com/office/drawing/2014/main" val="4283955405"/>
                    </a:ext>
                  </a:extLst>
                </a:gridCol>
              </a:tblGrid>
              <a:tr h="606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827155"/>
                  </a:ext>
                </a:extLst>
              </a:tr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323474"/>
                  </a:ext>
                </a:extLst>
              </a:tr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610453"/>
                  </a:ext>
                </a:extLst>
              </a:tr>
              <a:tr h="612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68805"/>
                  </a:ext>
                </a:extLst>
              </a:tr>
              <a:tr h="611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314594"/>
                  </a:ext>
                </a:extLst>
              </a:tr>
              <a:tr h="611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662394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359017" y="531023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65" name="TextBox 64"/>
          <p:cNvSpPr txBox="1"/>
          <p:nvPr/>
        </p:nvSpPr>
        <p:spPr>
          <a:xfrm>
            <a:off x="1368804" y="292915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66" name="TextBox 65"/>
          <p:cNvSpPr txBox="1"/>
          <p:nvPr/>
        </p:nvSpPr>
        <p:spPr>
          <a:xfrm>
            <a:off x="1956034" y="530324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67" name="TextBox 66"/>
          <p:cNvSpPr txBox="1"/>
          <p:nvPr/>
        </p:nvSpPr>
        <p:spPr>
          <a:xfrm>
            <a:off x="1965821" y="292216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68" name="TextBox 67"/>
          <p:cNvSpPr txBox="1"/>
          <p:nvPr/>
        </p:nvSpPr>
        <p:spPr>
          <a:xfrm>
            <a:off x="1949043" y="348422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69" name="TextBox 68"/>
          <p:cNvSpPr txBox="1"/>
          <p:nvPr/>
        </p:nvSpPr>
        <p:spPr>
          <a:xfrm>
            <a:off x="2569829" y="530463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70" name="TextBox 69"/>
          <p:cNvSpPr txBox="1"/>
          <p:nvPr/>
        </p:nvSpPr>
        <p:spPr>
          <a:xfrm>
            <a:off x="2579616" y="292356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71" name="TextBox 70"/>
          <p:cNvSpPr txBox="1"/>
          <p:nvPr/>
        </p:nvSpPr>
        <p:spPr>
          <a:xfrm>
            <a:off x="2562838" y="348562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72" name="TextBox 71"/>
          <p:cNvSpPr txBox="1"/>
          <p:nvPr/>
        </p:nvSpPr>
        <p:spPr>
          <a:xfrm>
            <a:off x="2571227" y="412318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73" name="TextBox 72"/>
          <p:cNvSpPr txBox="1"/>
          <p:nvPr/>
        </p:nvSpPr>
        <p:spPr>
          <a:xfrm>
            <a:off x="3166846" y="530603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74" name="TextBox 73"/>
          <p:cNvSpPr txBox="1"/>
          <p:nvPr/>
        </p:nvSpPr>
        <p:spPr>
          <a:xfrm>
            <a:off x="3176633" y="292495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75" name="TextBox 74"/>
          <p:cNvSpPr txBox="1"/>
          <p:nvPr/>
        </p:nvSpPr>
        <p:spPr>
          <a:xfrm>
            <a:off x="3159855" y="348702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76" name="TextBox 75"/>
          <p:cNvSpPr txBox="1"/>
          <p:nvPr/>
        </p:nvSpPr>
        <p:spPr>
          <a:xfrm>
            <a:off x="3168244" y="412458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77" name="TextBox 76"/>
          <p:cNvSpPr txBox="1"/>
          <p:nvPr/>
        </p:nvSpPr>
        <p:spPr>
          <a:xfrm>
            <a:off x="3168244" y="470342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78" name="TextBox 77"/>
          <p:cNvSpPr txBox="1"/>
          <p:nvPr/>
        </p:nvSpPr>
        <p:spPr>
          <a:xfrm>
            <a:off x="3798817" y="292635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79" name="TextBox 78"/>
          <p:cNvSpPr txBox="1"/>
          <p:nvPr/>
        </p:nvSpPr>
        <p:spPr>
          <a:xfrm>
            <a:off x="3782039" y="348841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80" name="TextBox 79"/>
          <p:cNvSpPr txBox="1"/>
          <p:nvPr/>
        </p:nvSpPr>
        <p:spPr>
          <a:xfrm>
            <a:off x="3790428" y="412598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81" name="TextBox 80"/>
          <p:cNvSpPr txBox="1"/>
          <p:nvPr/>
        </p:nvSpPr>
        <p:spPr>
          <a:xfrm>
            <a:off x="3790428" y="470482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82" name="TextBox 81"/>
          <p:cNvSpPr txBox="1"/>
          <p:nvPr/>
        </p:nvSpPr>
        <p:spPr>
          <a:xfrm>
            <a:off x="4404223" y="292775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83" name="TextBox 82"/>
          <p:cNvSpPr txBox="1"/>
          <p:nvPr/>
        </p:nvSpPr>
        <p:spPr>
          <a:xfrm>
            <a:off x="4387445" y="348981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84" name="TextBox 83"/>
          <p:cNvSpPr txBox="1"/>
          <p:nvPr/>
        </p:nvSpPr>
        <p:spPr>
          <a:xfrm>
            <a:off x="4395834" y="412738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85" name="TextBox 84"/>
          <p:cNvSpPr txBox="1"/>
          <p:nvPr/>
        </p:nvSpPr>
        <p:spPr>
          <a:xfrm>
            <a:off x="4395834" y="470622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86" name="TextBox 85"/>
          <p:cNvSpPr txBox="1"/>
          <p:nvPr/>
        </p:nvSpPr>
        <p:spPr>
          <a:xfrm>
            <a:off x="5022213" y="530743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87" name="TextBox 86"/>
          <p:cNvSpPr txBox="1"/>
          <p:nvPr/>
        </p:nvSpPr>
        <p:spPr>
          <a:xfrm>
            <a:off x="5032000" y="292635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88" name="TextBox 87"/>
          <p:cNvSpPr txBox="1"/>
          <p:nvPr/>
        </p:nvSpPr>
        <p:spPr>
          <a:xfrm>
            <a:off x="5015222" y="348841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89" name="TextBox 88"/>
          <p:cNvSpPr txBox="1"/>
          <p:nvPr/>
        </p:nvSpPr>
        <p:spPr>
          <a:xfrm>
            <a:off x="5023611" y="412598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90" name="TextBox 89"/>
          <p:cNvSpPr txBox="1"/>
          <p:nvPr/>
        </p:nvSpPr>
        <p:spPr>
          <a:xfrm>
            <a:off x="5023611" y="470482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92" name="TextBox 91"/>
          <p:cNvSpPr txBox="1"/>
          <p:nvPr/>
        </p:nvSpPr>
        <p:spPr>
          <a:xfrm>
            <a:off x="5620628" y="292775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93" name="TextBox 92"/>
          <p:cNvSpPr txBox="1"/>
          <p:nvPr/>
        </p:nvSpPr>
        <p:spPr>
          <a:xfrm>
            <a:off x="5603850" y="348981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94" name="TextBox 93"/>
          <p:cNvSpPr txBox="1"/>
          <p:nvPr/>
        </p:nvSpPr>
        <p:spPr>
          <a:xfrm>
            <a:off x="5612239" y="412738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95" name="TextBox 94"/>
          <p:cNvSpPr txBox="1"/>
          <p:nvPr/>
        </p:nvSpPr>
        <p:spPr>
          <a:xfrm>
            <a:off x="5612239" y="470622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97" name="TextBox 96"/>
          <p:cNvSpPr txBox="1"/>
          <p:nvPr/>
        </p:nvSpPr>
        <p:spPr>
          <a:xfrm>
            <a:off x="6226034" y="292076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98" name="TextBox 97"/>
          <p:cNvSpPr txBox="1"/>
          <p:nvPr/>
        </p:nvSpPr>
        <p:spPr>
          <a:xfrm>
            <a:off x="6209256" y="348282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99" name="TextBox 98"/>
          <p:cNvSpPr txBox="1"/>
          <p:nvPr/>
        </p:nvSpPr>
        <p:spPr>
          <a:xfrm>
            <a:off x="6217645" y="412039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100" name="TextBox 99"/>
          <p:cNvSpPr txBox="1"/>
          <p:nvPr/>
        </p:nvSpPr>
        <p:spPr>
          <a:xfrm>
            <a:off x="6217645" y="469923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839829" y="291377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23051" y="347583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831440" y="411339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831440" y="469224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35448" y="529624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445235" y="291517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428457" y="347723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436846" y="411479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436846" y="469363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033863" y="291656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17085" y="347863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25474" y="411619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25474" y="469503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0613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2" grpId="0"/>
      <p:bldP spid="93" grpId="0"/>
      <p:bldP spid="94" grpId="0"/>
      <p:bldP spid="95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2" grpId="0"/>
      <p:bldP spid="113" grpId="0"/>
      <p:bldP spid="114" grpId="0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4"/>
            <a:ext cx="8674100" cy="4602639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Локальные алгоритмы замещения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641635"/>
            <a:ext cx="8092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ru-RU" sz="2800" b="1" dirty="0">
                <a:solidFill>
                  <a:schemeClr val="tx2"/>
                </a:solidFill>
              </a:rPr>
              <a:t>LRU (Least Recently Used)  </a:t>
            </a:r>
            <a:endParaRPr lang="ru-RU" altLang="ru-RU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60" name="Group 4"/>
          <p:cNvGraphicFramePr>
            <a:graphicFrameLocks/>
          </p:cNvGraphicFramePr>
          <p:nvPr/>
        </p:nvGraphicFramePr>
        <p:xfrm>
          <a:off x="637200" y="2246313"/>
          <a:ext cx="7902796" cy="3594102"/>
        </p:xfrm>
        <a:graphic>
          <a:graphicData uri="http://schemas.openxmlformats.org/drawingml/2006/table">
            <a:tbl>
              <a:tblPr/>
              <a:tblGrid>
                <a:gridCol w="606665">
                  <a:extLst>
                    <a:ext uri="{9D8B030D-6E8A-4147-A177-3AD203B41FA5}">
                      <a16:colId xmlns:a16="http://schemas.microsoft.com/office/drawing/2014/main" val="4135332860"/>
                    </a:ext>
                  </a:extLst>
                </a:gridCol>
                <a:gridCol w="609602">
                  <a:extLst>
                    <a:ext uri="{9D8B030D-6E8A-4147-A177-3AD203B41FA5}">
                      <a16:colId xmlns:a16="http://schemas.microsoft.com/office/drawing/2014/main" val="2168558740"/>
                    </a:ext>
                  </a:extLst>
                </a:gridCol>
                <a:gridCol w="606665">
                  <a:extLst>
                    <a:ext uri="{9D8B030D-6E8A-4147-A177-3AD203B41FA5}">
                      <a16:colId xmlns:a16="http://schemas.microsoft.com/office/drawing/2014/main" val="1496028856"/>
                    </a:ext>
                  </a:extLst>
                </a:gridCol>
                <a:gridCol w="609602">
                  <a:extLst>
                    <a:ext uri="{9D8B030D-6E8A-4147-A177-3AD203B41FA5}">
                      <a16:colId xmlns:a16="http://schemas.microsoft.com/office/drawing/2014/main" val="636901185"/>
                    </a:ext>
                  </a:extLst>
                </a:gridCol>
                <a:gridCol w="606665">
                  <a:extLst>
                    <a:ext uri="{9D8B030D-6E8A-4147-A177-3AD203B41FA5}">
                      <a16:colId xmlns:a16="http://schemas.microsoft.com/office/drawing/2014/main" val="1878027128"/>
                    </a:ext>
                  </a:extLst>
                </a:gridCol>
                <a:gridCol w="608133">
                  <a:extLst>
                    <a:ext uri="{9D8B030D-6E8A-4147-A177-3AD203B41FA5}">
                      <a16:colId xmlns:a16="http://schemas.microsoft.com/office/drawing/2014/main" val="1300028269"/>
                    </a:ext>
                  </a:extLst>
                </a:gridCol>
                <a:gridCol w="608133">
                  <a:extLst>
                    <a:ext uri="{9D8B030D-6E8A-4147-A177-3AD203B41FA5}">
                      <a16:colId xmlns:a16="http://schemas.microsoft.com/office/drawing/2014/main" val="2890523731"/>
                    </a:ext>
                  </a:extLst>
                </a:gridCol>
                <a:gridCol w="608133">
                  <a:extLst>
                    <a:ext uri="{9D8B030D-6E8A-4147-A177-3AD203B41FA5}">
                      <a16:colId xmlns:a16="http://schemas.microsoft.com/office/drawing/2014/main" val="1632984703"/>
                    </a:ext>
                  </a:extLst>
                </a:gridCol>
                <a:gridCol w="606664">
                  <a:extLst>
                    <a:ext uri="{9D8B030D-6E8A-4147-A177-3AD203B41FA5}">
                      <a16:colId xmlns:a16="http://schemas.microsoft.com/office/drawing/2014/main" val="2572393358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3398434625"/>
                    </a:ext>
                  </a:extLst>
                </a:gridCol>
                <a:gridCol w="606664">
                  <a:extLst>
                    <a:ext uri="{9D8B030D-6E8A-4147-A177-3AD203B41FA5}">
                      <a16:colId xmlns:a16="http://schemas.microsoft.com/office/drawing/2014/main" val="81074780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1861066530"/>
                    </a:ext>
                  </a:extLst>
                </a:gridCol>
                <a:gridCol w="606664">
                  <a:extLst>
                    <a:ext uri="{9D8B030D-6E8A-4147-A177-3AD203B41FA5}">
                      <a16:colId xmlns:a16="http://schemas.microsoft.com/office/drawing/2014/main" val="4283955405"/>
                    </a:ext>
                  </a:extLst>
                </a:gridCol>
              </a:tblGrid>
              <a:tr h="606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827155"/>
                  </a:ext>
                </a:extLst>
              </a:tr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323474"/>
                  </a:ext>
                </a:extLst>
              </a:tr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610453"/>
                  </a:ext>
                </a:extLst>
              </a:tr>
              <a:tr h="612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68805"/>
                  </a:ext>
                </a:extLst>
              </a:tr>
              <a:tr h="611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314594"/>
                  </a:ext>
                </a:extLst>
              </a:tr>
              <a:tr h="611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662394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359017" y="531023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65" name="TextBox 64"/>
          <p:cNvSpPr txBox="1"/>
          <p:nvPr/>
        </p:nvSpPr>
        <p:spPr>
          <a:xfrm>
            <a:off x="1368804" y="292915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66" name="TextBox 65"/>
          <p:cNvSpPr txBox="1"/>
          <p:nvPr/>
        </p:nvSpPr>
        <p:spPr>
          <a:xfrm>
            <a:off x="1956034" y="530324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67" name="TextBox 66"/>
          <p:cNvSpPr txBox="1"/>
          <p:nvPr/>
        </p:nvSpPr>
        <p:spPr>
          <a:xfrm>
            <a:off x="1965821" y="292216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68" name="TextBox 67"/>
          <p:cNvSpPr txBox="1"/>
          <p:nvPr/>
        </p:nvSpPr>
        <p:spPr>
          <a:xfrm>
            <a:off x="1949043" y="348422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69" name="TextBox 68"/>
          <p:cNvSpPr txBox="1"/>
          <p:nvPr/>
        </p:nvSpPr>
        <p:spPr>
          <a:xfrm>
            <a:off x="2569829" y="530463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70" name="TextBox 69"/>
          <p:cNvSpPr txBox="1"/>
          <p:nvPr/>
        </p:nvSpPr>
        <p:spPr>
          <a:xfrm>
            <a:off x="2579616" y="292356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71" name="TextBox 70"/>
          <p:cNvSpPr txBox="1"/>
          <p:nvPr/>
        </p:nvSpPr>
        <p:spPr>
          <a:xfrm>
            <a:off x="2562838" y="348562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72" name="TextBox 71"/>
          <p:cNvSpPr txBox="1"/>
          <p:nvPr/>
        </p:nvSpPr>
        <p:spPr>
          <a:xfrm>
            <a:off x="2571227" y="412318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73" name="TextBox 72"/>
          <p:cNvSpPr txBox="1"/>
          <p:nvPr/>
        </p:nvSpPr>
        <p:spPr>
          <a:xfrm>
            <a:off x="3166846" y="530603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74" name="TextBox 73"/>
          <p:cNvSpPr txBox="1"/>
          <p:nvPr/>
        </p:nvSpPr>
        <p:spPr>
          <a:xfrm>
            <a:off x="3176633" y="292495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75" name="TextBox 74"/>
          <p:cNvSpPr txBox="1"/>
          <p:nvPr/>
        </p:nvSpPr>
        <p:spPr>
          <a:xfrm>
            <a:off x="3159855" y="348702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76" name="TextBox 75"/>
          <p:cNvSpPr txBox="1"/>
          <p:nvPr/>
        </p:nvSpPr>
        <p:spPr>
          <a:xfrm>
            <a:off x="3168244" y="412458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77" name="TextBox 76"/>
          <p:cNvSpPr txBox="1"/>
          <p:nvPr/>
        </p:nvSpPr>
        <p:spPr>
          <a:xfrm>
            <a:off x="3168244" y="470342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78" name="TextBox 77"/>
          <p:cNvSpPr txBox="1"/>
          <p:nvPr/>
        </p:nvSpPr>
        <p:spPr>
          <a:xfrm>
            <a:off x="3798817" y="292635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79" name="TextBox 78"/>
          <p:cNvSpPr txBox="1"/>
          <p:nvPr/>
        </p:nvSpPr>
        <p:spPr>
          <a:xfrm>
            <a:off x="3782039" y="348841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80" name="TextBox 79"/>
          <p:cNvSpPr txBox="1"/>
          <p:nvPr/>
        </p:nvSpPr>
        <p:spPr>
          <a:xfrm>
            <a:off x="3790428" y="412598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81" name="TextBox 80"/>
          <p:cNvSpPr txBox="1"/>
          <p:nvPr/>
        </p:nvSpPr>
        <p:spPr>
          <a:xfrm>
            <a:off x="3790428" y="470482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82" name="TextBox 81"/>
          <p:cNvSpPr txBox="1"/>
          <p:nvPr/>
        </p:nvSpPr>
        <p:spPr>
          <a:xfrm>
            <a:off x="4404223" y="292775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83" name="TextBox 82"/>
          <p:cNvSpPr txBox="1"/>
          <p:nvPr/>
        </p:nvSpPr>
        <p:spPr>
          <a:xfrm>
            <a:off x="4387445" y="348981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84" name="TextBox 83"/>
          <p:cNvSpPr txBox="1"/>
          <p:nvPr/>
        </p:nvSpPr>
        <p:spPr>
          <a:xfrm>
            <a:off x="4395834" y="412738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85" name="TextBox 84"/>
          <p:cNvSpPr txBox="1"/>
          <p:nvPr/>
        </p:nvSpPr>
        <p:spPr>
          <a:xfrm>
            <a:off x="4395834" y="470622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86" name="TextBox 85"/>
          <p:cNvSpPr txBox="1"/>
          <p:nvPr/>
        </p:nvSpPr>
        <p:spPr>
          <a:xfrm>
            <a:off x="5022213" y="530743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87" name="TextBox 86"/>
          <p:cNvSpPr txBox="1"/>
          <p:nvPr/>
        </p:nvSpPr>
        <p:spPr>
          <a:xfrm>
            <a:off x="5032000" y="292635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88" name="TextBox 87"/>
          <p:cNvSpPr txBox="1"/>
          <p:nvPr/>
        </p:nvSpPr>
        <p:spPr>
          <a:xfrm>
            <a:off x="5015222" y="348841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89" name="TextBox 88"/>
          <p:cNvSpPr txBox="1"/>
          <p:nvPr/>
        </p:nvSpPr>
        <p:spPr>
          <a:xfrm>
            <a:off x="5023611" y="412598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90" name="TextBox 89"/>
          <p:cNvSpPr txBox="1"/>
          <p:nvPr/>
        </p:nvSpPr>
        <p:spPr>
          <a:xfrm>
            <a:off x="5023611" y="470482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92" name="TextBox 91"/>
          <p:cNvSpPr txBox="1"/>
          <p:nvPr/>
        </p:nvSpPr>
        <p:spPr>
          <a:xfrm>
            <a:off x="5620628" y="292775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93" name="TextBox 92"/>
          <p:cNvSpPr txBox="1"/>
          <p:nvPr/>
        </p:nvSpPr>
        <p:spPr>
          <a:xfrm>
            <a:off x="5603850" y="348981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94" name="TextBox 93"/>
          <p:cNvSpPr txBox="1"/>
          <p:nvPr/>
        </p:nvSpPr>
        <p:spPr>
          <a:xfrm>
            <a:off x="5612239" y="412738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95" name="TextBox 94"/>
          <p:cNvSpPr txBox="1"/>
          <p:nvPr/>
        </p:nvSpPr>
        <p:spPr>
          <a:xfrm>
            <a:off x="5612239" y="470622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97" name="TextBox 96"/>
          <p:cNvSpPr txBox="1"/>
          <p:nvPr/>
        </p:nvSpPr>
        <p:spPr>
          <a:xfrm>
            <a:off x="6226034" y="292076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98" name="TextBox 97"/>
          <p:cNvSpPr txBox="1"/>
          <p:nvPr/>
        </p:nvSpPr>
        <p:spPr>
          <a:xfrm>
            <a:off x="6209256" y="348282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99" name="TextBox 98"/>
          <p:cNvSpPr txBox="1"/>
          <p:nvPr/>
        </p:nvSpPr>
        <p:spPr>
          <a:xfrm>
            <a:off x="6217645" y="412039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100" name="TextBox 99"/>
          <p:cNvSpPr txBox="1"/>
          <p:nvPr/>
        </p:nvSpPr>
        <p:spPr>
          <a:xfrm>
            <a:off x="6217645" y="469923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839829" y="291377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23051" y="347583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831440" y="411339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831440" y="469224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35448" y="529624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445235" y="291517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428457" y="347723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436846" y="411479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436846" y="469363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033863" y="291656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17085" y="347863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25474" y="411619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25474" y="469503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10468" y="530883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58" name="TextBox 57"/>
          <p:cNvSpPr txBox="1"/>
          <p:nvPr/>
        </p:nvSpPr>
        <p:spPr>
          <a:xfrm>
            <a:off x="8032465" y="529764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51576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2" grpId="0"/>
      <p:bldP spid="93" grpId="0"/>
      <p:bldP spid="94" grpId="0"/>
      <p:bldP spid="95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2" grpId="0"/>
      <p:bldP spid="113" grpId="0"/>
      <p:bldP spid="114" grpId="0"/>
      <p:bldP spid="115" grpId="0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4"/>
            <a:ext cx="8674100" cy="4602639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Глобальные алгоритмы замещения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641635"/>
            <a:ext cx="8092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800" b="1" dirty="0" err="1">
                <a:solidFill>
                  <a:schemeClr val="tx2"/>
                </a:solidFill>
              </a:rPr>
              <a:t>Трешинг</a:t>
            </a:r>
            <a:r>
              <a:rPr lang="en-US" altLang="ru-RU" sz="2800" b="1" dirty="0">
                <a:solidFill>
                  <a:schemeClr val="tx2"/>
                </a:solidFill>
              </a:rPr>
              <a:t> (Thrashing)  </a:t>
            </a:r>
            <a:endParaRPr lang="ru-RU" altLang="ru-RU" sz="2800" b="1" dirty="0">
              <a:solidFill>
                <a:schemeClr val="tx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33" y="2195311"/>
            <a:ext cx="6158772" cy="36938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29" y="3000406"/>
            <a:ext cx="1465061" cy="69322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139031" y="5703197"/>
            <a:ext cx="181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Silbershatz</a:t>
            </a:r>
            <a:r>
              <a:rPr lang="en-US" sz="1200" dirty="0"/>
              <a:t>, Galvin, Gagne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851743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4"/>
            <a:ext cx="8674100" cy="4602639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Глобальные алгоритмы замещения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641635"/>
            <a:ext cx="8092866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800" b="1" dirty="0" err="1">
                <a:solidFill>
                  <a:schemeClr val="tx2"/>
                </a:solidFill>
              </a:rPr>
              <a:t>Трешинг</a:t>
            </a:r>
            <a:r>
              <a:rPr lang="en-US" altLang="ru-RU" sz="2800" b="1" dirty="0">
                <a:solidFill>
                  <a:schemeClr val="tx2"/>
                </a:solidFill>
              </a:rPr>
              <a:t> (Thrashing)</a:t>
            </a: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endParaRPr lang="ru-RU" altLang="ru-RU" sz="2800" b="1" dirty="0">
              <a:solidFill>
                <a:schemeClr val="tx2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endParaRPr lang="en-US" altLang="ru-RU" sz="2800" b="1" dirty="0">
              <a:solidFill>
                <a:schemeClr val="tx2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400" dirty="0"/>
              <a:t>Процесс находится в состоянии </a:t>
            </a:r>
            <a:r>
              <a:rPr lang="ru-RU" altLang="ru-RU" sz="2400" dirty="0" err="1"/>
              <a:t>трешинга</a:t>
            </a:r>
            <a:r>
              <a:rPr lang="ru-RU" altLang="ru-RU" sz="2400" dirty="0"/>
              <a:t>, если при его работе больше времени уходит на подкачку</a:t>
            </a:r>
            <a:r>
              <a:rPr lang="en-US" altLang="ru-RU" sz="2400" dirty="0"/>
              <a:t> </a:t>
            </a:r>
            <a:r>
              <a:rPr lang="ru-RU" altLang="ru-RU" sz="2400" dirty="0"/>
              <a:t>страниц, нежели на выполнение команд</a:t>
            </a:r>
            <a:r>
              <a:rPr lang="en-US" altLang="ru-RU" sz="2400" dirty="0"/>
              <a:t>.</a:t>
            </a:r>
            <a:r>
              <a:rPr lang="en-US" altLang="ru-RU" sz="2800" b="1" dirty="0">
                <a:solidFill>
                  <a:schemeClr val="tx2"/>
                </a:solidFill>
              </a:rPr>
              <a:t>  </a:t>
            </a:r>
            <a:endParaRPr lang="ru-RU" altLang="ru-RU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8587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5"/>
            <a:ext cx="8674100" cy="4376136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Глобальные алгоритмы замещения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641635"/>
            <a:ext cx="8092866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800" b="1" dirty="0">
                <a:solidFill>
                  <a:schemeClr val="tx2"/>
                </a:solidFill>
              </a:rPr>
              <a:t>Модель рабочего множества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400" dirty="0"/>
              <a:t>Основывается на принципе локальности.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400" dirty="0"/>
              <a:t>Рабочее множество – это набор страниц, активно использующихся вместе длительное время.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400" dirty="0"/>
              <a:t>Модель предполагает, что во время выполнения процесс перемещается от одного рабочего множества к другому.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400" dirty="0"/>
              <a:t>Рабочие множества определяются структурой программы и организацией данных.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87324850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4"/>
            <a:ext cx="8674100" cy="4602639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Глобальные алгоритмы замещения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436228" y="1641635"/>
            <a:ext cx="838392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800" b="1" dirty="0">
                <a:solidFill>
                  <a:schemeClr val="tx2"/>
                </a:solidFill>
              </a:rPr>
              <a:t>Модель рабочего множества</a:t>
            </a:r>
          </a:p>
          <a:p>
            <a:pPr algn="ctr" fontAlgn="auto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400" dirty="0"/>
              <a:t>Использует параметр </a:t>
            </a:r>
            <a:r>
              <a:rPr lang="el-GR" altLang="ru-RU" sz="2400" dirty="0"/>
              <a:t>Δ</a:t>
            </a:r>
            <a:r>
              <a:rPr lang="ru-RU" altLang="ru-RU" sz="2400" dirty="0"/>
              <a:t> – окно рабочего множества и полную строку прошедших обращений к памяти.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400" dirty="0"/>
              <a:t>… 1 6 2 5 5 5 3 3 3 1 2 6 7 2 7 6 7 6 6 6 6 7 7 7 1 3 3 4 4 …  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97541" y="3800213"/>
            <a:ext cx="8389" cy="72984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947956" y="4160939"/>
            <a:ext cx="24579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88484" y="4572000"/>
            <a:ext cx="43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endParaRPr lang="ru-RU" sz="16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46246" y="3800213"/>
            <a:ext cx="3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ru-RU" dirty="0"/>
              <a:t>Δ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87897" y="4387442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РМ(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 = {1, 2, 3, 5, 6}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930708" y="3801611"/>
            <a:ext cx="8389" cy="72984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481123" y="4162337"/>
            <a:ext cx="24579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21651" y="4573398"/>
            <a:ext cx="43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baseline="-25000" dirty="0"/>
              <a:t>2</a:t>
            </a:r>
            <a:endParaRPr lang="ru-RU" sz="16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479413" y="3801611"/>
            <a:ext cx="3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ru-RU" dirty="0"/>
              <a:t>Δ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21064" y="4388840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РМ(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) = {6, 7}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47956" y="5066950"/>
            <a:ext cx="7384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Количество кадров выделяемых процессу определяется размером рабочего 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1139951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4"/>
            <a:ext cx="8674100" cy="4602639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0" y="1950446"/>
            <a:ext cx="7497300" cy="3895394"/>
          </a:xfrm>
          <a:prstGeom prst="rect">
            <a:avLst/>
          </a:prstGeom>
        </p:spPr>
      </p:pic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Глобальные алгоритмы замещения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641635"/>
            <a:ext cx="8092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800" b="1" dirty="0">
                <a:solidFill>
                  <a:schemeClr val="tx2"/>
                </a:solidFill>
              </a:rPr>
              <a:t>Алгоритм границ</a:t>
            </a:r>
            <a:endParaRPr lang="en-US" altLang="ru-RU" sz="2800" b="1" dirty="0">
              <a:solidFill>
                <a:schemeClr val="tx2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66738" y="3758268"/>
            <a:ext cx="489917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266738" y="4748169"/>
            <a:ext cx="489917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71332" y="3429000"/>
            <a:ext cx="176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Верхняя граница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81119" y="4453856"/>
            <a:ext cx="176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Нижняя граница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5339" y="2676088"/>
            <a:ext cx="236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Увеличить число кадров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44972" y="4959032"/>
            <a:ext cx="236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Уменьшить число кадров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9031" y="5703197"/>
            <a:ext cx="181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Silbershatz</a:t>
            </a:r>
            <a:r>
              <a:rPr lang="en-US" sz="1200" dirty="0"/>
              <a:t>, Galvin, Gagne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80675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4" grpId="0"/>
      <p:bldP spid="18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charset="0"/>
              </a:rPr>
              <a:t> 9</a:t>
            </a:r>
            <a:endParaRPr kumimoji="0" lang="ru-RU" sz="3600" b="1" dirty="0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989887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57200">
              <a:lnSpc>
                <a:spcPct val="120000"/>
              </a:lnSpc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>
              <a:lnSpc>
                <a:spcPct val="120000"/>
              </a:lnSpc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Виртуальная память</a:t>
            </a:r>
          </a:p>
        </p:txBody>
      </p:sp>
      <p:sp>
        <p:nvSpPr>
          <p:cNvPr id="15363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DA270247-4655-47C1-8B7C-76E676C922A4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78850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78851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95288" y="1798159"/>
            <a:ext cx="8424862" cy="391474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ru-RU" alt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Концепция виртуальной памяти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827088" y="2077863"/>
            <a:ext cx="7705725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dirty="0"/>
              <a:t>Логическое адресное пространство процесса разбито на участки и линейно кусочно-непрерывно отображается на физическое адресное пространство. 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dirty="0"/>
              <a:t>Связывание адресов происходит на этапе выполнения. </a:t>
            </a:r>
          </a:p>
          <a:p>
            <a:pPr marL="457200" indent="-457200" algn="just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dirty="0"/>
              <a:t>В оперативной физической памяти одновременно размещаются не все участки логического адресного пространства, а только их часть, остальные находятся во вторичной памяти.</a:t>
            </a:r>
            <a:r>
              <a:rPr lang="ru-RU" altLang="ru-RU" dirty="0">
                <a:cs typeface="Arial" charset="0"/>
              </a:rPr>
              <a:t>  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dirty="0"/>
              <a:t>При обращении к участку логического адресного пространства, находящемуся во вторичной памяти, он подкачивается в оперативную память, возможно, с выталкиванием из нее некоторых </a:t>
            </a:r>
            <a:r>
              <a:rPr lang="ru-RU" altLang="ru-RU" dirty="0" err="1"/>
              <a:t>неиспользующихся</a:t>
            </a:r>
            <a:r>
              <a:rPr lang="ru-RU" altLang="ru-RU" dirty="0"/>
              <a:t>  в данный момент участков</a:t>
            </a:r>
            <a:r>
              <a:rPr lang="ru-RU" altLang="ru-RU" sz="2000" dirty="0"/>
              <a:t>.</a:t>
            </a:r>
            <a:endParaRPr lang="ru-RU" sz="2000" dirty="0"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95288" y="1865271"/>
            <a:ext cx="8424862" cy="391474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ru-RU" alt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Преимущества виртуальной памяти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827088" y="2144975"/>
            <a:ext cx="770572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400" dirty="0"/>
              <a:t>Процесс не ограничен объемом физической памяти. Упрощается разработка программ. 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400" dirty="0"/>
              <a:t>Повышается степень мультипрограммирования. 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400" dirty="0"/>
              <a:t>Выгрузка во вторичную память части процесса происходит быстрее, чем выгрузка всего процесса. Повышается эффективность работы системы, использующей среднесрочное планирование.</a:t>
            </a:r>
            <a:r>
              <a:rPr lang="ru-RU" altLang="ru-RU" sz="2400" dirty="0"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6709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ВШЭ-2017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Изменения в таблице страниц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" name="Прямоугольник: скругленные углы 7"/>
          <p:cNvSpPr/>
          <p:nvPr/>
        </p:nvSpPr>
        <p:spPr>
          <a:xfrm>
            <a:off x="971550" y="2276475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9" name="Прямоугольник: скругленные углы 8"/>
          <p:cNvSpPr/>
          <p:nvPr/>
        </p:nvSpPr>
        <p:spPr>
          <a:xfrm>
            <a:off x="971550" y="5157788"/>
            <a:ext cx="1728788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851275" y="2276475"/>
            <a:ext cx="3600450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43438" y="1866900"/>
            <a:ext cx="1944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Логический адрес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851275" y="515778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43438" y="5754688"/>
            <a:ext cx="1944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Физический адрес</a:t>
            </a:r>
          </a:p>
        </p:txBody>
      </p:sp>
      <p:cxnSp>
        <p:nvCxnSpPr>
          <p:cNvPr id="15" name="Прямая со стрелкой 14"/>
          <p:cNvCxnSpPr>
            <a:stCxn id="8" idx="3"/>
            <a:endCxn id="10" idx="1"/>
          </p:cNvCxnSpPr>
          <p:nvPr/>
        </p:nvCxnSpPr>
        <p:spPr>
          <a:xfrm>
            <a:off x="2700338" y="2528888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1"/>
            <a:endCxn id="9" idx="3"/>
          </p:cNvCxnSpPr>
          <p:nvPr/>
        </p:nvCxnSpPr>
        <p:spPr>
          <a:xfrm flipH="1">
            <a:off x="2700338" y="5408613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932363" y="2276475"/>
            <a:ext cx="0" cy="504825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932363" y="515778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24525" y="2349500"/>
            <a:ext cx="792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offset</a:t>
            </a: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24525" y="5219700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offset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924300" y="2349500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Npage</a:t>
            </a: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24300" y="521970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Nframe</a:t>
            </a: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6642887" y="2781300"/>
            <a:ext cx="0" cy="23764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16720"/>
              </p:ext>
            </p:extLst>
          </p:nvPr>
        </p:nvGraphicFramePr>
        <p:xfrm>
          <a:off x="4332288" y="3141663"/>
          <a:ext cx="1481283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627313" y="3554413"/>
            <a:ext cx="13684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Таблица</a:t>
            </a:r>
            <a:br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</a:br>
            <a:r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страниц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067175" y="2781300"/>
            <a:ext cx="0" cy="11525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24" idx="1"/>
          </p:cNvCxnSpPr>
          <p:nvPr/>
        </p:nvCxnSpPr>
        <p:spPr>
          <a:xfrm flipV="1">
            <a:off x="4067175" y="3924748"/>
            <a:ext cx="265113" cy="9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endCxn id="24" idx="3"/>
          </p:cNvCxnSpPr>
          <p:nvPr/>
        </p:nvCxnSpPr>
        <p:spPr>
          <a:xfrm flipH="1" flipV="1">
            <a:off x="5813571" y="3924748"/>
            <a:ext cx="448113" cy="907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6261683" y="3924300"/>
            <a:ext cx="0" cy="10175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4332288" y="4941888"/>
            <a:ext cx="192939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332288" y="4941888"/>
            <a:ext cx="0" cy="215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/>
          <p:cNvSpPr/>
          <p:nvPr/>
        </p:nvSpPr>
        <p:spPr>
          <a:xfrm>
            <a:off x="1005681" y="3520012"/>
            <a:ext cx="1489075" cy="57626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MMU (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БУП)</a:t>
            </a: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5662103" y="3141663"/>
            <a:ext cx="0" cy="156527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33"/>
          <p:cNvSpPr/>
          <p:nvPr/>
        </p:nvSpPr>
        <p:spPr>
          <a:xfrm>
            <a:off x="6972300" y="4076700"/>
            <a:ext cx="1920875" cy="7921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Атрибуты (биты управления доступом)</a:t>
            </a:r>
          </a:p>
        </p:txBody>
      </p:sp>
      <p:cxnSp>
        <p:nvCxnSpPr>
          <p:cNvPr id="35" name="Прямая со стрелкой 34"/>
          <p:cNvCxnSpPr>
            <a:stCxn id="34" idx="1"/>
          </p:cNvCxnSpPr>
          <p:nvPr/>
        </p:nvCxnSpPr>
        <p:spPr>
          <a:xfrm flipH="1">
            <a:off x="5724525" y="4472782"/>
            <a:ext cx="1247775" cy="908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5512499" y="3143061"/>
            <a:ext cx="0" cy="156527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/>
          <p:cNvSpPr/>
          <p:nvPr/>
        </p:nvSpPr>
        <p:spPr>
          <a:xfrm>
            <a:off x="6982087" y="3029473"/>
            <a:ext cx="1920875" cy="7921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Атрибуты (бит наличия, бит модификации)</a:t>
            </a:r>
          </a:p>
        </p:txBody>
      </p:sp>
      <p:cxnSp>
        <p:nvCxnSpPr>
          <p:cNvPr id="40" name="Прямая со стрелкой 39"/>
          <p:cNvCxnSpPr>
            <a:stCxn id="42" idx="1"/>
          </p:cNvCxnSpPr>
          <p:nvPr/>
        </p:nvCxnSpPr>
        <p:spPr>
          <a:xfrm flipH="1">
            <a:off x="5578679" y="3425555"/>
            <a:ext cx="1403408" cy="2320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581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  <p:bldP spid="14" grpId="0"/>
      <p:bldP spid="19" grpId="0"/>
      <p:bldP spid="20" grpId="0"/>
      <p:bldP spid="21" grpId="0"/>
      <p:bldP spid="22" grpId="0"/>
      <p:bldP spid="25" grpId="0"/>
      <p:bldP spid="32" grpId="0" animBg="1"/>
      <p:bldP spid="34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689102"/>
            <a:ext cx="8674100" cy="391474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</a:rPr>
              <a:t>Исключительная</a:t>
            </a:r>
            <a:r>
              <a:rPr kumimoji="0" lang="ru-RU" sz="30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</a:rPr>
              <a:t> ситуация 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</a:rPr>
              <a:t>page fault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968806"/>
            <a:ext cx="809286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Calibri" pitchFamily="34" charset="0"/>
              <a:buAutoNum type="arabicPeriod"/>
              <a:tabLst/>
              <a:defRPr/>
            </a:pPr>
            <a:r>
              <a:rPr lang="ru-RU" altLang="ru-RU" sz="2000" dirty="0"/>
              <a:t>Выполнение команды прекращается </a:t>
            </a:r>
            <a:r>
              <a:rPr lang="en-US" altLang="ru-RU" sz="2000" dirty="0"/>
              <a:t>- </a:t>
            </a:r>
            <a:r>
              <a:rPr lang="en-US" altLang="ru-RU" sz="2000" dirty="0">
                <a:solidFill>
                  <a:schemeClr val="tx2"/>
                </a:solidFill>
              </a:rPr>
              <a:t>hardware</a:t>
            </a:r>
            <a:r>
              <a:rPr kumimoji="0" lang="ru-RU" altLang="ru-RU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Calibri" pitchFamily="34" charset="0"/>
              <a:buAutoNum type="arabicPeriod"/>
              <a:tabLst/>
              <a:defRPr/>
            </a:pPr>
            <a:r>
              <a:rPr lang="ru-RU" altLang="ru-RU" sz="2000" dirty="0"/>
              <a:t>Сохраняется часть</a:t>
            </a:r>
            <a:r>
              <a:rPr lang="en-US" altLang="ru-RU" sz="2000" dirty="0"/>
              <a:t> </a:t>
            </a:r>
            <a:r>
              <a:rPr lang="ru-RU" altLang="ru-RU" sz="2000" dirty="0"/>
              <a:t>контекста перед выполнением команды. Управление передается по заранее определённому адресу </a:t>
            </a:r>
            <a:r>
              <a:rPr lang="en-US" altLang="ru-RU" sz="2000" dirty="0"/>
              <a:t>- </a:t>
            </a:r>
            <a:r>
              <a:rPr lang="en-US" altLang="ru-RU" sz="2000" dirty="0">
                <a:solidFill>
                  <a:schemeClr val="tx2"/>
                </a:solidFill>
              </a:rPr>
              <a:t>hardware</a:t>
            </a:r>
            <a:r>
              <a:rPr kumimoji="0" lang="ru-RU" altLang="ru-RU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</a:p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Calibri" pitchFamily="34" charset="0"/>
              <a:buAutoNum type="arabicPeriod"/>
              <a:tabLst/>
              <a:defRPr/>
            </a:pPr>
            <a:r>
              <a:rPr lang="ru-RU" altLang="ru-RU" sz="2000" dirty="0"/>
              <a:t>Сохраняется оставшийся контекст </a:t>
            </a:r>
            <a:r>
              <a:rPr lang="en-US" altLang="ru-RU" sz="2000" dirty="0"/>
              <a:t>- </a:t>
            </a:r>
            <a:r>
              <a:rPr lang="en-US" altLang="ru-RU" sz="2000" dirty="0">
                <a:solidFill>
                  <a:schemeClr val="tx2"/>
                </a:solidFill>
              </a:rPr>
              <a:t>software</a:t>
            </a:r>
            <a:r>
              <a:rPr kumimoji="0" lang="ru-RU" altLang="ru-RU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ru-RU" altLang="ru-RU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charset="0"/>
              </a:rPr>
              <a:t>  </a:t>
            </a:r>
            <a:endParaRPr kumimoji="0" lang="en-US" altLang="ru-RU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Calibri" pitchFamily="34" charset="0"/>
              <a:buAutoNum type="arabicPeriod"/>
              <a:tabLst/>
              <a:defRPr/>
            </a:pPr>
            <a:r>
              <a:rPr lang="ru-RU" altLang="ru-RU" sz="2000" dirty="0"/>
              <a:t>Страница подкачивается в память, возможно, с выталкиванием из памяти другой страницы</a:t>
            </a:r>
            <a:r>
              <a:rPr lang="en-US" altLang="ru-RU" sz="2000" dirty="0"/>
              <a:t> – </a:t>
            </a:r>
            <a:r>
              <a:rPr lang="en-US" altLang="ru-RU" sz="2000" dirty="0">
                <a:solidFill>
                  <a:schemeClr val="tx2"/>
                </a:solidFill>
              </a:rPr>
              <a:t>software</a:t>
            </a:r>
            <a:r>
              <a:rPr lang="ru-RU" altLang="ru-RU" sz="2000" dirty="0">
                <a:solidFill>
                  <a:schemeClr val="tx2"/>
                </a:solidFill>
              </a:rPr>
              <a:t> </a:t>
            </a:r>
            <a:r>
              <a:rPr lang="en-US" altLang="ru-RU" sz="2000" dirty="0">
                <a:solidFill>
                  <a:schemeClr val="tx2"/>
                </a:solidFill>
              </a:rPr>
              <a:t>+</a:t>
            </a:r>
            <a:r>
              <a:rPr lang="ru-RU" altLang="ru-RU" sz="2000" dirty="0">
                <a:solidFill>
                  <a:schemeClr val="tx2"/>
                </a:solidFill>
              </a:rPr>
              <a:t> </a:t>
            </a:r>
            <a:r>
              <a:rPr lang="en-US" altLang="ru-RU" sz="2000" dirty="0">
                <a:solidFill>
                  <a:schemeClr val="tx2"/>
                </a:solidFill>
              </a:rPr>
              <a:t>hardware</a:t>
            </a:r>
            <a:r>
              <a:rPr lang="en-US" altLang="ru-RU" sz="2000" dirty="0"/>
              <a:t>.</a:t>
            </a:r>
            <a:endParaRPr lang="ru-RU" altLang="ru-RU" sz="20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Calibri" pitchFamily="34" charset="0"/>
              <a:buAutoNum type="arabicPeriod"/>
              <a:tabLst/>
              <a:defRPr/>
            </a:pPr>
            <a:r>
              <a:rPr lang="ru-RU" altLang="ru-RU" sz="2000" dirty="0"/>
              <a:t>Восстановление контекста. Повторное выполнение команды – </a:t>
            </a:r>
            <a:r>
              <a:rPr lang="en-US" altLang="ru-RU" sz="2000" dirty="0">
                <a:solidFill>
                  <a:schemeClr val="tx2"/>
                </a:solidFill>
              </a:rPr>
              <a:t>software</a:t>
            </a:r>
            <a:r>
              <a:rPr lang="ru-RU" altLang="ru-RU" sz="2000" dirty="0">
                <a:solidFill>
                  <a:schemeClr val="tx2"/>
                </a:solidFill>
              </a:rPr>
              <a:t> </a:t>
            </a:r>
            <a:r>
              <a:rPr lang="en-US" altLang="ru-RU" sz="2000" dirty="0">
                <a:solidFill>
                  <a:schemeClr val="tx2"/>
                </a:solidFill>
              </a:rPr>
              <a:t>+</a:t>
            </a:r>
            <a:r>
              <a:rPr lang="ru-RU" altLang="ru-RU" sz="2000" dirty="0">
                <a:solidFill>
                  <a:schemeClr val="tx2"/>
                </a:solidFill>
              </a:rPr>
              <a:t> </a:t>
            </a:r>
            <a:r>
              <a:rPr lang="en-US" altLang="ru-RU" sz="2000" dirty="0">
                <a:solidFill>
                  <a:schemeClr val="tx2"/>
                </a:solidFill>
              </a:rPr>
              <a:t>hardware</a:t>
            </a:r>
            <a:r>
              <a:rPr lang="ru-RU" altLang="ru-RU" sz="2000" dirty="0"/>
              <a:t>.</a:t>
            </a: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28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689102"/>
            <a:ext cx="8674100" cy="391474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</a:rPr>
              <a:t>Стратегии управления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2136586"/>
            <a:ext cx="809286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ru-RU" sz="2400" dirty="0"/>
              <a:t>Стратегия выборки – когда подкачивать страницу?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ru-RU" altLang="ru-RU" sz="2400" dirty="0"/>
              <a:t>		- по запросу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ru-RU" altLang="ru-RU" sz="2400" dirty="0"/>
              <a:t>		- с упреждением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2400" dirty="0"/>
              <a:t>Стратегия размещения – куда подкачивать страницу?</a:t>
            </a:r>
            <a:r>
              <a:rPr kumimoji="0" lang="ru-RU" altLang="ru-RU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ru-RU" sz="2400" dirty="0"/>
              <a:t>Стратегия замещения – что из оперативной памяти убрать?</a:t>
            </a:r>
            <a:endParaRPr kumimoji="0" lang="ru-RU" altLang="ru-RU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41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4"/>
            <a:ext cx="8674100" cy="274867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</a:rPr>
              <a:t>Алгоритмы замещения страниц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641635"/>
            <a:ext cx="8092866" cy="281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ru-RU" altLang="ru-RU" sz="2800" b="1" dirty="0">
                <a:solidFill>
                  <a:schemeClr val="tx2"/>
                </a:solidFill>
              </a:rPr>
              <a:t>Виды алгоритмов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2200" b="1" dirty="0">
                <a:solidFill>
                  <a:schemeClr val="tx2"/>
                </a:solidFill>
              </a:rPr>
              <a:t>Локальные</a:t>
            </a:r>
            <a:r>
              <a:rPr lang="ru-RU" altLang="ru-RU" sz="2200" dirty="0"/>
              <a:t>: процессу выделяется определенное количество кадров памяти, и только в этих кадрах он работает.</a:t>
            </a:r>
            <a:r>
              <a:rPr kumimoji="0" lang="ru-RU" altLang="ru-RU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ru-RU" sz="2200" b="1" dirty="0">
                <a:solidFill>
                  <a:schemeClr val="tx2"/>
                </a:solidFill>
              </a:rPr>
              <a:t>Глобальные</a:t>
            </a:r>
            <a:r>
              <a:rPr lang="ru-RU" altLang="ru-RU" sz="2200" dirty="0"/>
              <a:t>: при работе процесса можно использовать кадры других процессов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endParaRPr kumimoji="0" lang="ru-RU" altLang="ru-RU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" name="Прямоугольник: скругленные углы 2"/>
          <p:cNvSpPr/>
          <p:nvPr/>
        </p:nvSpPr>
        <p:spPr>
          <a:xfrm>
            <a:off x="219075" y="4572000"/>
            <a:ext cx="8674100" cy="147646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8386" y="4634352"/>
            <a:ext cx="80928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Для анализа работы алгоритмов используется строка обращений процесса к памяти (строка запросов)</a:t>
            </a:r>
          </a:p>
          <a:p>
            <a:endParaRPr lang="ru-RU" sz="24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013911" y="5481638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/>
              <a:t>12223331112222333444422111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56786" y="5481638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 dirty="0"/>
              <a:t>123123421</a:t>
            </a:r>
          </a:p>
        </p:txBody>
      </p:sp>
    </p:spTree>
    <p:extLst>
      <p:ext uri="{BB962C8B-B14F-4D97-AF65-F5344CB8AC3E}">
        <p14:creationId xmlns:p14="http://schemas.microsoft.com/office/powerpoint/2010/main" val="41105441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0" grpId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9075" y="1596825"/>
            <a:ext cx="8674100" cy="399024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charset="0"/>
              </a:rPr>
              <a:t>Страничная виртуальная память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Стр. </a:t>
            </a:r>
            <a:fld id="{02E05B16-DBFA-45F9-AB7A-3C11A6711418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ВШЭ-2017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sz="3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Локальные алгоритмы</a:t>
            </a:r>
            <a:r>
              <a:rPr kumimoji="0" lang="ru-RU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</a:rPr>
              <a:t> замещения</a:t>
            </a:r>
            <a:endParaRPr kumimoji="0" lang="ru-RU" sz="30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538386" y="1641635"/>
            <a:ext cx="8092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en-US" altLang="ru-RU" sz="2800" b="1" dirty="0">
                <a:solidFill>
                  <a:schemeClr val="tx2"/>
                </a:solidFill>
              </a:rPr>
              <a:t>FIFO (First Input – First Output)  </a:t>
            </a:r>
            <a:endParaRPr lang="ru-RU" altLang="ru-RU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14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023920"/>
              </p:ext>
            </p:extLst>
          </p:nvPr>
        </p:nvGraphicFramePr>
        <p:xfrm>
          <a:off x="637608" y="2246400"/>
          <a:ext cx="7894422" cy="2982914"/>
        </p:xfrm>
        <a:graphic>
          <a:graphicData uri="http://schemas.openxmlformats.org/drawingml/2006/table">
            <a:tbl>
              <a:tblPr/>
              <a:tblGrid>
                <a:gridCol w="606022">
                  <a:extLst>
                    <a:ext uri="{9D8B030D-6E8A-4147-A177-3AD203B41FA5}">
                      <a16:colId xmlns:a16="http://schemas.microsoft.com/office/drawing/2014/main" val="2785192671"/>
                    </a:ext>
                  </a:extLst>
                </a:gridCol>
                <a:gridCol w="608956">
                  <a:extLst>
                    <a:ext uri="{9D8B030D-6E8A-4147-A177-3AD203B41FA5}">
                      <a16:colId xmlns:a16="http://schemas.microsoft.com/office/drawing/2014/main" val="2931456870"/>
                    </a:ext>
                  </a:extLst>
                </a:gridCol>
                <a:gridCol w="606022">
                  <a:extLst>
                    <a:ext uri="{9D8B030D-6E8A-4147-A177-3AD203B41FA5}">
                      <a16:colId xmlns:a16="http://schemas.microsoft.com/office/drawing/2014/main" val="3397061571"/>
                    </a:ext>
                  </a:extLst>
                </a:gridCol>
                <a:gridCol w="608956">
                  <a:extLst>
                    <a:ext uri="{9D8B030D-6E8A-4147-A177-3AD203B41FA5}">
                      <a16:colId xmlns:a16="http://schemas.microsoft.com/office/drawing/2014/main" val="2903655011"/>
                    </a:ext>
                  </a:extLst>
                </a:gridCol>
                <a:gridCol w="606022">
                  <a:extLst>
                    <a:ext uri="{9D8B030D-6E8A-4147-A177-3AD203B41FA5}">
                      <a16:colId xmlns:a16="http://schemas.microsoft.com/office/drawing/2014/main" val="1231134107"/>
                    </a:ext>
                  </a:extLst>
                </a:gridCol>
                <a:gridCol w="607489">
                  <a:extLst>
                    <a:ext uri="{9D8B030D-6E8A-4147-A177-3AD203B41FA5}">
                      <a16:colId xmlns:a16="http://schemas.microsoft.com/office/drawing/2014/main" val="22015557"/>
                    </a:ext>
                  </a:extLst>
                </a:gridCol>
                <a:gridCol w="607489">
                  <a:extLst>
                    <a:ext uri="{9D8B030D-6E8A-4147-A177-3AD203B41FA5}">
                      <a16:colId xmlns:a16="http://schemas.microsoft.com/office/drawing/2014/main" val="4165702267"/>
                    </a:ext>
                  </a:extLst>
                </a:gridCol>
                <a:gridCol w="607489">
                  <a:extLst>
                    <a:ext uri="{9D8B030D-6E8A-4147-A177-3AD203B41FA5}">
                      <a16:colId xmlns:a16="http://schemas.microsoft.com/office/drawing/2014/main" val="1266172939"/>
                    </a:ext>
                  </a:extLst>
                </a:gridCol>
                <a:gridCol w="606021">
                  <a:extLst>
                    <a:ext uri="{9D8B030D-6E8A-4147-A177-3AD203B41FA5}">
                      <a16:colId xmlns:a16="http://schemas.microsoft.com/office/drawing/2014/main" val="2243060598"/>
                    </a:ext>
                  </a:extLst>
                </a:gridCol>
                <a:gridCol w="608957">
                  <a:extLst>
                    <a:ext uri="{9D8B030D-6E8A-4147-A177-3AD203B41FA5}">
                      <a16:colId xmlns:a16="http://schemas.microsoft.com/office/drawing/2014/main" val="1667668114"/>
                    </a:ext>
                  </a:extLst>
                </a:gridCol>
                <a:gridCol w="606021">
                  <a:extLst>
                    <a:ext uri="{9D8B030D-6E8A-4147-A177-3AD203B41FA5}">
                      <a16:colId xmlns:a16="http://schemas.microsoft.com/office/drawing/2014/main" val="4005355798"/>
                    </a:ext>
                  </a:extLst>
                </a:gridCol>
                <a:gridCol w="608957">
                  <a:extLst>
                    <a:ext uri="{9D8B030D-6E8A-4147-A177-3AD203B41FA5}">
                      <a16:colId xmlns:a16="http://schemas.microsoft.com/office/drawing/2014/main" val="3597244365"/>
                    </a:ext>
                  </a:extLst>
                </a:gridCol>
                <a:gridCol w="606021">
                  <a:extLst>
                    <a:ext uri="{9D8B030D-6E8A-4147-A177-3AD203B41FA5}">
                      <a16:colId xmlns:a16="http://schemas.microsoft.com/office/drawing/2014/main" val="704330763"/>
                    </a:ext>
                  </a:extLst>
                </a:gridCol>
              </a:tblGrid>
              <a:tr h="606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016431"/>
                  </a:ext>
                </a:extLst>
              </a:tr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429134"/>
                  </a:ext>
                </a:extLst>
              </a:tr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196972"/>
                  </a:ext>
                </a:extLst>
              </a:tr>
              <a:tr h="612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к3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135596"/>
                  </a:ext>
                </a:extLst>
              </a:tr>
              <a:tr h="611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37615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9017" y="473139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1368804" y="292915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56034" y="472439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1965821" y="292216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49043" y="348422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69829" y="472579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79616" y="292356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2562838" y="348562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2571227" y="412318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3175235" y="472719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3185022" y="292495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3168244" y="348702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3176633" y="412458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80641" y="472859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3790428" y="292635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3773650" y="348841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82039" y="412598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4369269" y="472999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4379056" y="292775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4362278" y="348981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4370667" y="412738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5008231" y="473138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18018" y="292915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42" name="TextBox 41"/>
          <p:cNvSpPr txBox="1"/>
          <p:nvPr/>
        </p:nvSpPr>
        <p:spPr>
          <a:xfrm>
            <a:off x="5001240" y="349121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9629" y="412877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45" name="TextBox 44"/>
          <p:cNvSpPr txBox="1"/>
          <p:nvPr/>
        </p:nvSpPr>
        <p:spPr>
          <a:xfrm>
            <a:off x="5606646" y="2922161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46" name="TextBox 45"/>
          <p:cNvSpPr txBox="1"/>
          <p:nvPr/>
        </p:nvSpPr>
        <p:spPr>
          <a:xfrm>
            <a:off x="5589868" y="348422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5598257" y="412178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49" name="TextBox 48"/>
          <p:cNvSpPr txBox="1"/>
          <p:nvPr/>
        </p:nvSpPr>
        <p:spPr>
          <a:xfrm>
            <a:off x="6228830" y="2923559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12052" y="348562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</a:t>
            </a:r>
            <a:endParaRPr lang="ru-RU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20441" y="412318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52" name="TextBox 51"/>
          <p:cNvSpPr txBox="1"/>
          <p:nvPr/>
        </p:nvSpPr>
        <p:spPr>
          <a:xfrm>
            <a:off x="6824449" y="472719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6834236" y="2924957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17458" y="348702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55" name="TextBox 54"/>
          <p:cNvSpPr txBox="1"/>
          <p:nvPr/>
        </p:nvSpPr>
        <p:spPr>
          <a:xfrm>
            <a:off x="6825847" y="4124584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</a:t>
            </a:r>
            <a:endParaRPr lang="ru-RU" sz="2200" dirty="0"/>
          </a:p>
        </p:txBody>
      </p:sp>
      <p:sp>
        <p:nvSpPr>
          <p:cNvPr id="56" name="TextBox 55"/>
          <p:cNvSpPr txBox="1"/>
          <p:nvPr/>
        </p:nvSpPr>
        <p:spPr>
          <a:xfrm>
            <a:off x="7455022" y="472859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+</a:t>
            </a:r>
            <a:endParaRPr lang="ru-RU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7464809" y="2926355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58" name="TextBox 57"/>
          <p:cNvSpPr txBox="1"/>
          <p:nvPr/>
        </p:nvSpPr>
        <p:spPr>
          <a:xfrm>
            <a:off x="7448031" y="3488418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59" name="TextBox 58"/>
          <p:cNvSpPr txBox="1"/>
          <p:nvPr/>
        </p:nvSpPr>
        <p:spPr>
          <a:xfrm>
            <a:off x="7456420" y="4125982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  <p:sp>
        <p:nvSpPr>
          <p:cNvPr id="61" name="TextBox 60"/>
          <p:cNvSpPr txBox="1"/>
          <p:nvPr/>
        </p:nvSpPr>
        <p:spPr>
          <a:xfrm>
            <a:off x="8045048" y="2927753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</a:t>
            </a:r>
            <a:endParaRPr lang="ru-RU" sz="2200" dirty="0"/>
          </a:p>
        </p:txBody>
      </p:sp>
      <p:sp>
        <p:nvSpPr>
          <p:cNvPr id="62" name="TextBox 61"/>
          <p:cNvSpPr txBox="1"/>
          <p:nvPr/>
        </p:nvSpPr>
        <p:spPr>
          <a:xfrm>
            <a:off x="8028270" y="3489816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</a:t>
            </a:r>
            <a:endParaRPr lang="ru-RU" sz="2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36659" y="4127380"/>
            <a:ext cx="367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91695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Office PowerPoint</Application>
  <PresentationFormat>Экран (4:3)</PresentationFormat>
  <Paragraphs>448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9</vt:lpstr>
      <vt:lpstr>Виртуальная память</vt:lpstr>
      <vt:lpstr>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Страничная виртуальная память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2</dc:title>
  <dc:creator/>
  <cp:lastModifiedBy/>
  <cp:revision>14</cp:revision>
  <dcterms:created xsi:type="dcterms:W3CDTF">2016-02-27T09:01:20Z</dcterms:created>
  <dcterms:modified xsi:type="dcterms:W3CDTF">2017-04-10T08:08:41Z</dcterms:modified>
</cp:coreProperties>
</file>