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40"/>
  </p:notesMasterIdLst>
  <p:sldIdLst>
    <p:sldId id="257" r:id="rId4"/>
    <p:sldId id="262" r:id="rId5"/>
    <p:sldId id="289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5" r:id="rId19"/>
    <p:sldId id="354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27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9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008000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94629" autoAdjust="0"/>
  </p:normalViewPr>
  <p:slideViewPr>
    <p:cSldViewPr>
      <p:cViewPr varScale="1">
        <p:scale>
          <a:sx n="100" d="100"/>
          <a:sy n="100" d="100"/>
        </p:scale>
        <p:origin x="7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08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5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1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3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02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9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84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82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69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3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1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47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30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9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37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12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6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59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1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86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1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81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25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36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9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1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9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19"/>
            <a:ext cx="8784976" cy="982891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Передача данных из процессора в порт (адресное пространство ввода-вывода)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294256" y="2391018"/>
            <a:ext cx="8525893" cy="26221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255" y="2599492"/>
            <a:ext cx="852589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адресной шине выставить сигналы для адреса памяти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шине данных выставить сигналы для данных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шине управления выставить сигналы работы с устройствами ввода-вывода и операции записи</a:t>
            </a:r>
          </a:p>
        </p:txBody>
      </p:sp>
    </p:spTree>
    <p:extLst>
      <p:ext uri="{BB962C8B-B14F-4D97-AF65-F5344CB8AC3E}">
        <p14:creationId xmlns:p14="http://schemas.microsoft.com/office/powerpoint/2010/main" val="964971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Память и устройства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: скругленные углы 2"/>
          <p:cNvSpPr/>
          <p:nvPr/>
        </p:nvSpPr>
        <p:spPr bwMode="gray">
          <a:xfrm>
            <a:off x="219075" y="1844824"/>
            <a:ext cx="8745413" cy="1944216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Bef>
                <a:spcPct val="10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Занесение информации в память завершает операцию записи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Занесение информации в порт часто инициализирует реальное совершение ввода-вывода</a:t>
            </a:r>
            <a:endParaRPr lang="ru-RU" sz="220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Прямоугольник: скругленные углы 9"/>
          <p:cNvSpPr/>
          <p:nvPr/>
        </p:nvSpPr>
        <p:spPr bwMode="gray">
          <a:xfrm>
            <a:off x="219075" y="4179044"/>
            <a:ext cx="8745413" cy="162622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Что делать после получения информации через порт и как предоставить </a:t>
            </a:r>
            <a:r>
              <a:rPr lang="ru-RU" sz="2600" dirty="0">
                <a:solidFill>
                  <a:schemeClr val="tx2"/>
                </a:solidFill>
                <a:latin typeface="Arial" charset="0"/>
              </a:rPr>
              <a:t>информацию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для чтения из порта определяют контроллеры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3591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Предварительные итоги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: скругленные углы 2"/>
          <p:cNvSpPr/>
          <p:nvPr/>
        </p:nvSpPr>
        <p:spPr bwMode="gray">
          <a:xfrm>
            <a:off x="219075" y="1844824"/>
            <a:ext cx="8745413" cy="3816424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Устройства ввода-вывода подключаются к локальной магистрали через порты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Могут существовать два адресных пространства: пространство памяти и пространство ввода-вывода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Порты обычно отображаются в адресное пространство ввода-вывода и иногда – в адресное пространство памяти</a:t>
            </a:r>
          </a:p>
        </p:txBody>
      </p:sp>
    </p:spTree>
    <p:extLst>
      <p:ext uri="{BB962C8B-B14F-4D97-AF65-F5344CB8AC3E}">
        <p14:creationId xmlns:p14="http://schemas.microsoft.com/office/powerpoint/2010/main" val="1167953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Предварительные итоги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: скругленные углы 2"/>
          <p:cNvSpPr/>
          <p:nvPr/>
        </p:nvSpPr>
        <p:spPr bwMode="gray">
          <a:xfrm>
            <a:off x="219075" y="1844824"/>
            <a:ext cx="8745413" cy="3312368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Какое адресное пространство использовать – определяется типом команды или типом операндов 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Управлением устройством ввода-вывода, приемом и передачей данных через порты и выставлением сигналов на магистрали занимаются контроллеры</a:t>
            </a:r>
          </a:p>
        </p:txBody>
      </p:sp>
    </p:spTree>
    <p:extLst>
      <p:ext uri="{BB962C8B-B14F-4D97-AF65-F5344CB8AC3E}">
        <p14:creationId xmlns:p14="http://schemas.microsoft.com/office/powerpoint/2010/main" val="221916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Структура контроллера устройства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51520" y="1628800"/>
            <a:ext cx="8640638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: скругленные углы 5"/>
          <p:cNvSpPr/>
          <p:nvPr/>
        </p:nvSpPr>
        <p:spPr bwMode="gray">
          <a:xfrm>
            <a:off x="971600" y="1838920"/>
            <a:ext cx="2880320" cy="1872208"/>
          </a:xfrm>
          <a:prstGeom prst="round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69194" y="1910928"/>
            <a:ext cx="246670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000" dirty="0">
                <a:latin typeface="Arial" charset="0"/>
              </a:rPr>
              <a:t>Регистр состояния</a:t>
            </a:r>
            <a:endParaRPr lang="en-US" sz="20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(read only)</a:t>
            </a:r>
            <a:endParaRPr lang="ru-RU" sz="20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43608" y="2643782"/>
            <a:ext cx="271814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Бит занятости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Бит готовности данных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Бит ошибки</a:t>
            </a:r>
          </a:p>
        </p:txBody>
      </p:sp>
      <p:sp>
        <p:nvSpPr>
          <p:cNvPr id="11" name="Прямоугольник: скругленные углы 10"/>
          <p:cNvSpPr/>
          <p:nvPr/>
        </p:nvSpPr>
        <p:spPr bwMode="gray">
          <a:xfrm>
            <a:off x="5292080" y="1838920"/>
            <a:ext cx="2880320" cy="1872208"/>
          </a:xfrm>
          <a:prstGeom prst="round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292080" y="1910928"/>
            <a:ext cx="288032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000" dirty="0">
                <a:latin typeface="Arial" charset="0"/>
              </a:rPr>
              <a:t>Регистр управления</a:t>
            </a:r>
            <a:endParaRPr lang="en-US" sz="20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(write only)</a:t>
            </a:r>
            <a:endParaRPr lang="ru-RU" sz="2000" dirty="0">
              <a:latin typeface="Arial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9" y="2643782"/>
            <a:ext cx="2808312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Биты кода команды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Биты режима работы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Бит готовности команды</a:t>
            </a:r>
          </a:p>
        </p:txBody>
      </p:sp>
      <p:sp>
        <p:nvSpPr>
          <p:cNvPr id="16" name="Прямоугольник: скругленные углы 15"/>
          <p:cNvSpPr/>
          <p:nvPr/>
        </p:nvSpPr>
        <p:spPr bwMode="gray">
          <a:xfrm>
            <a:off x="971600" y="3999160"/>
            <a:ext cx="2880320" cy="1878112"/>
          </a:xfrm>
          <a:prstGeom prst="round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169194" y="4071168"/>
            <a:ext cx="246670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000" dirty="0">
                <a:latin typeface="Arial" charset="0"/>
              </a:rPr>
              <a:t>Регистр выходных данных </a:t>
            </a:r>
            <a:endParaRPr lang="en-US" sz="20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(read only)</a:t>
            </a:r>
            <a:endParaRPr lang="ru-RU" sz="2000" dirty="0">
              <a:latin typeface="Arial" charset="0"/>
            </a:endParaRPr>
          </a:p>
        </p:txBody>
      </p:sp>
      <p:sp>
        <p:nvSpPr>
          <p:cNvPr id="23" name="Прямоугольник: скругленные углы 22"/>
          <p:cNvSpPr/>
          <p:nvPr/>
        </p:nvSpPr>
        <p:spPr bwMode="gray">
          <a:xfrm>
            <a:off x="5292080" y="3999160"/>
            <a:ext cx="2880320" cy="1878112"/>
          </a:xfrm>
          <a:prstGeom prst="round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489674" y="4071168"/>
            <a:ext cx="246670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000" dirty="0">
                <a:latin typeface="Arial" charset="0"/>
              </a:rPr>
              <a:t>Регистр входных данных </a:t>
            </a:r>
            <a:endParaRPr lang="en-US" sz="20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(write only)</a:t>
            </a:r>
            <a:endParaRPr lang="ru-RU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155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  <p:bldP spid="16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Вывод данных на устройство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51681" y="1592312"/>
            <a:ext cx="8640638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 bwMode="gray">
          <a:xfrm>
            <a:off x="467544" y="2132856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Чтение из порта </a:t>
            </a:r>
            <a:br>
              <a:rPr lang="ru-RU" sz="1400" dirty="0">
                <a:latin typeface="Arial" charset="0"/>
              </a:rPr>
            </a:br>
            <a:r>
              <a:rPr lang="ru-RU" sz="1400" dirty="0">
                <a:latin typeface="Arial" charset="0"/>
              </a:rPr>
              <a:t>регистра состояния</a:t>
            </a:r>
          </a:p>
        </p:txBody>
      </p:sp>
      <p:sp>
        <p:nvSpPr>
          <p:cNvPr id="18" name="Прямоугольник 17"/>
          <p:cNvSpPr/>
          <p:nvPr/>
        </p:nvSpPr>
        <p:spPr bwMode="gray">
          <a:xfrm>
            <a:off x="467544" y="2924944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Запись кода команды в порт регистра управления</a:t>
            </a:r>
          </a:p>
        </p:txBody>
      </p:sp>
      <p:sp>
        <p:nvSpPr>
          <p:cNvPr id="19" name="Прямоугольник 18"/>
          <p:cNvSpPr/>
          <p:nvPr/>
        </p:nvSpPr>
        <p:spPr bwMode="gray">
          <a:xfrm>
            <a:off x="467544" y="3717032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Запись данных в порт </a:t>
            </a:r>
            <a:br>
              <a:rPr lang="ru-RU" sz="1400" dirty="0">
                <a:latin typeface="Arial" charset="0"/>
              </a:rPr>
            </a:br>
            <a:r>
              <a:rPr lang="ru-RU" sz="1400" dirty="0">
                <a:latin typeface="Arial" charset="0"/>
              </a:rPr>
              <a:t>регистра входных данных</a:t>
            </a:r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467544" y="4509120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Запись бита готовности команды в порт регистра управления</a:t>
            </a:r>
          </a:p>
        </p:txBody>
      </p:sp>
      <p:sp>
        <p:nvSpPr>
          <p:cNvPr id="21" name="Прямоугольник 20"/>
          <p:cNvSpPr/>
          <p:nvPr/>
        </p:nvSpPr>
        <p:spPr bwMode="gray">
          <a:xfrm>
            <a:off x="467544" y="5301208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Чтение из порта </a:t>
            </a:r>
            <a:br>
              <a:rPr lang="ru-RU" sz="1400" dirty="0">
                <a:latin typeface="Arial" charset="0"/>
              </a:rPr>
            </a:br>
            <a:r>
              <a:rPr lang="ru-RU" sz="1400" dirty="0">
                <a:latin typeface="Arial" charset="0"/>
              </a:rPr>
              <a:t>регистра состояния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 rot="10800000">
            <a:off x="3707904" y="2223244"/>
            <a:ext cx="288032" cy="395288"/>
          </a:xfrm>
          <a:prstGeom prst="curvedRightArrow">
            <a:avLst>
              <a:gd name="adj1" fmla="val 20000"/>
              <a:gd name="adj2" fmla="val 40000"/>
              <a:gd name="adj3" fmla="val 48594"/>
            </a:avLst>
          </a:prstGeom>
          <a:gradFill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971691" y="2159278"/>
            <a:ext cx="17287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1400" dirty="0">
                <a:solidFill>
                  <a:schemeClr val="tx1"/>
                </a:solidFill>
                <a:latin typeface="Arial" charset="0"/>
              </a:rPr>
              <a:t>пока бит занятости == 1</a:t>
            </a:r>
          </a:p>
        </p:txBody>
      </p:sp>
      <p:sp>
        <p:nvSpPr>
          <p:cNvPr id="7" name="Стрелка: вниз 6"/>
          <p:cNvSpPr/>
          <p:nvPr/>
        </p:nvSpPr>
        <p:spPr bwMode="gray">
          <a:xfrm>
            <a:off x="1979712" y="2744944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Стрелка: вниз 25"/>
          <p:cNvSpPr/>
          <p:nvPr/>
        </p:nvSpPr>
        <p:spPr bwMode="gray">
          <a:xfrm>
            <a:off x="1979712" y="3537032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Стрелка: вниз 26"/>
          <p:cNvSpPr/>
          <p:nvPr/>
        </p:nvSpPr>
        <p:spPr bwMode="gray">
          <a:xfrm>
            <a:off x="1979712" y="4329120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Стрелка: вниз 27"/>
          <p:cNvSpPr/>
          <p:nvPr/>
        </p:nvSpPr>
        <p:spPr bwMode="gray">
          <a:xfrm>
            <a:off x="1979712" y="5121208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Стрелка: вниз 28"/>
          <p:cNvSpPr/>
          <p:nvPr/>
        </p:nvSpPr>
        <p:spPr bwMode="gray">
          <a:xfrm>
            <a:off x="1979712" y="5913296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 rot="10800000">
            <a:off x="3731553" y="5418018"/>
            <a:ext cx="288032" cy="395288"/>
          </a:xfrm>
          <a:prstGeom prst="curvedRightArrow">
            <a:avLst>
              <a:gd name="adj1" fmla="val 20000"/>
              <a:gd name="adj2" fmla="val 40000"/>
              <a:gd name="adj3" fmla="val 48594"/>
            </a:avLst>
          </a:prstGeom>
          <a:gradFill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3995340" y="5354052"/>
            <a:ext cx="17287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1400" dirty="0">
                <a:solidFill>
                  <a:schemeClr val="tx1"/>
                </a:solidFill>
                <a:latin typeface="Arial" charset="0"/>
              </a:rPr>
              <a:t>пока бит занятости == 1</a:t>
            </a:r>
          </a:p>
        </p:txBody>
      </p:sp>
      <p:sp>
        <p:nvSpPr>
          <p:cNvPr id="33" name="Прямоугольник 32"/>
          <p:cNvSpPr/>
          <p:nvPr/>
        </p:nvSpPr>
        <p:spPr bwMode="gray">
          <a:xfrm>
            <a:off x="5508104" y="4509120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Установить бит занятости</a:t>
            </a:r>
          </a:p>
        </p:txBody>
      </p:sp>
      <p:sp>
        <p:nvSpPr>
          <p:cNvPr id="34" name="Прямоугольник 33"/>
          <p:cNvSpPr/>
          <p:nvPr/>
        </p:nvSpPr>
        <p:spPr bwMode="gray">
          <a:xfrm>
            <a:off x="5508104" y="3717032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Анализ кода команды.</a:t>
            </a:r>
          </a:p>
          <a:p>
            <a:pPr algn="ctr">
              <a:defRPr/>
            </a:pPr>
            <a:r>
              <a:rPr lang="ru-RU" sz="1400" dirty="0">
                <a:latin typeface="Arial" charset="0"/>
              </a:rPr>
              <a:t>Инициализация вывода</a:t>
            </a:r>
          </a:p>
        </p:txBody>
      </p:sp>
      <p:sp>
        <p:nvSpPr>
          <p:cNvPr id="35" name="Прямоугольник 34"/>
          <p:cNvSpPr/>
          <p:nvPr/>
        </p:nvSpPr>
        <p:spPr bwMode="gray">
          <a:xfrm>
            <a:off x="5508104" y="2924944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После завершения – сбросить бит готовности команды</a:t>
            </a:r>
          </a:p>
        </p:txBody>
      </p:sp>
      <p:sp>
        <p:nvSpPr>
          <p:cNvPr id="36" name="Прямоугольник 35"/>
          <p:cNvSpPr/>
          <p:nvPr/>
        </p:nvSpPr>
        <p:spPr bwMode="gray">
          <a:xfrm>
            <a:off x="5508104" y="2132856"/>
            <a:ext cx="3168352" cy="5760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defRPr/>
            </a:pPr>
            <a:r>
              <a:rPr lang="ru-RU" sz="1400" dirty="0">
                <a:latin typeface="Arial" charset="0"/>
              </a:rPr>
              <a:t>Установить бит ошибки</a:t>
            </a:r>
            <a:br>
              <a:rPr lang="ru-RU" sz="1400" dirty="0">
                <a:latin typeface="Arial" charset="0"/>
              </a:rPr>
            </a:br>
            <a:r>
              <a:rPr lang="ru-RU" sz="1400" dirty="0">
                <a:latin typeface="Arial" charset="0"/>
              </a:rPr>
              <a:t> и сбросить бит занятости</a:t>
            </a:r>
          </a:p>
        </p:txBody>
      </p:sp>
      <p:sp>
        <p:nvSpPr>
          <p:cNvPr id="37" name="Стрелка: вниз 36"/>
          <p:cNvSpPr/>
          <p:nvPr/>
        </p:nvSpPr>
        <p:spPr bwMode="gray">
          <a:xfrm rot="10800000">
            <a:off x="7020272" y="2744944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Стрелка: вниз 37"/>
          <p:cNvSpPr/>
          <p:nvPr/>
        </p:nvSpPr>
        <p:spPr bwMode="gray">
          <a:xfrm rot="10800000">
            <a:off x="7020272" y="3537032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Стрелка: вниз 38"/>
          <p:cNvSpPr/>
          <p:nvPr/>
        </p:nvSpPr>
        <p:spPr bwMode="gray">
          <a:xfrm rot="10800000">
            <a:off x="7020272" y="4329119"/>
            <a:ext cx="180000" cy="180000"/>
          </a:xfrm>
          <a:prstGeom prst="downArrow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Прямая со стрелкой 40"/>
          <p:cNvCxnSpPr>
            <a:stCxn id="20" idx="3"/>
          </p:cNvCxnSpPr>
          <p:nvPr/>
        </p:nvCxnSpPr>
        <p:spPr>
          <a:xfrm>
            <a:off x="3635896" y="4797152"/>
            <a:ext cx="1872208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79243" y="5377547"/>
            <a:ext cx="30972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Polling </a:t>
            </a:r>
            <a:r>
              <a:rPr lang="ru-RU" sz="2000" dirty="0">
                <a:solidFill>
                  <a:schemeClr val="tx2"/>
                </a:solidFill>
                <a:latin typeface="Arial" charset="0"/>
              </a:rPr>
              <a:t>или опрос устройств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097368" y="1591965"/>
            <a:ext cx="19446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Процессор</a:t>
            </a:r>
          </a:p>
        </p:txBody>
      </p:sp>
      <p:sp>
        <p:nvSpPr>
          <p:cNvPr id="45" name="Text Box 35"/>
          <p:cNvSpPr txBox="1">
            <a:spLocks noChangeArrowheads="1"/>
          </p:cNvSpPr>
          <p:nvPr/>
        </p:nvSpPr>
        <p:spPr bwMode="auto">
          <a:xfrm>
            <a:off x="6137927" y="1591791"/>
            <a:ext cx="19446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Контроллер</a:t>
            </a:r>
          </a:p>
        </p:txBody>
      </p:sp>
    </p:spTree>
    <p:extLst>
      <p:ext uri="{BB962C8B-B14F-4D97-AF65-F5344CB8AC3E}">
        <p14:creationId xmlns:p14="http://schemas.microsoft.com/office/powerpoint/2010/main" val="1254637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5" grpId="0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Вывод данных на устройство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51681" y="1592312"/>
            <a:ext cx="8640638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4210794" y="4076700"/>
            <a:ext cx="574675" cy="7921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auto">
          <a:xfrm>
            <a:off x="4245719" y="2782888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4787056" y="3500438"/>
            <a:ext cx="1081088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943844" y="2671763"/>
            <a:ext cx="539750" cy="21971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4212381" y="2708275"/>
            <a:ext cx="574675" cy="1368425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2483594" y="3500438"/>
            <a:ext cx="1728787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1978769" y="2781300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015281" y="3573463"/>
            <a:ext cx="3816350" cy="71437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2194669" y="3752850"/>
            <a:ext cx="3636962" cy="71438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2158156" y="2781300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2321669" y="2781300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1439019" y="1987550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>
                <a:solidFill>
                  <a:schemeClr val="tx1"/>
                </a:solidFill>
                <a:latin typeface="Arial" charset="0"/>
              </a:rPr>
              <a:t>Процессор</a:t>
            </a:r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 flipV="1">
            <a:off x="1691431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357931" y="3429000"/>
            <a:ext cx="140493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>
                <a:latin typeface="Arial" charset="0"/>
              </a:rPr>
              <a:t>Линия</a:t>
            </a:r>
            <a:br>
              <a:rPr lang="ru-RU" sz="1600">
                <a:latin typeface="Arial" charset="0"/>
              </a:rPr>
            </a:br>
            <a:r>
              <a:rPr lang="ru-RU" sz="1600">
                <a:latin typeface="Arial" charset="0"/>
              </a:rPr>
              <a:t>прерываний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5903913" y="1952625"/>
            <a:ext cx="2989262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После выполнения команды процессор обнаруживает сигнал на линии прерываний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Сохраняет часть регистров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Передает управление по заранее определенному адресу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Обрабатывает прерывание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Восстанавливает контекст</a:t>
            </a:r>
          </a:p>
        </p:txBody>
      </p:sp>
      <p:sp>
        <p:nvSpPr>
          <p:cNvPr id="58" name="AutoShape 46"/>
          <p:cNvSpPr>
            <a:spLocks noChangeArrowheads="1"/>
          </p:cNvSpPr>
          <p:nvPr/>
        </p:nvSpPr>
        <p:spPr bwMode="auto">
          <a:xfrm>
            <a:off x="4425106" y="2782888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9" name="AutoShape 47"/>
          <p:cNvSpPr>
            <a:spLocks noChangeArrowheads="1"/>
          </p:cNvSpPr>
          <p:nvPr/>
        </p:nvSpPr>
        <p:spPr bwMode="auto">
          <a:xfrm>
            <a:off x="4588619" y="2782888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2378819" y="3932238"/>
            <a:ext cx="3452812" cy="71437"/>
          </a:xfrm>
          <a:prstGeom prst="rect">
            <a:avLst/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3705969" y="4868863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I/O device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3707556" y="1987550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>
                <a:solidFill>
                  <a:schemeClr val="tx1"/>
                </a:solidFill>
                <a:latin typeface="Arial" charset="0"/>
              </a:rPr>
              <a:t>Память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3958381" y="5589588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 flipH="1">
            <a:off x="1077069" y="5913438"/>
            <a:ext cx="2881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 flipV="1">
            <a:off x="1077069" y="4365625"/>
            <a:ext cx="0" cy="154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1077069" y="4365625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 dirty="0">
              <a:latin typeface="Arial" charset="0"/>
            </a:endParaRPr>
          </a:p>
        </p:txBody>
      </p:sp>
      <p:sp>
        <p:nvSpPr>
          <p:cNvPr id="67" name="Line 54"/>
          <p:cNvSpPr>
            <a:spLocks noChangeShapeType="1"/>
          </p:cNvSpPr>
          <p:nvPr/>
        </p:nvSpPr>
        <p:spPr bwMode="auto">
          <a:xfrm flipV="1">
            <a:off x="1689844" y="270827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1473944" y="4868863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I/O device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47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Вывод данных на устройство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51681" y="1592312"/>
            <a:ext cx="8640638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4210794" y="4076700"/>
            <a:ext cx="574675" cy="7921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auto">
          <a:xfrm>
            <a:off x="4245719" y="2782888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4787056" y="3500438"/>
            <a:ext cx="1081088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943844" y="2671763"/>
            <a:ext cx="539750" cy="21971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4212381" y="2708275"/>
            <a:ext cx="574675" cy="1368425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2483594" y="3500438"/>
            <a:ext cx="1728787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1978769" y="2781300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015281" y="3573463"/>
            <a:ext cx="3816350" cy="71437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2194669" y="3752850"/>
            <a:ext cx="3636962" cy="71438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1439019" y="1987550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solidFill>
                  <a:schemeClr val="tx1"/>
                </a:solidFill>
                <a:latin typeface="Arial" charset="0"/>
              </a:rPr>
              <a:t>Процессор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5903913" y="1952625"/>
            <a:ext cx="2989262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После выполнения команды процессор обнаруживает сигнал на линии прерываний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Сохраняет часть регистров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Передает управление по заранее определенному адресу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Обрабатывает прерывание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600">
                <a:latin typeface="Arial" charset="0"/>
              </a:rPr>
              <a:t>Восстанавливает контекст</a:t>
            </a:r>
          </a:p>
        </p:txBody>
      </p:sp>
      <p:sp>
        <p:nvSpPr>
          <p:cNvPr id="58" name="AutoShape 46"/>
          <p:cNvSpPr>
            <a:spLocks noChangeArrowheads="1"/>
          </p:cNvSpPr>
          <p:nvPr/>
        </p:nvSpPr>
        <p:spPr bwMode="auto">
          <a:xfrm>
            <a:off x="4425106" y="2782888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9" name="AutoShape 47"/>
          <p:cNvSpPr>
            <a:spLocks noChangeArrowheads="1"/>
          </p:cNvSpPr>
          <p:nvPr/>
        </p:nvSpPr>
        <p:spPr bwMode="auto">
          <a:xfrm>
            <a:off x="4588619" y="2782888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2378819" y="3932238"/>
            <a:ext cx="3452812" cy="71437"/>
          </a:xfrm>
          <a:prstGeom prst="rect">
            <a:avLst/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3705969" y="4868863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I/O device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3707556" y="1987550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>
                <a:solidFill>
                  <a:schemeClr val="tx1"/>
                </a:solidFill>
                <a:latin typeface="Arial" charset="0"/>
              </a:rPr>
              <a:t>Память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3958381" y="5589588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 flipH="1">
            <a:off x="1077069" y="5913438"/>
            <a:ext cx="2881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1473944" y="4868863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I/O device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1837085" y="3500438"/>
            <a:ext cx="179387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0" name="AutoShape 39"/>
          <p:cNvSpPr>
            <a:spLocks noChangeArrowheads="1"/>
          </p:cNvSpPr>
          <p:nvPr/>
        </p:nvSpPr>
        <p:spPr bwMode="auto">
          <a:xfrm>
            <a:off x="1872010" y="3536950"/>
            <a:ext cx="539750" cy="144463"/>
          </a:xfrm>
          <a:prstGeom prst="leftArrow">
            <a:avLst>
              <a:gd name="adj1" fmla="val 50000"/>
              <a:gd name="adj2" fmla="val 93406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1" name="AutoShape 37"/>
          <p:cNvSpPr>
            <a:spLocks noChangeArrowheads="1"/>
          </p:cNvSpPr>
          <p:nvPr/>
        </p:nvSpPr>
        <p:spPr bwMode="auto">
          <a:xfrm>
            <a:off x="1872010" y="3897313"/>
            <a:ext cx="539750" cy="144462"/>
          </a:xfrm>
          <a:prstGeom prst="leftArrow">
            <a:avLst>
              <a:gd name="adj1" fmla="val 50000"/>
              <a:gd name="adj2" fmla="val 9340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1872010" y="3716338"/>
            <a:ext cx="539750" cy="144462"/>
          </a:xfrm>
          <a:prstGeom prst="leftArrow">
            <a:avLst>
              <a:gd name="adj1" fmla="val 50000"/>
              <a:gd name="adj2" fmla="val 93407"/>
            </a:avLst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324197" y="3463925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>
                <a:solidFill>
                  <a:schemeClr val="tx1"/>
                </a:solidFill>
                <a:latin typeface="Arial" charset="0"/>
              </a:rPr>
              <a:t>Контроллер</a:t>
            </a:r>
            <a:br>
              <a:rPr lang="ru-RU" sz="1600">
                <a:solidFill>
                  <a:schemeClr val="tx1"/>
                </a:solidFill>
                <a:latin typeface="Arial" charset="0"/>
              </a:rPr>
            </a:br>
            <a:r>
              <a:rPr lang="ru-RU" sz="1600">
                <a:solidFill>
                  <a:schemeClr val="tx1"/>
                </a:solidFill>
                <a:latin typeface="Arial" charset="0"/>
              </a:rPr>
              <a:t> прерываний</a:t>
            </a:r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2158156" y="2781300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2321669" y="2781300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 flipV="1">
            <a:off x="1069200" y="4184650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flipV="1">
            <a:off x="1691680" y="4184650"/>
            <a:ext cx="0" cy="68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6" name="AutoShape 33"/>
          <p:cNvSpPr>
            <a:spLocks noChangeArrowheads="1"/>
          </p:cNvSpPr>
          <p:nvPr/>
        </p:nvSpPr>
        <p:spPr bwMode="auto">
          <a:xfrm>
            <a:off x="1583581" y="2708920"/>
            <a:ext cx="125413" cy="756000"/>
          </a:xfrm>
          <a:prstGeom prst="upArrow">
            <a:avLst>
              <a:gd name="adj1" fmla="val 50000"/>
              <a:gd name="adj2" fmla="val 1363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251520" y="2780928"/>
            <a:ext cx="15113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400" dirty="0">
                <a:latin typeface="Arial" charset="0"/>
              </a:rPr>
              <a:t>Шина</a:t>
            </a:r>
            <a:br>
              <a:rPr lang="ru-RU" sz="1400" dirty="0">
                <a:latin typeface="Arial" charset="0"/>
              </a:rPr>
            </a:br>
            <a:r>
              <a:rPr lang="ru-RU" sz="1400" dirty="0">
                <a:latin typeface="Arial" charset="0"/>
              </a:rPr>
              <a:t>прерываний</a:t>
            </a:r>
          </a:p>
        </p:txBody>
      </p:sp>
    </p:spTree>
    <p:extLst>
      <p:ext uri="{BB962C8B-B14F-4D97-AF65-F5344CB8AC3E}">
        <p14:creationId xmlns:p14="http://schemas.microsoft.com/office/powerpoint/2010/main" val="310230313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870619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Внешние и программные прерывания, исключительные ситуации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7" name="AutoShape 41"/>
          <p:cNvSpPr>
            <a:spLocks noChangeArrowheads="1"/>
          </p:cNvSpPr>
          <p:nvPr/>
        </p:nvSpPr>
        <p:spPr bwMode="auto">
          <a:xfrm>
            <a:off x="252413" y="1988691"/>
            <a:ext cx="2736850" cy="42486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76263" y="2060129"/>
            <a:ext cx="216058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charset="0"/>
              </a:rPr>
              <a:t>Внешние</a:t>
            </a:r>
            <a:br>
              <a:rPr lang="ru-RU" sz="2400" dirty="0">
                <a:solidFill>
                  <a:schemeClr val="tx1"/>
                </a:solidFill>
                <a:latin typeface="Arial" charset="0"/>
              </a:rPr>
            </a:br>
            <a:r>
              <a:rPr lang="ru-RU" sz="2400" dirty="0">
                <a:solidFill>
                  <a:schemeClr val="tx1"/>
                </a:solidFill>
                <a:latin typeface="Arial" charset="0"/>
              </a:rPr>
              <a:t>прерывания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77825" y="2956462"/>
            <a:ext cx="2663825" cy="323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Arial" charset="0"/>
              </a:rPr>
              <a:t>Обнаруживаются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процессором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между</a:t>
            </a:r>
            <a:br>
              <a:rPr lang="ru-RU" sz="1700" b="1" i="1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выполнением команд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Arial" charset="0"/>
              </a:rPr>
              <a:t>Сохраняется часть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контекста перед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выполнением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следующей</a:t>
            </a:r>
            <a:br>
              <a:rPr lang="ru-RU" sz="1700" i="1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команды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Не связаны</a:t>
            </a:r>
            <a:r>
              <a:rPr lang="ru-RU" sz="1700" dirty="0">
                <a:solidFill>
                  <a:schemeClr val="tx1"/>
                </a:solidFill>
                <a:latin typeface="Arial" charset="0"/>
              </a:rPr>
              <a:t> с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работой процессора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и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непредсказуемы </a:t>
            </a:r>
          </a:p>
        </p:txBody>
      </p:sp>
      <p:sp>
        <p:nvSpPr>
          <p:cNvPr id="41" name="AutoShape 40"/>
          <p:cNvSpPr>
            <a:spLocks noChangeArrowheads="1"/>
          </p:cNvSpPr>
          <p:nvPr/>
        </p:nvSpPr>
        <p:spPr bwMode="auto">
          <a:xfrm>
            <a:off x="3205163" y="1988691"/>
            <a:ext cx="2736850" cy="42486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3132138" y="2093947"/>
            <a:ext cx="291623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charset="0"/>
              </a:rPr>
              <a:t>Исключительные ситуации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348038" y="2960688"/>
            <a:ext cx="2663825" cy="323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Arial" charset="0"/>
              </a:rPr>
              <a:t>Обнаруживаются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во время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выполнения команды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Arial" charset="0"/>
              </a:rPr>
              <a:t>Сохраняется часть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контекста перед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выполнением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текущей</a:t>
            </a:r>
            <a:br>
              <a:rPr lang="ru-RU" sz="1700" b="1" i="1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команды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Связаны</a:t>
            </a:r>
            <a:r>
              <a:rPr lang="ru-RU" sz="1700" dirty="0">
                <a:solidFill>
                  <a:schemeClr val="tx1"/>
                </a:solidFill>
                <a:latin typeface="Arial" charset="0"/>
              </a:rPr>
              <a:t> с работой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процессора, но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непредсказуемы </a:t>
            </a:r>
          </a:p>
        </p:txBody>
      </p:sp>
      <p:sp>
        <p:nvSpPr>
          <p:cNvPr id="56" name="AutoShape 42"/>
          <p:cNvSpPr>
            <a:spLocks noChangeArrowheads="1"/>
          </p:cNvSpPr>
          <p:nvPr/>
        </p:nvSpPr>
        <p:spPr bwMode="auto">
          <a:xfrm>
            <a:off x="6157913" y="1988691"/>
            <a:ext cx="2736850" cy="42486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6084888" y="2093947"/>
            <a:ext cx="291623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charset="0"/>
              </a:rPr>
              <a:t>Программные прерывания</a:t>
            </a:r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6264275" y="2960688"/>
            <a:ext cx="2663825" cy="323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Arial" charset="0"/>
              </a:rPr>
              <a:t>Происходят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в результате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выполнения команды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Arial" charset="0"/>
              </a:rPr>
              <a:t>Сохраняется часть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контекста перед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выполнением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следующей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команды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Связаны</a:t>
            </a:r>
            <a:r>
              <a:rPr lang="ru-RU" sz="1700" dirty="0">
                <a:solidFill>
                  <a:schemeClr val="tx1"/>
                </a:solidFill>
                <a:latin typeface="Arial" charset="0"/>
              </a:rPr>
              <a:t> с работой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процессора и</a:t>
            </a:r>
            <a:br>
              <a:rPr lang="ru-RU" sz="1700" dirty="0">
                <a:solidFill>
                  <a:schemeClr val="tx1"/>
                </a:solidFill>
                <a:latin typeface="Arial" charset="0"/>
              </a:rPr>
            </a:br>
            <a:r>
              <a:rPr lang="ru-RU" sz="17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700" b="1" i="1" dirty="0">
                <a:solidFill>
                  <a:schemeClr val="tx1"/>
                </a:solidFill>
                <a:latin typeface="Arial" charset="0"/>
              </a:rPr>
              <a:t>предсказуемы </a:t>
            </a:r>
          </a:p>
        </p:txBody>
      </p:sp>
    </p:spTree>
    <p:extLst>
      <p:ext uri="{BB962C8B-B14F-4D97-AF65-F5344CB8AC3E}">
        <p14:creationId xmlns:p14="http://schemas.microsoft.com/office/powerpoint/2010/main" val="344271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3" grpId="0"/>
      <p:bldP spid="56" grpId="0" animBg="1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Прямой доступ к памяти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DMA)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107504" y="1592311"/>
            <a:ext cx="8928992" cy="475133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61281" y="4148138"/>
            <a:ext cx="179388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1943844" y="2457450"/>
            <a:ext cx="539750" cy="3057525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1797794" y="4183063"/>
            <a:ext cx="539750" cy="144462"/>
          </a:xfrm>
          <a:prstGeom prst="leftArrow">
            <a:avLst>
              <a:gd name="adj1" fmla="val 50000"/>
              <a:gd name="adj2" fmla="val 93407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212381" y="2457450"/>
            <a:ext cx="574675" cy="22653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210794" y="4722813"/>
            <a:ext cx="574675" cy="7921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4245719" y="2565400"/>
            <a:ext cx="125412" cy="2556000"/>
          </a:xfrm>
          <a:prstGeom prst="upDownArrow">
            <a:avLst>
              <a:gd name="adj1" fmla="val 50000"/>
              <a:gd name="adj2" fmla="val 459242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4787056" y="4146550"/>
            <a:ext cx="1081088" cy="5762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2483594" y="4146550"/>
            <a:ext cx="1728787" cy="5762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6" name="AutoShape 10"/>
          <p:cNvSpPr>
            <a:spLocks noChangeArrowheads="1"/>
          </p:cNvSpPr>
          <p:nvPr/>
        </p:nvSpPr>
        <p:spPr bwMode="auto">
          <a:xfrm>
            <a:off x="1977181" y="2565400"/>
            <a:ext cx="125413" cy="2556000"/>
          </a:xfrm>
          <a:prstGeom prst="upDownArrow">
            <a:avLst>
              <a:gd name="adj1" fmla="val 50000"/>
              <a:gd name="adj2" fmla="val 464808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2015281" y="4219575"/>
            <a:ext cx="3816350" cy="71438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2194669" y="4398963"/>
            <a:ext cx="3636962" cy="71437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auto">
          <a:xfrm>
            <a:off x="2158156" y="2565400"/>
            <a:ext cx="125413" cy="2556000"/>
          </a:xfrm>
          <a:prstGeom prst="upDownArrow">
            <a:avLst>
              <a:gd name="adj1" fmla="val 50000"/>
              <a:gd name="adj2" fmla="val 458986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5903913" y="1952625"/>
            <a:ext cx="2989262" cy="4016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500" dirty="0">
                <a:latin typeface="Arial" charset="0"/>
              </a:rPr>
              <a:t>Контроллер </a:t>
            </a:r>
            <a:r>
              <a:rPr lang="en-US" sz="1500" dirty="0">
                <a:latin typeface="Arial" charset="0"/>
              </a:rPr>
              <a:t>DMA </a:t>
            </a:r>
            <a:r>
              <a:rPr lang="ru-RU" sz="1500" dirty="0">
                <a:latin typeface="Arial" charset="0"/>
              </a:rPr>
              <a:t>программируется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500" dirty="0">
                <a:latin typeface="Arial" charset="0"/>
              </a:rPr>
              <a:t>После получения сигнала от устройства </a:t>
            </a:r>
            <a:r>
              <a:rPr lang="en-US" sz="1500" dirty="0">
                <a:latin typeface="Arial" charset="0"/>
              </a:rPr>
              <a:t>I/O </a:t>
            </a:r>
            <a:r>
              <a:rPr lang="ru-RU" sz="1500" dirty="0">
                <a:latin typeface="Arial" charset="0"/>
              </a:rPr>
              <a:t>запрашивает </a:t>
            </a:r>
            <a:r>
              <a:rPr lang="en-US" sz="1500" dirty="0">
                <a:latin typeface="Arial" charset="0"/>
              </a:rPr>
              <a:t> </a:t>
            </a:r>
            <a:r>
              <a:rPr lang="ru-RU" sz="1500" dirty="0">
                <a:latin typeface="Arial" charset="0"/>
              </a:rPr>
              <a:t>у процессора управление магистралью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500" dirty="0">
                <a:latin typeface="Arial" charset="0"/>
              </a:rPr>
              <a:t>Получив управление, выставляет адрес и извещает устройство </a:t>
            </a:r>
            <a:r>
              <a:rPr lang="en-US" sz="1500" dirty="0">
                <a:latin typeface="Arial" charset="0"/>
              </a:rPr>
              <a:t>I/O</a:t>
            </a:r>
            <a:endParaRPr lang="ru-RU" sz="1500" dirty="0">
              <a:latin typeface="Arial" charset="0"/>
            </a:endParaRP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500" dirty="0">
                <a:latin typeface="Arial" charset="0"/>
              </a:rPr>
              <a:t>Используя шины данных и управления совместно с устройством </a:t>
            </a:r>
            <a:r>
              <a:rPr lang="en-US" sz="1500" dirty="0">
                <a:latin typeface="Arial" charset="0"/>
              </a:rPr>
              <a:t>I/O</a:t>
            </a:r>
            <a:r>
              <a:rPr lang="ru-RU" sz="1500" dirty="0">
                <a:latin typeface="Arial" charset="0"/>
              </a:rPr>
              <a:t> передает информацию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ru-RU" sz="1500" dirty="0">
                <a:latin typeface="Arial" charset="0"/>
              </a:rPr>
              <a:t>Возвращает управление магистралью</a:t>
            </a:r>
          </a:p>
        </p:txBody>
      </p:sp>
      <p:sp>
        <p:nvSpPr>
          <p:cNvPr id="79" name="AutoShape 17"/>
          <p:cNvSpPr>
            <a:spLocks noChangeArrowheads="1"/>
          </p:cNvSpPr>
          <p:nvPr/>
        </p:nvSpPr>
        <p:spPr bwMode="auto">
          <a:xfrm>
            <a:off x="4425106" y="2565400"/>
            <a:ext cx="125413" cy="2556000"/>
          </a:xfrm>
          <a:prstGeom prst="upDownArrow">
            <a:avLst>
              <a:gd name="adj1" fmla="val 50000"/>
              <a:gd name="adj2" fmla="val 459239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0" name="AutoShape 18"/>
          <p:cNvSpPr>
            <a:spLocks noChangeArrowheads="1"/>
          </p:cNvSpPr>
          <p:nvPr/>
        </p:nvSpPr>
        <p:spPr bwMode="auto">
          <a:xfrm>
            <a:off x="4588619" y="2565400"/>
            <a:ext cx="125412" cy="2556000"/>
          </a:xfrm>
          <a:prstGeom prst="upDownArrow">
            <a:avLst>
              <a:gd name="adj1" fmla="val 50000"/>
              <a:gd name="adj2" fmla="val 465065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2378819" y="4578350"/>
            <a:ext cx="3452812" cy="71438"/>
          </a:xfrm>
          <a:prstGeom prst="rect">
            <a:avLst/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3705969" y="5155200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I/O device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3707556" y="1736725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solidFill>
                  <a:schemeClr val="tx1"/>
                </a:solidFill>
                <a:latin typeface="Arial" charset="0"/>
              </a:rPr>
              <a:t>Память</a:t>
            </a:r>
          </a:p>
        </p:txBody>
      </p:sp>
      <p:sp>
        <p:nvSpPr>
          <p:cNvPr id="84" name="Line 22"/>
          <p:cNvSpPr>
            <a:spLocks noChangeShapeType="1"/>
          </p:cNvSpPr>
          <p:nvPr/>
        </p:nvSpPr>
        <p:spPr bwMode="auto">
          <a:xfrm>
            <a:off x="3958381" y="58752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H="1">
            <a:off x="1077069" y="6199200"/>
            <a:ext cx="2881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 flipV="1">
            <a:off x="1689844" y="4797152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7" name="Line 25"/>
          <p:cNvSpPr>
            <a:spLocks noChangeShapeType="1"/>
          </p:cNvSpPr>
          <p:nvPr/>
        </p:nvSpPr>
        <p:spPr bwMode="auto">
          <a:xfrm flipV="1">
            <a:off x="1077069" y="4797152"/>
            <a:ext cx="0" cy="140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8" name="AutoShape 26"/>
          <p:cNvSpPr>
            <a:spLocks noChangeArrowheads="1"/>
          </p:cNvSpPr>
          <p:nvPr/>
        </p:nvSpPr>
        <p:spPr bwMode="auto">
          <a:xfrm>
            <a:off x="1510456" y="2492375"/>
            <a:ext cx="125413" cy="1582738"/>
          </a:xfrm>
          <a:prstGeom prst="upArrow">
            <a:avLst>
              <a:gd name="adj1" fmla="val 50000"/>
              <a:gd name="adj2" fmla="val 3155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1797794" y="4543425"/>
            <a:ext cx="539750" cy="144463"/>
          </a:xfrm>
          <a:prstGeom prst="leftArrow">
            <a:avLst>
              <a:gd name="adj1" fmla="val 50000"/>
              <a:gd name="adj2" fmla="val 93406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0" name="AutoShape 29"/>
          <p:cNvSpPr>
            <a:spLocks noChangeArrowheads="1"/>
          </p:cNvSpPr>
          <p:nvPr/>
        </p:nvSpPr>
        <p:spPr bwMode="auto">
          <a:xfrm>
            <a:off x="1797794" y="4362450"/>
            <a:ext cx="539750" cy="144463"/>
          </a:xfrm>
          <a:prstGeom prst="leftArrow">
            <a:avLst>
              <a:gd name="adj1" fmla="val 50000"/>
              <a:gd name="adj2" fmla="val 93406"/>
            </a:avLst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1" name="AutoShape 30"/>
          <p:cNvSpPr>
            <a:spLocks noChangeArrowheads="1"/>
          </p:cNvSpPr>
          <p:nvPr/>
        </p:nvSpPr>
        <p:spPr bwMode="auto">
          <a:xfrm>
            <a:off x="2321669" y="2565400"/>
            <a:ext cx="125412" cy="2556000"/>
          </a:xfrm>
          <a:prstGeom prst="upDownArrow">
            <a:avLst>
              <a:gd name="adj1" fmla="val 50000"/>
              <a:gd name="adj2" fmla="val 458989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2" name="Rectangle 31"/>
          <p:cNvSpPr>
            <a:spLocks noChangeArrowheads="1"/>
          </p:cNvSpPr>
          <p:nvPr/>
        </p:nvSpPr>
        <p:spPr bwMode="auto">
          <a:xfrm>
            <a:off x="249981" y="4077072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solidFill>
                  <a:schemeClr val="tx1"/>
                </a:solidFill>
                <a:latin typeface="Arial" charset="0"/>
              </a:rPr>
              <a:t>Контроллер</a:t>
            </a:r>
            <a:br>
              <a:rPr lang="ru-RU" dirty="0">
                <a:solidFill>
                  <a:schemeClr val="tx1"/>
                </a:solidFill>
                <a:latin typeface="Arial" charset="0"/>
              </a:rPr>
            </a:br>
            <a:r>
              <a:rPr lang="ru-RU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charset="0"/>
              </a:rPr>
              <a:t>прерываний</a:t>
            </a: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1437431" y="1736725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solidFill>
                  <a:schemeClr val="tx1"/>
                </a:solidFill>
                <a:latin typeface="Arial" charset="0"/>
              </a:rPr>
              <a:t>Процессор</a:t>
            </a:r>
          </a:p>
        </p:txBody>
      </p:sp>
      <p:sp>
        <p:nvSpPr>
          <p:cNvPr id="94" name="Rectangle 33"/>
          <p:cNvSpPr>
            <a:spLocks noChangeArrowheads="1"/>
          </p:cNvSpPr>
          <p:nvPr/>
        </p:nvSpPr>
        <p:spPr bwMode="auto">
          <a:xfrm>
            <a:off x="2553444" y="3140075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solidFill>
                  <a:schemeClr val="tx1"/>
                </a:solidFill>
                <a:latin typeface="Arial" charset="0"/>
              </a:rPr>
              <a:t>Контроллер</a:t>
            </a:r>
            <a:br>
              <a:rPr lang="en-US" dirty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DMA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1472400" y="5155200"/>
            <a:ext cx="1549400" cy="7207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I/O device</a:t>
            </a:r>
            <a:endParaRPr lang="ru-RU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3021756" y="3860800"/>
            <a:ext cx="539750" cy="28892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7" name="AutoShape 36"/>
          <p:cNvSpPr>
            <a:spLocks noChangeArrowheads="1"/>
          </p:cNvSpPr>
          <p:nvPr/>
        </p:nvSpPr>
        <p:spPr bwMode="auto">
          <a:xfrm>
            <a:off x="3058269" y="3862800"/>
            <a:ext cx="125412" cy="360000"/>
          </a:xfrm>
          <a:prstGeom prst="upArrow">
            <a:avLst>
              <a:gd name="adj1" fmla="val 50000"/>
              <a:gd name="adj2" fmla="val 64557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8" name="AutoShape 37"/>
          <p:cNvSpPr>
            <a:spLocks noChangeArrowheads="1"/>
          </p:cNvSpPr>
          <p:nvPr/>
        </p:nvSpPr>
        <p:spPr bwMode="auto">
          <a:xfrm>
            <a:off x="3220194" y="3859200"/>
            <a:ext cx="125412" cy="540000"/>
          </a:xfrm>
          <a:prstGeom prst="upArrow">
            <a:avLst>
              <a:gd name="adj1" fmla="val 50000"/>
              <a:gd name="adj2" fmla="val 100633"/>
            </a:avLst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9" name="AutoShape 38"/>
          <p:cNvSpPr>
            <a:spLocks noChangeArrowheads="1"/>
          </p:cNvSpPr>
          <p:nvPr/>
        </p:nvSpPr>
        <p:spPr bwMode="auto">
          <a:xfrm>
            <a:off x="3382119" y="3862800"/>
            <a:ext cx="125412" cy="720000"/>
          </a:xfrm>
          <a:prstGeom prst="upArrow">
            <a:avLst>
              <a:gd name="adj1" fmla="val 50000"/>
              <a:gd name="adj2" fmla="val 136393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0" name="Line 39"/>
          <p:cNvSpPr>
            <a:spLocks noChangeShapeType="1"/>
          </p:cNvSpPr>
          <p:nvPr/>
        </p:nvSpPr>
        <p:spPr bwMode="auto">
          <a:xfrm flipV="1">
            <a:off x="3813919" y="3860800"/>
            <a:ext cx="0" cy="129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1" name="Line 40"/>
          <p:cNvSpPr>
            <a:spLocks noChangeShapeType="1"/>
          </p:cNvSpPr>
          <p:nvPr/>
        </p:nvSpPr>
        <p:spPr bwMode="auto">
          <a:xfrm flipV="1">
            <a:off x="3850431" y="3860800"/>
            <a:ext cx="0" cy="129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2" name="Line 41"/>
          <p:cNvSpPr>
            <a:spLocks noChangeShapeType="1"/>
          </p:cNvSpPr>
          <p:nvPr/>
        </p:nvSpPr>
        <p:spPr bwMode="auto">
          <a:xfrm flipH="1">
            <a:off x="2985244" y="2205038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3" name="Line 42"/>
          <p:cNvSpPr>
            <a:spLocks noChangeShapeType="1"/>
          </p:cNvSpPr>
          <p:nvPr/>
        </p:nvSpPr>
        <p:spPr bwMode="auto">
          <a:xfrm rot="10800000" flipV="1">
            <a:off x="3274169" y="2205038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4" name="Line 44"/>
          <p:cNvSpPr>
            <a:spLocks noChangeShapeType="1"/>
          </p:cNvSpPr>
          <p:nvPr/>
        </p:nvSpPr>
        <p:spPr bwMode="auto">
          <a:xfrm>
            <a:off x="3309094" y="2168525"/>
            <a:ext cx="0" cy="971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5" name="Line 45"/>
          <p:cNvSpPr>
            <a:spLocks noChangeShapeType="1"/>
          </p:cNvSpPr>
          <p:nvPr/>
        </p:nvSpPr>
        <p:spPr bwMode="auto">
          <a:xfrm flipH="1">
            <a:off x="2985244" y="216852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6" name="Text Box 46"/>
          <p:cNvSpPr txBox="1">
            <a:spLocks noChangeArrowheads="1"/>
          </p:cNvSpPr>
          <p:nvPr/>
        </p:nvSpPr>
        <p:spPr bwMode="auto">
          <a:xfrm>
            <a:off x="2553444" y="4760913"/>
            <a:ext cx="13684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 dirty="0">
                <a:latin typeface="Arial" charset="0"/>
              </a:rPr>
              <a:t>Канал </a:t>
            </a:r>
            <a:r>
              <a:rPr lang="en-US" sz="1600" dirty="0">
                <a:latin typeface="Arial" charset="0"/>
              </a:rPr>
              <a:t>DMA</a:t>
            </a:r>
            <a:endParaRPr lang="ru-RU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5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7" grpId="0" animBg="1"/>
      <p:bldP spid="98" grpId="0" animBg="1"/>
      <p:bldP spid="99" grpId="0" animBg="1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1</a:t>
            </a:r>
            <a:endParaRPr kumimoji="0" lang="ru-RU" sz="36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0541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Система управления вводом-выводом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Система управления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различия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 </a:t>
            </a: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устройств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219075" y="1700808"/>
            <a:ext cx="8784976" cy="411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Bef>
                <a:spcPct val="10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Скорость обмена информацией (от нескольких байтов до нескольких Гигабайтов в секунду)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несколькими процессами параллельно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Запоминание выведенной информации для последующего ввода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Символьные и блочные 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Только для ввода информации, только для вывода информации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read-write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648329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Система управления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Структура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179512" y="3861048"/>
            <a:ext cx="8677275" cy="2088232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1925" y="4869160"/>
            <a:ext cx="1296987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клавиатура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8300" y="4869160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мышь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384675" y="4869160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монитор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61050" y="4869160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IDE </a:t>
            </a:r>
            <a:r>
              <a:rPr lang="ru-RU" sz="1400">
                <a:solidFill>
                  <a:schemeClr val="tx1"/>
                </a:solidFill>
                <a:latin typeface="Arial" charset="0"/>
              </a:rPr>
              <a:t>диски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308975" y="4869160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SCSI </a:t>
            </a:r>
            <a:r>
              <a:rPr lang="ru-RU" sz="1400" dirty="0">
                <a:solidFill>
                  <a:schemeClr val="tx1"/>
                </a:solidFill>
                <a:latin typeface="Arial" charset="0"/>
              </a:rPr>
              <a:t>диски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372350" y="5229523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948612" y="5229523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661275" y="5229523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1925" y="4005511"/>
            <a:ext cx="1296987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Контроллер</a:t>
            </a:r>
            <a:br>
              <a:rPr lang="en-US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клавиатуры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908300" y="4005511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Контроллер</a:t>
            </a:r>
            <a:br>
              <a:rPr lang="en-US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мыши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384675" y="4005511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Контроллер</a:t>
            </a:r>
            <a:br>
              <a:rPr lang="en-US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монитора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861050" y="4005511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IDE</a:t>
            </a:r>
            <a:br>
              <a:rPr lang="ru-RU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контроллер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308975" y="4005511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SCSI</a:t>
            </a:r>
            <a:endParaRPr lang="ru-RU" sz="1400">
              <a:solidFill>
                <a:schemeClr val="tx1"/>
              </a:solidFill>
              <a:latin typeface="Arial" charset="0"/>
            </a:endParaRPr>
          </a:p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контроллер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372350" y="4365873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948612" y="4365873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661275" y="4365873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044700" y="465316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2556000" y="465316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4032375" y="465316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5508750" y="465316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7956675" y="465316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049293" y="5589168"/>
            <a:ext cx="14398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</a:rPr>
              <a:t>Hardware</a:t>
            </a:r>
            <a:endParaRPr lang="ru-RU" sz="1400" dirty="0">
              <a:latin typeface="Arial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95288" y="3140968"/>
            <a:ext cx="1296987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Драйвер</a:t>
            </a:r>
            <a:br>
              <a:rPr lang="en-US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клавиатуры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871663" y="3140968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Драйвер</a:t>
            </a:r>
            <a:r>
              <a:rPr lang="ru-RU" sz="1400">
                <a:latin typeface="Arial" charset="0"/>
              </a:rPr>
              <a:t> </a:t>
            </a:r>
            <a:br>
              <a:rPr lang="en-US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мыши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348038" y="3140968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>
                <a:solidFill>
                  <a:schemeClr val="tx1"/>
                </a:solidFill>
                <a:latin typeface="Arial" charset="0"/>
              </a:rPr>
              <a:t>Драйвер</a:t>
            </a:r>
            <a:r>
              <a:rPr lang="ru-RU" sz="1400">
                <a:latin typeface="Arial" charset="0"/>
              </a:rPr>
              <a:t> </a:t>
            </a:r>
            <a:br>
              <a:rPr lang="en-US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монитора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824413" y="3140968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IDE</a:t>
            </a:r>
            <a:br>
              <a:rPr lang="ru-RU" sz="1400">
                <a:solidFill>
                  <a:schemeClr val="tx1"/>
                </a:solidFill>
                <a:latin typeface="Arial" charset="0"/>
              </a:rPr>
            </a:br>
            <a:r>
              <a:rPr lang="ru-RU" sz="1400">
                <a:solidFill>
                  <a:schemeClr val="tx1"/>
                </a:solidFill>
                <a:latin typeface="Arial" charset="0"/>
              </a:rPr>
              <a:t>драйвер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272338" y="3140968"/>
            <a:ext cx="1295400" cy="6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SCSI</a:t>
            </a:r>
            <a:br>
              <a:rPr lang="ru-RU" sz="1400" dirty="0">
                <a:solidFill>
                  <a:schemeClr val="tx1"/>
                </a:solidFill>
                <a:latin typeface="Arial" charset="0"/>
              </a:rPr>
            </a:br>
            <a:r>
              <a:rPr lang="ru-RU" sz="1400" dirty="0">
                <a:solidFill>
                  <a:schemeClr val="tx1"/>
                </a:solidFill>
                <a:latin typeface="Arial" charset="0"/>
              </a:rPr>
              <a:t>драйвер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335713" y="3501330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6911975" y="3501330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624638" y="3501330"/>
            <a:ext cx="107950" cy="107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V="1">
            <a:off x="1008063" y="378904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2519363" y="378904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V="1">
            <a:off x="3995738" y="378904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V="1">
            <a:off x="5472113" y="378904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V="1">
            <a:off x="7920038" y="3789040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467494" y="2492896"/>
            <a:ext cx="8208962" cy="41609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Базовая подсистема ввода-вывода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 flipV="1">
            <a:off x="1008063" y="2924944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2519363" y="2924944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V="1">
            <a:off x="3995738" y="2924944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 flipV="1">
            <a:off x="5472113" y="2924944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7920038" y="2924944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467494" y="1882155"/>
            <a:ext cx="8208962" cy="39342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Остальные части ядра ОС и пользовательские процессы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 flipV="1">
            <a:off x="4572000" y="2276872"/>
            <a:ext cx="0" cy="2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55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Система управления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Систематизация внешних устройств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219075" y="1916534"/>
            <a:ext cx="8784976" cy="331266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Bef>
                <a:spcPct val="10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060550"/>
            <a:ext cx="8540750" cy="3168650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spcBef>
                <a:spcPct val="100000"/>
              </a:spcBef>
              <a:buClr>
                <a:schemeClr val="tx1"/>
              </a:buClr>
              <a:defRPr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Символьные устройства (клавиатура, модем, терминал и т.д.)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Блочные устройства (магнитные и оптические диски и ленты и т.д.)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Сетевые устройства (сетевые карты)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Все остальные (таймеры, графические дисплеи, видеокамеры и т.д.)</a:t>
            </a:r>
          </a:p>
        </p:txBody>
      </p:sp>
    </p:spTree>
    <p:extLst>
      <p:ext uri="{BB962C8B-B14F-4D97-AF65-F5344CB8AC3E}">
        <p14:creationId xmlns:p14="http://schemas.microsoft.com/office/powerpoint/2010/main" val="1384900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Базовая подсистема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20"/>
            <a:ext cx="8896547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Интерфейс к драйверам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79512" y="1772816"/>
            <a:ext cx="8784976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Bef>
                <a:spcPct val="10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550" y="1988840"/>
            <a:ext cx="2916238" cy="86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ru-RU" sz="2800" dirty="0">
                <a:solidFill>
                  <a:schemeClr val="tx2"/>
                </a:solidFill>
                <a:latin typeface="Arial" charset="0"/>
              </a:rPr>
              <a:t>Символьные устройства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56213" y="1988840"/>
            <a:ext cx="2916237" cy="86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ru-RU" sz="2800" dirty="0">
                <a:solidFill>
                  <a:schemeClr val="tx2"/>
                </a:solidFill>
                <a:latin typeface="Arial" charset="0"/>
              </a:rPr>
              <a:t>Блочные устройства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09650" y="2996902"/>
            <a:ext cx="338296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dirty="0">
                <a:solidFill>
                  <a:schemeClr val="tx1"/>
                </a:solidFill>
                <a:latin typeface="Arial" charset="0"/>
              </a:rPr>
              <a:t>Ввести символ –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get </a:t>
            </a:r>
          </a:p>
          <a:p>
            <a:pPr eaLnBrk="1" hangingPunct="1">
              <a:defRPr/>
            </a:pPr>
            <a:r>
              <a:rPr lang="ru-RU" sz="2000" dirty="0">
                <a:solidFill>
                  <a:schemeClr val="tx1"/>
                </a:solidFill>
                <a:latin typeface="Arial" charset="0"/>
              </a:rPr>
              <a:t>Вывести символ –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put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</a:t>
            </a:r>
            <a:endParaRPr lang="ru-RU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64163" y="2960390"/>
            <a:ext cx="345598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Прочитать блок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read </a:t>
            </a:r>
          </a:p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Записать блок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write</a:t>
            </a:r>
            <a:endParaRPr lang="ru-RU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Найти блок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seek </a:t>
            </a:r>
            <a:endParaRPr lang="ru-RU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95400" y="4112915"/>
            <a:ext cx="7021513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Выполнить произвольную команду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ioctl </a:t>
            </a:r>
          </a:p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(Ре)инициализировать драйвер и устройство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open </a:t>
            </a:r>
          </a:p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Временно завершить работу с устройством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close</a:t>
            </a:r>
          </a:p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Остановить работу драйвера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stop </a:t>
            </a:r>
          </a:p>
          <a:p>
            <a:pPr eaLnBrk="1" hangingPunct="1">
              <a:defRPr/>
            </a:pPr>
            <a:r>
              <a:rPr lang="ru-RU" sz="2000">
                <a:solidFill>
                  <a:schemeClr val="tx1"/>
                </a:solidFill>
                <a:latin typeface="Arial" charset="0"/>
              </a:rPr>
              <a:t>Опросить состояние устройства – 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poll </a:t>
            </a:r>
            <a:endParaRPr lang="ru-RU" sz="2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94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Базовая подсистема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20"/>
            <a:ext cx="8896547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Функции базовой подсистемы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79512" y="1772816"/>
            <a:ext cx="8784976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Поддержка блокирующихся,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неблокирующихся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асинхронных вызовов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Буферизация и кэширование входных и выходных данных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Осуществление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spooling’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 и монопольного захвата внешних устройств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Обработка ошибок и прерываний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последовательности запросов на выполнение операций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3626137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936105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Блокирующиеся, неблокирующиеся и асинхронные вызовы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63289" y="2132856"/>
            <a:ext cx="8784976" cy="38164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блокирующемся системном вызове процесс переходит из состояния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исполнение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состояние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ожидание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После выполнения операций ввода-вывода в полном объеме он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разблокируется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неблокирующемся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системном вызове операции ввода-вывода могут быть выполнены неполностью. Процесс либо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неблокируется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совсем, либо блокируется не более чем на определенное время.</a:t>
            </a:r>
          </a:p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асинхронном системном вызове процесс никогда не блокируется. Операции ввода-вывода выполняются в полном объеме.</a:t>
            </a: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47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Буферизация и кэширование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63289" y="1556792"/>
            <a:ext cx="8784976" cy="3096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575" y="1556792"/>
            <a:ext cx="73088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Причины буферизации в базовой подсистеме ввода-вывода</a:t>
            </a: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348880"/>
            <a:ext cx="8540750" cy="223224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Разные скорости приема и передачи информации участников обмена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Разные объемы данных, которые могут быть приняты или переданы участниками обмена единовременно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копирования данных из приложения в ядро ОС и обратно</a:t>
            </a: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163289" y="4797152"/>
            <a:ext cx="8840762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charset="0"/>
              </a:rPr>
              <a:t>Буфер – область памяти для запоминания информации при обмене данными между устройствами, процессами или между устройством и процессом</a:t>
            </a:r>
          </a:p>
        </p:txBody>
      </p:sp>
    </p:spTree>
    <p:extLst>
      <p:ext uri="{BB962C8B-B14F-4D97-AF65-F5344CB8AC3E}">
        <p14:creationId xmlns:p14="http://schemas.microsoft.com/office/powerpoint/2010/main" val="1472002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Буферизация и кэширование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219075" y="1556791"/>
            <a:ext cx="8784976" cy="27363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575" y="1599183"/>
            <a:ext cx="7308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Разница между кэшем и буфером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2060848"/>
            <a:ext cx="8540750" cy="2088232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spcAft>
                <a:spcPct val="30000"/>
              </a:spcAft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Буфер служит для согласования параметров участников обмена информацией и для ее промежуточного хранения. Кэш применяется для ускорения доступа к данным.</a:t>
            </a:r>
          </a:p>
          <a:p>
            <a:pPr marL="609600" indent="-609600" eaLnBrk="1" hangingPunct="1">
              <a:spcAft>
                <a:spcPct val="30000"/>
              </a:spcAft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Кэш всегда содержит копию данных, существующих где-либо еще. Буфер часто содержит единственный экземпляр данных в системе.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19075" y="4437111"/>
            <a:ext cx="8784976" cy="156115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charset="0"/>
              </a:rPr>
              <a:t>Кэш (</a:t>
            </a:r>
            <a:r>
              <a:rPr lang="en-US" sz="2400" dirty="0">
                <a:latin typeface="Arial" charset="0"/>
              </a:rPr>
              <a:t>cache)</a:t>
            </a:r>
            <a:r>
              <a:rPr lang="ru-RU" sz="2400" dirty="0">
                <a:latin typeface="Arial" charset="0"/>
              </a:rPr>
              <a:t> – область быстрой памяти, содержащая копию данных, расположенных где-либо в более медленной памяти, предназначенная для ускорения работы вычислительной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481653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Spooling </a:t>
            </a: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захват устройств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219075" y="1700807"/>
            <a:ext cx="8784976" cy="2016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743199"/>
            <a:ext cx="854074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Способы использования неразделяемых устройств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2348879"/>
            <a:ext cx="8540750" cy="100811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Монопольный захват устройства.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Spooling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19075" y="4005064"/>
            <a:ext cx="8784976" cy="156115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</a:rPr>
              <a:t>Spool</a:t>
            </a:r>
            <a:r>
              <a:rPr lang="ru-RU" sz="2400" dirty="0">
                <a:latin typeface="Arial" charset="0"/>
              </a:rPr>
              <a:t> – буфер, содержащий входные или выходные данные для устройства, на котором следует избегать чередования его использования различными 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2750011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Обработка прерываний	 и ошибок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Скругленный прямоугольник 1"/>
          <p:cNvSpPr/>
          <p:nvPr/>
        </p:nvSpPr>
        <p:spPr>
          <a:xfrm>
            <a:off x="1691680" y="2132856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59"/>
          <p:cNvSpPr/>
          <p:nvPr/>
        </p:nvSpPr>
        <p:spPr>
          <a:xfrm>
            <a:off x="1691680" y="3861048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95536" y="256664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42210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5696" y="3306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907704" y="2348880"/>
            <a:ext cx="612068" cy="0"/>
          </a:xfrm>
          <a:prstGeom prst="line">
            <a:avLst/>
          </a:prstGeom>
          <a:ln w="76200" cap="rnd" cmpd="sng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16816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691680" y="1988840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380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57135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1835696" y="5445224"/>
            <a:ext cx="684076" cy="422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635896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519772" y="2348880"/>
            <a:ext cx="612068" cy="792088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3131840" y="3140968"/>
            <a:ext cx="4608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0552" y="160634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915816" y="1844824"/>
            <a:ext cx="288032" cy="900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5896" y="256490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ОС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3362240" y="2744924"/>
            <a:ext cx="331288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538000" y="5517232"/>
            <a:ext cx="10978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11760" y="571351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Сохранение контекста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V="1">
            <a:off x="3059832" y="5535264"/>
            <a:ext cx="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592640" y="3140968"/>
            <a:ext cx="16274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3888" y="57140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Обработка прерывания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 разблокирование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2416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35896" y="5517232"/>
            <a:ext cx="16057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4384728" y="5535264"/>
            <a:ext cx="187272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64088" y="503466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1543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6714464" y="5517232"/>
            <a:ext cx="105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7248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220072" y="3140968"/>
            <a:ext cx="14832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52120" y="57135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Планирование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5241600" y="5517232"/>
            <a:ext cx="14728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5978032" y="5535264"/>
            <a:ext cx="32216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7625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6703272" y="3140968"/>
            <a:ext cx="389008" cy="1152128"/>
          </a:xfrm>
          <a:prstGeom prst="straightConnector1">
            <a:avLst/>
          </a:prstGeom>
          <a:ln w="762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092280" y="4293096"/>
            <a:ext cx="2880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77652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21480000">
            <a:off x="7394036" y="4293096"/>
            <a:ext cx="324036" cy="792088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0072" y="4252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V="1">
            <a:off x="6139112" y="3933056"/>
            <a:ext cx="75866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68244" y="2905780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ОС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7240064" y="3212976"/>
            <a:ext cx="212256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6084168" y="4544253"/>
            <a:ext cx="1416942" cy="2528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84168" y="600212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Восстановление контекста</a:t>
            </a:r>
          </a:p>
        </p:txBody>
      </p:sp>
      <p:cxnSp>
        <p:nvCxnSpPr>
          <p:cNvPr id="57" name="Прямая со стрелкой 56"/>
          <p:cNvCxnSpPr/>
          <p:nvPr/>
        </p:nvCxnSpPr>
        <p:spPr>
          <a:xfrm flipV="1">
            <a:off x="7164288" y="5554800"/>
            <a:ext cx="0" cy="52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7731796" y="5085184"/>
            <a:ext cx="656628" cy="0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80312" y="564208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60" name="Прямая со стрелкой 59"/>
          <p:cNvCxnSpPr/>
          <p:nvPr/>
        </p:nvCxnSpPr>
        <p:spPr>
          <a:xfrm flipH="1" flipV="1">
            <a:off x="8204858" y="5160110"/>
            <a:ext cx="216024" cy="510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71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5" grpId="0"/>
      <p:bldP spid="16" grpId="0"/>
      <p:bldP spid="18" grpId="0"/>
      <p:bldP spid="21" grpId="0"/>
      <p:bldP spid="26" grpId="0"/>
      <p:bldP spid="28" grpId="0"/>
      <p:bldP spid="31" grpId="0"/>
      <p:bldP spid="38" grpId="0"/>
      <p:bldP spid="39" grpId="0"/>
      <p:bldP spid="43" grpId="0"/>
      <p:bldP spid="46" grpId="0"/>
      <p:bldP spid="51" grpId="0"/>
      <p:bldP spid="53" grpId="0"/>
      <p:bldP spid="56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Система управления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Виды деятельности компьютера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Прямоугольник: скругленные углы 1"/>
          <p:cNvSpPr/>
          <p:nvPr/>
        </p:nvSpPr>
        <p:spPr bwMode="gray">
          <a:xfrm>
            <a:off x="179513" y="1628800"/>
            <a:ext cx="8784976" cy="864096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342900" indent="-342900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Обработка информации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Операции ввода-вывода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79512" y="2666876"/>
            <a:ext cx="8784976" cy="33123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программиста: </a:t>
            </a:r>
          </a:p>
          <a:p>
            <a:pPr marL="457200">
              <a:spcBef>
                <a:spcPts val="600"/>
              </a:spcBef>
              <a:buClr>
                <a:schemeClr val="tx1"/>
              </a:buClr>
              <a:defRPr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информации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выполнение команд процессора над данными, находящимися в памяти, независимо от уровня иерархии.</a:t>
            </a:r>
          </a:p>
          <a:p>
            <a:pPr marL="457200">
              <a:spcBef>
                <a:spcPts val="600"/>
              </a:spcBef>
              <a:buClr>
                <a:schemeClr val="tx1"/>
              </a:buClr>
              <a:defRPr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Ввод-вывод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обмен данными между памятью и устройствами, внешними по отношению к ней и процессору.</a:t>
            </a:r>
          </a:p>
          <a:p>
            <a:pPr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ОС:</a:t>
            </a:r>
          </a:p>
          <a:p>
            <a:pPr marL="457200">
              <a:spcBef>
                <a:spcPts val="600"/>
              </a:spcBef>
              <a:buClr>
                <a:schemeClr val="tx1"/>
              </a:buClr>
              <a:defRPr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информации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выполнение команд процессора над данными, лежащими в памяти на уровнях не ниже основной памяти.</a:t>
            </a:r>
          </a:p>
          <a:p>
            <a:pPr marL="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Ввод-вывод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всё остальное.</a:t>
            </a:r>
          </a:p>
        </p:txBody>
      </p:sp>
    </p:spTree>
    <p:extLst>
      <p:ext uri="{BB962C8B-B14F-4D97-AF65-F5344CB8AC3E}">
        <p14:creationId xmlns:p14="http://schemas.microsoft.com/office/powerpoint/2010/main" val="136392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Обработка прерываний	 и ошибок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79512" y="1585789"/>
            <a:ext cx="8784976" cy="31393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599183"/>
            <a:ext cx="854074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Действия операционной системы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2060848"/>
            <a:ext cx="8540750" cy="253429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устройства, выдавшего прерывание.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 устройством.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Проверка успешности выполнения операции. 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Попытка устранения возможных ошибок.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процесса, ожидающего этого прерывания. Перевод его из состояния 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ожидание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в состояние 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готовность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Если есть еще процессы с неудовлетворенными запросами к этому </a:t>
            </a:r>
            <a:r>
              <a:rPr lang="ru-RU" sz="2000" dirty="0"/>
              <a:t>устройству – инициализация нового запроса.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19075" y="4840164"/>
            <a:ext cx="8784976" cy="13971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Действия по обработке прерывания и компенсации ошибок могут быть частично делегированы драйверу устройства – функция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intr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в интерфейсе драйвера</a:t>
            </a:r>
          </a:p>
        </p:txBody>
      </p:sp>
    </p:spTree>
    <p:extLst>
      <p:ext uri="{BB962C8B-B14F-4D97-AF65-F5344CB8AC3E}">
        <p14:creationId xmlns:p14="http://schemas.microsoft.com/office/powerpoint/2010/main" val="3775120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запросов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79512" y="1700808"/>
            <a:ext cx="8784976" cy="2419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743199"/>
            <a:ext cx="854074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Для блокирующихся и асинхронных системных вызовов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2204864"/>
            <a:ext cx="8540750" cy="194421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000" dirty="0"/>
              <a:t>При занятости устройства запрос ставится в очередь к данному устройству.</a:t>
            </a:r>
          </a:p>
          <a:p>
            <a:pPr marL="609600" indent="-609600" eaLnBrk="1" hangingPunct="1">
              <a:buClr>
                <a:schemeClr val="tx1"/>
              </a:buClr>
              <a:defRPr/>
            </a:pPr>
            <a:r>
              <a:rPr lang="ru-RU" sz="2000" dirty="0"/>
              <a:t>После освобождения устройства необходимо принять решение: какой из запросов в очереди инициировать следующим – планирование запросов.</a:t>
            </a:r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19075" y="4466109"/>
            <a:ext cx="8784976" cy="155517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Действия по планированию запросов могут быть частично или полностью делегированы драйверу устройства – функция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strategy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в интерфейсе драйвера</a:t>
            </a:r>
          </a:p>
        </p:txBody>
      </p:sp>
    </p:spTree>
    <p:extLst>
      <p:ext uri="{BB962C8B-B14F-4D97-AF65-F5344CB8AC3E}">
        <p14:creationId xmlns:p14="http://schemas.microsoft.com/office/powerpoint/2010/main" val="943740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запросов к жёсткому диску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556792"/>
            <a:ext cx="854074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Строение жесткого диска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0" name="Picture 97" descr="RIS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56" y="2204864"/>
            <a:ext cx="613568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37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запросов к жёсткому диску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179512" y="1484784"/>
            <a:ext cx="8784976" cy="324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527175"/>
            <a:ext cx="854074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Параметры планирования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1988840"/>
            <a:ext cx="8540750" cy="273630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Запрос полностью характеризуется:</a:t>
            </a:r>
          </a:p>
          <a:p>
            <a:pPr marL="990600" lvl="1" indent="-533400" eaLnBrk="1" hangingPunct="1">
              <a:defRPr/>
            </a:pPr>
            <a:r>
              <a:rPr lang="ru-RU" sz="1600" dirty="0">
                <a:latin typeface="Arial" panose="020B0604020202020204" pitchFamily="34" charset="0"/>
              </a:rPr>
              <a:t>типом операции</a:t>
            </a:r>
          </a:p>
          <a:p>
            <a:pPr marL="990600" lvl="1" indent="-533400" eaLnBrk="1" hangingPunct="1">
              <a:spcBef>
                <a:spcPts val="0"/>
              </a:spcBef>
              <a:defRPr/>
            </a:pPr>
            <a:r>
              <a:rPr lang="ru-RU" sz="1600" dirty="0">
                <a:latin typeface="Arial" panose="020B0604020202020204" pitchFamily="34" charset="0"/>
              </a:rPr>
              <a:t>номером цилиндра</a:t>
            </a:r>
          </a:p>
          <a:p>
            <a:pPr marL="990600" lvl="1" indent="-533400" eaLnBrk="1" hangingPunct="1">
              <a:spcBef>
                <a:spcPts val="0"/>
              </a:spcBef>
              <a:defRPr/>
            </a:pPr>
            <a:r>
              <a:rPr lang="ru-RU" sz="1600" dirty="0">
                <a:latin typeface="Arial" panose="020B0604020202020204" pitchFamily="34" charset="0"/>
              </a:rPr>
              <a:t>номером дорожки</a:t>
            </a:r>
          </a:p>
          <a:p>
            <a:pPr marL="990600" lvl="1" indent="-533400" eaLnBrk="1" hangingPunct="1">
              <a:spcBef>
                <a:spcPts val="0"/>
              </a:spcBef>
              <a:defRPr/>
            </a:pPr>
            <a:r>
              <a:rPr lang="ru-RU" sz="1600" dirty="0">
                <a:latin typeface="Arial" panose="020B0604020202020204" pitchFamily="34" charset="0"/>
              </a:rPr>
              <a:t>номером сектора</a:t>
            </a:r>
          </a:p>
          <a:p>
            <a:pPr marL="609600" indent="-609600" eaLnBrk="1" hangingPunct="1">
              <a:defRPr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Параметр планирования – время, необходимое для выполнения 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	</a:t>
            </a:r>
            <a:r>
              <a:rPr lang="ru-RU" sz="1600" dirty="0">
                <a:latin typeface="Arial" panose="020B0604020202020204" pitchFamily="34" charset="0"/>
              </a:rPr>
              <a:t>Время выполнения запроса = </a:t>
            </a:r>
            <a:r>
              <a:rPr lang="en-US" sz="1600" dirty="0">
                <a:latin typeface="Arial" panose="020B0604020202020204" pitchFamily="34" charset="0"/>
              </a:rPr>
              <a:t>transfer time + positioning time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1600" dirty="0">
                <a:latin typeface="Arial" panose="020B0604020202020204" pitchFamily="34" charset="0"/>
              </a:rPr>
              <a:t>	Positioning time = seek time + positioning latency</a:t>
            </a:r>
            <a:endParaRPr lang="ru-RU" sz="1600" dirty="0">
              <a:latin typeface="Arial" panose="020B0604020202020204" pitchFamily="34" charset="0"/>
            </a:endParaRPr>
          </a:p>
          <a:p>
            <a:pPr marL="609600" indent="-609600" eaLnBrk="1" hangingPunct="1">
              <a:buClr>
                <a:schemeClr val="tx1"/>
              </a:buClr>
              <a:defRPr/>
            </a:pP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 bwMode="gray">
          <a:xfrm>
            <a:off x="219075" y="4797152"/>
            <a:ext cx="8784976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dirty="0">
                <a:solidFill>
                  <a:schemeClr val="tx2"/>
                </a:solidFill>
                <a:latin typeface="Arial" charset="0"/>
              </a:rPr>
              <a:t>Единственным параметром планирования остается 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seek time</a:t>
            </a:r>
            <a:r>
              <a:rPr lang="ru-RU" sz="2000" dirty="0">
                <a:solidFill>
                  <a:schemeClr val="tx2"/>
                </a:solidFill>
                <a:latin typeface="Arial" charset="0"/>
              </a:rPr>
              <a:t> – время пропорциональное разнице между номером цилиндра в запросе и номером текущего цилиндра</a:t>
            </a:r>
          </a:p>
        </p:txBody>
      </p:sp>
    </p:spTree>
    <p:extLst>
      <p:ext uri="{BB962C8B-B14F-4D97-AF65-F5344CB8AC3E}">
        <p14:creationId xmlns:p14="http://schemas.microsoft.com/office/powerpoint/2010/main" val="2027584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gray">
          <a:xfrm>
            <a:off x="219075" y="1607294"/>
            <a:ext cx="8784976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запросов к жёсткому диску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1844824"/>
            <a:ext cx="8540749" cy="10395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Диск имеет 100 цилиндров (от 0  до 99)</a:t>
            </a:r>
            <a:endParaRPr lang="en-US" sz="2400" dirty="0">
              <a:solidFill>
                <a:schemeClr val="tx2"/>
              </a:solidFill>
              <a:latin typeface="Arial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Очередь запросов: 23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67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55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14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31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7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84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Текущий цилиндр – 63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3861048"/>
            <a:ext cx="8540750" cy="194421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defRPr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buClr>
                <a:schemeClr val="tx1"/>
              </a:buClr>
              <a:defRPr/>
            </a:pPr>
            <a:endParaRPr lang="ru-RU" sz="2000" dirty="0"/>
          </a:p>
        </p:txBody>
      </p:sp>
      <p:sp>
        <p:nvSpPr>
          <p:cNvPr id="27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51730" y="3177344"/>
            <a:ext cx="8540750" cy="2339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FCFS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First Come First Served)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eaLnBrk="1" hangingPunct="1">
              <a:defRPr/>
            </a:pPr>
            <a:endParaRPr lang="ru-RU" sz="1800" dirty="0">
              <a:latin typeface="Arial" panose="020B0604020202020204" pitchFamily="34" charset="0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ru-RU" sz="1800" dirty="0">
                <a:latin typeface="Arial" panose="020B0604020202020204" pitchFamily="34" charset="0"/>
              </a:rPr>
              <a:t>	Всего перемещение на 329 цилиндров</a:t>
            </a:r>
          </a:p>
          <a:p>
            <a:pPr marL="609600" indent="-609600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SSTF ( Short Seek Time First)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	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	</a:t>
            </a:r>
            <a:r>
              <a:rPr lang="ru-RU" sz="1800" dirty="0">
                <a:latin typeface="Arial" panose="020B0604020202020204" pitchFamily="34" charset="0"/>
              </a:rPr>
              <a:t>Всего перемещение на </a:t>
            </a:r>
            <a:r>
              <a:rPr lang="en-US" sz="1800" dirty="0">
                <a:latin typeface="Arial" panose="020B0604020202020204" pitchFamily="34" charset="0"/>
              </a:rPr>
              <a:t>141 </a:t>
            </a:r>
            <a:r>
              <a:rPr lang="ru-RU" sz="1800" dirty="0">
                <a:latin typeface="Arial" panose="020B0604020202020204" pitchFamily="34" charset="0"/>
              </a:rPr>
              <a:t>цилиндр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609600" indent="-609600" eaLnBrk="1" hangingPunct="1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eaLnBrk="1" hangingPunct="1"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ru-RU" sz="1800" dirty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634430" y="3572632"/>
            <a:ext cx="1150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63 -&gt; 23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605980" y="3572632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67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217168" y="3572632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-&gt; 55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85593" y="3572632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31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3901380" y="3572632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269805" y="3572632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07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917505" y="3572632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84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6566793" y="3572632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10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405" y="4617207"/>
            <a:ext cx="1150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63 -&gt; 67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2532955" y="4617207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55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3144143" y="4617207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31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4512568" y="4617207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828355" y="4617207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23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5196780" y="4617207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10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5844480" y="4617207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07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6493768" y="4617207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84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24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gray">
          <a:xfrm>
            <a:off x="219075" y="1607294"/>
            <a:ext cx="8784976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marL="609600" indent="-609600">
              <a:spcAft>
                <a:spcPct val="3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Функции базовой подсистемы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07504" y="908719"/>
            <a:ext cx="8896547" cy="50405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Планирование запросов к жёсткому диску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1844824"/>
            <a:ext cx="8540749" cy="10395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Диск имеет 100 цилиндров (от 0  до 99)</a:t>
            </a:r>
            <a:endParaRPr lang="en-US" sz="2400" dirty="0">
              <a:solidFill>
                <a:schemeClr val="tx2"/>
              </a:solidFill>
              <a:latin typeface="Arial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Очередь запросов: 23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67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55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14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31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7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84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Arial" charset="0"/>
              </a:rPr>
              <a:t> 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2"/>
                </a:solidFill>
                <a:latin typeface="Arial" charset="0"/>
              </a:rPr>
              <a:t>Текущий цилиндр – 63</a:t>
            </a:r>
            <a:endParaRPr lang="ru-RU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3141526"/>
            <a:ext cx="8540750" cy="2951770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eaLnBrk="1" hangingPunct="1">
              <a:defRPr/>
            </a:pPr>
            <a:endParaRPr lang="ru-RU" sz="1800" dirty="0">
              <a:latin typeface="Arial" panose="020B0604020202020204" pitchFamily="34" charset="0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ru-RU" sz="1800" dirty="0">
                <a:latin typeface="Arial" panose="020B0604020202020204" pitchFamily="34" charset="0"/>
              </a:rPr>
              <a:t>	Всего перемещение на </a:t>
            </a:r>
            <a:r>
              <a:rPr lang="en-US" sz="1800" dirty="0">
                <a:latin typeface="Arial" panose="020B0604020202020204" pitchFamily="34" charset="0"/>
              </a:rPr>
              <a:t>147</a:t>
            </a:r>
            <a:r>
              <a:rPr lang="ru-RU" sz="1800" dirty="0">
                <a:latin typeface="Arial" panose="020B0604020202020204" pitchFamily="34" charset="0"/>
              </a:rPr>
              <a:t> цилиндров</a:t>
            </a:r>
          </a:p>
          <a:p>
            <a:pPr marL="609600" indent="-609600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	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	</a:t>
            </a:r>
            <a:r>
              <a:rPr lang="ru-RU" sz="1800" dirty="0">
                <a:latin typeface="Arial" panose="020B0604020202020204" pitchFamily="34" charset="0"/>
              </a:rPr>
              <a:t>Всего перемещение на </a:t>
            </a:r>
            <a:r>
              <a:rPr lang="en-US" sz="1800" dirty="0">
                <a:latin typeface="Arial" panose="020B0604020202020204" pitchFamily="34" charset="0"/>
              </a:rPr>
              <a:t>133 </a:t>
            </a:r>
            <a:r>
              <a:rPr lang="ru-RU" sz="1800" dirty="0">
                <a:latin typeface="Arial" panose="020B0604020202020204" pitchFamily="34" charset="0"/>
              </a:rPr>
              <a:t>цилиндра</a:t>
            </a:r>
            <a:endParaRPr lang="en-US" sz="1800" dirty="0">
              <a:latin typeface="Arial" panose="020B0604020202020204" pitchFamily="34" charset="0"/>
            </a:endParaRPr>
          </a:p>
          <a:p>
            <a:pPr marL="609600" indent="-609600" eaLnBrk="1" hangingPunct="1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C-SCAN</a:t>
            </a:r>
          </a:p>
          <a:p>
            <a:pPr marL="990600" lvl="1" indent="-533400" eaLnBrk="1" hangingPunct="1"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990600" lvl="1" indent="-533400" eaLnBrk="1" hangingPunct="1">
              <a:defRPr/>
            </a:pPr>
            <a:endParaRPr lang="ru-RU" sz="1800" dirty="0">
              <a:latin typeface="Arial" panose="020B0604020202020204" pitchFamily="34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511300" y="3500301"/>
            <a:ext cx="1150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63 -&gt; 55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482850" y="350030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31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094038" y="350030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23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462463" y="350030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10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3778250" y="350030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146675" y="350030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07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443663" y="350030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7092950" y="350030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511300" y="4471851"/>
            <a:ext cx="1150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63 -&gt;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482850" y="447185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094038" y="447185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462463" y="447185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3778250" y="447185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146675" y="447185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5794375" y="4471851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6443663" y="447185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84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5795963" y="3500301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1476375" y="5552939"/>
            <a:ext cx="1150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63 -&gt; 55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2447925" y="5552939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31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3059113" y="5552939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23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4427538" y="5552939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10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3743325" y="5552939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14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5111750" y="5552939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07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7053263" y="5552939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7702550" y="5552939"/>
            <a:ext cx="865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761038" y="5552939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6335713" y="5552939"/>
            <a:ext cx="865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ru-RU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263097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Система управления </a:t>
            </a:r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Виды деятельности компьютера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9552" y="4402138"/>
            <a:ext cx="8209161" cy="140312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39552" y="3068638"/>
            <a:ext cx="8209161" cy="719137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39552" y="2241550"/>
            <a:ext cx="8209161" cy="71913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51730" y="1676400"/>
            <a:ext cx="8540750" cy="4344888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Обработка информации</a:t>
            </a:r>
          </a:p>
          <a:p>
            <a:pPr lvl="1" eaLnBrk="1" hangingPunct="1">
              <a:lnSpc>
                <a:spcPct val="170000"/>
              </a:lnSpc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</a:rPr>
              <a:t>Что делается?</a:t>
            </a:r>
          </a:p>
          <a:p>
            <a:pPr lvl="1" eaLnBrk="1" hangingPunct="1">
              <a:lnSpc>
                <a:spcPct val="200000"/>
              </a:lnSpc>
              <a:spcAft>
                <a:spcPct val="50000"/>
              </a:spcAft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</a:rPr>
              <a:t>Как делается?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800" dirty="0"/>
              <a:t>Операции ввода-вывода</a:t>
            </a:r>
          </a:p>
          <a:p>
            <a:pPr lvl="1" eaLnBrk="1" hangingPunct="1">
              <a:lnSpc>
                <a:spcPct val="200000"/>
              </a:lnSpc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</a:rPr>
              <a:t>Что делается?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</a:rPr>
              <a:t>Как делается?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0" y="2282825"/>
            <a:ext cx="3924300" cy="6413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 «Алгоритмы</a:t>
            </a:r>
            <a:b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алгоритмические языки»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0" y="3206750"/>
            <a:ext cx="3924300" cy="3667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Темы 2-6 этого курса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572000" y="4934496"/>
            <a:ext cx="3924300" cy="3667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 тема</a:t>
            </a:r>
          </a:p>
        </p:txBody>
      </p:sp>
    </p:spTree>
    <p:extLst>
      <p:ext uri="{BB962C8B-B14F-4D97-AF65-F5344CB8AC3E}">
        <p14:creationId xmlns:p14="http://schemas.microsoft.com/office/powerpoint/2010/main" val="2208134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Общие сведения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619250" y="198755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Процессор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87788" y="198755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tx1"/>
                </a:solidFill>
                <a:latin typeface="Arial" charset="0"/>
              </a:rPr>
              <a:t>Память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227763" y="198755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tx1"/>
                </a:solidFill>
                <a:latin typeface="Arial" charset="0"/>
              </a:rPr>
              <a:t>Диски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654175" y="486916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Монитор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35713" y="4868863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Клавиатура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195513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68538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339975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411413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590800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805613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878638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6950075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7021513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7200900" y="270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484438" y="2708275"/>
            <a:ext cx="0" cy="21605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7092950" y="2708275"/>
            <a:ext cx="0" cy="21605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195513" y="3608388"/>
            <a:ext cx="460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268538" y="3681413"/>
            <a:ext cx="460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2339975" y="3752850"/>
            <a:ext cx="460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411413" y="3824288"/>
            <a:ext cx="460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484438" y="3897313"/>
            <a:ext cx="4608512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2592388" y="4005263"/>
            <a:ext cx="460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008063" y="4545013"/>
            <a:ext cx="1187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464050" y="2708275"/>
            <a:ext cx="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4535488" y="2708275"/>
            <a:ext cx="0" cy="973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4608513" y="2708275"/>
            <a:ext cx="0" cy="104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4679950" y="2708275"/>
            <a:ext cx="0" cy="1116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4751388" y="2708275"/>
            <a:ext cx="0" cy="118903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4859338" y="2708275"/>
            <a:ext cx="0" cy="129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827088" y="4221163"/>
            <a:ext cx="10080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dirty="0">
                <a:latin typeface="Arial" charset="0"/>
              </a:rPr>
              <a:t>линии</a:t>
            </a: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124075" y="2708275"/>
            <a:ext cx="539750" cy="2160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4392613" y="2708275"/>
            <a:ext cx="574675" cy="1368425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732588" y="2708275"/>
            <a:ext cx="539750" cy="2160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4967288" y="3500438"/>
            <a:ext cx="1765300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2663825" y="3500438"/>
            <a:ext cx="1728788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4572000" y="4112741"/>
            <a:ext cx="0" cy="1260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3527425" y="5300663"/>
            <a:ext cx="205105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Локальная магистраль</a:t>
            </a:r>
          </a:p>
        </p:txBody>
      </p:sp>
    </p:spTree>
    <p:extLst>
      <p:ext uri="{BB962C8B-B14F-4D97-AF65-F5344CB8AC3E}">
        <p14:creationId xmlns:p14="http://schemas.microsoft.com/office/powerpoint/2010/main" val="4083856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Общие сведения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619250" y="198755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Процессор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87788" y="198755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tx1"/>
                </a:solidFill>
                <a:latin typeface="Arial" charset="0"/>
              </a:rPr>
              <a:t>Память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227763" y="198755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tx1"/>
                </a:solidFill>
                <a:latin typeface="Arial" charset="0"/>
              </a:rPr>
              <a:t>Диски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654175" y="4869160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Монитор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35713" y="4868863"/>
            <a:ext cx="1549400" cy="720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Arial" charset="0"/>
              </a:rPr>
              <a:t>Клавиатура</a:t>
            </a: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4572000" y="4112741"/>
            <a:ext cx="0" cy="1260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3527425" y="5300663"/>
            <a:ext cx="205105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Локальная магистраль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4392613" y="2708275"/>
            <a:ext cx="574675" cy="1368425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4967288" y="3500438"/>
            <a:ext cx="1765300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2124075" y="2700000"/>
            <a:ext cx="539750" cy="2160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6732588" y="2700000"/>
            <a:ext cx="539750" cy="2160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8" name="Rectangle 38"/>
          <p:cNvSpPr>
            <a:spLocks noChangeArrowheads="1"/>
          </p:cNvSpPr>
          <p:nvPr/>
        </p:nvSpPr>
        <p:spPr bwMode="auto">
          <a:xfrm>
            <a:off x="2663825" y="3500438"/>
            <a:ext cx="1728788" cy="5762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59" name="AutoShape 43"/>
          <p:cNvSpPr>
            <a:spLocks noChangeArrowheads="1"/>
          </p:cNvSpPr>
          <p:nvPr/>
        </p:nvSpPr>
        <p:spPr bwMode="auto">
          <a:xfrm>
            <a:off x="2159000" y="2781300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0" name="AutoShape 46"/>
          <p:cNvSpPr>
            <a:spLocks noChangeArrowheads="1"/>
          </p:cNvSpPr>
          <p:nvPr/>
        </p:nvSpPr>
        <p:spPr bwMode="auto">
          <a:xfrm>
            <a:off x="6767513" y="2781300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1" name="AutoShape 47"/>
          <p:cNvSpPr>
            <a:spLocks noChangeArrowheads="1"/>
          </p:cNvSpPr>
          <p:nvPr/>
        </p:nvSpPr>
        <p:spPr bwMode="auto">
          <a:xfrm>
            <a:off x="6931025" y="2781300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2" name="AutoShape 48"/>
          <p:cNvSpPr>
            <a:spLocks noChangeArrowheads="1"/>
          </p:cNvSpPr>
          <p:nvPr/>
        </p:nvSpPr>
        <p:spPr bwMode="auto">
          <a:xfrm>
            <a:off x="7092950" y="2781300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2195513" y="3573463"/>
            <a:ext cx="4645025" cy="71437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2374900" y="3752850"/>
            <a:ext cx="4645025" cy="71438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2559050" y="3932238"/>
            <a:ext cx="4606925" cy="71437"/>
          </a:xfrm>
          <a:prstGeom prst="rect">
            <a:avLst/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6" name="AutoShape 52"/>
          <p:cNvSpPr>
            <a:spLocks noChangeArrowheads="1"/>
          </p:cNvSpPr>
          <p:nvPr/>
        </p:nvSpPr>
        <p:spPr bwMode="auto">
          <a:xfrm>
            <a:off x="4427538" y="2744788"/>
            <a:ext cx="125412" cy="863600"/>
          </a:xfrm>
          <a:prstGeom prst="upArrow">
            <a:avLst>
              <a:gd name="adj1" fmla="val 50000"/>
              <a:gd name="adj2" fmla="val 172153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7" name="AutoShape 53"/>
          <p:cNvSpPr>
            <a:spLocks noChangeArrowheads="1"/>
          </p:cNvSpPr>
          <p:nvPr/>
        </p:nvSpPr>
        <p:spPr bwMode="auto">
          <a:xfrm>
            <a:off x="4608513" y="2744788"/>
            <a:ext cx="125412" cy="1079500"/>
          </a:xfrm>
          <a:prstGeom prst="upArrow">
            <a:avLst>
              <a:gd name="adj1" fmla="val 50000"/>
              <a:gd name="adj2" fmla="val 215191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8" name="AutoShape 54"/>
          <p:cNvSpPr>
            <a:spLocks noChangeArrowheads="1"/>
          </p:cNvSpPr>
          <p:nvPr/>
        </p:nvSpPr>
        <p:spPr bwMode="auto">
          <a:xfrm>
            <a:off x="4787900" y="2744788"/>
            <a:ext cx="125413" cy="1223962"/>
          </a:xfrm>
          <a:prstGeom prst="upArrow">
            <a:avLst>
              <a:gd name="adj1" fmla="val 50000"/>
              <a:gd name="adj2" fmla="val 243986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69" name="AutoShape 44"/>
          <p:cNvSpPr>
            <a:spLocks noChangeArrowheads="1"/>
          </p:cNvSpPr>
          <p:nvPr/>
        </p:nvSpPr>
        <p:spPr bwMode="auto">
          <a:xfrm>
            <a:off x="2338388" y="2781300"/>
            <a:ext cx="125412" cy="2016125"/>
          </a:xfrm>
          <a:prstGeom prst="upDownArrow">
            <a:avLst>
              <a:gd name="adj1" fmla="val 50000"/>
              <a:gd name="adj2" fmla="val 321520"/>
            </a:avLst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0" name="AutoShape 45"/>
          <p:cNvSpPr>
            <a:spLocks noChangeArrowheads="1"/>
          </p:cNvSpPr>
          <p:nvPr/>
        </p:nvSpPr>
        <p:spPr bwMode="auto">
          <a:xfrm>
            <a:off x="2501900" y="2781300"/>
            <a:ext cx="125413" cy="2016125"/>
          </a:xfrm>
          <a:prstGeom prst="upDownArrow">
            <a:avLst>
              <a:gd name="adj1" fmla="val 50000"/>
              <a:gd name="adj2" fmla="val 321518"/>
            </a:avLst>
          </a:prstGeom>
          <a:solidFill>
            <a:srgbClr val="800080"/>
          </a:solidFill>
          <a:ln w="2857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1" name="Line 55"/>
          <p:cNvSpPr>
            <a:spLocks noChangeShapeType="1"/>
          </p:cNvSpPr>
          <p:nvPr/>
        </p:nvSpPr>
        <p:spPr bwMode="auto">
          <a:xfrm>
            <a:off x="341313" y="3355975"/>
            <a:ext cx="1817687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>
            <a:off x="341313" y="3824288"/>
            <a:ext cx="1963737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3" name="Line 61"/>
          <p:cNvSpPr>
            <a:spLocks noChangeShapeType="1"/>
          </p:cNvSpPr>
          <p:nvPr/>
        </p:nvSpPr>
        <p:spPr bwMode="auto">
          <a:xfrm flipV="1">
            <a:off x="323850" y="4292600"/>
            <a:ext cx="2160588" cy="14704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4" name="Text Box 62"/>
          <p:cNvSpPr txBox="1">
            <a:spLocks noChangeArrowheads="1"/>
          </p:cNvSpPr>
          <p:nvPr/>
        </p:nvSpPr>
        <p:spPr bwMode="auto">
          <a:xfrm>
            <a:off x="395288" y="3068960"/>
            <a:ext cx="1476375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 dirty="0">
                <a:latin typeface="Arial" charset="0"/>
              </a:rPr>
              <a:t>Шина данных</a:t>
            </a:r>
          </a:p>
        </p:txBody>
      </p:sp>
      <p:sp>
        <p:nvSpPr>
          <p:cNvPr id="75" name="Text Box 63"/>
          <p:cNvSpPr txBox="1">
            <a:spLocks noChangeArrowheads="1"/>
          </p:cNvSpPr>
          <p:nvPr/>
        </p:nvSpPr>
        <p:spPr bwMode="auto">
          <a:xfrm>
            <a:off x="395288" y="3522494"/>
            <a:ext cx="1476375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 dirty="0">
                <a:latin typeface="Arial" charset="0"/>
              </a:rPr>
              <a:t>Шина адреса</a:t>
            </a:r>
          </a:p>
        </p:txBody>
      </p:sp>
      <p:sp>
        <p:nvSpPr>
          <p:cNvPr id="76" name="Text Box 64"/>
          <p:cNvSpPr txBox="1">
            <a:spLocks noChangeArrowheads="1"/>
          </p:cNvSpPr>
          <p:nvPr/>
        </p:nvSpPr>
        <p:spPr bwMode="auto">
          <a:xfrm>
            <a:off x="251619" y="3996353"/>
            <a:ext cx="201612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 dirty="0">
                <a:latin typeface="Arial" charset="0"/>
              </a:rPr>
              <a:t>Шина управления</a:t>
            </a:r>
            <a:br>
              <a:rPr lang="ru-RU" sz="1600" dirty="0">
                <a:latin typeface="Arial" charset="0"/>
              </a:rPr>
            </a:br>
            <a:r>
              <a:rPr lang="ru-RU" sz="1600" dirty="0">
                <a:latin typeface="Arial" charset="0"/>
              </a:rPr>
              <a:t>и состояния</a:t>
            </a: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6624638" y="3392488"/>
            <a:ext cx="179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>
            <a:off x="6877050" y="3392488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>
            <a:off x="6804025" y="3392488"/>
            <a:ext cx="7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 sz="1600">
              <a:latin typeface="Arial" charset="0"/>
            </a:endParaRP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7416800" y="3068638"/>
            <a:ext cx="15494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600">
                <a:latin typeface="Arial" charset="0"/>
              </a:rPr>
              <a:t>Ширина шины – количество линий в шине</a:t>
            </a:r>
          </a:p>
        </p:txBody>
      </p:sp>
    </p:spTree>
    <p:extLst>
      <p:ext uri="{BB962C8B-B14F-4D97-AF65-F5344CB8AC3E}">
        <p14:creationId xmlns:p14="http://schemas.microsoft.com/office/powerpoint/2010/main" val="601438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Передача данных из процессора в память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294256" y="2174994"/>
            <a:ext cx="8525893" cy="269416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255" y="2413338"/>
            <a:ext cx="852589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адресной шине выставить сигналы для адреса памяти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шине данных выставить сигналы для данных</a:t>
            </a:r>
          </a:p>
          <a:p>
            <a:pPr marL="609600" indent="-60960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шине управления выставить сигналы работы с памятью и операции записи</a:t>
            </a:r>
          </a:p>
        </p:txBody>
      </p:sp>
    </p:spTree>
    <p:extLst>
      <p:ext uri="{BB962C8B-B14F-4D97-AF65-F5344CB8AC3E}">
        <p14:creationId xmlns:p14="http://schemas.microsoft.com/office/powerpoint/2010/main" val="949098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Память и устройства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: скругленные углы 2"/>
          <p:cNvSpPr/>
          <p:nvPr/>
        </p:nvSpPr>
        <p:spPr bwMode="gray">
          <a:xfrm>
            <a:off x="219075" y="1700808"/>
            <a:ext cx="8745413" cy="1512168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1844824"/>
            <a:ext cx="84963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Память: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локализована в пространстве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ячейки взаимно однозначно отображаются на линейное адресное пространство памяти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10" name="Прямоугольник: скругленные углы 9"/>
          <p:cNvSpPr/>
          <p:nvPr/>
        </p:nvSpPr>
        <p:spPr bwMode="gray">
          <a:xfrm>
            <a:off x="219075" y="3433061"/>
            <a:ext cx="8745413" cy="277200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850" y="3577079"/>
            <a:ext cx="8496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Устройства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пространственно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разнесены и подключаются к локальной магистрали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ЛМ) через порты ввода-вывода 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971600" y="5229200"/>
            <a:ext cx="72008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 bwMode="gray">
          <a:xfrm>
            <a:off x="1475656" y="5544000"/>
            <a:ext cx="1296144" cy="5040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I/O device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gray">
          <a:xfrm>
            <a:off x="3923928" y="5544000"/>
            <a:ext cx="1296144" cy="5040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I/O device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gray">
          <a:xfrm>
            <a:off x="6300192" y="5544000"/>
            <a:ext cx="1296144" cy="5040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I/O device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>
          <a:xfrm>
            <a:off x="2123728" y="5292000"/>
            <a:ext cx="0" cy="25200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211960" y="5292000"/>
            <a:ext cx="0" cy="25200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572000" y="5292000"/>
            <a:ext cx="0" cy="25200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32040" y="5292000"/>
            <a:ext cx="0" cy="25200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948264" y="5292000"/>
            <a:ext cx="0" cy="25200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 bwMode="gray">
          <a:xfrm>
            <a:off x="1907704" y="5229200"/>
            <a:ext cx="432048" cy="36004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 bwMode="gray">
          <a:xfrm>
            <a:off x="6732240" y="5229200"/>
            <a:ext cx="432048" cy="36004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 bwMode="gray">
          <a:xfrm>
            <a:off x="3995936" y="5229200"/>
            <a:ext cx="1152128" cy="36004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7944" y="458112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Порты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ru-RU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Прямая со стрелкой 51"/>
          <p:cNvCxnSpPr>
            <a:cxnSpLocks/>
          </p:cNvCxnSpPr>
          <p:nvPr/>
        </p:nvCxnSpPr>
        <p:spPr>
          <a:xfrm>
            <a:off x="1115616" y="4869160"/>
            <a:ext cx="0" cy="26828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339752" y="4797152"/>
            <a:ext cx="1720031" cy="559534"/>
          </a:xfrm>
          <a:prstGeom prst="straightConnector1">
            <a:avLst/>
          </a:prstGeom>
          <a:ln w="15875"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</p:cNvCxnSpPr>
          <p:nvPr/>
        </p:nvCxnSpPr>
        <p:spPr>
          <a:xfrm>
            <a:off x="4572000" y="4869160"/>
            <a:ext cx="0" cy="340295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5004048" y="4815890"/>
            <a:ext cx="1728192" cy="512321"/>
          </a:xfrm>
          <a:prstGeom prst="straightConnector1">
            <a:avLst/>
          </a:prstGeom>
          <a:ln w="15875"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37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9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Архитектура компьютера 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Память и устройства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I/O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: скругленные углы 2"/>
          <p:cNvSpPr/>
          <p:nvPr/>
        </p:nvSpPr>
        <p:spPr bwMode="gray">
          <a:xfrm>
            <a:off x="219075" y="1700808"/>
            <a:ext cx="8745413" cy="1512168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1844824"/>
            <a:ext cx="84963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Память: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локализована в пространстве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ячейки взаимно однозначно отображаются на линейное адресное пространство памяти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10" name="Прямоугольник: скругленные углы 9"/>
          <p:cNvSpPr/>
          <p:nvPr/>
        </p:nvSpPr>
        <p:spPr bwMode="gray">
          <a:xfrm>
            <a:off x="219075" y="3433063"/>
            <a:ext cx="8745413" cy="2372202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850" y="3577079"/>
            <a:ext cx="8496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Устройства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пространственно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разнесены и подключаются к локальной магистрали (ЛМ) через порты ввода-вывода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Порты ввода-вывода взаимно однозначно отображаются на линейное адресное пространство ввода-вывода (иногда на линейное адресное пространство памяти)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8184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  <a:headEnd type="stealth"/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Microsoft Office PowerPoint</Application>
  <PresentationFormat>Экран (4:3)</PresentationFormat>
  <Paragraphs>519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11</vt:lpstr>
      <vt:lpstr>Система управления I/O </vt:lpstr>
      <vt:lpstr>Система управления I/O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Архитектура компьютера </vt:lpstr>
      <vt:lpstr>Система управления I/O </vt:lpstr>
      <vt:lpstr>Система управления I/O </vt:lpstr>
      <vt:lpstr>Система управления I/O </vt:lpstr>
      <vt:lpstr>Базовая подсистема I/O </vt:lpstr>
      <vt:lpstr>Базовая подсистема I/O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Функции базовой подсистемы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2017-02-20T14:33:33Z</dcterms:modified>
</cp:coreProperties>
</file>