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1"/>
    <p:sldMasterId id="2147483666" r:id="rId2"/>
    <p:sldMasterId id="2147483672" r:id="rId3"/>
  </p:sldMasterIdLst>
  <p:notesMasterIdLst>
    <p:notesMasterId r:id="rId24"/>
  </p:notesMasterIdLst>
  <p:sldIdLst>
    <p:sldId id="257" r:id="rId4"/>
    <p:sldId id="262" r:id="rId5"/>
    <p:sldId id="289" r:id="rId6"/>
    <p:sldId id="326" r:id="rId7"/>
    <p:sldId id="327" r:id="rId8"/>
    <p:sldId id="328" r:id="rId9"/>
    <p:sldId id="329" r:id="rId10"/>
    <p:sldId id="330" r:id="rId11"/>
    <p:sldId id="331" r:id="rId12"/>
    <p:sldId id="333" r:id="rId13"/>
    <p:sldId id="334" r:id="rId14"/>
    <p:sldId id="332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271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53404F6-AF45-403F-8B0B-E58FD8E18ED2}">
          <p14:sldIdLst>
            <p14:sldId id="257"/>
            <p14:sldId id="262"/>
            <p14:sldId id="289"/>
            <p14:sldId id="326"/>
            <p14:sldId id="327"/>
            <p14:sldId id="328"/>
            <p14:sldId id="329"/>
            <p14:sldId id="330"/>
            <p14:sldId id="331"/>
            <p14:sldId id="333"/>
            <p14:sldId id="334"/>
            <p14:sldId id="332"/>
            <p14:sldId id="335"/>
            <p14:sldId id="336"/>
            <p14:sldId id="337"/>
            <p14:sldId id="338"/>
            <p14:sldId id="339"/>
            <p14:sldId id="340"/>
            <p14:sldId id="341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606"/>
    <a:srgbClr val="008000"/>
    <a:srgbClr val="345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47" autoAdjust="0"/>
    <p:restoredTop sz="94629" autoAdjust="0"/>
  </p:normalViewPr>
  <p:slideViewPr>
    <p:cSldViewPr>
      <p:cViewPr varScale="1">
        <p:scale>
          <a:sx n="102" d="100"/>
          <a:sy n="102" d="100"/>
        </p:scale>
        <p:origin x="126" y="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9AABB-C9C6-43AA-902A-833FEB3847CE}" type="datetimeFigureOut">
              <a:rPr lang="ru-RU" smtClean="0"/>
              <a:t>20.02.2017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ECF74-1CAC-4F88-AAFE-84C98DBB36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468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defTabSz="914400"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219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603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9595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9642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0860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4338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0769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8032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2463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1872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988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823CC4-FED0-46D8-B338-6A49B477DF90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5568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0A90FD3-1104-4C0E-BD19-C04AAB04E560}" type="slidenum">
              <a:rPr lang="de-DE" altLang="ru-RU" smtClean="0">
                <a:solidFill>
                  <a:prstClr val="black"/>
                </a:solidFill>
              </a:rPr>
              <a:pPr/>
              <a:t>20</a:t>
            </a:fld>
            <a:endParaRPr lang="de-DE" altLang="ru-RU">
              <a:solidFill>
                <a:prstClr val="black"/>
              </a:solidFill>
            </a:endParaRPr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183" y="4343144"/>
            <a:ext cx="5029635" cy="4115019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ru-RU" altLang="ru-RU" noProof="1"/>
          </a:p>
        </p:txBody>
      </p:sp>
    </p:spTree>
    <p:extLst>
      <p:ext uri="{BB962C8B-B14F-4D97-AF65-F5344CB8AC3E}">
        <p14:creationId xmlns:p14="http://schemas.microsoft.com/office/powerpoint/2010/main" val="4123936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571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588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734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493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417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defTabSz="457200" fontAlgn="base">
              <a:spcBef>
                <a:spcPct val="0"/>
              </a:spcBef>
              <a:spcAft>
                <a:spcPct val="0"/>
              </a:spcAft>
            </a:pPr>
            <a:fld id="{ED0C489C-B8C8-489E-AA71-598221C264FA}" type="slidenum">
              <a:rPr lang="ru-RU" sz="1200">
                <a:solidFill>
                  <a:prstClr val="black"/>
                </a:solidFill>
                <a:cs typeface="Arial" pitchFamily="34" charset="0"/>
              </a:rPr>
              <a:pPr algn="r" defTabSz="457200"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de-DE" sz="12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algn="r" defTabSz="947738" fontAlgn="base">
              <a:spcBef>
                <a:spcPct val="0"/>
              </a:spcBef>
              <a:spcAft>
                <a:spcPct val="0"/>
              </a:spcAft>
            </a:pPr>
            <a:fld id="{7F1A9281-1597-4286-8723-922DEFD804BC}" type="slidenum">
              <a:rPr lang="en-GB" sz="1300">
                <a:solidFill>
                  <a:prstClr val="black"/>
                </a:solidFill>
                <a:cs typeface="Arial" pitchFamily="34" charset="0"/>
              </a:rPr>
              <a:pPr algn="r" defTabSz="947738"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GB" sz="1300">
              <a:solidFill>
                <a:prstClr val="black"/>
              </a:solidFill>
              <a:cs typeface="Arial" pitchFamily="34" charset="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endParaRPr kumimoji="0" lang="ru-RU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947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23850" y="238539"/>
            <a:ext cx="8497092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323850" y="854994"/>
            <a:ext cx="84963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endParaRPr lang="de-DE" dirty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8203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63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23850" y="238539"/>
            <a:ext cx="8497092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323850" y="854994"/>
            <a:ext cx="84963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070437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P:\JOBS ZUM BEARBEITEN\D2481_Strategietools\Grundlagen\table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gray">
          <a:xfrm>
            <a:off x="0" y="317500"/>
            <a:ext cx="9144000" cy="562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335560" y="1998133"/>
            <a:ext cx="6217640" cy="1416050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327171" y="4037202"/>
            <a:ext cx="6226029" cy="1271398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6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 dirty="0">
                <a:solidFill>
                  <a:prstClr val="black"/>
                </a:solidFill>
              </a:rPr>
              <a:t>Стр. </a:t>
            </a:r>
            <a:fld id="{2CF74CB0-F0B5-41E9-BA71-20606D10B8F1}" type="slidenum">
              <a:rPr lang="de-DE" altLang="ru-RU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430130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23850" y="238539"/>
            <a:ext cx="8497092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323850" y="854994"/>
            <a:ext cx="84963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A4CED0C5-ED51-4CAE-B403-C2A41A79FC68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43371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56F2DCAE-80BF-45C3-B74A-3BA349CF89F6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056435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A14F925C-88EF-41CE-A289-BD24C4C53697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611339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A128D019-E771-49AB-93BA-BEA67AACC870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64407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7171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19075" y="6410325"/>
            <a:ext cx="1490663" cy="3651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60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defRPr>
            </a:lvl1pPr>
          </a:lstStyle>
          <a:p>
            <a:pPr defTabSz="457200"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852613" y="6410325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827EB3EC-A0FC-4DD2-B272-B8CC7C9619E1}" type="slidenum">
              <a:rPr lang="ru-RU">
                <a:solidFill>
                  <a:prstClr val="black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9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7171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19075" y="6410325"/>
            <a:ext cx="1490663" cy="3651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60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defRPr>
            </a:lvl1pPr>
          </a:lstStyle>
          <a:p>
            <a:pPr defTabSz="457200"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852613" y="6410325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827EB3EC-A0FC-4DD2-B272-B8CC7C9619E1}" type="slidenum">
              <a:rPr lang="ru-RU">
                <a:solidFill>
                  <a:prstClr val="black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273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323850" y="1554163"/>
            <a:ext cx="84963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/>
              <a:t>Textmasterformate durch Klicken bearbeiten</a:t>
            </a:r>
          </a:p>
          <a:p>
            <a:pPr lvl="1"/>
            <a:r>
              <a:rPr lang="de-DE" altLang="ru-RU"/>
              <a:t>Zweite Ebene</a:t>
            </a:r>
          </a:p>
          <a:p>
            <a:pPr lvl="2"/>
            <a:r>
              <a:rPr lang="de-DE" altLang="ru-RU"/>
              <a:t>Dritte Ebene</a:t>
            </a:r>
          </a:p>
        </p:txBody>
      </p:sp>
      <p:sp>
        <p:nvSpPr>
          <p:cNvPr id="1027" name="Titelplatzhalter 1"/>
          <p:cNvSpPr>
            <a:spLocks noGrp="1"/>
          </p:cNvSpPr>
          <p:nvPr>
            <p:ph type="title"/>
          </p:nvPr>
        </p:nvSpPr>
        <p:spPr bwMode="gray">
          <a:xfrm>
            <a:off x="323850" y="0"/>
            <a:ext cx="8496300" cy="109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32385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247650" y="6356350"/>
            <a:ext cx="1457325" cy="365125"/>
          </a:xfrm>
          <a:prstGeom prst="rect">
            <a:avLst/>
          </a:prstGeom>
          <a:gradFill>
            <a:gsLst>
              <a:gs pos="0">
                <a:srgbClr val="5F8ED9"/>
              </a:gs>
              <a:gs pos="50000">
                <a:srgbClr val="8EB4E3"/>
              </a:gs>
              <a:gs pos="100000">
                <a:srgbClr val="C6D9F1">
                  <a:alpha val="14902"/>
                </a:srgbClr>
              </a:gs>
            </a:gsLst>
            <a:lin ang="16200000" scaled="1"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60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1719263" y="6356350"/>
            <a:ext cx="11144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42D759B2-9E95-43EC-A219-6234572FE2A1}" type="slidenum">
              <a:rPr lang="de-DE" altLang="ru-RU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18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ransition spd="med">
    <p:fade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176213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360363" indent="-18415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2pPr>
      <a:lvl3pPr marL="536575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3pPr>
      <a:lvl4pPr marL="720725" indent="-18415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4pPr>
      <a:lvl5pPr marL="896938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presentationload.de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7" descr="Neutral Abstract 7 V1 F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7625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hteck 19">
            <a:hlinkClick r:id="rId4"/>
          </p:cNvPr>
          <p:cNvSpPr/>
          <p:nvPr/>
        </p:nvSpPr>
        <p:spPr>
          <a:xfrm>
            <a:off x="6877050" y="6276975"/>
            <a:ext cx="2266950" cy="58102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244" name="Прямоугольник 3"/>
          <p:cNvSpPr>
            <a:spLocks noChangeArrowheads="1"/>
          </p:cNvSpPr>
          <p:nvPr/>
        </p:nvSpPr>
        <p:spPr bwMode="auto">
          <a:xfrm>
            <a:off x="722313" y="2203450"/>
            <a:ext cx="75184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Основы</a:t>
            </a:r>
            <a:br>
              <a:rPr lang="en-US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</a:br>
            <a:r>
              <a:rPr lang="ru-RU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Операционных</a:t>
            </a:r>
            <a:r>
              <a:rPr lang="en-US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 </a:t>
            </a:r>
            <a:br>
              <a:rPr lang="en-US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</a:br>
            <a:r>
              <a:rPr lang="ru-RU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Систем</a:t>
            </a:r>
            <a:endParaRPr lang="ru-RU" sz="5400" dirty="0">
              <a:solidFill>
                <a:srgbClr val="800000"/>
              </a:solidFill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br>
              <a:rPr lang="en-US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</a:br>
            <a:r>
              <a:rPr lang="ru-RU" sz="54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ВШЭ-2017</a:t>
            </a:r>
          </a:p>
        </p:txBody>
      </p:sp>
    </p:spTree>
    <p:extLst>
      <p:ext uri="{BB962C8B-B14F-4D97-AF65-F5344CB8AC3E}">
        <p14:creationId xmlns:p14="http://schemas.microsoft.com/office/powerpoint/2010/main" val="428217594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Сети и сетевые ОС </a:t>
            </a: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000" y="1556792"/>
            <a:ext cx="8496300" cy="244827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Bef>
                <a:spcPct val="50000"/>
              </a:spcBef>
              <a:defRPr/>
            </a:pPr>
            <a:r>
              <a:rPr lang="ru-RU" sz="2800" dirty="0">
                <a:latin typeface="Arial" charset="0"/>
              </a:rPr>
              <a:t>Формальный перечень правил, определяющих последовательность и формат сообщений, которыми обмениваются сетевые компоненты вычислительных систем, лежащие на одном уровне называется </a:t>
            </a:r>
            <a:r>
              <a:rPr lang="ru-RU" sz="2800" b="1" dirty="0">
                <a:latin typeface="Arial" charset="0"/>
              </a:rPr>
              <a:t>сетевым протоколом</a:t>
            </a:r>
          </a:p>
        </p:txBody>
      </p:sp>
      <p:sp>
        <p:nvSpPr>
          <p:cNvPr id="14" name="Rechteck 36"/>
          <p:cNvSpPr>
            <a:spLocks noChangeArrowheads="1"/>
          </p:cNvSpPr>
          <p:nvPr/>
        </p:nvSpPr>
        <p:spPr bwMode="gray">
          <a:xfrm>
            <a:off x="179512" y="908720"/>
            <a:ext cx="8784976" cy="504056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Многоуровневая модель</a:t>
            </a:r>
          </a:p>
        </p:txBody>
      </p:sp>
      <p:sp>
        <p:nvSpPr>
          <p:cNvPr id="5" name="Rechteck 39"/>
          <p:cNvSpPr>
            <a:spLocks noChangeArrowheads="1"/>
          </p:cNvSpPr>
          <p:nvPr/>
        </p:nvSpPr>
        <p:spPr bwMode="gray">
          <a:xfrm>
            <a:off x="324172" y="4221088"/>
            <a:ext cx="8496300" cy="201622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Bef>
                <a:spcPct val="50000"/>
              </a:spcBef>
              <a:defRPr/>
            </a:pPr>
            <a:r>
              <a:rPr lang="ru-RU" sz="2800" dirty="0">
                <a:latin typeface="Arial" charset="0"/>
              </a:rPr>
              <a:t>Вся совокупность вертикальных и горизонтальных протоколов (интерфейсов и сетевых протоколов) называется </a:t>
            </a:r>
            <a:r>
              <a:rPr lang="ru-RU" sz="2800" b="1" dirty="0">
                <a:latin typeface="Arial" charset="0"/>
              </a:rPr>
              <a:t>семейством протоколов</a:t>
            </a:r>
            <a:r>
              <a:rPr lang="ru-RU" sz="2800" dirty="0">
                <a:latin typeface="Arial" charset="0"/>
              </a:rPr>
              <a:t> или </a:t>
            </a:r>
            <a:r>
              <a:rPr lang="ru-RU" sz="2800" b="1" dirty="0">
                <a:latin typeface="Arial" charset="0"/>
              </a:rPr>
              <a:t>стеком протоколов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5106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Сети и сетевые ОС</a:t>
            </a:r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89064" y="1556792"/>
            <a:ext cx="8496300" cy="475252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buClr>
                <a:schemeClr val="tx1"/>
              </a:buClr>
              <a:defRPr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900113" y="3021979"/>
            <a:ext cx="1871662" cy="431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ru-RU" dirty="0">
                <a:latin typeface="Arial" charset="0"/>
              </a:rPr>
              <a:t>сеансовый</a:t>
            </a:r>
          </a:p>
        </p:txBody>
      </p:sp>
      <p:sp>
        <p:nvSpPr>
          <p:cNvPr id="45" name="Rectangle 4"/>
          <p:cNvSpPr>
            <a:spLocks noChangeArrowheads="1"/>
          </p:cNvSpPr>
          <p:nvPr/>
        </p:nvSpPr>
        <p:spPr bwMode="auto">
          <a:xfrm>
            <a:off x="900113" y="3705979"/>
            <a:ext cx="1871662" cy="431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ru-RU" dirty="0">
                <a:latin typeface="Arial" charset="0"/>
              </a:rPr>
              <a:t>транспортный</a:t>
            </a:r>
          </a:p>
        </p:txBody>
      </p:sp>
      <p:sp>
        <p:nvSpPr>
          <p:cNvPr id="46" name="Rectangle 5"/>
          <p:cNvSpPr>
            <a:spLocks noChangeArrowheads="1"/>
          </p:cNvSpPr>
          <p:nvPr/>
        </p:nvSpPr>
        <p:spPr bwMode="auto">
          <a:xfrm>
            <a:off x="900113" y="4389979"/>
            <a:ext cx="1871662" cy="431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ru-RU" dirty="0">
                <a:latin typeface="Arial" charset="0"/>
              </a:rPr>
              <a:t>сетевой</a:t>
            </a:r>
          </a:p>
        </p:txBody>
      </p:sp>
      <p:sp>
        <p:nvSpPr>
          <p:cNvPr id="47" name="Rectangle 6"/>
          <p:cNvSpPr>
            <a:spLocks noChangeArrowheads="1"/>
          </p:cNvSpPr>
          <p:nvPr/>
        </p:nvSpPr>
        <p:spPr bwMode="auto">
          <a:xfrm>
            <a:off x="900113" y="5073979"/>
            <a:ext cx="1871662" cy="431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ru-RU" dirty="0">
                <a:latin typeface="Arial" charset="0"/>
              </a:rPr>
              <a:t>канальный</a:t>
            </a:r>
          </a:p>
        </p:txBody>
      </p:sp>
      <p:sp>
        <p:nvSpPr>
          <p:cNvPr id="48" name="Rectangle 7"/>
          <p:cNvSpPr>
            <a:spLocks noChangeArrowheads="1"/>
          </p:cNvSpPr>
          <p:nvPr/>
        </p:nvSpPr>
        <p:spPr bwMode="auto">
          <a:xfrm>
            <a:off x="900113" y="5757979"/>
            <a:ext cx="1871662" cy="431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ru-RU" dirty="0">
                <a:latin typeface="Arial" charset="0"/>
              </a:rPr>
              <a:t>физический</a:t>
            </a:r>
          </a:p>
        </p:txBody>
      </p:sp>
      <p:sp>
        <p:nvSpPr>
          <p:cNvPr id="53" name="Rectangle 12"/>
          <p:cNvSpPr>
            <a:spLocks noChangeArrowheads="1"/>
          </p:cNvSpPr>
          <p:nvPr/>
        </p:nvSpPr>
        <p:spPr bwMode="auto">
          <a:xfrm>
            <a:off x="6300788" y="3021979"/>
            <a:ext cx="1871662" cy="431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ru-RU" dirty="0">
                <a:latin typeface="Arial" charset="0"/>
              </a:rPr>
              <a:t>сеансовый</a:t>
            </a:r>
          </a:p>
        </p:txBody>
      </p:sp>
      <p:sp>
        <p:nvSpPr>
          <p:cNvPr id="54" name="Rectangle 13"/>
          <p:cNvSpPr>
            <a:spLocks noChangeArrowheads="1"/>
          </p:cNvSpPr>
          <p:nvPr/>
        </p:nvSpPr>
        <p:spPr bwMode="auto">
          <a:xfrm>
            <a:off x="6300788" y="3705979"/>
            <a:ext cx="1871662" cy="431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ru-RU" dirty="0">
                <a:latin typeface="Arial" charset="0"/>
              </a:rPr>
              <a:t>транспортный</a:t>
            </a:r>
          </a:p>
        </p:txBody>
      </p:sp>
      <p:sp>
        <p:nvSpPr>
          <p:cNvPr id="55" name="Rectangle 14"/>
          <p:cNvSpPr>
            <a:spLocks noChangeArrowheads="1"/>
          </p:cNvSpPr>
          <p:nvPr/>
        </p:nvSpPr>
        <p:spPr bwMode="auto">
          <a:xfrm>
            <a:off x="6300788" y="4389979"/>
            <a:ext cx="1871662" cy="431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ru-RU">
                <a:latin typeface="Arial" charset="0"/>
              </a:rPr>
              <a:t>сетевой</a:t>
            </a:r>
          </a:p>
        </p:txBody>
      </p:sp>
      <p:sp>
        <p:nvSpPr>
          <p:cNvPr id="56" name="Rectangle 15"/>
          <p:cNvSpPr>
            <a:spLocks noChangeArrowheads="1"/>
          </p:cNvSpPr>
          <p:nvPr/>
        </p:nvSpPr>
        <p:spPr bwMode="auto">
          <a:xfrm>
            <a:off x="6300788" y="5073979"/>
            <a:ext cx="1871662" cy="431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ru-RU" dirty="0">
                <a:latin typeface="Arial" charset="0"/>
              </a:rPr>
              <a:t>канальный</a:t>
            </a:r>
          </a:p>
        </p:txBody>
      </p:sp>
      <p:sp>
        <p:nvSpPr>
          <p:cNvPr id="57" name="Rectangle 16"/>
          <p:cNvSpPr>
            <a:spLocks noChangeArrowheads="1"/>
          </p:cNvSpPr>
          <p:nvPr/>
        </p:nvSpPr>
        <p:spPr bwMode="auto">
          <a:xfrm>
            <a:off x="6300788" y="5757979"/>
            <a:ext cx="1871662" cy="431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ru-RU" dirty="0">
                <a:latin typeface="Arial" charset="0"/>
              </a:rPr>
              <a:t>физический</a:t>
            </a:r>
          </a:p>
        </p:txBody>
      </p:sp>
      <p:sp>
        <p:nvSpPr>
          <p:cNvPr id="67" name="Rectangle 40"/>
          <p:cNvSpPr>
            <a:spLocks noChangeArrowheads="1"/>
          </p:cNvSpPr>
          <p:nvPr/>
        </p:nvSpPr>
        <p:spPr bwMode="auto">
          <a:xfrm>
            <a:off x="900000" y="1654779"/>
            <a:ext cx="1871663" cy="431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ru-RU" dirty="0">
                <a:latin typeface="Arial" charset="0"/>
              </a:rPr>
              <a:t>приложений</a:t>
            </a:r>
          </a:p>
        </p:txBody>
      </p:sp>
      <p:sp>
        <p:nvSpPr>
          <p:cNvPr id="68" name="Rectangle 41"/>
          <p:cNvSpPr>
            <a:spLocks noChangeArrowheads="1"/>
          </p:cNvSpPr>
          <p:nvPr/>
        </p:nvSpPr>
        <p:spPr bwMode="auto">
          <a:xfrm>
            <a:off x="900000" y="2337979"/>
            <a:ext cx="1871663" cy="431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ru-RU" dirty="0">
                <a:latin typeface="Arial" charset="0"/>
              </a:rPr>
              <a:t>представления</a:t>
            </a:r>
          </a:p>
        </p:txBody>
      </p:sp>
      <p:sp>
        <p:nvSpPr>
          <p:cNvPr id="71" name="Rectangle 44"/>
          <p:cNvSpPr>
            <a:spLocks noChangeArrowheads="1"/>
          </p:cNvSpPr>
          <p:nvPr/>
        </p:nvSpPr>
        <p:spPr bwMode="auto">
          <a:xfrm>
            <a:off x="6300737" y="1654779"/>
            <a:ext cx="1871663" cy="431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ru-RU" dirty="0">
                <a:latin typeface="Arial" charset="0"/>
              </a:rPr>
              <a:t>приложений</a:t>
            </a:r>
          </a:p>
        </p:txBody>
      </p:sp>
      <p:sp>
        <p:nvSpPr>
          <p:cNvPr id="72" name="Rectangle 45"/>
          <p:cNvSpPr>
            <a:spLocks noChangeArrowheads="1"/>
          </p:cNvSpPr>
          <p:nvPr/>
        </p:nvSpPr>
        <p:spPr bwMode="auto">
          <a:xfrm>
            <a:off x="6300737" y="2339587"/>
            <a:ext cx="1871663" cy="431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ru-RU" dirty="0">
                <a:latin typeface="Arial" charset="0"/>
              </a:rPr>
              <a:t>представления</a:t>
            </a:r>
          </a:p>
        </p:txBody>
      </p:sp>
      <p:sp>
        <p:nvSpPr>
          <p:cNvPr id="77" name="Text Box 50"/>
          <p:cNvSpPr txBox="1">
            <a:spLocks noChangeArrowheads="1"/>
          </p:cNvSpPr>
          <p:nvPr/>
        </p:nvSpPr>
        <p:spPr bwMode="auto">
          <a:xfrm>
            <a:off x="323850" y="5795971"/>
            <a:ext cx="46831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dirty="0">
                <a:latin typeface="Arial" charset="0"/>
              </a:rPr>
              <a:t>1</a:t>
            </a:r>
            <a:endParaRPr lang="ru-RU" dirty="0">
              <a:latin typeface="Arial" charset="0"/>
            </a:endParaRPr>
          </a:p>
        </p:txBody>
      </p:sp>
      <p:sp>
        <p:nvSpPr>
          <p:cNvPr id="78" name="Text Box 51"/>
          <p:cNvSpPr txBox="1">
            <a:spLocks noChangeArrowheads="1"/>
          </p:cNvSpPr>
          <p:nvPr/>
        </p:nvSpPr>
        <p:spPr bwMode="auto">
          <a:xfrm>
            <a:off x="358775" y="5075891"/>
            <a:ext cx="46831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dirty="0">
                <a:latin typeface="Arial" charset="0"/>
              </a:rPr>
              <a:t>2</a:t>
            </a:r>
            <a:endParaRPr lang="ru-RU" dirty="0">
              <a:latin typeface="Arial" charset="0"/>
            </a:endParaRPr>
          </a:p>
        </p:txBody>
      </p:sp>
      <p:sp>
        <p:nvSpPr>
          <p:cNvPr id="79" name="Text Box 52"/>
          <p:cNvSpPr txBox="1">
            <a:spLocks noChangeArrowheads="1"/>
          </p:cNvSpPr>
          <p:nvPr/>
        </p:nvSpPr>
        <p:spPr bwMode="auto">
          <a:xfrm>
            <a:off x="358775" y="4427819"/>
            <a:ext cx="46831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dirty="0">
                <a:latin typeface="Arial" charset="0"/>
              </a:rPr>
              <a:t>3</a:t>
            </a:r>
            <a:endParaRPr lang="ru-RU" dirty="0">
              <a:latin typeface="Arial" charset="0"/>
            </a:endParaRPr>
          </a:p>
        </p:txBody>
      </p:sp>
      <p:sp>
        <p:nvSpPr>
          <p:cNvPr id="80" name="Text Box 53"/>
          <p:cNvSpPr txBox="1">
            <a:spLocks noChangeArrowheads="1"/>
          </p:cNvSpPr>
          <p:nvPr/>
        </p:nvSpPr>
        <p:spPr bwMode="auto">
          <a:xfrm>
            <a:off x="358775" y="3707739"/>
            <a:ext cx="46831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dirty="0">
                <a:latin typeface="Arial" charset="0"/>
              </a:rPr>
              <a:t>4</a:t>
            </a:r>
            <a:endParaRPr lang="ru-RU" dirty="0">
              <a:latin typeface="Arial" charset="0"/>
            </a:endParaRPr>
          </a:p>
        </p:txBody>
      </p:sp>
      <p:sp>
        <p:nvSpPr>
          <p:cNvPr id="81" name="Text Box 54"/>
          <p:cNvSpPr txBox="1">
            <a:spLocks noChangeArrowheads="1"/>
          </p:cNvSpPr>
          <p:nvPr/>
        </p:nvSpPr>
        <p:spPr bwMode="auto">
          <a:xfrm>
            <a:off x="358775" y="3057979"/>
            <a:ext cx="46831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dirty="0">
                <a:latin typeface="Arial" charset="0"/>
              </a:rPr>
              <a:t>5</a:t>
            </a:r>
            <a:endParaRPr lang="ru-RU" dirty="0">
              <a:latin typeface="Arial" charset="0"/>
            </a:endParaRPr>
          </a:p>
        </p:txBody>
      </p:sp>
      <p:sp>
        <p:nvSpPr>
          <p:cNvPr id="82" name="Text Box 55"/>
          <p:cNvSpPr txBox="1">
            <a:spLocks noChangeArrowheads="1"/>
          </p:cNvSpPr>
          <p:nvPr/>
        </p:nvSpPr>
        <p:spPr bwMode="auto">
          <a:xfrm>
            <a:off x="323850" y="2373979"/>
            <a:ext cx="46831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dirty="0">
                <a:latin typeface="Arial" charset="0"/>
              </a:rPr>
              <a:t>6</a:t>
            </a:r>
            <a:endParaRPr lang="ru-RU" dirty="0">
              <a:latin typeface="Arial" charset="0"/>
            </a:endParaRPr>
          </a:p>
        </p:txBody>
      </p:sp>
      <p:sp>
        <p:nvSpPr>
          <p:cNvPr id="83" name="Text Box 56"/>
          <p:cNvSpPr txBox="1">
            <a:spLocks noChangeArrowheads="1"/>
          </p:cNvSpPr>
          <p:nvPr/>
        </p:nvSpPr>
        <p:spPr bwMode="auto">
          <a:xfrm>
            <a:off x="323850" y="1691292"/>
            <a:ext cx="46831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dirty="0">
                <a:latin typeface="Arial" charset="0"/>
              </a:rPr>
              <a:t>7</a:t>
            </a:r>
            <a:endParaRPr lang="ru-RU" dirty="0">
              <a:latin typeface="Arial" charset="0"/>
            </a:endParaRPr>
          </a:p>
        </p:txBody>
      </p:sp>
      <p:sp>
        <p:nvSpPr>
          <p:cNvPr id="84" name="Text Box 57"/>
          <p:cNvSpPr txBox="1">
            <a:spLocks noChangeArrowheads="1"/>
          </p:cNvSpPr>
          <p:nvPr/>
        </p:nvSpPr>
        <p:spPr bwMode="auto">
          <a:xfrm>
            <a:off x="8208963" y="5793979"/>
            <a:ext cx="46831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dirty="0">
                <a:latin typeface="Arial" charset="0"/>
              </a:rPr>
              <a:t>1</a:t>
            </a:r>
            <a:endParaRPr lang="ru-RU" dirty="0">
              <a:latin typeface="Arial" charset="0"/>
            </a:endParaRPr>
          </a:p>
        </p:txBody>
      </p:sp>
      <p:sp>
        <p:nvSpPr>
          <p:cNvPr id="85" name="Text Box 58"/>
          <p:cNvSpPr txBox="1">
            <a:spLocks noChangeArrowheads="1"/>
          </p:cNvSpPr>
          <p:nvPr/>
        </p:nvSpPr>
        <p:spPr bwMode="auto">
          <a:xfrm>
            <a:off x="8243888" y="5109979"/>
            <a:ext cx="46831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dirty="0">
                <a:latin typeface="Arial" charset="0"/>
              </a:rPr>
              <a:t>2</a:t>
            </a:r>
            <a:endParaRPr lang="ru-RU" dirty="0">
              <a:latin typeface="Arial" charset="0"/>
            </a:endParaRPr>
          </a:p>
        </p:txBody>
      </p:sp>
      <p:sp>
        <p:nvSpPr>
          <p:cNvPr id="86" name="Text Box 59"/>
          <p:cNvSpPr txBox="1">
            <a:spLocks noChangeArrowheads="1"/>
          </p:cNvSpPr>
          <p:nvPr/>
        </p:nvSpPr>
        <p:spPr bwMode="auto">
          <a:xfrm>
            <a:off x="8243888" y="4425979"/>
            <a:ext cx="46831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dirty="0">
                <a:latin typeface="Arial" charset="0"/>
              </a:rPr>
              <a:t>3</a:t>
            </a:r>
            <a:endParaRPr lang="ru-RU" dirty="0">
              <a:latin typeface="Arial" charset="0"/>
            </a:endParaRPr>
          </a:p>
        </p:txBody>
      </p:sp>
      <p:sp>
        <p:nvSpPr>
          <p:cNvPr id="87" name="Text Box 60"/>
          <p:cNvSpPr txBox="1">
            <a:spLocks noChangeArrowheads="1"/>
          </p:cNvSpPr>
          <p:nvPr/>
        </p:nvSpPr>
        <p:spPr bwMode="auto">
          <a:xfrm>
            <a:off x="8243888" y="3741979"/>
            <a:ext cx="46831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dirty="0">
                <a:latin typeface="Arial" charset="0"/>
              </a:rPr>
              <a:t>4</a:t>
            </a:r>
            <a:endParaRPr lang="ru-RU" dirty="0">
              <a:latin typeface="Arial" charset="0"/>
            </a:endParaRPr>
          </a:p>
        </p:txBody>
      </p:sp>
      <p:sp>
        <p:nvSpPr>
          <p:cNvPr id="88" name="Text Box 61"/>
          <p:cNvSpPr txBox="1">
            <a:spLocks noChangeArrowheads="1"/>
          </p:cNvSpPr>
          <p:nvPr/>
        </p:nvSpPr>
        <p:spPr bwMode="auto">
          <a:xfrm>
            <a:off x="8243888" y="3057979"/>
            <a:ext cx="46831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dirty="0">
                <a:latin typeface="Arial" charset="0"/>
              </a:rPr>
              <a:t>5</a:t>
            </a:r>
            <a:endParaRPr lang="ru-RU" dirty="0">
              <a:latin typeface="Arial" charset="0"/>
            </a:endParaRPr>
          </a:p>
        </p:txBody>
      </p:sp>
      <p:sp>
        <p:nvSpPr>
          <p:cNvPr id="89" name="Text Box 62"/>
          <p:cNvSpPr txBox="1">
            <a:spLocks noChangeArrowheads="1"/>
          </p:cNvSpPr>
          <p:nvPr/>
        </p:nvSpPr>
        <p:spPr bwMode="auto">
          <a:xfrm>
            <a:off x="8238478" y="2373979"/>
            <a:ext cx="43879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dirty="0">
                <a:latin typeface="Arial" charset="0"/>
              </a:rPr>
              <a:t>6</a:t>
            </a:r>
            <a:endParaRPr lang="ru-RU" dirty="0">
              <a:latin typeface="Arial" charset="0"/>
            </a:endParaRPr>
          </a:p>
        </p:txBody>
      </p:sp>
      <p:sp>
        <p:nvSpPr>
          <p:cNvPr id="90" name="Text Box 63"/>
          <p:cNvSpPr txBox="1">
            <a:spLocks noChangeArrowheads="1"/>
          </p:cNvSpPr>
          <p:nvPr/>
        </p:nvSpPr>
        <p:spPr bwMode="auto">
          <a:xfrm>
            <a:off x="8208963" y="1691292"/>
            <a:ext cx="46831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dirty="0">
                <a:latin typeface="Arial" charset="0"/>
              </a:rPr>
              <a:t>7</a:t>
            </a:r>
            <a:endParaRPr lang="ru-RU" dirty="0">
              <a:latin typeface="Arial" charset="0"/>
            </a:endParaRPr>
          </a:p>
        </p:txBody>
      </p:sp>
      <p:sp>
        <p:nvSpPr>
          <p:cNvPr id="91" name="Text Box 64"/>
          <p:cNvSpPr txBox="1">
            <a:spLocks noChangeArrowheads="1"/>
          </p:cNvSpPr>
          <p:nvPr/>
        </p:nvSpPr>
        <p:spPr bwMode="auto">
          <a:xfrm>
            <a:off x="2079914" y="5640090"/>
            <a:ext cx="2808288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ru-RU" sz="1400" dirty="0">
                <a:latin typeface="Arial" charset="0"/>
              </a:rPr>
              <a:t>Компьютер 1</a:t>
            </a:r>
          </a:p>
        </p:txBody>
      </p:sp>
      <p:sp>
        <p:nvSpPr>
          <p:cNvPr id="92" name="Text Box 65"/>
          <p:cNvSpPr txBox="1">
            <a:spLocks noChangeArrowheads="1"/>
          </p:cNvSpPr>
          <p:nvPr/>
        </p:nvSpPr>
        <p:spPr bwMode="auto">
          <a:xfrm>
            <a:off x="4182629" y="5640090"/>
            <a:ext cx="2808288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ru-RU" sz="1400" dirty="0">
                <a:latin typeface="Arial" charset="0"/>
              </a:rPr>
              <a:t>Компьютер 2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ru-RU">
              <a:solidFill>
                <a:prstClr val="black"/>
              </a:solidFill>
            </a:endParaRPr>
          </a:p>
        </p:txBody>
      </p:sp>
      <p:cxnSp>
        <p:nvCxnSpPr>
          <p:cNvPr id="7" name="Прямая со стрелкой 6"/>
          <p:cNvCxnSpPr>
            <a:stCxn id="67" idx="2"/>
            <a:endCxn id="68" idx="0"/>
          </p:cNvCxnSpPr>
          <p:nvPr/>
        </p:nvCxnSpPr>
        <p:spPr>
          <a:xfrm>
            <a:off x="1835832" y="2086579"/>
            <a:ext cx="0" cy="251400"/>
          </a:xfrm>
          <a:prstGeom prst="straightConnector1">
            <a:avLst/>
          </a:prstGeom>
          <a:ln w="12700">
            <a:solidFill>
              <a:schemeClr val="tx1"/>
            </a:solidFill>
            <a:headEnd type="stealth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cxnSpLocks/>
            <a:stCxn id="71" idx="2"/>
            <a:endCxn id="72" idx="0"/>
          </p:cNvCxnSpPr>
          <p:nvPr/>
        </p:nvCxnSpPr>
        <p:spPr>
          <a:xfrm>
            <a:off x="7236569" y="2086579"/>
            <a:ext cx="0" cy="253008"/>
          </a:xfrm>
          <a:prstGeom prst="straightConnector1">
            <a:avLst/>
          </a:prstGeom>
          <a:ln w="12700">
            <a:solidFill>
              <a:schemeClr val="tx1"/>
            </a:solidFill>
            <a:headEnd type="stealth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cxnSpLocks/>
            <a:stCxn id="68" idx="3"/>
            <a:endCxn id="72" idx="1"/>
          </p:cNvCxnSpPr>
          <p:nvPr/>
        </p:nvCxnSpPr>
        <p:spPr>
          <a:xfrm>
            <a:off x="2771663" y="2553879"/>
            <a:ext cx="3529074" cy="160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stealth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48" idx="3"/>
            <a:endCxn id="57" idx="1"/>
          </p:cNvCxnSpPr>
          <p:nvPr/>
        </p:nvCxnSpPr>
        <p:spPr>
          <a:xfrm>
            <a:off x="2771775" y="5973879"/>
            <a:ext cx="3529013" cy="0"/>
          </a:xfrm>
          <a:prstGeom prst="straightConnector1">
            <a:avLst/>
          </a:prstGeom>
          <a:ln w="12700">
            <a:solidFill>
              <a:schemeClr val="tx1"/>
            </a:solidFill>
            <a:headEnd type="stealth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47" idx="2"/>
            <a:endCxn id="48" idx="0"/>
          </p:cNvCxnSpPr>
          <p:nvPr/>
        </p:nvCxnSpPr>
        <p:spPr>
          <a:xfrm>
            <a:off x="1835944" y="5505779"/>
            <a:ext cx="0" cy="252200"/>
          </a:xfrm>
          <a:prstGeom prst="straightConnector1">
            <a:avLst/>
          </a:prstGeom>
          <a:ln w="12700">
            <a:solidFill>
              <a:schemeClr val="tx1"/>
            </a:solidFill>
            <a:headEnd type="stealth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46" idx="2"/>
            <a:endCxn id="47" idx="0"/>
          </p:cNvCxnSpPr>
          <p:nvPr/>
        </p:nvCxnSpPr>
        <p:spPr>
          <a:xfrm>
            <a:off x="1835944" y="4821779"/>
            <a:ext cx="0" cy="252200"/>
          </a:xfrm>
          <a:prstGeom prst="straightConnector1">
            <a:avLst/>
          </a:prstGeom>
          <a:ln w="12700">
            <a:solidFill>
              <a:schemeClr val="tx1"/>
            </a:solidFill>
            <a:headEnd type="stealth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45" idx="2"/>
            <a:endCxn id="46" idx="0"/>
          </p:cNvCxnSpPr>
          <p:nvPr/>
        </p:nvCxnSpPr>
        <p:spPr>
          <a:xfrm>
            <a:off x="1835944" y="4137779"/>
            <a:ext cx="0" cy="252200"/>
          </a:xfrm>
          <a:prstGeom prst="straightConnector1">
            <a:avLst/>
          </a:prstGeom>
          <a:ln w="12700">
            <a:solidFill>
              <a:schemeClr val="tx1"/>
            </a:solidFill>
            <a:headEnd type="stealth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44" idx="2"/>
            <a:endCxn id="45" idx="0"/>
          </p:cNvCxnSpPr>
          <p:nvPr/>
        </p:nvCxnSpPr>
        <p:spPr>
          <a:xfrm>
            <a:off x="1835944" y="3453779"/>
            <a:ext cx="0" cy="252200"/>
          </a:xfrm>
          <a:prstGeom prst="straightConnector1">
            <a:avLst/>
          </a:prstGeom>
          <a:ln w="12700">
            <a:solidFill>
              <a:schemeClr val="tx1"/>
            </a:solidFill>
            <a:headEnd type="stealth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68" idx="2"/>
            <a:endCxn id="44" idx="0"/>
          </p:cNvCxnSpPr>
          <p:nvPr/>
        </p:nvCxnSpPr>
        <p:spPr>
          <a:xfrm>
            <a:off x="1835832" y="2769779"/>
            <a:ext cx="112" cy="252200"/>
          </a:xfrm>
          <a:prstGeom prst="straightConnector1">
            <a:avLst/>
          </a:prstGeom>
          <a:ln w="12700">
            <a:solidFill>
              <a:schemeClr val="tx1"/>
            </a:solidFill>
            <a:headEnd type="stealth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72" idx="2"/>
            <a:endCxn id="53" idx="0"/>
          </p:cNvCxnSpPr>
          <p:nvPr/>
        </p:nvCxnSpPr>
        <p:spPr>
          <a:xfrm>
            <a:off x="7236569" y="2771387"/>
            <a:ext cx="50" cy="250592"/>
          </a:xfrm>
          <a:prstGeom prst="straightConnector1">
            <a:avLst/>
          </a:prstGeom>
          <a:ln w="12700">
            <a:solidFill>
              <a:schemeClr val="tx1"/>
            </a:solidFill>
            <a:headEnd type="stealth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53" idx="2"/>
            <a:endCxn id="54" idx="0"/>
          </p:cNvCxnSpPr>
          <p:nvPr/>
        </p:nvCxnSpPr>
        <p:spPr>
          <a:xfrm>
            <a:off x="7236619" y="3453779"/>
            <a:ext cx="0" cy="252200"/>
          </a:xfrm>
          <a:prstGeom prst="straightConnector1">
            <a:avLst/>
          </a:prstGeom>
          <a:ln w="12700">
            <a:solidFill>
              <a:schemeClr val="tx1"/>
            </a:solidFill>
            <a:headEnd type="stealth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cxnSpLocks/>
            <a:stCxn id="54" idx="2"/>
            <a:endCxn id="55" idx="0"/>
          </p:cNvCxnSpPr>
          <p:nvPr/>
        </p:nvCxnSpPr>
        <p:spPr>
          <a:xfrm>
            <a:off x="7236619" y="4137779"/>
            <a:ext cx="0" cy="252200"/>
          </a:xfrm>
          <a:prstGeom prst="straightConnector1">
            <a:avLst/>
          </a:prstGeom>
          <a:ln w="12700">
            <a:solidFill>
              <a:schemeClr val="tx1"/>
            </a:solidFill>
            <a:headEnd type="stealth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55" idx="2"/>
            <a:endCxn id="56" idx="0"/>
          </p:cNvCxnSpPr>
          <p:nvPr/>
        </p:nvCxnSpPr>
        <p:spPr>
          <a:xfrm>
            <a:off x="7236619" y="4821779"/>
            <a:ext cx="0" cy="252200"/>
          </a:xfrm>
          <a:prstGeom prst="straightConnector1">
            <a:avLst/>
          </a:prstGeom>
          <a:ln w="12700">
            <a:solidFill>
              <a:schemeClr val="tx1"/>
            </a:solidFill>
            <a:headEnd type="stealth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56" idx="2"/>
            <a:endCxn id="57" idx="0"/>
          </p:cNvCxnSpPr>
          <p:nvPr/>
        </p:nvCxnSpPr>
        <p:spPr>
          <a:xfrm>
            <a:off x="7236619" y="5505779"/>
            <a:ext cx="0" cy="252200"/>
          </a:xfrm>
          <a:prstGeom prst="straightConnector1">
            <a:avLst/>
          </a:prstGeom>
          <a:ln w="12700">
            <a:solidFill>
              <a:schemeClr val="tx1"/>
            </a:solidFill>
            <a:headEnd type="stealth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cxnSpLocks/>
            <a:stCxn id="47" idx="3"/>
            <a:endCxn id="56" idx="1"/>
          </p:cNvCxnSpPr>
          <p:nvPr/>
        </p:nvCxnSpPr>
        <p:spPr>
          <a:xfrm>
            <a:off x="2771775" y="5289879"/>
            <a:ext cx="352901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stealth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/>
          <p:cNvCxnSpPr>
            <a:stCxn id="46" idx="3"/>
            <a:endCxn id="55" idx="1"/>
          </p:cNvCxnSpPr>
          <p:nvPr/>
        </p:nvCxnSpPr>
        <p:spPr>
          <a:xfrm>
            <a:off x="2771775" y="4605879"/>
            <a:ext cx="352901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stealth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0" name="Прямая со стрелкой 20479"/>
          <p:cNvCxnSpPr>
            <a:cxnSpLocks/>
            <a:stCxn id="45" idx="3"/>
            <a:endCxn id="54" idx="1"/>
          </p:cNvCxnSpPr>
          <p:nvPr/>
        </p:nvCxnSpPr>
        <p:spPr>
          <a:xfrm>
            <a:off x="2771775" y="3921879"/>
            <a:ext cx="352901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stealth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84" name="Прямая со стрелкой 20483"/>
          <p:cNvCxnSpPr>
            <a:cxnSpLocks/>
            <a:stCxn id="44" idx="3"/>
            <a:endCxn id="53" idx="1"/>
          </p:cNvCxnSpPr>
          <p:nvPr/>
        </p:nvCxnSpPr>
        <p:spPr>
          <a:xfrm>
            <a:off x="2771775" y="3237879"/>
            <a:ext cx="352901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stealth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90" name="Прямая со стрелкой 20489"/>
          <p:cNvCxnSpPr>
            <a:stCxn id="67" idx="3"/>
            <a:endCxn id="71" idx="1"/>
          </p:cNvCxnSpPr>
          <p:nvPr/>
        </p:nvCxnSpPr>
        <p:spPr>
          <a:xfrm>
            <a:off x="2771663" y="1870679"/>
            <a:ext cx="352907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stealth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Rechteck 36"/>
          <p:cNvSpPr>
            <a:spLocks noChangeArrowheads="1"/>
          </p:cNvSpPr>
          <p:nvPr/>
        </p:nvSpPr>
        <p:spPr bwMode="gray">
          <a:xfrm>
            <a:off x="179512" y="908720"/>
            <a:ext cx="8784976" cy="504056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Модель </a:t>
            </a:r>
            <a:r>
              <a:rPr lang="en-US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OSI/ISO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4683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67" grpId="0" animBg="1"/>
      <p:bldP spid="68" grpId="0" animBg="1"/>
      <p:bldP spid="71" grpId="0" animBg="1"/>
      <p:bldP spid="72" grpId="0" animBg="1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Сети и сетевые ОС </a:t>
            </a: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3850" y="2060848"/>
            <a:ext cx="8496300" cy="36004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buClr>
                <a:schemeClr val="tx1"/>
              </a:buClr>
              <a:defRPr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36"/>
          <p:cNvSpPr>
            <a:spLocks noChangeArrowheads="1"/>
          </p:cNvSpPr>
          <p:nvPr/>
        </p:nvSpPr>
        <p:spPr bwMode="gray">
          <a:xfrm>
            <a:off x="179512" y="908720"/>
            <a:ext cx="8784976" cy="504056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Одноуровневая адресация</a:t>
            </a:r>
          </a:p>
        </p:txBody>
      </p:sp>
      <p:sp>
        <p:nvSpPr>
          <p:cNvPr id="44" name="Rectangle 36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01625" y="2108448"/>
            <a:ext cx="8540750" cy="3552825"/>
          </a:xfrm>
          <a:prstGeom prst="rect">
            <a:avLst/>
          </a:prstGeom>
        </p:spPr>
        <p:txBody>
          <a:bodyPr/>
          <a:lstStyle/>
          <a:p>
            <a:pPr eaLnBrk="1" hangingPunct="1">
              <a:buClr>
                <a:schemeClr val="tx1"/>
              </a:buClr>
              <a:defRPr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Процесс запрашивает свою ОС о возможности использовать адрес</a:t>
            </a:r>
          </a:p>
          <a:p>
            <a:pPr eaLnBrk="1" hangingPunct="1">
              <a:buClr>
                <a:schemeClr val="tx1"/>
              </a:buClr>
              <a:defRPr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ОС опрашивает все другие ОС о возможности присвоения адреса</a:t>
            </a:r>
          </a:p>
          <a:p>
            <a:pPr eaLnBrk="1" hangingPunct="1">
              <a:buClr>
                <a:schemeClr val="tx1"/>
              </a:buClr>
              <a:defRPr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После сбора всех ответов ОС принимает решение</a:t>
            </a:r>
          </a:p>
          <a:p>
            <a:pPr eaLnBrk="1" hangingPunct="1">
              <a:buClr>
                <a:schemeClr val="tx1"/>
              </a:buClr>
              <a:defRPr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ОС извещает процесс о принятом решении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12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9328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Сети и сетевые ОС </a:t>
            </a: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3850" y="2132857"/>
            <a:ext cx="8496300" cy="40225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buClr>
                <a:schemeClr val="tx1"/>
              </a:buClr>
              <a:defRPr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36"/>
          <p:cNvSpPr>
            <a:spLocks noChangeArrowheads="1"/>
          </p:cNvSpPr>
          <p:nvPr/>
        </p:nvSpPr>
        <p:spPr bwMode="gray">
          <a:xfrm>
            <a:off x="179512" y="908720"/>
            <a:ext cx="8784976" cy="1008112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Двухуровневая адресация –</a:t>
            </a:r>
            <a:b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</a:b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удаленные адреса</a:t>
            </a:r>
          </a:p>
        </p:txBody>
      </p:sp>
      <p:sp>
        <p:nvSpPr>
          <p:cNvPr id="6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01625" y="2215852"/>
            <a:ext cx="8540750" cy="889000"/>
          </a:xfrm>
          <a:prstGeom prst="rect">
            <a:avLst/>
          </a:prstGeo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  <a:defRPr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Проблема уникальности адресов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defRPr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Проблема разрешения адресов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781175" y="3125911"/>
            <a:ext cx="5580063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Централизованный подход </a:t>
            </a:r>
          </a:p>
        </p:txBody>
      </p:sp>
      <p:sp>
        <p:nvSpPr>
          <p:cNvPr id="8" name="Rectangle 5"/>
          <p:cNvSpPr>
            <a:spLocks noRot="1" noChangeArrowheads="1"/>
          </p:cNvSpPr>
          <p:nvPr/>
        </p:nvSpPr>
        <p:spPr bwMode="auto">
          <a:xfrm>
            <a:off x="358775" y="3717032"/>
            <a:ext cx="854075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Информация о всех символьных и числовых адресах хранится в специальном файле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Изменения вносятся в файл только администратором сети на специальном компьютере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Файл с изменениями рассылается на все компьютеры сети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1491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Сети и сетевые ОС </a:t>
            </a: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3850" y="2132857"/>
            <a:ext cx="8496300" cy="410445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buClr>
                <a:schemeClr val="tx1"/>
              </a:buClr>
              <a:defRPr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36"/>
          <p:cNvSpPr>
            <a:spLocks noChangeArrowheads="1"/>
          </p:cNvSpPr>
          <p:nvPr/>
        </p:nvSpPr>
        <p:spPr bwMode="gray">
          <a:xfrm>
            <a:off x="179512" y="908720"/>
            <a:ext cx="8784976" cy="1008112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Двухуровневая адресация –</a:t>
            </a:r>
            <a:b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</a:b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удаленные адреса</a:t>
            </a:r>
          </a:p>
        </p:txBody>
      </p:sp>
      <p:sp>
        <p:nvSpPr>
          <p:cNvPr id="9" name="Oval 21"/>
          <p:cNvSpPr>
            <a:spLocks noChangeArrowheads="1"/>
          </p:cNvSpPr>
          <p:nvPr/>
        </p:nvSpPr>
        <p:spPr bwMode="auto">
          <a:xfrm>
            <a:off x="557213" y="2816052"/>
            <a:ext cx="8029575" cy="3132137"/>
          </a:xfrm>
          <a:prstGeom prst="ellipse">
            <a:avLst/>
          </a:prstGeom>
          <a:solidFill>
            <a:schemeClr val="tx1">
              <a:alpha val="10001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10" name="Oval 32"/>
          <p:cNvSpPr>
            <a:spLocks noChangeArrowheads="1"/>
          </p:cNvSpPr>
          <p:nvPr/>
        </p:nvSpPr>
        <p:spPr bwMode="auto">
          <a:xfrm>
            <a:off x="971550" y="3608214"/>
            <a:ext cx="1042988" cy="431800"/>
          </a:xfrm>
          <a:prstGeom prst="ellipse">
            <a:avLst/>
          </a:prstGeom>
          <a:solidFill>
            <a:schemeClr val="tx1">
              <a:alpha val="10001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Oval 30"/>
          <p:cNvSpPr>
            <a:spLocks noChangeArrowheads="1"/>
          </p:cNvSpPr>
          <p:nvPr/>
        </p:nvSpPr>
        <p:spPr bwMode="auto">
          <a:xfrm>
            <a:off x="5867400" y="3212927"/>
            <a:ext cx="2160588" cy="2303462"/>
          </a:xfrm>
          <a:prstGeom prst="ellipse">
            <a:avLst/>
          </a:prstGeom>
          <a:solidFill>
            <a:schemeClr val="tx1">
              <a:alpha val="10001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395288" y="2204864"/>
            <a:ext cx="8316912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ru-RU" sz="2800">
                <a:latin typeface="Arial" charset="0"/>
              </a:rPr>
              <a:t>Распределенный подход (на примере </a:t>
            </a:r>
            <a:r>
              <a:rPr lang="en-US" sz="2800">
                <a:latin typeface="Arial" charset="0"/>
              </a:rPr>
              <a:t>DNS)</a:t>
            </a:r>
            <a:endParaRPr lang="ru-RU" sz="2800">
              <a:latin typeface="Arial" charset="0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1655763" y="3824114"/>
            <a:ext cx="107950" cy="1079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2122488" y="4005089"/>
            <a:ext cx="107950" cy="1079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2987675" y="4184477"/>
            <a:ext cx="107950" cy="1079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3167063" y="4832177"/>
            <a:ext cx="107950" cy="1079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2411413" y="5011564"/>
            <a:ext cx="107950" cy="1079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3851275" y="5190952"/>
            <a:ext cx="107950" cy="1079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4030663" y="4328939"/>
            <a:ext cx="107950" cy="1079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22" name="Rectangle 13"/>
          <p:cNvSpPr>
            <a:spLocks noChangeArrowheads="1"/>
          </p:cNvSpPr>
          <p:nvPr/>
        </p:nvSpPr>
        <p:spPr bwMode="auto">
          <a:xfrm>
            <a:off x="3492500" y="3681239"/>
            <a:ext cx="107950" cy="1079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4968875" y="3860627"/>
            <a:ext cx="107950" cy="1079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5148263" y="4760739"/>
            <a:ext cx="107950" cy="1079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25" name="Rectangle 16"/>
          <p:cNvSpPr>
            <a:spLocks noChangeArrowheads="1"/>
          </p:cNvSpPr>
          <p:nvPr/>
        </p:nvSpPr>
        <p:spPr bwMode="auto">
          <a:xfrm>
            <a:off x="6408738" y="4940127"/>
            <a:ext cx="107950" cy="1079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6588125" y="4436889"/>
            <a:ext cx="107950" cy="1079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27" name="Rectangle 18"/>
          <p:cNvSpPr>
            <a:spLocks noChangeArrowheads="1"/>
          </p:cNvSpPr>
          <p:nvPr/>
        </p:nvSpPr>
        <p:spPr bwMode="auto">
          <a:xfrm>
            <a:off x="6767513" y="3644727"/>
            <a:ext cx="107950" cy="1079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28" name="Rectangle 19"/>
          <p:cNvSpPr>
            <a:spLocks noChangeArrowheads="1"/>
          </p:cNvSpPr>
          <p:nvPr/>
        </p:nvSpPr>
        <p:spPr bwMode="auto">
          <a:xfrm>
            <a:off x="7451725" y="4365452"/>
            <a:ext cx="107950" cy="1079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29" name="Rectangle 20"/>
          <p:cNvSpPr>
            <a:spLocks noChangeArrowheads="1"/>
          </p:cNvSpPr>
          <p:nvPr/>
        </p:nvSpPr>
        <p:spPr bwMode="auto">
          <a:xfrm>
            <a:off x="7559675" y="5013152"/>
            <a:ext cx="107950" cy="1079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30" name="Text Box 22"/>
          <p:cNvSpPr txBox="1">
            <a:spLocks noChangeArrowheads="1"/>
          </p:cNvSpPr>
          <p:nvPr/>
        </p:nvSpPr>
        <p:spPr bwMode="auto">
          <a:xfrm>
            <a:off x="827088" y="4508327"/>
            <a:ext cx="111601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ru-RU">
                <a:latin typeface="Arial" charset="0"/>
              </a:rPr>
              <a:t>Ранг 0</a:t>
            </a:r>
          </a:p>
        </p:txBody>
      </p:sp>
      <p:sp>
        <p:nvSpPr>
          <p:cNvPr id="31" name="Oval 23"/>
          <p:cNvSpPr>
            <a:spLocks noChangeArrowheads="1"/>
          </p:cNvSpPr>
          <p:nvPr/>
        </p:nvSpPr>
        <p:spPr bwMode="auto">
          <a:xfrm>
            <a:off x="1908175" y="3357389"/>
            <a:ext cx="2376488" cy="2413000"/>
          </a:xfrm>
          <a:prstGeom prst="ellipse">
            <a:avLst/>
          </a:prstGeom>
          <a:solidFill>
            <a:schemeClr val="tx1">
              <a:alpha val="10001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2376488" y="5360814"/>
            <a:ext cx="111601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ru-RU">
                <a:latin typeface="Arial" charset="0"/>
              </a:rPr>
              <a:t>Ранг 1</a:t>
            </a:r>
          </a:p>
        </p:txBody>
      </p:sp>
      <p:sp>
        <p:nvSpPr>
          <p:cNvPr id="33" name="Oval 26"/>
          <p:cNvSpPr>
            <a:spLocks noChangeArrowheads="1"/>
          </p:cNvSpPr>
          <p:nvPr/>
        </p:nvSpPr>
        <p:spPr bwMode="auto">
          <a:xfrm>
            <a:off x="4716463" y="3573289"/>
            <a:ext cx="792162" cy="1871663"/>
          </a:xfrm>
          <a:prstGeom prst="ellipse">
            <a:avLst/>
          </a:prstGeom>
          <a:solidFill>
            <a:schemeClr val="tx1">
              <a:alpha val="10001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34" name="Text Box 28"/>
          <p:cNvSpPr txBox="1">
            <a:spLocks noChangeArrowheads="1"/>
          </p:cNvSpPr>
          <p:nvPr/>
        </p:nvSpPr>
        <p:spPr bwMode="auto">
          <a:xfrm>
            <a:off x="4572000" y="4257502"/>
            <a:ext cx="111601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ru-RU">
                <a:latin typeface="Arial" charset="0"/>
              </a:rPr>
              <a:t>Ранг 1</a:t>
            </a:r>
          </a:p>
        </p:txBody>
      </p: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6227763" y="3968577"/>
            <a:ext cx="111601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ru-RU">
                <a:latin typeface="Arial" charset="0"/>
              </a:rPr>
              <a:t>Ранг 1</a:t>
            </a:r>
          </a:p>
        </p:txBody>
      </p:sp>
      <p:sp>
        <p:nvSpPr>
          <p:cNvPr id="36" name="Text Box 33"/>
          <p:cNvSpPr txBox="1">
            <a:spLocks noChangeArrowheads="1"/>
          </p:cNvSpPr>
          <p:nvPr/>
        </p:nvSpPr>
        <p:spPr bwMode="auto">
          <a:xfrm>
            <a:off x="863600" y="3632027"/>
            <a:ext cx="111601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ru-RU">
                <a:latin typeface="Arial" charset="0"/>
              </a:rPr>
              <a:t>Ранг 1</a:t>
            </a:r>
          </a:p>
        </p:txBody>
      </p:sp>
      <p:sp>
        <p:nvSpPr>
          <p:cNvPr id="37" name="Oval 34"/>
          <p:cNvSpPr>
            <a:spLocks noChangeArrowheads="1"/>
          </p:cNvSpPr>
          <p:nvPr/>
        </p:nvSpPr>
        <p:spPr bwMode="auto">
          <a:xfrm>
            <a:off x="5003800" y="4652789"/>
            <a:ext cx="323850" cy="287338"/>
          </a:xfrm>
          <a:prstGeom prst="ellipse">
            <a:avLst/>
          </a:prstGeom>
          <a:solidFill>
            <a:schemeClr val="tx1">
              <a:alpha val="10001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38" name="Oval 35"/>
          <p:cNvSpPr>
            <a:spLocks noChangeArrowheads="1"/>
          </p:cNvSpPr>
          <p:nvPr/>
        </p:nvSpPr>
        <p:spPr bwMode="auto">
          <a:xfrm>
            <a:off x="4895850" y="3789189"/>
            <a:ext cx="323850" cy="287338"/>
          </a:xfrm>
          <a:prstGeom prst="ellipse">
            <a:avLst/>
          </a:prstGeom>
          <a:solidFill>
            <a:schemeClr val="tx1">
              <a:alpha val="10001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39" name="Oval 36"/>
          <p:cNvSpPr>
            <a:spLocks noChangeArrowheads="1"/>
          </p:cNvSpPr>
          <p:nvPr/>
        </p:nvSpPr>
        <p:spPr bwMode="auto">
          <a:xfrm>
            <a:off x="2087563" y="3932064"/>
            <a:ext cx="323850" cy="287338"/>
          </a:xfrm>
          <a:prstGeom prst="ellipse">
            <a:avLst/>
          </a:prstGeom>
          <a:solidFill>
            <a:schemeClr val="tx1">
              <a:alpha val="10001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40" name="Oval 37"/>
          <p:cNvSpPr>
            <a:spLocks noChangeArrowheads="1"/>
          </p:cNvSpPr>
          <p:nvPr/>
        </p:nvSpPr>
        <p:spPr bwMode="auto">
          <a:xfrm>
            <a:off x="3887788" y="4220989"/>
            <a:ext cx="323850" cy="287338"/>
          </a:xfrm>
          <a:prstGeom prst="ellipse">
            <a:avLst/>
          </a:prstGeom>
          <a:solidFill>
            <a:schemeClr val="tx1">
              <a:alpha val="10001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41" name="Oval 38"/>
          <p:cNvSpPr>
            <a:spLocks noChangeArrowheads="1"/>
          </p:cNvSpPr>
          <p:nvPr/>
        </p:nvSpPr>
        <p:spPr bwMode="auto">
          <a:xfrm>
            <a:off x="3384550" y="3573289"/>
            <a:ext cx="323850" cy="287338"/>
          </a:xfrm>
          <a:prstGeom prst="ellipse">
            <a:avLst/>
          </a:prstGeom>
          <a:solidFill>
            <a:schemeClr val="tx1">
              <a:alpha val="10001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42" name="Oval 39"/>
          <p:cNvSpPr>
            <a:spLocks noChangeArrowheads="1"/>
          </p:cNvSpPr>
          <p:nvPr/>
        </p:nvSpPr>
        <p:spPr bwMode="auto">
          <a:xfrm>
            <a:off x="3671888" y="5086177"/>
            <a:ext cx="323850" cy="287337"/>
          </a:xfrm>
          <a:prstGeom prst="ellipse">
            <a:avLst/>
          </a:prstGeom>
          <a:solidFill>
            <a:schemeClr val="tx1">
              <a:alpha val="10001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43" name="Oval 40"/>
          <p:cNvSpPr>
            <a:spLocks noChangeArrowheads="1"/>
          </p:cNvSpPr>
          <p:nvPr/>
        </p:nvSpPr>
        <p:spPr bwMode="auto">
          <a:xfrm>
            <a:off x="2303463" y="4905202"/>
            <a:ext cx="323850" cy="287337"/>
          </a:xfrm>
          <a:prstGeom prst="ellipse">
            <a:avLst/>
          </a:prstGeom>
          <a:solidFill>
            <a:schemeClr val="tx1">
              <a:alpha val="10001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45" name="Oval 41"/>
          <p:cNvSpPr>
            <a:spLocks noChangeArrowheads="1"/>
          </p:cNvSpPr>
          <p:nvPr/>
        </p:nvSpPr>
        <p:spPr bwMode="auto">
          <a:xfrm>
            <a:off x="3060700" y="4760739"/>
            <a:ext cx="323850" cy="287338"/>
          </a:xfrm>
          <a:prstGeom prst="ellipse">
            <a:avLst/>
          </a:prstGeom>
          <a:solidFill>
            <a:schemeClr val="tx1">
              <a:alpha val="10001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46" name="Oval 42"/>
          <p:cNvSpPr>
            <a:spLocks noChangeArrowheads="1"/>
          </p:cNvSpPr>
          <p:nvPr/>
        </p:nvSpPr>
        <p:spPr bwMode="auto">
          <a:xfrm>
            <a:off x="2879725" y="4113039"/>
            <a:ext cx="323850" cy="287338"/>
          </a:xfrm>
          <a:prstGeom prst="ellipse">
            <a:avLst/>
          </a:prstGeom>
          <a:solidFill>
            <a:schemeClr val="tx1">
              <a:alpha val="10001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47" name="Oval 43"/>
          <p:cNvSpPr>
            <a:spLocks noChangeArrowheads="1"/>
          </p:cNvSpPr>
          <p:nvPr/>
        </p:nvSpPr>
        <p:spPr bwMode="auto">
          <a:xfrm>
            <a:off x="6335713" y="4833764"/>
            <a:ext cx="323850" cy="287338"/>
          </a:xfrm>
          <a:prstGeom prst="ellipse">
            <a:avLst/>
          </a:prstGeom>
          <a:solidFill>
            <a:schemeClr val="tx1">
              <a:alpha val="10001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48" name="Oval 44"/>
          <p:cNvSpPr>
            <a:spLocks noChangeArrowheads="1"/>
          </p:cNvSpPr>
          <p:nvPr/>
        </p:nvSpPr>
        <p:spPr bwMode="auto">
          <a:xfrm>
            <a:off x="7416800" y="4905202"/>
            <a:ext cx="323850" cy="287337"/>
          </a:xfrm>
          <a:prstGeom prst="ellipse">
            <a:avLst/>
          </a:prstGeom>
          <a:solidFill>
            <a:schemeClr val="tx1">
              <a:alpha val="10001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49" name="Oval 45"/>
          <p:cNvSpPr>
            <a:spLocks noChangeArrowheads="1"/>
          </p:cNvSpPr>
          <p:nvPr/>
        </p:nvSpPr>
        <p:spPr bwMode="auto">
          <a:xfrm>
            <a:off x="7380288" y="4257502"/>
            <a:ext cx="323850" cy="287337"/>
          </a:xfrm>
          <a:prstGeom prst="ellipse">
            <a:avLst/>
          </a:prstGeom>
          <a:solidFill>
            <a:schemeClr val="tx1">
              <a:alpha val="10001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50" name="Oval 46"/>
          <p:cNvSpPr>
            <a:spLocks noChangeArrowheads="1"/>
          </p:cNvSpPr>
          <p:nvPr/>
        </p:nvSpPr>
        <p:spPr bwMode="auto">
          <a:xfrm>
            <a:off x="6624638" y="3536777"/>
            <a:ext cx="323850" cy="287337"/>
          </a:xfrm>
          <a:prstGeom prst="ellipse">
            <a:avLst/>
          </a:prstGeom>
          <a:solidFill>
            <a:schemeClr val="tx1">
              <a:alpha val="10001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51" name="Oval 47"/>
          <p:cNvSpPr>
            <a:spLocks noChangeArrowheads="1"/>
          </p:cNvSpPr>
          <p:nvPr/>
        </p:nvSpPr>
        <p:spPr bwMode="auto">
          <a:xfrm>
            <a:off x="6480175" y="4328939"/>
            <a:ext cx="323850" cy="287338"/>
          </a:xfrm>
          <a:prstGeom prst="ellipse">
            <a:avLst/>
          </a:prstGeom>
          <a:solidFill>
            <a:schemeClr val="tx1">
              <a:alpha val="10001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52" name="Oval 48"/>
          <p:cNvSpPr>
            <a:spLocks noChangeArrowheads="1"/>
          </p:cNvSpPr>
          <p:nvPr/>
        </p:nvSpPr>
        <p:spPr bwMode="auto">
          <a:xfrm>
            <a:off x="2735263" y="3968577"/>
            <a:ext cx="828675" cy="1296987"/>
          </a:xfrm>
          <a:prstGeom prst="ellipse">
            <a:avLst/>
          </a:prstGeom>
          <a:solidFill>
            <a:schemeClr val="tx1">
              <a:alpha val="9000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53" name="Oval 49"/>
          <p:cNvSpPr>
            <a:spLocks noChangeArrowheads="1"/>
          </p:cNvSpPr>
          <p:nvPr/>
        </p:nvSpPr>
        <p:spPr bwMode="auto">
          <a:xfrm>
            <a:off x="6372225" y="4076527"/>
            <a:ext cx="1512888" cy="792162"/>
          </a:xfrm>
          <a:prstGeom prst="ellipse">
            <a:avLst/>
          </a:prstGeom>
          <a:solidFill>
            <a:schemeClr val="tx1">
              <a:alpha val="10001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50241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10" grpId="0" animBg="1"/>
      <p:bldP spid="11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 animBg="1"/>
      <p:bldP spid="32" grpId="0"/>
      <p:bldP spid="33" grpId="0" animBg="1"/>
      <p:bldP spid="34" grpId="0"/>
      <p:bldP spid="35" grpId="0"/>
      <p:bldP spid="36" grpId="0"/>
      <p:bldP spid="36" grpId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Сети и сетевые ОС </a:t>
            </a: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3850" y="2132857"/>
            <a:ext cx="8496300" cy="410445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buClr>
                <a:schemeClr val="tx1"/>
              </a:buClr>
              <a:defRPr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36"/>
          <p:cNvSpPr>
            <a:spLocks noChangeArrowheads="1"/>
          </p:cNvSpPr>
          <p:nvPr/>
        </p:nvSpPr>
        <p:spPr bwMode="gray">
          <a:xfrm>
            <a:off x="179512" y="908720"/>
            <a:ext cx="8784976" cy="1008112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Двухуровневая адресация –</a:t>
            </a:r>
            <a:b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</a:b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удаленные адреса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395288" y="2204864"/>
            <a:ext cx="8316912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ru-RU" sz="2800">
                <a:latin typeface="Arial" charset="0"/>
              </a:rPr>
              <a:t>Распределенный подход (на примере </a:t>
            </a:r>
            <a:r>
              <a:rPr lang="en-US" sz="2800">
                <a:latin typeface="Arial" charset="0"/>
              </a:rPr>
              <a:t>DNS)</a:t>
            </a:r>
            <a:endParaRPr lang="ru-RU" sz="2800">
              <a:latin typeface="Arial" charset="0"/>
            </a:endParaRPr>
          </a:p>
        </p:txBody>
      </p:sp>
      <p:sp>
        <p:nvSpPr>
          <p:cNvPr id="54" name="Text Box 46"/>
          <p:cNvSpPr txBox="1">
            <a:spLocks noChangeArrowheads="1"/>
          </p:cNvSpPr>
          <p:nvPr/>
        </p:nvSpPr>
        <p:spPr bwMode="auto">
          <a:xfrm>
            <a:off x="2376488" y="4738316"/>
            <a:ext cx="90011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>
                <a:latin typeface="Arial" charset="0"/>
              </a:rPr>
              <a:t>serv</a:t>
            </a:r>
            <a:endParaRPr lang="ru-RU">
              <a:latin typeface="Arial" charset="0"/>
            </a:endParaRPr>
          </a:p>
        </p:txBody>
      </p:sp>
      <p:sp>
        <p:nvSpPr>
          <p:cNvPr id="55" name="Oval 47"/>
          <p:cNvSpPr>
            <a:spLocks noChangeArrowheads="1"/>
          </p:cNvSpPr>
          <p:nvPr/>
        </p:nvSpPr>
        <p:spPr bwMode="auto">
          <a:xfrm>
            <a:off x="2195513" y="3622303"/>
            <a:ext cx="1763712" cy="1800225"/>
          </a:xfrm>
          <a:prstGeom prst="ellipse">
            <a:avLst/>
          </a:prstGeom>
          <a:solidFill>
            <a:schemeClr val="tx1">
              <a:alpha val="10001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56" name="Oval 50"/>
          <p:cNvSpPr>
            <a:spLocks noChangeArrowheads="1"/>
          </p:cNvSpPr>
          <p:nvPr/>
        </p:nvSpPr>
        <p:spPr bwMode="auto">
          <a:xfrm>
            <a:off x="1763713" y="3261941"/>
            <a:ext cx="2520950" cy="2303462"/>
          </a:xfrm>
          <a:prstGeom prst="ellipse">
            <a:avLst/>
          </a:prstGeom>
          <a:solidFill>
            <a:schemeClr val="tx1">
              <a:alpha val="10001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57" name="Oval 52"/>
          <p:cNvSpPr>
            <a:spLocks noChangeArrowheads="1"/>
          </p:cNvSpPr>
          <p:nvPr/>
        </p:nvSpPr>
        <p:spPr bwMode="auto">
          <a:xfrm>
            <a:off x="1511300" y="3153991"/>
            <a:ext cx="3421063" cy="2627312"/>
          </a:xfrm>
          <a:prstGeom prst="ellipse">
            <a:avLst/>
          </a:prstGeom>
          <a:solidFill>
            <a:schemeClr val="tx1">
              <a:alpha val="10001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58" name="Oval 2"/>
          <p:cNvSpPr>
            <a:spLocks noChangeArrowheads="1"/>
          </p:cNvSpPr>
          <p:nvPr/>
        </p:nvSpPr>
        <p:spPr bwMode="auto">
          <a:xfrm>
            <a:off x="557213" y="2830141"/>
            <a:ext cx="8029575" cy="3132137"/>
          </a:xfrm>
          <a:prstGeom prst="ellipse">
            <a:avLst/>
          </a:prstGeom>
          <a:solidFill>
            <a:schemeClr val="tx1">
              <a:alpha val="10001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59" name="Oval 36"/>
          <p:cNvSpPr>
            <a:spLocks noChangeArrowheads="1"/>
          </p:cNvSpPr>
          <p:nvPr/>
        </p:nvSpPr>
        <p:spPr bwMode="auto">
          <a:xfrm>
            <a:off x="2303463" y="4630366"/>
            <a:ext cx="323850" cy="287337"/>
          </a:xfrm>
          <a:prstGeom prst="ellipse">
            <a:avLst/>
          </a:prstGeom>
          <a:solidFill>
            <a:schemeClr val="tx1">
              <a:alpha val="10001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60" name="Rectangle 12"/>
          <p:cNvSpPr>
            <a:spLocks noChangeArrowheads="1"/>
          </p:cNvSpPr>
          <p:nvPr/>
        </p:nvSpPr>
        <p:spPr bwMode="auto">
          <a:xfrm>
            <a:off x="2411413" y="4736728"/>
            <a:ext cx="107950" cy="1079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61" name="Text Box 49"/>
          <p:cNvSpPr txBox="1">
            <a:spLocks noChangeArrowheads="1"/>
          </p:cNvSpPr>
          <p:nvPr/>
        </p:nvSpPr>
        <p:spPr bwMode="auto">
          <a:xfrm>
            <a:off x="2303463" y="4017591"/>
            <a:ext cx="90011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>
                <a:latin typeface="Arial" charset="0"/>
              </a:rPr>
              <a:t>crec</a:t>
            </a:r>
            <a:endParaRPr lang="ru-RU">
              <a:latin typeface="Arial" charset="0"/>
            </a:endParaRPr>
          </a:p>
        </p:txBody>
      </p:sp>
      <p:sp>
        <p:nvSpPr>
          <p:cNvPr id="62" name="Text Box 51"/>
          <p:cNvSpPr txBox="1">
            <a:spLocks noChangeArrowheads="1"/>
          </p:cNvSpPr>
          <p:nvPr/>
        </p:nvSpPr>
        <p:spPr bwMode="auto">
          <a:xfrm>
            <a:off x="2482850" y="3261941"/>
            <a:ext cx="90011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>
                <a:latin typeface="Arial" charset="0"/>
              </a:rPr>
              <a:t>mipt</a:t>
            </a:r>
            <a:endParaRPr lang="ru-RU">
              <a:latin typeface="Arial" charset="0"/>
            </a:endParaRPr>
          </a:p>
        </p:txBody>
      </p:sp>
      <p:sp>
        <p:nvSpPr>
          <p:cNvPr id="63" name="Text Box 53"/>
          <p:cNvSpPr txBox="1">
            <a:spLocks noChangeArrowheads="1"/>
          </p:cNvSpPr>
          <p:nvPr/>
        </p:nvSpPr>
        <p:spPr bwMode="auto">
          <a:xfrm>
            <a:off x="3816350" y="3465141"/>
            <a:ext cx="90011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>
                <a:latin typeface="Arial" charset="0"/>
              </a:rPr>
              <a:t>ru</a:t>
            </a:r>
            <a:endParaRPr lang="ru-RU">
              <a:latin typeface="Arial" charset="0"/>
            </a:endParaRPr>
          </a:p>
        </p:txBody>
      </p:sp>
      <p:sp>
        <p:nvSpPr>
          <p:cNvPr id="64" name="Text Box 54"/>
          <p:cNvSpPr txBox="1">
            <a:spLocks noChangeArrowheads="1"/>
          </p:cNvSpPr>
          <p:nvPr/>
        </p:nvSpPr>
        <p:spPr bwMode="auto">
          <a:xfrm>
            <a:off x="0" y="2780928"/>
            <a:ext cx="241141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>
                <a:latin typeface="Arial" charset="0"/>
              </a:rPr>
              <a:t>serv.crec.mipt.ru</a:t>
            </a:r>
            <a:endParaRPr lang="ru-RU">
              <a:latin typeface="Arial" charset="0"/>
            </a:endParaRPr>
          </a:p>
        </p:txBody>
      </p:sp>
      <p:sp>
        <p:nvSpPr>
          <p:cNvPr id="65" name="Oval 57"/>
          <p:cNvSpPr>
            <a:spLocks noChangeArrowheads="1"/>
          </p:cNvSpPr>
          <p:nvPr/>
        </p:nvSpPr>
        <p:spPr bwMode="auto">
          <a:xfrm>
            <a:off x="3095625" y="4343028"/>
            <a:ext cx="323850" cy="287338"/>
          </a:xfrm>
          <a:prstGeom prst="ellipse">
            <a:avLst/>
          </a:prstGeom>
          <a:solidFill>
            <a:schemeClr val="tx1">
              <a:alpha val="10001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66" name="Rectangle 58"/>
          <p:cNvSpPr>
            <a:spLocks noChangeArrowheads="1"/>
          </p:cNvSpPr>
          <p:nvPr/>
        </p:nvSpPr>
        <p:spPr bwMode="auto">
          <a:xfrm>
            <a:off x="3203575" y="4450978"/>
            <a:ext cx="107950" cy="10795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67" name="Oval 59"/>
          <p:cNvSpPr>
            <a:spLocks noChangeArrowheads="1"/>
          </p:cNvSpPr>
          <p:nvPr/>
        </p:nvSpPr>
        <p:spPr bwMode="auto">
          <a:xfrm>
            <a:off x="3887788" y="4017591"/>
            <a:ext cx="323850" cy="287337"/>
          </a:xfrm>
          <a:prstGeom prst="ellipse">
            <a:avLst/>
          </a:prstGeom>
          <a:solidFill>
            <a:schemeClr val="tx1">
              <a:alpha val="10001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68" name="Rectangle 60"/>
          <p:cNvSpPr>
            <a:spLocks noChangeArrowheads="1"/>
          </p:cNvSpPr>
          <p:nvPr/>
        </p:nvSpPr>
        <p:spPr bwMode="auto">
          <a:xfrm>
            <a:off x="3995738" y="4125541"/>
            <a:ext cx="107950" cy="10795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69" name="Oval 61"/>
          <p:cNvSpPr>
            <a:spLocks noChangeArrowheads="1"/>
          </p:cNvSpPr>
          <p:nvPr/>
        </p:nvSpPr>
        <p:spPr bwMode="auto">
          <a:xfrm>
            <a:off x="4427538" y="4196978"/>
            <a:ext cx="323850" cy="287338"/>
          </a:xfrm>
          <a:prstGeom prst="ellipse">
            <a:avLst/>
          </a:prstGeom>
          <a:solidFill>
            <a:schemeClr val="tx1">
              <a:alpha val="10001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70" name="Rectangle 62"/>
          <p:cNvSpPr>
            <a:spLocks noChangeArrowheads="1"/>
          </p:cNvSpPr>
          <p:nvPr/>
        </p:nvSpPr>
        <p:spPr bwMode="auto">
          <a:xfrm>
            <a:off x="4535488" y="4304928"/>
            <a:ext cx="107950" cy="10795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71" name="Text Box 63"/>
          <p:cNvSpPr txBox="1">
            <a:spLocks noChangeArrowheads="1"/>
          </p:cNvSpPr>
          <p:nvPr/>
        </p:nvSpPr>
        <p:spPr bwMode="auto">
          <a:xfrm>
            <a:off x="2843213" y="4557341"/>
            <a:ext cx="136842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ru-RU">
                <a:solidFill>
                  <a:srgbClr val="FF3300"/>
                </a:solidFill>
                <a:latin typeface="Arial" charset="0"/>
              </a:rPr>
              <a:t>Сервер </a:t>
            </a:r>
            <a:r>
              <a:rPr lang="en-US">
                <a:solidFill>
                  <a:srgbClr val="FF3300"/>
                </a:solidFill>
                <a:latin typeface="Arial" charset="0"/>
              </a:rPr>
              <a:t>DNS</a:t>
            </a:r>
            <a:endParaRPr lang="ru-RU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72" name="Text Box 64"/>
          <p:cNvSpPr txBox="1">
            <a:spLocks noChangeArrowheads="1"/>
          </p:cNvSpPr>
          <p:nvPr/>
        </p:nvSpPr>
        <p:spPr bwMode="auto">
          <a:xfrm>
            <a:off x="2916238" y="3657228"/>
            <a:ext cx="136842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ru-RU">
                <a:solidFill>
                  <a:srgbClr val="FF3300"/>
                </a:solidFill>
                <a:latin typeface="Arial" charset="0"/>
              </a:rPr>
              <a:t>Сервер </a:t>
            </a:r>
            <a:r>
              <a:rPr lang="en-US">
                <a:solidFill>
                  <a:srgbClr val="FF3300"/>
                </a:solidFill>
                <a:latin typeface="Arial" charset="0"/>
              </a:rPr>
              <a:t>DNS</a:t>
            </a:r>
            <a:endParaRPr lang="ru-RU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73" name="Text Box 65"/>
          <p:cNvSpPr txBox="1">
            <a:spLocks noChangeArrowheads="1"/>
          </p:cNvSpPr>
          <p:nvPr/>
        </p:nvSpPr>
        <p:spPr bwMode="auto">
          <a:xfrm>
            <a:off x="3887788" y="4409703"/>
            <a:ext cx="136842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ru-RU">
                <a:solidFill>
                  <a:srgbClr val="FF3300"/>
                </a:solidFill>
                <a:latin typeface="Arial" charset="0"/>
              </a:rPr>
              <a:t>Сервер </a:t>
            </a:r>
            <a:r>
              <a:rPr lang="en-US">
                <a:solidFill>
                  <a:srgbClr val="FF3300"/>
                </a:solidFill>
                <a:latin typeface="Arial" charset="0"/>
              </a:rPr>
              <a:t>DNS</a:t>
            </a:r>
            <a:endParaRPr lang="ru-RU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74" name="Oval 66"/>
          <p:cNvSpPr>
            <a:spLocks noChangeArrowheads="1"/>
          </p:cNvSpPr>
          <p:nvPr/>
        </p:nvSpPr>
        <p:spPr bwMode="auto">
          <a:xfrm>
            <a:off x="6911975" y="4233491"/>
            <a:ext cx="323850" cy="287337"/>
          </a:xfrm>
          <a:prstGeom prst="ellipse">
            <a:avLst/>
          </a:prstGeom>
          <a:solidFill>
            <a:schemeClr val="tx1">
              <a:alpha val="10001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7019925" y="4341441"/>
            <a:ext cx="107950" cy="1079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76" name="Oval 69"/>
          <p:cNvSpPr>
            <a:spLocks noChangeArrowheads="1"/>
          </p:cNvSpPr>
          <p:nvPr/>
        </p:nvSpPr>
        <p:spPr bwMode="auto">
          <a:xfrm>
            <a:off x="6119813" y="3838203"/>
            <a:ext cx="1763712" cy="1187450"/>
          </a:xfrm>
          <a:prstGeom prst="ellipse">
            <a:avLst/>
          </a:prstGeom>
          <a:solidFill>
            <a:schemeClr val="tx1">
              <a:alpha val="10001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77" name="Text Box 68"/>
          <p:cNvSpPr txBox="1">
            <a:spLocks noChangeArrowheads="1"/>
          </p:cNvSpPr>
          <p:nvPr/>
        </p:nvSpPr>
        <p:spPr bwMode="auto">
          <a:xfrm>
            <a:off x="6804025" y="4401766"/>
            <a:ext cx="97155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>
                <a:latin typeface="Arial" charset="0"/>
              </a:rPr>
              <a:t>ssp</a:t>
            </a:r>
            <a:endParaRPr lang="ru-RU">
              <a:latin typeface="Arial" charset="0"/>
            </a:endParaRPr>
          </a:p>
        </p:txBody>
      </p:sp>
      <p:sp>
        <p:nvSpPr>
          <p:cNvPr id="78" name="Text Box 70"/>
          <p:cNvSpPr txBox="1">
            <a:spLocks noChangeArrowheads="1"/>
          </p:cNvSpPr>
          <p:nvPr/>
        </p:nvSpPr>
        <p:spPr bwMode="auto">
          <a:xfrm>
            <a:off x="6516688" y="3838203"/>
            <a:ext cx="90011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>
                <a:latin typeface="Arial" charset="0"/>
              </a:rPr>
              <a:t>brown</a:t>
            </a:r>
            <a:endParaRPr lang="ru-RU">
              <a:latin typeface="Arial" charset="0"/>
            </a:endParaRPr>
          </a:p>
        </p:txBody>
      </p:sp>
      <p:sp>
        <p:nvSpPr>
          <p:cNvPr id="79" name="Oval 71"/>
          <p:cNvSpPr>
            <a:spLocks noChangeArrowheads="1"/>
          </p:cNvSpPr>
          <p:nvPr/>
        </p:nvSpPr>
        <p:spPr bwMode="auto">
          <a:xfrm>
            <a:off x="5435600" y="3406403"/>
            <a:ext cx="2736850" cy="2016125"/>
          </a:xfrm>
          <a:prstGeom prst="ellipse">
            <a:avLst/>
          </a:prstGeom>
          <a:solidFill>
            <a:schemeClr val="tx1">
              <a:alpha val="10001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80" name="Text Box 72"/>
          <p:cNvSpPr txBox="1">
            <a:spLocks noChangeArrowheads="1"/>
          </p:cNvSpPr>
          <p:nvPr/>
        </p:nvSpPr>
        <p:spPr bwMode="auto">
          <a:xfrm>
            <a:off x="6084888" y="3514353"/>
            <a:ext cx="97155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>
                <a:latin typeface="Arial" charset="0"/>
              </a:rPr>
              <a:t>edu</a:t>
            </a:r>
            <a:endParaRPr lang="ru-RU">
              <a:latin typeface="Arial" charset="0"/>
            </a:endParaRPr>
          </a:p>
        </p:txBody>
      </p:sp>
      <p:sp>
        <p:nvSpPr>
          <p:cNvPr id="81" name="Text Box 73"/>
          <p:cNvSpPr txBox="1">
            <a:spLocks noChangeArrowheads="1"/>
          </p:cNvSpPr>
          <p:nvPr/>
        </p:nvSpPr>
        <p:spPr bwMode="auto">
          <a:xfrm>
            <a:off x="6985000" y="2853953"/>
            <a:ext cx="180022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>
                <a:latin typeface="Arial" charset="0"/>
              </a:rPr>
              <a:t>ssp.brown.edu</a:t>
            </a:r>
            <a:endParaRPr lang="ru-RU">
              <a:latin typeface="Arial" charset="0"/>
            </a:endParaRPr>
          </a:p>
        </p:txBody>
      </p:sp>
      <p:sp>
        <p:nvSpPr>
          <p:cNvPr id="82" name="Line 74"/>
          <p:cNvSpPr>
            <a:spLocks noChangeShapeType="1"/>
          </p:cNvSpPr>
          <p:nvPr/>
        </p:nvSpPr>
        <p:spPr bwMode="auto">
          <a:xfrm flipV="1">
            <a:off x="2627313" y="4522416"/>
            <a:ext cx="504825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83" name="Line 75"/>
          <p:cNvSpPr>
            <a:spLocks noChangeShapeType="1"/>
          </p:cNvSpPr>
          <p:nvPr/>
        </p:nvSpPr>
        <p:spPr bwMode="auto">
          <a:xfrm flipV="1">
            <a:off x="3384550" y="4270003"/>
            <a:ext cx="539750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84" name="Line 76"/>
          <p:cNvSpPr>
            <a:spLocks noChangeShapeType="1"/>
          </p:cNvSpPr>
          <p:nvPr/>
        </p:nvSpPr>
        <p:spPr bwMode="auto">
          <a:xfrm>
            <a:off x="4211638" y="4162053"/>
            <a:ext cx="252412" cy="107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85" name="Oval 77"/>
          <p:cNvSpPr>
            <a:spLocks noChangeArrowheads="1"/>
          </p:cNvSpPr>
          <p:nvPr/>
        </p:nvSpPr>
        <p:spPr bwMode="auto">
          <a:xfrm>
            <a:off x="5580063" y="4595441"/>
            <a:ext cx="323850" cy="287337"/>
          </a:xfrm>
          <a:prstGeom prst="ellipse">
            <a:avLst/>
          </a:prstGeom>
          <a:solidFill>
            <a:schemeClr val="tx1">
              <a:alpha val="10001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86" name="Rectangle 78"/>
          <p:cNvSpPr>
            <a:spLocks noChangeArrowheads="1"/>
          </p:cNvSpPr>
          <p:nvPr/>
        </p:nvSpPr>
        <p:spPr bwMode="auto">
          <a:xfrm>
            <a:off x="5688013" y="4703391"/>
            <a:ext cx="107950" cy="10795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87" name="Oval 79"/>
          <p:cNvSpPr>
            <a:spLocks noChangeArrowheads="1"/>
          </p:cNvSpPr>
          <p:nvPr/>
        </p:nvSpPr>
        <p:spPr bwMode="auto">
          <a:xfrm>
            <a:off x="6443663" y="4593853"/>
            <a:ext cx="323850" cy="287338"/>
          </a:xfrm>
          <a:prstGeom prst="ellipse">
            <a:avLst/>
          </a:prstGeom>
          <a:solidFill>
            <a:schemeClr val="tx1">
              <a:alpha val="10001"/>
            </a:schemeClr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88" name="Rectangle 80"/>
          <p:cNvSpPr>
            <a:spLocks noChangeArrowheads="1"/>
          </p:cNvSpPr>
          <p:nvPr/>
        </p:nvSpPr>
        <p:spPr bwMode="auto">
          <a:xfrm>
            <a:off x="6551613" y="4701803"/>
            <a:ext cx="107950" cy="10795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89" name="Text Box 81"/>
          <p:cNvSpPr txBox="1">
            <a:spLocks noChangeArrowheads="1"/>
          </p:cNvSpPr>
          <p:nvPr/>
        </p:nvSpPr>
        <p:spPr bwMode="auto">
          <a:xfrm>
            <a:off x="5148263" y="4809753"/>
            <a:ext cx="136842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ru-RU">
                <a:solidFill>
                  <a:srgbClr val="FF3300"/>
                </a:solidFill>
                <a:latin typeface="Arial" charset="0"/>
              </a:rPr>
              <a:t>Сервер </a:t>
            </a:r>
            <a:r>
              <a:rPr lang="en-US">
                <a:solidFill>
                  <a:srgbClr val="FF3300"/>
                </a:solidFill>
                <a:latin typeface="Arial" charset="0"/>
              </a:rPr>
              <a:t>DNS</a:t>
            </a:r>
            <a:endParaRPr lang="ru-RU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90" name="Text Box 82"/>
          <p:cNvSpPr txBox="1">
            <a:spLocks noChangeArrowheads="1"/>
          </p:cNvSpPr>
          <p:nvPr/>
        </p:nvSpPr>
        <p:spPr bwMode="auto">
          <a:xfrm>
            <a:off x="6156325" y="4809753"/>
            <a:ext cx="136842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ru-RU">
                <a:solidFill>
                  <a:srgbClr val="FF3300"/>
                </a:solidFill>
                <a:latin typeface="Arial" charset="0"/>
              </a:rPr>
              <a:t>Сервер </a:t>
            </a:r>
            <a:r>
              <a:rPr lang="en-US">
                <a:solidFill>
                  <a:srgbClr val="FF3300"/>
                </a:solidFill>
                <a:latin typeface="Arial" charset="0"/>
              </a:rPr>
              <a:t>DNS</a:t>
            </a:r>
            <a:endParaRPr lang="ru-RU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91" name="Line 83"/>
          <p:cNvSpPr>
            <a:spLocks noChangeShapeType="1"/>
          </p:cNvSpPr>
          <p:nvPr/>
        </p:nvSpPr>
        <p:spPr bwMode="auto">
          <a:xfrm>
            <a:off x="4751388" y="4341441"/>
            <a:ext cx="828675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92" name="Line 84"/>
          <p:cNvSpPr>
            <a:spLocks noChangeShapeType="1"/>
          </p:cNvSpPr>
          <p:nvPr/>
        </p:nvSpPr>
        <p:spPr bwMode="auto">
          <a:xfrm>
            <a:off x="5903913" y="4738316"/>
            <a:ext cx="539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5510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/>
      <p:bldP spid="62" grpId="0"/>
      <p:bldP spid="63" grpId="0"/>
      <p:bldP spid="64" grpId="0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/>
      <p:bldP spid="72" grpId="0"/>
      <p:bldP spid="73" grpId="0"/>
      <p:bldP spid="74" grpId="0" animBg="1"/>
      <p:bldP spid="75" grpId="0" animBg="1"/>
      <p:bldP spid="76" grpId="0" animBg="1"/>
      <p:bldP spid="77" grpId="0"/>
      <p:bldP spid="78" grpId="0"/>
      <p:bldP spid="79" grpId="0" animBg="1"/>
      <p:bldP spid="80" grpId="0"/>
      <p:bldP spid="81" grpId="0"/>
      <p:bldP spid="85" grpId="0" animBg="1"/>
      <p:bldP spid="86" grpId="0" animBg="1"/>
      <p:bldP spid="87" grpId="0" animBg="1"/>
      <p:bldP spid="88" grpId="0" animBg="1"/>
      <p:bldP spid="89" grpId="0"/>
      <p:bldP spid="9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Сети и сетевые ОС </a:t>
            </a: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3850" y="2132857"/>
            <a:ext cx="8496300" cy="410445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buClr>
                <a:schemeClr val="tx1"/>
              </a:buClr>
              <a:defRPr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36"/>
          <p:cNvSpPr>
            <a:spLocks noChangeArrowheads="1"/>
          </p:cNvSpPr>
          <p:nvPr/>
        </p:nvSpPr>
        <p:spPr bwMode="gray">
          <a:xfrm>
            <a:off x="179512" y="908720"/>
            <a:ext cx="8784976" cy="1008112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Двухуровневая адресация –</a:t>
            </a:r>
            <a:b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</a:b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локальные и полные адреса</a:t>
            </a:r>
          </a:p>
        </p:txBody>
      </p:sp>
      <p:sp>
        <p:nvSpPr>
          <p:cNvPr id="45" name="Rectangle 8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01625" y="2564904"/>
            <a:ext cx="8540750" cy="2482850"/>
          </a:xfrm>
          <a:prstGeom prst="rect">
            <a:avLst/>
          </a:prstGeom>
        </p:spPr>
        <p:txBody>
          <a:bodyPr/>
          <a:lstStyle/>
          <a:p>
            <a:pPr eaLnBrk="1" hangingPunct="1">
              <a:buClr>
                <a:schemeClr val="tx1"/>
              </a:buClr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PID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не подходит в качестве локального адреса</a:t>
            </a:r>
          </a:p>
          <a:p>
            <a:pPr eaLnBrk="1" hangingPunct="1">
              <a:buClr>
                <a:schemeClr val="tx1"/>
              </a:buClr>
              <a:defRPr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Для локальной адресации создается специальное адресное пространство – пространство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сетевых портов</a:t>
            </a:r>
          </a:p>
          <a:p>
            <a:pPr eaLnBrk="1" hangingPunct="1">
              <a:buClr>
                <a:schemeClr val="tx1"/>
              </a:buClr>
              <a:defRPr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Для разных средств связи – разные пространства портов</a:t>
            </a:r>
          </a:p>
        </p:txBody>
      </p:sp>
      <p:sp>
        <p:nvSpPr>
          <p:cNvPr id="46" name="Text Box 9"/>
          <p:cNvSpPr txBox="1">
            <a:spLocks noChangeArrowheads="1"/>
          </p:cNvSpPr>
          <p:nvPr/>
        </p:nvSpPr>
        <p:spPr bwMode="auto">
          <a:xfrm>
            <a:off x="412750" y="2132856"/>
            <a:ext cx="8316913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Локальные адреса</a:t>
            </a:r>
          </a:p>
        </p:txBody>
      </p:sp>
      <p:sp>
        <p:nvSpPr>
          <p:cNvPr id="47" name="Text Box 44"/>
          <p:cNvSpPr txBox="1">
            <a:spLocks noChangeArrowheads="1"/>
          </p:cNvSpPr>
          <p:nvPr/>
        </p:nvSpPr>
        <p:spPr bwMode="auto">
          <a:xfrm>
            <a:off x="395288" y="4725144"/>
            <a:ext cx="8316912" cy="519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Полные адреса</a:t>
            </a:r>
          </a:p>
        </p:txBody>
      </p:sp>
      <p:sp>
        <p:nvSpPr>
          <p:cNvPr id="48" name="Rectangle 45"/>
          <p:cNvSpPr>
            <a:spLocks noRot="1" noChangeArrowheads="1"/>
          </p:cNvSpPr>
          <p:nvPr/>
        </p:nvSpPr>
        <p:spPr bwMode="auto">
          <a:xfrm>
            <a:off x="301625" y="5229200"/>
            <a:ext cx="854075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ru-RU" sz="2400" dirty="0">
                <a:solidFill>
                  <a:schemeClr val="tx1"/>
                </a:solidFill>
                <a:latin typeface="Arial" charset="0"/>
              </a:rPr>
              <a:t>Полный адрес – 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&lt;</a:t>
            </a:r>
            <a:r>
              <a:rPr lang="ru-RU" sz="2400" dirty="0">
                <a:solidFill>
                  <a:schemeClr val="tx1"/>
                </a:solidFill>
                <a:latin typeface="Arial" charset="0"/>
              </a:rPr>
              <a:t>числовой удаленный адрес, порт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&gt;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lang="ru-RU" sz="2400" dirty="0">
                <a:solidFill>
                  <a:schemeClr val="tx1"/>
                </a:solidFill>
                <a:latin typeface="Arial" charset="0"/>
              </a:rPr>
              <a:t>Полный адрес получил название 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socket (</a:t>
            </a:r>
            <a:r>
              <a:rPr lang="ru-RU" sz="2400" dirty="0">
                <a:solidFill>
                  <a:schemeClr val="tx1"/>
                </a:solidFill>
                <a:latin typeface="Arial" charset="0"/>
              </a:rPr>
              <a:t>сокет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)</a:t>
            </a:r>
            <a:endParaRPr lang="ru-RU" sz="24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16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7956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Сети и сетевые ОС </a:t>
            </a: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179512" y="1700809"/>
            <a:ext cx="8784976" cy="432048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buClr>
                <a:schemeClr val="tx1"/>
              </a:buClr>
              <a:defRPr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36"/>
          <p:cNvSpPr>
            <a:spLocks noChangeArrowheads="1"/>
          </p:cNvSpPr>
          <p:nvPr/>
        </p:nvSpPr>
        <p:spPr bwMode="gray">
          <a:xfrm>
            <a:off x="179512" y="908720"/>
            <a:ext cx="8784976" cy="559717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Маршрутизация</a:t>
            </a:r>
          </a:p>
        </p:txBody>
      </p:sp>
      <p:sp>
        <p:nvSpPr>
          <p:cNvPr id="9" name="Rectangle 3"/>
          <p:cNvSpPr>
            <a:spLocks noGrp="1" noRot="1" noChangeArrowheads="1"/>
          </p:cNvSpPr>
          <p:nvPr>
            <p:ph type="body" sz="half" idx="4294967295"/>
          </p:nvPr>
        </p:nvSpPr>
        <p:spPr>
          <a:xfrm>
            <a:off x="369565" y="1844824"/>
            <a:ext cx="8410575" cy="972318"/>
          </a:xfrm>
          <a:prstGeom prst="rect">
            <a:avLst/>
          </a:prstGeom>
        </p:spPr>
        <p:txBody>
          <a:bodyPr/>
          <a:lstStyle/>
          <a:p>
            <a:pPr eaLnBrk="1" hangingPunct="1">
              <a:buClr>
                <a:schemeClr val="tx1"/>
              </a:buClr>
              <a:defRPr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Маршрутизация от источника передачи данных</a:t>
            </a:r>
          </a:p>
          <a:p>
            <a:pPr eaLnBrk="1" hangingPunct="1">
              <a:buClr>
                <a:schemeClr val="tx1"/>
              </a:buClr>
              <a:defRPr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Одношаговая маршрутизация</a:t>
            </a:r>
          </a:p>
        </p:txBody>
      </p:sp>
      <p:graphicFrame>
        <p:nvGraphicFramePr>
          <p:cNvPr id="10" name="Group 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6854728"/>
              </p:ext>
            </p:extLst>
          </p:nvPr>
        </p:nvGraphicFramePr>
        <p:xfrm>
          <a:off x="323528" y="2996952"/>
          <a:ext cx="8518525" cy="2592387"/>
        </p:xfrm>
        <a:graphic>
          <a:graphicData uri="http://schemas.openxmlformats.org/drawingml/2006/table">
            <a:tbl>
              <a:tblPr/>
              <a:tblGrid>
                <a:gridCol w="2840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0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12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Адресат назначения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Адрес очередного компонента сети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Адрес исходящей линии связи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3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3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3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 Box 32"/>
          <p:cNvSpPr txBox="1">
            <a:spLocks noChangeArrowheads="1"/>
          </p:cNvSpPr>
          <p:nvPr/>
        </p:nvSpPr>
        <p:spPr bwMode="auto">
          <a:xfrm>
            <a:off x="1053778" y="3860552"/>
            <a:ext cx="129698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3" name="Text Box 33"/>
          <p:cNvSpPr txBox="1">
            <a:spLocks noChangeArrowheads="1"/>
          </p:cNvSpPr>
          <p:nvPr/>
        </p:nvSpPr>
        <p:spPr bwMode="auto">
          <a:xfrm>
            <a:off x="3825553" y="3860552"/>
            <a:ext cx="129698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15" name="Text Box 34"/>
          <p:cNvSpPr txBox="1">
            <a:spLocks noChangeArrowheads="1"/>
          </p:cNvSpPr>
          <p:nvPr/>
        </p:nvSpPr>
        <p:spPr bwMode="auto">
          <a:xfrm>
            <a:off x="6633840" y="3860552"/>
            <a:ext cx="129698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</p:txBody>
      </p:sp>
      <p:sp>
        <p:nvSpPr>
          <p:cNvPr id="16" name="Text Box 35"/>
          <p:cNvSpPr txBox="1">
            <a:spLocks noChangeArrowheads="1"/>
          </p:cNvSpPr>
          <p:nvPr/>
        </p:nvSpPr>
        <p:spPr bwMode="auto">
          <a:xfrm>
            <a:off x="1053778" y="4460627"/>
            <a:ext cx="129698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1-4</a:t>
            </a:r>
          </a:p>
        </p:txBody>
      </p:sp>
      <p:sp>
        <p:nvSpPr>
          <p:cNvPr id="17" name="Text Box 36"/>
          <p:cNvSpPr txBox="1">
            <a:spLocks noChangeArrowheads="1"/>
          </p:cNvSpPr>
          <p:nvPr/>
        </p:nvSpPr>
        <p:spPr bwMode="auto">
          <a:xfrm>
            <a:off x="3825553" y="4460627"/>
            <a:ext cx="129698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</a:p>
        </p:txBody>
      </p:sp>
      <p:sp>
        <p:nvSpPr>
          <p:cNvPr id="18" name="Text Box 37"/>
          <p:cNvSpPr txBox="1">
            <a:spLocks noChangeArrowheads="1"/>
          </p:cNvSpPr>
          <p:nvPr/>
        </p:nvSpPr>
        <p:spPr bwMode="auto">
          <a:xfrm>
            <a:off x="6633840" y="4460627"/>
            <a:ext cx="129698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</a:p>
        </p:txBody>
      </p:sp>
      <p:sp>
        <p:nvSpPr>
          <p:cNvPr id="19" name="Text Box 38"/>
          <p:cNvSpPr txBox="1">
            <a:spLocks noChangeArrowheads="1"/>
          </p:cNvSpPr>
          <p:nvPr/>
        </p:nvSpPr>
        <p:spPr bwMode="auto">
          <a:xfrm>
            <a:off x="1053778" y="5073402"/>
            <a:ext cx="129698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 Box 39"/>
          <p:cNvSpPr txBox="1">
            <a:spLocks noChangeArrowheads="1"/>
          </p:cNvSpPr>
          <p:nvPr/>
        </p:nvSpPr>
        <p:spPr bwMode="auto">
          <a:xfrm>
            <a:off x="3825553" y="5073402"/>
            <a:ext cx="129698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 Box 40"/>
          <p:cNvSpPr txBox="1">
            <a:spLocks noChangeArrowheads="1"/>
          </p:cNvSpPr>
          <p:nvPr/>
        </p:nvSpPr>
        <p:spPr bwMode="auto">
          <a:xfrm>
            <a:off x="6633840" y="5073402"/>
            <a:ext cx="129698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1721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/>
      <p:bldP spid="13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Сети и сетевые ОС </a:t>
            </a: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179512" y="1700808"/>
            <a:ext cx="8784976" cy="4459411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buClr>
                <a:schemeClr val="tx1"/>
              </a:buClr>
              <a:defRPr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36"/>
          <p:cNvSpPr>
            <a:spLocks noChangeArrowheads="1"/>
          </p:cNvSpPr>
          <p:nvPr/>
        </p:nvSpPr>
        <p:spPr bwMode="gray">
          <a:xfrm>
            <a:off x="179512" y="908720"/>
            <a:ext cx="8784976" cy="559717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Маршрутизация</a:t>
            </a:r>
          </a:p>
        </p:txBody>
      </p:sp>
      <p:sp>
        <p:nvSpPr>
          <p:cNvPr id="22" name="Rectangle 3"/>
          <p:cNvSpPr>
            <a:spLocks noGrp="1" noRot="1" noChangeArrowheads="1"/>
          </p:cNvSpPr>
          <p:nvPr>
            <p:ph type="body" sz="half" idx="4294967295"/>
          </p:nvPr>
        </p:nvSpPr>
        <p:spPr>
          <a:xfrm>
            <a:off x="358775" y="2132856"/>
            <a:ext cx="8410575" cy="4105275"/>
          </a:xfrm>
          <a:prstGeom prst="rect">
            <a:avLst/>
          </a:prstGeom>
        </p:spPr>
        <p:txBody>
          <a:bodyPr/>
          <a:lstStyle/>
          <a:p>
            <a:pPr eaLnBrk="1" hangingPunct="1">
              <a:buClr>
                <a:schemeClr val="tx1"/>
              </a:buClr>
              <a:defRPr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Маршрутизация от источника передачи данных</a:t>
            </a:r>
          </a:p>
          <a:p>
            <a:pPr eaLnBrk="1" hangingPunct="1">
              <a:buClr>
                <a:schemeClr val="tx1"/>
              </a:buClr>
              <a:defRPr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Одношаговая маршрутизация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buClr>
                <a:schemeClr val="tx1"/>
              </a:buClr>
              <a:defRPr/>
            </a:pPr>
            <a:r>
              <a:rPr lang="ru-RU" sz="2000" dirty="0">
                <a:latin typeface="Arial" panose="020B0604020202020204" pitchFamily="34" charset="0"/>
              </a:rPr>
              <a:t>Алгоритмы фиксированной маршрутизации</a:t>
            </a:r>
          </a:p>
          <a:p>
            <a:pPr lvl="1" eaLnBrk="1" hangingPunct="1">
              <a:buClr>
                <a:schemeClr val="tx1"/>
              </a:buClr>
              <a:defRPr/>
            </a:pPr>
            <a:r>
              <a:rPr lang="ru-RU" sz="2000" dirty="0">
                <a:latin typeface="Arial" panose="020B0604020202020204" pitchFamily="34" charset="0"/>
              </a:rPr>
              <a:t>Алгоритмы простой маршрутизации</a:t>
            </a:r>
          </a:p>
          <a:p>
            <a:pPr lvl="2" eaLnBrk="1" hangingPunct="1">
              <a:buClr>
                <a:schemeClr val="tx1"/>
              </a:buClr>
              <a:defRPr/>
            </a:pPr>
            <a:r>
              <a:rPr lang="ru-RU" sz="1800" dirty="0">
                <a:latin typeface="Arial" panose="020B0604020202020204" pitchFamily="34" charset="0"/>
              </a:rPr>
              <a:t>Случайная</a:t>
            </a:r>
          </a:p>
          <a:p>
            <a:pPr lvl="2" eaLnBrk="1" hangingPunct="1">
              <a:buClr>
                <a:schemeClr val="tx1"/>
              </a:buClr>
              <a:defRPr/>
            </a:pPr>
            <a:r>
              <a:rPr lang="ru-RU" sz="1800" dirty="0">
                <a:latin typeface="Arial" panose="020B0604020202020204" pitchFamily="34" charset="0"/>
              </a:rPr>
              <a:t>Лавинная</a:t>
            </a:r>
          </a:p>
          <a:p>
            <a:pPr lvl="2" eaLnBrk="1" hangingPunct="1">
              <a:buClr>
                <a:schemeClr val="tx1"/>
              </a:buClr>
              <a:defRPr/>
            </a:pPr>
            <a:r>
              <a:rPr lang="ru-RU" sz="1800" dirty="0">
                <a:latin typeface="Arial" panose="020B0604020202020204" pitchFamily="34" charset="0"/>
              </a:rPr>
              <a:t>Маршрутизация по прецедентам</a:t>
            </a:r>
          </a:p>
          <a:p>
            <a:pPr lvl="1" eaLnBrk="1" hangingPunct="1">
              <a:buClr>
                <a:schemeClr val="tx1"/>
              </a:buClr>
              <a:defRPr/>
            </a:pPr>
            <a:r>
              <a:rPr lang="ru-RU" sz="2000" dirty="0">
                <a:latin typeface="Arial" panose="020B0604020202020204" pitchFamily="34" charset="0"/>
              </a:rPr>
              <a:t>Алгоритмы динамической маршрутизации</a:t>
            </a:r>
          </a:p>
          <a:p>
            <a:pPr lvl="2" eaLnBrk="1" hangingPunct="1">
              <a:buClr>
                <a:schemeClr val="tx1"/>
              </a:buClr>
              <a:defRPr/>
            </a:pPr>
            <a:r>
              <a:rPr lang="ru-RU" sz="1800" dirty="0">
                <a:latin typeface="Arial" panose="020B0604020202020204" pitchFamily="34" charset="0"/>
              </a:rPr>
              <a:t>Дистанционно-векторные алгоритмы</a:t>
            </a:r>
          </a:p>
          <a:p>
            <a:pPr lvl="2" eaLnBrk="1" hangingPunct="1">
              <a:buClr>
                <a:schemeClr val="tx1"/>
              </a:buClr>
              <a:defRPr/>
            </a:pPr>
            <a:r>
              <a:rPr lang="ru-RU" sz="1800" dirty="0">
                <a:latin typeface="Arial" panose="020B0604020202020204" pitchFamily="34" charset="0"/>
              </a:rPr>
              <a:t>Алгоритмы состояния связей</a:t>
            </a:r>
          </a:p>
          <a:p>
            <a:pPr lvl="2" eaLnBrk="1" hangingPunct="1"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endParaRPr lang="ru-RU" sz="1800" dirty="0">
              <a:latin typeface="Arial" panose="020B0604020202020204" pitchFamily="34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05329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Сети и сетевые ОС </a:t>
            </a: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179512" y="2276872"/>
            <a:ext cx="8784976" cy="252028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buClr>
                <a:schemeClr val="tx1"/>
              </a:buClr>
              <a:defRPr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36"/>
          <p:cNvSpPr>
            <a:spLocks noChangeArrowheads="1"/>
          </p:cNvSpPr>
          <p:nvPr/>
        </p:nvSpPr>
        <p:spPr bwMode="gray">
          <a:xfrm>
            <a:off x="179512" y="908720"/>
            <a:ext cx="8784976" cy="559717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Интерфейсы</a:t>
            </a:r>
          </a:p>
        </p:txBody>
      </p:sp>
      <p:sp>
        <p:nvSpPr>
          <p:cNvPr id="7" name="Rectangle 3"/>
          <p:cNvSpPr>
            <a:spLocks noGrp="1" noRot="1" noChangeArrowheads="1"/>
          </p:cNvSpPr>
          <p:nvPr>
            <p:ph type="body" sz="half" idx="4294967295"/>
          </p:nvPr>
        </p:nvSpPr>
        <p:spPr>
          <a:xfrm>
            <a:off x="366713" y="2421110"/>
            <a:ext cx="8410575" cy="2232025"/>
          </a:xfrm>
          <a:prstGeom prst="rect">
            <a:avLst/>
          </a:prstGeom>
        </p:spPr>
        <p:txBody>
          <a:bodyPr/>
          <a:lstStyle/>
          <a:p>
            <a:pPr eaLnBrk="1" hangingPunct="1">
              <a:buClr>
                <a:schemeClr val="tx1"/>
              </a:buClr>
              <a:defRPr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Протоколы без установления логического соединения или протоколы обмена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датаграммами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datagramm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connectionless</a:t>
            </a:r>
          </a:p>
          <a:p>
            <a:pPr eaLnBrk="1" hangingPunct="1">
              <a:buClr>
                <a:schemeClr val="tx1"/>
              </a:buClr>
              <a:defRPr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Протоколы, требующие установления логического соединения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connection-oriented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eaLnBrk="1" hangingPunct="1"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endParaRPr lang="ru-RU" sz="1800" dirty="0">
              <a:latin typeface="Arial" panose="020B0604020202020204" pitchFamily="34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19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3061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Название 1"/>
          <p:cNvSpPr>
            <a:spLocks noGrp="1"/>
          </p:cNvSpPr>
          <p:nvPr>
            <p:ph type="title"/>
          </p:nvPr>
        </p:nvSpPr>
        <p:spPr>
          <a:xfrm>
            <a:off x="228600" y="238125"/>
            <a:ext cx="8496300" cy="617538"/>
          </a:xfrm>
        </p:spPr>
        <p:txBody>
          <a:bodyPr/>
          <a:lstStyle/>
          <a:p>
            <a:pPr algn="l" eaLnBrk="1" hangingPunct="1"/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Тема</a:t>
            </a:r>
            <a:r>
              <a:rPr kumimoji="0" lang="en-US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36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12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30263" y="1069975"/>
            <a:ext cx="705410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4000" dirty="0">
              <a:solidFill>
                <a:srgbClr val="003794"/>
              </a:solidFill>
              <a:latin typeface="Lucida Grande CY" pitchFamily="2" charset="-52"/>
              <a:cs typeface="Arial" pitchFamily="34" charset="0"/>
            </a:endParaRPr>
          </a:p>
          <a:p>
            <a:pPr marL="1440000" defTabSz="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ru-RU" sz="40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Сети и сетевые операционные системы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487524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WordArt 3"/>
          <p:cNvSpPr>
            <a:spLocks noChangeArrowheads="1" noChangeShapeType="1" noTextEdit="1"/>
          </p:cNvSpPr>
          <p:nvPr/>
        </p:nvSpPr>
        <p:spPr bwMode="gray">
          <a:xfrm>
            <a:off x="1581150" y="1585913"/>
            <a:ext cx="1322388" cy="21669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C0C0C0"/>
                    </a:gs>
                    <a:gs pos="100000">
                      <a:srgbClr val="484848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latin typeface="Arial Black"/>
                <a:cs typeface="Arial" charset="0"/>
              </a:rPr>
              <a:t>?</a:t>
            </a:r>
          </a:p>
        </p:txBody>
      </p:sp>
      <p:sp>
        <p:nvSpPr>
          <p:cNvPr id="143362" name="WordArt 8"/>
          <p:cNvSpPr>
            <a:spLocks noChangeArrowheads="1" noChangeShapeType="1" noTextEdit="1"/>
          </p:cNvSpPr>
          <p:nvPr/>
        </p:nvSpPr>
        <p:spPr bwMode="gray">
          <a:xfrm>
            <a:off x="763588" y="2536825"/>
            <a:ext cx="1004887" cy="1647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FF"/>
                    </a:gs>
                    <a:gs pos="100000">
                      <a:srgbClr val="B4B4B4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latin typeface="Arial Black"/>
                <a:cs typeface="Arial" charset="0"/>
              </a:rPr>
              <a:t>?</a:t>
            </a:r>
          </a:p>
        </p:txBody>
      </p:sp>
      <p:sp>
        <p:nvSpPr>
          <p:cNvPr id="143363" name="WordArt 9"/>
          <p:cNvSpPr>
            <a:spLocks noChangeArrowheads="1" noChangeShapeType="1" noTextEdit="1"/>
          </p:cNvSpPr>
          <p:nvPr/>
        </p:nvSpPr>
        <p:spPr bwMode="gray">
          <a:xfrm>
            <a:off x="2200275" y="2484438"/>
            <a:ext cx="1546225" cy="2535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1C4FF"/>
                    </a:gs>
                    <a:gs pos="100000">
                      <a:srgbClr val="2A79FF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latin typeface="Arial Black"/>
                <a:cs typeface="Arial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56595197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Сети и сетевые ОС </a:t>
            </a: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916832"/>
            <a:ext cx="8496300" cy="309634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Совместное использование ресурсов (как физических, так и информационных)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Ускорение вычислений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Повышение надежности работы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Общение пользователей</a:t>
            </a:r>
          </a:p>
        </p:txBody>
      </p:sp>
      <p:sp>
        <p:nvSpPr>
          <p:cNvPr id="14" name="Rechteck 36"/>
          <p:cNvSpPr>
            <a:spLocks noChangeArrowheads="1"/>
          </p:cNvSpPr>
          <p:nvPr/>
        </p:nvSpPr>
        <p:spPr bwMode="gray">
          <a:xfrm>
            <a:off x="179512" y="908720"/>
            <a:ext cx="8784976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Для чего компьютеры объединяют в сети?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9222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Сети и сетевые ОС </a:t>
            </a: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1916832"/>
            <a:ext cx="8496300" cy="374441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>
              <a:lnSpc>
                <a:spcPct val="90000"/>
              </a:lnSpc>
              <a:buClr>
                <a:schemeClr val="tx1"/>
              </a:buClr>
              <a:defRPr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Сетевые ОС</a:t>
            </a:r>
          </a:p>
          <a:p>
            <a:pPr marL="800100" lvl="1" indent="-34290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Пользователь должен знать, что компьютер находится в сети, где находятся удаленные ресурсы и как до них добраться</a:t>
            </a:r>
          </a:p>
          <a:p>
            <a:pPr marL="800100" lvl="1" indent="-34290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От автономной операционной системы отличается наличием дополнительной сетевой части 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defRPr/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defRPr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Распределенные ОС</a:t>
            </a:r>
          </a:p>
          <a:p>
            <a:pPr marL="800100" lvl="1" indent="-34290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Пользователь работает как в автономной операционной системе</a:t>
            </a:r>
          </a:p>
          <a:p>
            <a:pPr marL="800100" lvl="1" indent="-34290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Операционная система сильно отличается от автономных ОС и функционирует (условно) на всех компьютерах сети</a:t>
            </a:r>
            <a:endParaRPr lang="ru-RU" sz="2400" dirty="0"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14" name="Rechteck 36"/>
          <p:cNvSpPr>
            <a:spLocks noChangeArrowheads="1"/>
          </p:cNvSpPr>
          <p:nvPr/>
        </p:nvSpPr>
        <p:spPr bwMode="gray">
          <a:xfrm>
            <a:off x="179512" y="908720"/>
            <a:ext cx="8784976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Сетевые и распределенные системы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592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Сети и сетевые ОС </a:t>
            </a: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4172" y="2060848"/>
            <a:ext cx="8496300" cy="424847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342900" indent="-342900">
              <a:lnSpc>
                <a:spcPct val="8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основе взаимодействия локальных процессов лежит использование разделяемой памяти, а в основе взаимодействия удаленных процессов – передача сообщений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Информация между удаленными процессами зачастую передается через процессы-посредники, обитающие на компьютерах, отличных от компьютеров получателя и отправителя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Удаленное взаимодействие должно строиться исходя из первоначального предположения о ненадежности связи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Адреса взаимодействующих процессов должны быть уникальны в рамках всей сети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Необходимо обеспечить взаимоисключения процессов при обращении к линии связи между компьютерами</a:t>
            </a:r>
          </a:p>
        </p:txBody>
      </p:sp>
      <p:sp>
        <p:nvSpPr>
          <p:cNvPr id="14" name="Rechteck 36"/>
          <p:cNvSpPr>
            <a:spLocks noChangeArrowheads="1"/>
          </p:cNvSpPr>
          <p:nvPr/>
        </p:nvSpPr>
        <p:spPr bwMode="gray">
          <a:xfrm>
            <a:off x="179512" y="908720"/>
            <a:ext cx="8784976" cy="936104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Особенности взаимодействия удаленных процессов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5888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Сети и сетевые ОС </a:t>
            </a: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294257" y="1700808"/>
            <a:ext cx="8496300" cy="424847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342900" indent="-342900">
              <a:lnSpc>
                <a:spcPct val="8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Как прокладывать физические линии связи?</a:t>
            </a:r>
          </a:p>
          <a:p>
            <a:pPr marL="342900" indent="-342900">
              <a:lnSpc>
                <a:spcPct val="8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Как исключить возникновение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race condition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при их использовании?</a:t>
            </a:r>
          </a:p>
          <a:p>
            <a:pPr marL="342900" indent="-342900">
              <a:lnSpc>
                <a:spcPct val="8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Какие виды интерфейсов могут быть предоставлены пользователю?</a:t>
            </a:r>
          </a:p>
          <a:p>
            <a:pPr marL="342900" indent="-342900">
              <a:lnSpc>
                <a:spcPct val="8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Как организована адресация удаленных процессов?</a:t>
            </a:r>
          </a:p>
          <a:p>
            <a:pPr marL="342900" indent="-342900">
              <a:lnSpc>
                <a:spcPct val="8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Как информация передается от отправителя к получателю через узлы посредники?</a:t>
            </a:r>
          </a:p>
        </p:txBody>
      </p:sp>
      <p:sp>
        <p:nvSpPr>
          <p:cNvPr id="14" name="Rechteck 36"/>
          <p:cNvSpPr>
            <a:spLocks noChangeArrowheads="1"/>
          </p:cNvSpPr>
          <p:nvPr/>
        </p:nvSpPr>
        <p:spPr bwMode="gray">
          <a:xfrm>
            <a:off x="179512" y="908720"/>
            <a:ext cx="8784976" cy="504056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Логическая организация связи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4632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Сети и сетевые ОС </a:t>
            </a: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294257" y="1628800"/>
            <a:ext cx="8496300" cy="266429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buClr>
                <a:schemeClr val="tx1"/>
              </a:buClr>
              <a:defRPr/>
            </a:pPr>
            <a:r>
              <a:rPr lang="ru-RU" sz="2600" dirty="0">
                <a:latin typeface="Arial" charset="0"/>
              </a:rPr>
              <a:t>Для обмена почтовыми сообщениями между людьми соответствующие службы связи должны договориться о:</a:t>
            </a:r>
          </a:p>
          <a:p>
            <a:pPr marL="342900" indent="-342900"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Виде почтовых сообщений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Содержании служебной информации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Формате представления служебной информации</a:t>
            </a:r>
          </a:p>
        </p:txBody>
      </p:sp>
      <p:sp>
        <p:nvSpPr>
          <p:cNvPr id="14" name="Rechteck 36"/>
          <p:cNvSpPr>
            <a:spLocks noChangeArrowheads="1"/>
          </p:cNvSpPr>
          <p:nvPr/>
        </p:nvSpPr>
        <p:spPr bwMode="gray">
          <a:xfrm>
            <a:off x="179512" y="908720"/>
            <a:ext cx="8784976" cy="504056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Понятие протокола</a:t>
            </a:r>
          </a:p>
        </p:txBody>
      </p:sp>
      <p:sp>
        <p:nvSpPr>
          <p:cNvPr id="5" name="Rechteck 39"/>
          <p:cNvSpPr>
            <a:spLocks noChangeArrowheads="1"/>
          </p:cNvSpPr>
          <p:nvPr/>
        </p:nvSpPr>
        <p:spPr bwMode="gray">
          <a:xfrm>
            <a:off x="323850" y="4509120"/>
            <a:ext cx="8496300" cy="172819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Bef>
                <a:spcPts val="1200"/>
              </a:spcBef>
              <a:buClr>
                <a:schemeClr val="tx1"/>
              </a:buClr>
              <a:defRPr/>
            </a:pPr>
            <a:r>
              <a:rPr lang="ru-RU" sz="2600" dirty="0">
                <a:latin typeface="Arial" charset="0"/>
              </a:rPr>
              <a:t>Для взаимодействия удаленных процессов сетевые части операционных систем также должны руководствоваться определенными соглашениями (поддерживать определенные протоколы</a:t>
            </a:r>
            <a:r>
              <a:rPr lang="en-US" sz="2600" dirty="0">
                <a:latin typeface="Arial" charset="0"/>
              </a:rPr>
              <a:t>)</a:t>
            </a:r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2343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Сети и сетевые ОС </a:t>
            </a: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3850" y="1844824"/>
            <a:ext cx="8496300" cy="417646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buClr>
                <a:schemeClr val="tx1"/>
              </a:buClr>
              <a:defRPr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36"/>
          <p:cNvSpPr>
            <a:spLocks noChangeArrowheads="1"/>
          </p:cNvSpPr>
          <p:nvPr/>
        </p:nvSpPr>
        <p:spPr bwMode="gray">
          <a:xfrm>
            <a:off x="179512" y="908720"/>
            <a:ext cx="8784976" cy="504056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Многоуровневая модель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2771775" y="2853555"/>
            <a:ext cx="4284663" cy="288000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ru-RU" sz="1800">
                <a:solidFill>
                  <a:schemeClr val="tx1"/>
                </a:solidFill>
                <a:latin typeface="Arial" charset="0"/>
              </a:rPr>
              <a:t>Интерфейс пользователя</a:t>
            </a:r>
          </a:p>
        </p:txBody>
      </p:sp>
      <p:sp>
        <p:nvSpPr>
          <p:cNvPr id="7" name="AutoShape 11"/>
          <p:cNvSpPr>
            <a:spLocks noChangeArrowheads="1"/>
          </p:cNvSpPr>
          <p:nvPr/>
        </p:nvSpPr>
        <p:spPr bwMode="auto">
          <a:xfrm>
            <a:off x="2771775" y="4688706"/>
            <a:ext cx="4284663" cy="288925"/>
          </a:xfrm>
          <a:prstGeom prst="roundRect">
            <a:avLst>
              <a:gd name="adj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800">
                <a:solidFill>
                  <a:schemeClr val="tx1"/>
                </a:solidFill>
                <a:latin typeface="Arial" charset="0"/>
              </a:rPr>
              <a:t>Hardware</a:t>
            </a:r>
            <a:endParaRPr lang="ru-RU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Text Box 19"/>
          <p:cNvSpPr txBox="1">
            <a:spLocks noChangeArrowheads="1"/>
          </p:cNvSpPr>
          <p:nvPr/>
        </p:nvSpPr>
        <p:spPr bwMode="auto">
          <a:xfrm flipV="1">
            <a:off x="1871663" y="2810694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1800">
                <a:solidFill>
                  <a:schemeClr val="tx1"/>
                </a:solidFill>
                <a:latin typeface="Arial" charset="0"/>
              </a:rPr>
              <a:t>N</a:t>
            </a:r>
            <a:endParaRPr lang="ru-RU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" name="Line 25"/>
          <p:cNvSpPr>
            <a:spLocks noChangeShapeType="1"/>
          </p:cNvSpPr>
          <p:nvPr/>
        </p:nvSpPr>
        <p:spPr bwMode="auto">
          <a:xfrm>
            <a:off x="4895850" y="3248844"/>
            <a:ext cx="0" cy="431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>
            <a:off x="4895850" y="4112444"/>
            <a:ext cx="0" cy="4318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auto">
          <a:xfrm>
            <a:off x="4859338" y="3825106"/>
            <a:ext cx="107950" cy="1079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5364163" y="3825106"/>
            <a:ext cx="107950" cy="1079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" name="Rectangle 29"/>
          <p:cNvSpPr>
            <a:spLocks noChangeArrowheads="1"/>
          </p:cNvSpPr>
          <p:nvPr/>
        </p:nvSpPr>
        <p:spPr bwMode="auto">
          <a:xfrm>
            <a:off x="4319588" y="3825106"/>
            <a:ext cx="107950" cy="1079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16" name="Text Box 30"/>
          <p:cNvSpPr txBox="1">
            <a:spLocks noChangeArrowheads="1"/>
          </p:cNvSpPr>
          <p:nvPr/>
        </p:nvSpPr>
        <p:spPr bwMode="auto">
          <a:xfrm flipV="1">
            <a:off x="1835150" y="4641081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ru-RU" sz="1800">
                <a:solidFill>
                  <a:schemeClr val="tx1"/>
                </a:solidFill>
                <a:latin typeface="Arial" charset="0"/>
              </a:rPr>
              <a:t>0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1383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 animBg="1"/>
      <p:bldP spid="7" grpId="0" animBg="1"/>
      <p:bldP spid="8" grpId="0"/>
      <p:bldP spid="11" grpId="0" animBg="1"/>
      <p:bldP spid="13" grpId="0" animBg="1"/>
      <p:bldP spid="15" grpId="0" animBg="1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_h1"/>
          <p:cNvSpPr>
            <a:spLocks noGrp="1" noChangeArrowheads="1"/>
          </p:cNvSpPr>
          <p:nvPr>
            <p:ph type="title" idx="4294967295"/>
          </p:nvPr>
        </p:nvSpPr>
        <p:spPr bwMode="gray">
          <a:xfrm>
            <a:off x="323850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Сети и сетевые ОС </a:t>
            </a:r>
          </a:p>
        </p:txBody>
      </p:sp>
      <p:sp>
        <p:nvSpPr>
          <p:cNvPr id="12" name="Rechteck 39"/>
          <p:cNvSpPr>
            <a:spLocks noChangeArrowheads="1"/>
          </p:cNvSpPr>
          <p:nvPr/>
        </p:nvSpPr>
        <p:spPr bwMode="gray">
          <a:xfrm>
            <a:off x="323850" y="1844824"/>
            <a:ext cx="8496300" cy="4176464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buClr>
                <a:schemeClr val="tx1"/>
              </a:buClr>
              <a:defRPr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36"/>
          <p:cNvSpPr>
            <a:spLocks noChangeArrowheads="1"/>
          </p:cNvSpPr>
          <p:nvPr/>
        </p:nvSpPr>
        <p:spPr bwMode="gray">
          <a:xfrm>
            <a:off x="179512" y="908720"/>
            <a:ext cx="8784976" cy="504056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>
              <a:spcAft>
                <a:spcPct val="20000"/>
              </a:spcAft>
              <a:defRPr/>
            </a:pPr>
            <a:r>
              <a:rPr lang="ru-RU" sz="30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Многоуровневая модель</a:t>
            </a: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900113" y="2091556"/>
            <a:ext cx="1871662" cy="431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ru-RU" dirty="0">
                <a:latin typeface="Arial" charset="0"/>
              </a:rPr>
              <a:t>руководитель</a:t>
            </a: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900113" y="2883719"/>
            <a:ext cx="1871662" cy="431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ru-RU" dirty="0">
                <a:latin typeface="Arial" charset="0"/>
              </a:rPr>
              <a:t>секретарь</a:t>
            </a: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900113" y="3675881"/>
            <a:ext cx="1871662" cy="431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ru-RU" dirty="0">
                <a:latin typeface="Arial" charset="0"/>
              </a:rPr>
              <a:t>канцелярия</a:t>
            </a: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900113" y="4466456"/>
            <a:ext cx="1871662" cy="431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ru-RU" dirty="0">
                <a:latin typeface="Arial" charset="0"/>
              </a:rPr>
              <a:t>почта</a:t>
            </a:r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900113" y="5258619"/>
            <a:ext cx="1871662" cy="431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ru-RU" dirty="0">
                <a:latin typeface="Arial" charset="0"/>
              </a:rPr>
              <a:t>доставка</a:t>
            </a:r>
          </a:p>
        </p:txBody>
      </p:sp>
      <p:sp>
        <p:nvSpPr>
          <p:cNvPr id="22" name="Line 17"/>
          <p:cNvSpPr>
            <a:spLocks noChangeShapeType="1"/>
          </p:cNvSpPr>
          <p:nvPr/>
        </p:nvSpPr>
        <p:spPr bwMode="auto">
          <a:xfrm>
            <a:off x="1835150" y="2523356"/>
            <a:ext cx="0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23" name="Line 18"/>
          <p:cNvSpPr>
            <a:spLocks noChangeShapeType="1"/>
          </p:cNvSpPr>
          <p:nvPr/>
        </p:nvSpPr>
        <p:spPr bwMode="auto">
          <a:xfrm>
            <a:off x="1835150" y="3315519"/>
            <a:ext cx="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24" name="Line 19"/>
          <p:cNvSpPr>
            <a:spLocks noChangeShapeType="1"/>
          </p:cNvSpPr>
          <p:nvPr/>
        </p:nvSpPr>
        <p:spPr bwMode="auto">
          <a:xfrm>
            <a:off x="1835150" y="4106094"/>
            <a:ext cx="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25" name="Line 20"/>
          <p:cNvSpPr>
            <a:spLocks noChangeShapeType="1"/>
          </p:cNvSpPr>
          <p:nvPr/>
        </p:nvSpPr>
        <p:spPr bwMode="auto">
          <a:xfrm>
            <a:off x="1835150" y="4898256"/>
            <a:ext cx="0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6300788" y="2091556"/>
            <a:ext cx="1871662" cy="431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ru-RU" dirty="0">
                <a:latin typeface="Arial" charset="0"/>
              </a:rPr>
              <a:t>руководитель</a:t>
            </a:r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6300788" y="2883719"/>
            <a:ext cx="1871662" cy="431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ru-RU" dirty="0">
                <a:latin typeface="Arial" charset="0"/>
              </a:rPr>
              <a:t>секретарь</a:t>
            </a:r>
          </a:p>
        </p:txBody>
      </p:sp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6300788" y="3675881"/>
            <a:ext cx="1871662" cy="431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ru-RU" dirty="0">
                <a:latin typeface="Arial" charset="0"/>
              </a:rPr>
              <a:t>канцелярия</a:t>
            </a:r>
          </a:p>
        </p:txBody>
      </p:sp>
      <p:sp>
        <p:nvSpPr>
          <p:cNvPr id="29" name="Rectangle 24"/>
          <p:cNvSpPr>
            <a:spLocks noChangeArrowheads="1"/>
          </p:cNvSpPr>
          <p:nvPr/>
        </p:nvSpPr>
        <p:spPr bwMode="auto">
          <a:xfrm>
            <a:off x="6300788" y="4466456"/>
            <a:ext cx="1871662" cy="431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ru-RU">
                <a:latin typeface="Arial" charset="0"/>
              </a:rPr>
              <a:t>почта</a:t>
            </a:r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6300788" y="5258619"/>
            <a:ext cx="1871662" cy="431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ru-RU">
                <a:latin typeface="Arial" charset="0"/>
              </a:rPr>
              <a:t>доставка</a:t>
            </a:r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rot="10800000">
            <a:off x="7235825" y="2523356"/>
            <a:ext cx="0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32" name="Line 27"/>
          <p:cNvSpPr>
            <a:spLocks noChangeShapeType="1"/>
          </p:cNvSpPr>
          <p:nvPr/>
        </p:nvSpPr>
        <p:spPr bwMode="auto">
          <a:xfrm rot="10800000">
            <a:off x="7235825" y="3315519"/>
            <a:ext cx="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33" name="Line 28"/>
          <p:cNvSpPr>
            <a:spLocks noChangeShapeType="1"/>
          </p:cNvSpPr>
          <p:nvPr/>
        </p:nvSpPr>
        <p:spPr bwMode="auto">
          <a:xfrm rot="10800000">
            <a:off x="7235825" y="4106094"/>
            <a:ext cx="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34" name="Line 29"/>
          <p:cNvSpPr>
            <a:spLocks noChangeShapeType="1"/>
          </p:cNvSpPr>
          <p:nvPr/>
        </p:nvSpPr>
        <p:spPr bwMode="auto">
          <a:xfrm rot="10800000">
            <a:off x="7235825" y="4898256"/>
            <a:ext cx="0" cy="360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35" name="Text Box 30"/>
          <p:cNvSpPr txBox="1">
            <a:spLocks noChangeArrowheads="1"/>
          </p:cNvSpPr>
          <p:nvPr/>
        </p:nvSpPr>
        <p:spPr bwMode="auto">
          <a:xfrm>
            <a:off x="2592388" y="2126481"/>
            <a:ext cx="162083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ru-RU">
                <a:latin typeface="Arial" charset="0"/>
              </a:rPr>
              <a:t>Текст</a:t>
            </a:r>
          </a:p>
        </p:txBody>
      </p:sp>
      <p:sp>
        <p:nvSpPr>
          <p:cNvPr id="36" name="Text Box 31"/>
          <p:cNvSpPr txBox="1">
            <a:spLocks noChangeArrowheads="1"/>
          </p:cNvSpPr>
          <p:nvPr/>
        </p:nvSpPr>
        <p:spPr bwMode="auto">
          <a:xfrm>
            <a:off x="2592388" y="2810694"/>
            <a:ext cx="1620837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ru-RU">
                <a:latin typeface="Arial" charset="0"/>
              </a:rPr>
              <a:t>Копия,</a:t>
            </a:r>
            <a:br>
              <a:rPr lang="ru-RU">
                <a:latin typeface="Arial" charset="0"/>
              </a:rPr>
            </a:br>
            <a:r>
              <a:rPr lang="ru-RU">
                <a:latin typeface="Arial" charset="0"/>
              </a:rPr>
              <a:t>адрес</a:t>
            </a:r>
          </a:p>
        </p:txBody>
      </p:sp>
      <p:sp>
        <p:nvSpPr>
          <p:cNvPr id="37" name="Text Box 32"/>
          <p:cNvSpPr txBox="1">
            <a:spLocks noChangeArrowheads="1"/>
          </p:cNvSpPr>
          <p:nvPr/>
        </p:nvSpPr>
        <p:spPr bwMode="auto">
          <a:xfrm>
            <a:off x="2627313" y="3566344"/>
            <a:ext cx="1620837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ru-RU">
                <a:latin typeface="Arial" charset="0"/>
              </a:rPr>
              <a:t>Рег. номер,</a:t>
            </a:r>
            <a:br>
              <a:rPr lang="ru-RU">
                <a:latin typeface="Arial" charset="0"/>
              </a:rPr>
            </a:br>
            <a:r>
              <a:rPr lang="ru-RU">
                <a:latin typeface="Arial" charset="0"/>
              </a:rPr>
              <a:t>упаковка</a:t>
            </a:r>
          </a:p>
        </p:txBody>
      </p:sp>
      <p:sp>
        <p:nvSpPr>
          <p:cNvPr id="38" name="Text Box 33"/>
          <p:cNvSpPr txBox="1">
            <a:spLocks noChangeArrowheads="1"/>
          </p:cNvSpPr>
          <p:nvPr/>
        </p:nvSpPr>
        <p:spPr bwMode="auto">
          <a:xfrm>
            <a:off x="2627313" y="4395019"/>
            <a:ext cx="1620837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ru-RU">
                <a:latin typeface="Arial" charset="0"/>
              </a:rPr>
              <a:t>Служебные пометки</a:t>
            </a:r>
          </a:p>
        </p:txBody>
      </p:sp>
      <p:sp>
        <p:nvSpPr>
          <p:cNvPr id="39" name="Line 34"/>
          <p:cNvSpPr>
            <a:spLocks noChangeShapeType="1"/>
          </p:cNvSpPr>
          <p:nvPr/>
        </p:nvSpPr>
        <p:spPr bwMode="auto">
          <a:xfrm>
            <a:off x="2771775" y="5476106"/>
            <a:ext cx="35290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40" name="Line 36"/>
          <p:cNvSpPr>
            <a:spLocks noChangeShapeType="1"/>
          </p:cNvSpPr>
          <p:nvPr/>
        </p:nvSpPr>
        <p:spPr bwMode="auto">
          <a:xfrm>
            <a:off x="2771775" y="4683944"/>
            <a:ext cx="3529013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stealth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41" name="Line 37"/>
          <p:cNvSpPr>
            <a:spLocks noChangeShapeType="1"/>
          </p:cNvSpPr>
          <p:nvPr/>
        </p:nvSpPr>
        <p:spPr bwMode="auto">
          <a:xfrm>
            <a:off x="2771775" y="3891781"/>
            <a:ext cx="3529013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stealth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42" name="Line 38"/>
          <p:cNvSpPr>
            <a:spLocks noChangeShapeType="1"/>
          </p:cNvSpPr>
          <p:nvPr/>
        </p:nvSpPr>
        <p:spPr bwMode="auto">
          <a:xfrm>
            <a:off x="2771775" y="3099619"/>
            <a:ext cx="3529013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stealth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43" name="Line 39"/>
          <p:cNvSpPr>
            <a:spLocks noChangeShapeType="1"/>
          </p:cNvSpPr>
          <p:nvPr/>
        </p:nvSpPr>
        <p:spPr bwMode="auto">
          <a:xfrm>
            <a:off x="2771775" y="2307456"/>
            <a:ext cx="3529013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stealth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ru-RU">
              <a:latin typeface="Arial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ВШЭ-2017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5618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5" grpId="0"/>
      <p:bldP spid="36" grpId="0"/>
      <p:bldP spid="37" grpId="0"/>
      <p:bldP spid="38" grpId="0"/>
    </p:bldLst>
  </p:timing>
</p:sld>
</file>

<file path=ppt/theme/theme1.xml><?xml version="1.0" encoding="utf-8"?>
<a:theme xmlns:a="http://schemas.openxmlformats.org/drawingml/2006/main" name="1_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gradFill rotWithShape="0">
          <a:gsLst>
            <a:gs pos="0">
              <a:srgbClr val="FFFFFF"/>
            </a:gs>
            <a:gs pos="100000">
              <a:srgbClr val="D9D9D9"/>
            </a:gs>
          </a:gsLst>
          <a:lin ang="5400000" scaled="1"/>
        </a:gradFill>
        <a:ln w="12700">
          <a:solidFill>
            <a:srgbClr val="C0C0C0"/>
          </a:solidFill>
          <a:miter lim="800000"/>
          <a:headEnd/>
          <a:tailEnd/>
        </a:ln>
        <a:effectLst>
          <a:outerShdw dist="38100" dir="2700000" algn="tl" rotWithShape="0">
            <a:srgbClr val="808080">
              <a:alpha val="39999"/>
            </a:srgbClr>
          </a:outerShdw>
        </a:effectLst>
      </a:spPr>
      <a:bodyPr lIns="216000" tIns="36000" rIns="216000" bIns="36000" anchor="ctr"/>
      <a:lstStyle>
        <a:defPPr defTabSz="457200" fontAlgn="base">
          <a:spcBef>
            <a:spcPct val="0"/>
          </a:spcBef>
          <a:spcAft>
            <a:spcPct val="0"/>
          </a:spcAft>
          <a:defRPr sz="2400" dirty="0">
            <a:solidFill>
              <a:prstClr val="black"/>
            </a:solidFill>
            <a:latin typeface="Arial" pitchFamily="34" charset="0"/>
            <a:cs typeface="Arial" pitchFamily="34" charset="0"/>
          </a:defRPr>
        </a:defPPr>
      </a:lstStyle>
    </a:spDef>
    <a:lnDef>
      <a:spPr>
        <a:ln w="12700">
          <a:solidFill>
            <a:schemeClr val="tx1"/>
          </a:solidFill>
          <a:headEnd type="stealth"/>
          <a:tailEnd type="stealth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Larissa-Design">
  <a:themeElements>
    <a:clrScheme name="Standard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2A79FF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74747"/>
      </a:accent6>
      <a:hlink>
        <a:srgbClr val="C00000"/>
      </a:hlink>
      <a:folHlink>
        <a:srgbClr val="FFC0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rgbClr val="A50021"/>
          </a:solidFill>
          <a:round/>
          <a:headEnd/>
          <a:tailEnd/>
        </a:ln>
      </a:spPr>
      <a:bodyPr/>
      <a:lstStyle>
        <a:defPPr>
          <a:defRPr dirty="0"/>
        </a:defPPr>
      </a:lstStyle>
    </a:spDef>
  </a:objectDefaults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800</Words>
  <Application>Microsoft Office PowerPoint</Application>
  <PresentationFormat>Экран (4:3)</PresentationFormat>
  <Paragraphs>254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20</vt:i4>
      </vt:variant>
    </vt:vector>
  </HeadingPairs>
  <TitlesOfParts>
    <vt:vector size="30" baseType="lpstr">
      <vt:lpstr>Arial Unicode MS</vt:lpstr>
      <vt:lpstr>Arial</vt:lpstr>
      <vt:lpstr>Arial Black</vt:lpstr>
      <vt:lpstr>Calibri</vt:lpstr>
      <vt:lpstr>Lucida Grande CY</vt:lpstr>
      <vt:lpstr>Symbol</vt:lpstr>
      <vt:lpstr>Wingdings</vt:lpstr>
      <vt:lpstr>1_Тема Office</vt:lpstr>
      <vt:lpstr>2_Тема Office</vt:lpstr>
      <vt:lpstr>Larissa-Design</vt:lpstr>
      <vt:lpstr>Презентация PowerPoint</vt:lpstr>
      <vt:lpstr>Тема 12</vt:lpstr>
      <vt:lpstr>Сети и сетевые ОС </vt:lpstr>
      <vt:lpstr>Сети и сетевые ОС </vt:lpstr>
      <vt:lpstr>Сети и сетевые ОС </vt:lpstr>
      <vt:lpstr>Сети и сетевые ОС </vt:lpstr>
      <vt:lpstr>Сети и сетевые ОС </vt:lpstr>
      <vt:lpstr>Сети и сетевые ОС </vt:lpstr>
      <vt:lpstr>Сети и сетевые ОС </vt:lpstr>
      <vt:lpstr>Сети и сетевые ОС </vt:lpstr>
      <vt:lpstr>Сети и сетевые ОС </vt:lpstr>
      <vt:lpstr>Сети и сетевые ОС </vt:lpstr>
      <vt:lpstr>Сети и сетевые ОС </vt:lpstr>
      <vt:lpstr>Сети и сетевые ОС </vt:lpstr>
      <vt:lpstr>Сети и сетевые ОС </vt:lpstr>
      <vt:lpstr>Сети и сетевые ОС </vt:lpstr>
      <vt:lpstr>Сети и сетевые ОС </vt:lpstr>
      <vt:lpstr>Сети и сетевые ОС </vt:lpstr>
      <vt:lpstr>Сети и сетевые ОС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Операционные системы лекция 7</dc:title>
  <dc:creator/>
  <cp:lastModifiedBy/>
  <cp:revision>1</cp:revision>
  <dcterms:created xsi:type="dcterms:W3CDTF">2016-02-27T09:01:20Z</dcterms:created>
  <dcterms:modified xsi:type="dcterms:W3CDTF">2017-02-20T06:36:57Z</dcterms:modified>
</cp:coreProperties>
</file>