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61" r:id="rId11"/>
    <p:sldId id="262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103" d="100"/>
          <a:sy n="103" d="100"/>
        </p:scale>
        <p:origin x="102" y="6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1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494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4973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15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68915" y="195446"/>
            <a:ext cx="697005" cy="69700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9567" y="960394"/>
            <a:ext cx="5805170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95"/>
              </a:lnSpc>
              <a:spcBef>
                <a:spcPts val="100"/>
              </a:spcBef>
            </a:pPr>
            <a:r>
              <a:rPr sz="1000" spc="-15" dirty="0">
                <a:latin typeface="Arial" panose="020B0604020202020204"/>
                <a:cs typeface="Arial" panose="020B0604020202020204"/>
              </a:rPr>
              <a:t>МИНИСТЕРСТВО</a:t>
            </a:r>
            <a:r>
              <a:rPr sz="1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НАУКИ</a:t>
            </a:r>
            <a:r>
              <a:rPr sz="1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latin typeface="Arial" panose="020B0604020202020204"/>
                <a:cs typeface="Arial" panose="020B0604020202020204"/>
              </a:rPr>
              <a:t>И</a:t>
            </a:r>
            <a:r>
              <a:rPr sz="1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ВЫСШЕГО</a:t>
            </a:r>
            <a:r>
              <a:rPr sz="1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ОБРАЗОВАНИЯ</a:t>
            </a:r>
            <a:r>
              <a:rPr sz="1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РОССИЙСКОЙ</a:t>
            </a:r>
            <a:r>
              <a:rPr sz="1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ФЕДЕРАЦИИ</a:t>
            </a:r>
            <a:endParaRPr sz="10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440"/>
              </a:lnSpc>
              <a:spcBef>
                <a:spcPts val="45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Федеральное</a:t>
            </a:r>
            <a:r>
              <a:rPr sz="12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государственное</a:t>
            </a:r>
            <a:r>
              <a:rPr sz="1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бюджетное</a:t>
            </a:r>
            <a:r>
              <a:rPr sz="1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образовательное</a:t>
            </a:r>
            <a:r>
              <a:rPr sz="1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учреждение</a:t>
            </a:r>
            <a:r>
              <a:rPr sz="1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высшего </a:t>
            </a:r>
            <a:r>
              <a:rPr sz="120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образования</a:t>
            </a:r>
            <a:endParaRPr sz="1200" dirty="0">
              <a:latin typeface="Arial" panose="020B0604020202020204"/>
              <a:cs typeface="Arial" panose="020B0604020202020204"/>
            </a:endParaRPr>
          </a:p>
          <a:p>
            <a:pPr marL="575310" marR="567690" algn="ctr">
              <a:lnSpc>
                <a:spcPts val="3360"/>
              </a:lnSpc>
              <a:spcBef>
                <a:spcPts val="335"/>
              </a:spcBef>
            </a:pPr>
            <a:r>
              <a:rPr sz="1400" b="1" spc="-100" dirty="0">
                <a:latin typeface="Tahoma" panose="020B0604030504040204"/>
                <a:cs typeface="Tahoma" panose="020B0604030504040204"/>
              </a:rPr>
              <a:t>"</a:t>
            </a:r>
            <a:r>
              <a:rPr sz="1400" b="1" dirty="0">
                <a:latin typeface="Arial" panose="020B0604020202020204"/>
                <a:cs typeface="Arial" panose="020B0604020202020204"/>
              </a:rPr>
              <a:t>МИРЭА</a:t>
            </a:r>
            <a:r>
              <a:rPr sz="14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5" dirty="0">
                <a:latin typeface="Tahoma" panose="020B0604030504040204"/>
                <a:cs typeface="Tahoma" panose="020B0604030504040204"/>
              </a:rPr>
              <a:t>-</a:t>
            </a:r>
            <a:r>
              <a:rPr sz="14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1400" b="1" spc="-35" dirty="0">
                <a:latin typeface="Arial" panose="020B0604020202020204"/>
                <a:cs typeface="Arial" panose="020B0604020202020204"/>
              </a:rPr>
              <a:t>Р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о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ссийски</a:t>
            </a:r>
            <a:r>
              <a:rPr sz="1400" b="1" dirty="0">
                <a:latin typeface="Arial" panose="020B0604020202020204"/>
                <a:cs typeface="Arial" panose="020B0604020202020204"/>
              </a:rPr>
              <a:t>й</a:t>
            </a:r>
            <a:r>
              <a:rPr sz="14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т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е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хн</a:t>
            </a:r>
            <a:r>
              <a:rPr sz="1400" b="1" spc="-35" dirty="0">
                <a:latin typeface="Arial" panose="020B0604020202020204"/>
                <a:cs typeface="Arial" panose="020B0604020202020204"/>
              </a:rPr>
              <a:t>о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л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огич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е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ски</a:t>
            </a:r>
            <a:r>
              <a:rPr sz="1400" b="1" dirty="0">
                <a:latin typeface="Arial" panose="020B0604020202020204"/>
                <a:cs typeface="Arial" panose="020B0604020202020204"/>
              </a:rPr>
              <a:t>й</a:t>
            </a:r>
            <a:r>
              <a:rPr sz="1400" b="1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уни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в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ерсит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е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т</a:t>
            </a:r>
            <a:r>
              <a:rPr sz="1400" b="1" spc="-70" dirty="0">
                <a:latin typeface="Tahoma" panose="020B0604030504040204"/>
                <a:cs typeface="Tahoma" panose="020B0604030504040204"/>
              </a:rPr>
              <a:t>" 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РТУ</a:t>
            </a:r>
            <a:r>
              <a:rPr sz="14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МИРЭА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Инсти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т</a:t>
            </a:r>
            <a:r>
              <a:rPr sz="1400" dirty="0">
                <a:latin typeface="Arial" panose="020B0604020202020204"/>
                <a:cs typeface="Arial" panose="020B0604020202020204"/>
              </a:rPr>
              <a:t>ут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информационны</a:t>
            </a:r>
            <a:r>
              <a:rPr sz="1400" dirty="0">
                <a:latin typeface="Arial" panose="020B0604020202020204"/>
                <a:cs typeface="Arial" panose="020B0604020202020204"/>
              </a:rPr>
              <a:t>х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т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е</a:t>
            </a:r>
            <a:r>
              <a:rPr sz="1400" dirty="0">
                <a:latin typeface="Arial" panose="020B0604020202020204"/>
                <a:cs typeface="Arial" panose="020B0604020202020204"/>
              </a:rPr>
              <a:t>хн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о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л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оги</a:t>
            </a:r>
            <a:r>
              <a:rPr sz="1400" dirty="0">
                <a:latin typeface="Arial" panose="020B0604020202020204"/>
                <a:cs typeface="Arial" panose="020B0604020202020204"/>
              </a:rPr>
              <a:t>й</a:t>
            </a:r>
            <a:r>
              <a:rPr sz="1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25" dirty="0">
                <a:latin typeface="Tahoma" panose="020B0604030504040204"/>
                <a:cs typeface="Tahoma" panose="020B0604030504040204"/>
              </a:rPr>
              <a:t>(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И</a:t>
            </a:r>
            <a:r>
              <a:rPr sz="1400" dirty="0">
                <a:latin typeface="Arial" panose="020B0604020202020204"/>
                <a:cs typeface="Arial" panose="020B0604020202020204"/>
              </a:rPr>
              <a:t>Т</a:t>
            </a:r>
            <a:r>
              <a:rPr sz="1400" spc="-120" dirty="0">
                <a:latin typeface="Tahoma" panose="020B0604030504040204"/>
                <a:cs typeface="Tahoma" panose="020B0604030504040204"/>
              </a:rPr>
              <a:t>)</a:t>
            </a:r>
            <a:endParaRPr sz="140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Каф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е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др</a:t>
            </a:r>
            <a:r>
              <a:rPr sz="1400" dirty="0">
                <a:latin typeface="Arial" panose="020B0604020202020204"/>
                <a:cs typeface="Arial" panose="020B0604020202020204"/>
              </a:rPr>
              <a:t>а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пра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к</a:t>
            </a:r>
            <a:r>
              <a:rPr sz="1400" dirty="0">
                <a:latin typeface="Arial" panose="020B0604020202020204"/>
                <a:cs typeface="Arial" panose="020B0604020202020204"/>
              </a:rPr>
              <a:t>тичес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к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о</a:t>
            </a:r>
            <a:r>
              <a:rPr sz="1400" dirty="0">
                <a:latin typeface="Arial" panose="020B0604020202020204"/>
                <a:cs typeface="Arial" panose="020B0604020202020204"/>
              </a:rPr>
              <a:t>й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и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при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к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ладно</a:t>
            </a:r>
            <a:r>
              <a:rPr sz="1400" dirty="0">
                <a:latin typeface="Arial" panose="020B0604020202020204"/>
                <a:cs typeface="Arial" panose="020B0604020202020204"/>
              </a:rPr>
              <a:t>й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информ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а</a:t>
            </a:r>
            <a:r>
              <a:rPr sz="1400" dirty="0">
                <a:latin typeface="Arial" panose="020B0604020202020204"/>
                <a:cs typeface="Arial" panose="020B0604020202020204"/>
              </a:rPr>
              <a:t>тики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25" dirty="0">
                <a:latin typeface="Tahoma" panose="020B0604030504040204"/>
                <a:cs typeface="Tahoma" panose="020B0604030504040204"/>
              </a:rPr>
              <a:t>(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ПП</a:t>
            </a:r>
            <a:r>
              <a:rPr sz="1400" dirty="0">
                <a:latin typeface="Arial" panose="020B0604020202020204"/>
                <a:cs typeface="Arial" panose="020B0604020202020204"/>
              </a:rPr>
              <a:t>И</a:t>
            </a:r>
            <a:r>
              <a:rPr sz="1400" spc="-120" dirty="0">
                <a:latin typeface="Tahoma" panose="020B0604030504040204"/>
                <a:cs typeface="Tahoma" panose="020B0604030504040204"/>
              </a:rPr>
              <a:t>)</a:t>
            </a:r>
            <a:endParaRPr sz="14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lang="ru-RU" sz="1400" b="1" spc="-65" dirty="0" smtClean="0">
                <a:latin typeface="Tahoma" panose="020B0604030504040204"/>
                <a:cs typeface="Tahoma" panose="020B0604030504040204"/>
              </a:rPr>
              <a:t>Доклад</a:t>
            </a:r>
            <a:endParaRPr lang="ru-RU" sz="1400" b="1" spc="-65" dirty="0" smtClean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1400" b="1" dirty="0" err="1" smtClean="0">
                <a:latin typeface="Arial" panose="020B0604020202020204"/>
                <a:cs typeface="Arial" panose="020B0604020202020204"/>
              </a:rPr>
              <a:t>по</a:t>
            </a:r>
            <a:r>
              <a:rPr sz="1400" b="1" spc="-12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дисциплине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1400" b="1" spc="-25" dirty="0">
                <a:latin typeface="Tahoma" panose="020B0604030504040204"/>
                <a:cs typeface="Tahoma" panose="020B0604030504040204"/>
              </a:rPr>
              <a:t>«</a:t>
            </a:r>
            <a:r>
              <a:rPr lang="ru-RU" sz="1400" b="1" spc="-25" dirty="0">
                <a:latin typeface="Tahoma" panose="020B0604030504040204"/>
                <a:cs typeface="Tahoma" panose="020B0604030504040204"/>
              </a:rPr>
              <a:t>Анализ и концептуальное моделирование систем</a:t>
            </a:r>
            <a:r>
              <a:rPr sz="1400" b="1" spc="-45" dirty="0">
                <a:latin typeface="Tahoma" panose="020B0604030504040204"/>
                <a:cs typeface="Tahoma" panose="020B0604030504040204"/>
              </a:rPr>
              <a:t>»</a:t>
            </a:r>
            <a:endParaRPr sz="1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24" y="4208338"/>
            <a:ext cx="3450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Вып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о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лнил</a:t>
            </a:r>
            <a:r>
              <a:rPr sz="1400" dirty="0">
                <a:latin typeface="Arial" panose="020B0604020202020204"/>
                <a:cs typeface="Arial" panose="020B0604020202020204"/>
              </a:rPr>
              <a:t>и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с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т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у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дент</a:t>
            </a:r>
            <a:r>
              <a:rPr sz="1400" dirty="0">
                <a:latin typeface="Arial" panose="020B0604020202020204"/>
                <a:cs typeface="Arial" panose="020B0604020202020204"/>
              </a:rPr>
              <a:t>ы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г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р</a:t>
            </a:r>
            <a:r>
              <a:rPr sz="1400" dirty="0">
                <a:latin typeface="Arial" panose="020B0604020202020204"/>
                <a:cs typeface="Arial" panose="020B0604020202020204"/>
              </a:rPr>
              <a:t>уппы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ИН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Б</a:t>
            </a:r>
            <a:r>
              <a:rPr sz="1400" dirty="0">
                <a:latin typeface="Arial" panose="020B0604020202020204"/>
                <a:cs typeface="Arial" panose="020B0604020202020204"/>
              </a:rPr>
              <a:t>О</a:t>
            </a:r>
            <a:r>
              <a:rPr sz="1400" spc="20" dirty="0">
                <a:latin typeface="Tahoma" panose="020B0604030504040204"/>
                <a:cs typeface="Tahoma" panose="020B0604030504040204"/>
              </a:rPr>
              <a:t>-10-21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200" y="4208145"/>
            <a:ext cx="219456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1400" spc="-5" dirty="0" err="1" smtClean="0">
                <a:latin typeface="Arial" panose="020B0604020202020204"/>
                <a:cs typeface="Arial" panose="020B0604020202020204"/>
              </a:rPr>
              <a:t>          Четырин Б</a:t>
            </a:r>
            <a:r>
              <a:rPr lang="en-US" sz="1400" spc="-5" dirty="0" err="1" smtClean="0">
                <a:latin typeface="Arial" panose="020B0604020202020204"/>
                <a:cs typeface="Arial" panose="020B0604020202020204"/>
              </a:rPr>
              <a:t>.</a:t>
            </a:r>
            <a:r>
              <a:rPr lang="ru-RU" sz="1400" spc="-5" dirty="0" err="1" smtClean="0">
                <a:latin typeface="Arial" panose="020B0604020202020204"/>
                <a:cs typeface="Arial" panose="020B0604020202020204"/>
              </a:rPr>
              <a:t>П</a:t>
            </a:r>
            <a:r>
              <a:rPr lang="en-US" sz="1400" spc="-5" dirty="0" err="1" smtClean="0">
                <a:latin typeface="Arial" panose="020B0604020202020204"/>
                <a:cs typeface="Arial" panose="020B0604020202020204"/>
              </a:rPr>
              <a:t>.</a:t>
            </a:r>
            <a:r>
              <a:rPr lang="ru-RU" sz="1400" spc="-5" dirty="0" smtClean="0">
                <a:latin typeface="Arial" panose="020B0604020202020204"/>
                <a:cs typeface="Arial" panose="020B0604020202020204"/>
              </a:rPr>
              <a:t> </a:t>
            </a:r>
            <a:endParaRPr sz="1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24" y="4635058"/>
            <a:ext cx="266890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Приня</a:t>
            </a:r>
            <a:r>
              <a:rPr sz="1400" dirty="0">
                <a:latin typeface="Arial" panose="020B0604020202020204"/>
                <a:cs typeface="Arial" panose="020B0604020202020204"/>
              </a:rPr>
              <a:t>л</a:t>
            </a:r>
            <a:r>
              <a:rPr lang="ru-RU" sz="1400" dirty="0">
                <a:latin typeface="Arial" panose="020B0604020202020204"/>
                <a:cs typeface="Arial" panose="020B0604020202020204"/>
              </a:rPr>
              <a:t>а</a:t>
            </a:r>
            <a:r>
              <a:rPr sz="1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1400" spc="-120" dirty="0">
                <a:latin typeface="Arial" panose="020B0604020202020204"/>
                <a:cs typeface="Arial" panose="020B0604020202020204"/>
              </a:rPr>
              <a:t>ассистент</a:t>
            </a:r>
            <a:endParaRPr lang="ru-RU" sz="1400" spc="-12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7060" y="4634865"/>
            <a:ext cx="120713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Свищё</a:t>
            </a:r>
            <a:r>
              <a:rPr sz="1400" dirty="0">
                <a:latin typeface="Arial" panose="020B0604020202020204"/>
                <a:cs typeface="Arial" panose="020B0604020202020204"/>
              </a:rPr>
              <a:t>в</a:t>
            </a:r>
            <a:r>
              <a:rPr lang="ru-RU" sz="1400" dirty="0">
                <a:latin typeface="Arial" panose="020B0604020202020204"/>
                <a:cs typeface="Arial" panose="020B0604020202020204"/>
              </a:rPr>
              <a:t>а</a:t>
            </a:r>
            <a:r>
              <a:rPr sz="1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1400" spc="-125" dirty="0">
                <a:latin typeface="Arial" panose="020B0604020202020204"/>
                <a:cs typeface="Arial" panose="020B0604020202020204"/>
              </a:rPr>
              <a:t>И</a:t>
            </a:r>
            <a:r>
              <a:rPr sz="1400" spc="-135" dirty="0">
                <a:latin typeface="Tahoma" panose="020B0604030504040204"/>
                <a:cs typeface="Tahoma" panose="020B0604030504040204"/>
              </a:rPr>
              <a:t>.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В</a:t>
            </a:r>
            <a:r>
              <a:rPr sz="1400" spc="-130" dirty="0">
                <a:latin typeface="Tahoma" panose="020B0604030504040204"/>
                <a:cs typeface="Tahoma" panose="020B0604030504040204"/>
              </a:rPr>
              <a:t>.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373833"/>
            <a:ext cx="7124125" cy="294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lang="ru-RU" b="1" i="1" dirty="0">
                <a:latin typeface="Arial Black" panose="020B0A04020102020204" charset="0"/>
                <a:cs typeface="Arial Black" panose="020B0A04020102020204" charset="0"/>
              </a:rPr>
              <a:t>Заключение</a:t>
            </a:r>
            <a:endParaRPr lang="ru-RU" b="1" i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28600" y="668655"/>
            <a:ext cx="8087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статье мы обсудили фундаментальные концепции IR и NLP. В первую очередь мы сосредоточились на методах и алгоритмах, которые наиболее часто используются для автоматического извлечения ключевых фраз. Наконец, мы рассмотрели процесс и алгоритмы, которые мы можем использовать для идентификации и выбора ключевых фраз.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3" descr="NLP"/>
          <p:cNvPicPr>
            <a:picLocks noChangeAspect="1"/>
          </p:cNvPicPr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>
            <a:off x="228600" y="1971675"/>
            <a:ext cx="4802505" cy="290449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038350"/>
            <a:ext cx="4056380" cy="1584325"/>
          </a:xfrm>
          <a:prstGeom prst="rect">
            <a:avLst/>
          </a:prstGeom>
          <a:effectLst>
            <a:softEdge rad="3175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779886"/>
            <a:ext cx="740664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4605" algn="ctr">
              <a:lnSpc>
                <a:spcPct val="100000"/>
              </a:lnSpc>
              <a:spcBef>
                <a:spcPts val="140"/>
              </a:spcBef>
            </a:pPr>
            <a:r>
              <a:rPr spc="105" dirty="0"/>
              <a:t>Спасибо</a:t>
            </a:r>
            <a:r>
              <a:rPr spc="-160" dirty="0"/>
              <a:t> </a:t>
            </a:r>
            <a:r>
              <a:rPr spc="80" dirty="0"/>
              <a:t>за</a:t>
            </a:r>
            <a:r>
              <a:rPr spc="-155" dirty="0"/>
              <a:t> </a:t>
            </a:r>
            <a:r>
              <a:rPr spc="40" dirty="0"/>
              <a:t>внимание!</a:t>
            </a:r>
            <a:endParaRPr spc="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-515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5" y="1758315"/>
            <a:ext cx="914781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155" dirty="0">
                <a:solidFill>
                  <a:schemeClr val="bg1"/>
                </a:solidFill>
              </a:rPr>
              <a:t>Способы автоматизированного извлечения знаний о предметной области из текстов</a:t>
            </a:r>
            <a:br>
              <a:rPr spc="155" dirty="0">
                <a:solidFill>
                  <a:schemeClr val="bg1"/>
                </a:solidFill>
              </a:rPr>
            </a:br>
            <a:r>
              <a:rPr spc="155" dirty="0">
                <a:solidFill>
                  <a:schemeClr val="bg1"/>
                </a:solidFill>
              </a:rPr>
              <a:t>электронных документов</a:t>
            </a:r>
            <a:endParaRPr spc="15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32740"/>
            <a:ext cx="6046470" cy="6330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ru-RU" sz="2000" i="1" spc="-135" dirty="0">
                <a:latin typeface="Arial Black" panose="020B0A04020102020204" charset="0"/>
                <a:cs typeface="Arial Black" panose="020B0A04020102020204" charset="0"/>
              </a:rPr>
              <a:t>Способы</a:t>
            </a:r>
            <a:r>
              <a:rPr sz="2000" i="1" spc="-135"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ru-RU" sz="2000" i="1" spc="-135" dirty="0">
                <a:latin typeface="Arial Black" panose="020B0A04020102020204" charset="0"/>
                <a:cs typeface="Arial Black" panose="020B0A04020102020204" charset="0"/>
              </a:rPr>
              <a:t>извлечения знаний из текстов электронных документов</a:t>
            </a:r>
            <a:endParaRPr lang="ru-RU" sz="2000" i="1" spc="-135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28600" y="1352550"/>
            <a:ext cx="5674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b="1">
                <a:latin typeface="Arial Black" panose="020B0A04020102020204" charset="0"/>
                <a:cs typeface="Arial Black" panose="020B0A04020102020204" charset="0"/>
              </a:rPr>
              <a:t>1) Токенизация</a:t>
            </a:r>
            <a:endParaRPr lang="ru-RU" altLang="en-US" b="1"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ru-RU" altLang="en-US" b="1">
                <a:latin typeface="Arial Black" panose="020B0A04020102020204" charset="0"/>
                <a:cs typeface="Arial Black" panose="020B0A04020102020204" charset="0"/>
              </a:rPr>
              <a:t>2) Стемминг и лемматизация</a:t>
            </a:r>
            <a:endParaRPr lang="ru-RU" altLang="en-US" b="1"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ru-RU" altLang="en-US" b="1">
                <a:latin typeface="Arial Black" panose="020B0A04020102020204" charset="0"/>
                <a:cs typeface="Arial Black" panose="020B0A04020102020204" charset="0"/>
              </a:rPr>
              <a:t>3) Пометка частью речи (</a:t>
            </a:r>
            <a:r>
              <a:rPr lang="en-US" altLang="ru-RU" b="1">
                <a:latin typeface="Arial Black" panose="020B0A04020102020204" charset="0"/>
                <a:cs typeface="Arial Black" panose="020B0A04020102020204" charset="0"/>
              </a:rPr>
              <a:t>POST</a:t>
            </a:r>
            <a:r>
              <a:rPr lang="ru-RU" altLang="en-US" b="1">
                <a:latin typeface="Arial Black" panose="020B0A04020102020204" charset="0"/>
                <a:cs typeface="Arial Black" panose="020B0A04020102020204" charset="0"/>
              </a:rPr>
              <a:t>)</a:t>
            </a:r>
            <a:endParaRPr lang="ru-RU" altLang="en-US" b="1"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en-US" altLang="ru-RU" b="1">
                <a:latin typeface="Arial Black" panose="020B0A04020102020204" charset="0"/>
                <a:cs typeface="Arial Black" panose="020B0A04020102020204" charset="0"/>
              </a:rPr>
              <a:t>4)</a:t>
            </a:r>
            <a:r>
              <a:rPr lang="ru-RU" altLang="en-US" b="1">
                <a:latin typeface="Arial Black" panose="020B0A04020102020204" charset="0"/>
                <a:cs typeface="Arial Black" panose="020B0A04020102020204" charset="0"/>
              </a:rPr>
              <a:t> Распознавание именованных объектов (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NER</a:t>
            </a:r>
            <a:r>
              <a:rPr lang="ru-RU" altLang="en-US" b="1">
                <a:latin typeface="Arial Black" panose="020B0A04020102020204" charset="0"/>
                <a:cs typeface="Arial Black" panose="020B0A04020102020204" charset="0"/>
              </a:rPr>
              <a:t>)</a:t>
            </a:r>
            <a:endParaRPr lang="ru-RU" altLang="en-US" b="1"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en-US" altLang="ru-RU" b="1">
                <a:latin typeface="Arial Black" panose="020B0A04020102020204" charset="0"/>
                <a:cs typeface="Arial Black" panose="020B0A04020102020204" charset="0"/>
              </a:rPr>
              <a:t>5)</a:t>
            </a:r>
            <a:r>
              <a:rPr lang="ru-RU" altLang="en-US" b="1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ru-RU" altLang="ru-RU" b="1">
                <a:latin typeface="Arial Black" panose="020B0A04020102020204" charset="0"/>
                <a:cs typeface="Arial Black" panose="020B0A04020102020204" charset="0"/>
              </a:rPr>
              <a:t>Извлечение словосочетаний</a:t>
            </a:r>
            <a:endParaRPr lang="ru-RU" altLang="ru-RU" b="1"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ru-RU" altLang="ru-RU" b="1">
                <a:latin typeface="Arial Black" panose="020B0A04020102020204" charset="0"/>
                <a:cs typeface="Arial Black" panose="020B0A04020102020204" charset="0"/>
              </a:rPr>
              <a:t>6) Контролируемые методы извлечения ключевых фраз</a:t>
            </a:r>
            <a:endParaRPr lang="ru-RU" altLang="ru-RU" b="1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819150"/>
            <a:ext cx="8180009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0215" algn="just" fontAlgn="auto">
              <a:lnSpc>
                <a:spcPct val="115000"/>
              </a:lnSpc>
              <a:spcBef>
                <a:spcPts val="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 относится к процессу разбиения текста на более мелкие токены. Это может включать разбиение абзацев на предложения, а предложений на слова, части слов или даже символы. Это фундаментальный шаг к созданию словаря, необходимого для выполнения любой задачи в НейроЛингвистическогоПрограммирования: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597593" y="285750"/>
            <a:ext cx="1899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ru-RU" altLang="en-US" b="1" i="1">
                <a:latin typeface="Arial Black" panose="020B0A04020102020204" charset="0"/>
                <a:cs typeface="Arial Black" panose="020B0A04020102020204" charset="0"/>
              </a:rPr>
              <a:t>Токенизация</a:t>
            </a:r>
            <a:endParaRPr lang="ru-RU" altLang="en-US" b="1" i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200" y="1885950"/>
            <a:ext cx="5981700" cy="103822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80975" y="3181350"/>
            <a:ext cx="8750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наиболее важных соображений при токенизации является определение границ. Например, в английском языке слова разделяются пробелами, но это может быть неверно в других языках. В зависимости от уровня, на который мы хотим разбить текст, мы можем выбрать токенизацию слов, токенизацию символов или токенизацию вложенных слов.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89530" y="209550"/>
            <a:ext cx="389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b="1" i="1" spc="5" dirty="0" smtClean="0">
                <a:uFill>
                  <a:solidFill>
                    <a:srgbClr val="000000"/>
                  </a:solidFill>
                </a:uFill>
                <a:latin typeface="Arial Black" panose="020B0A04020102020204" charset="0"/>
                <a:cs typeface="Arial Black" panose="020B0A04020102020204" charset="0"/>
              </a:rPr>
              <a:t>Стемминг и Лемматизация</a:t>
            </a:r>
            <a:r>
              <a:rPr lang="en-US" u="heavy" spc="5" dirty="0" smtClean="0">
                <a:uFill>
                  <a:solidFill>
                    <a:srgbClr val="000000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endParaRPr lang="ru-RU" u="heavy" spc="5" dirty="0">
              <a:uFill>
                <a:solidFill>
                  <a:srgbClr val="000000"/>
                </a:solidFill>
              </a:u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52400" y="666750"/>
            <a:ext cx="8774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В естественных языках слова могут принимать различные формы, которые изменяют их грамматическое употребление, но не их семантическое значение. Например, travel, travelling, travels и travelled имеют разное употребление, но схожие значения. В области НЛП эти формы слова известны как словоизменительные формы. Для IR часто желательно привести все эти слова к их базовой форме: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5025" y="1708785"/>
            <a:ext cx="4933950" cy="11715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60020" y="3486150"/>
            <a:ext cx="8823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как стеммирования, так и лемматизации является генерация базовой формы изменяемых слов в тексте. Использование эвристического подхода с использованием стемминга является болеегрубым путем отсечения окончания слова для получения его базовой формы. Лемматизация более сложна и для достижения того же результата использует словарный запас и морфологический анализ слов.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410" y="209550"/>
            <a:ext cx="6393815" cy="436245"/>
          </a:xfrm>
        </p:spPr>
        <p:txBody>
          <a:bodyPr>
            <a:normAutofit/>
          </a:bodyPr>
          <a:lstStyle/>
          <a:p>
            <a:pPr algn="ctr"/>
            <a:r>
              <a:rPr lang="ru-RU" sz="2000" b="1" i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Пометка частью речи (</a:t>
            </a:r>
            <a:r>
              <a:rPr lang="en-US" sz="2000" b="1" i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POST</a:t>
            </a:r>
            <a:r>
              <a:rPr lang="ru-RU" sz="2000" b="1" i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)</a:t>
            </a:r>
            <a:endParaRPr lang="ru-RU" sz="2000" b="1" i="1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96850" y="742950"/>
            <a:ext cx="87515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речи, или просто PoS, - это категория слов со схожими грамматическими свойствами. В английском языке мы обычно выделяем девять частей речи, </a:t>
            </a:r>
            <a:r>
              <a:rPr lang="en-US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таких как существительное, глагол, артикль, прилагательное и другие. Мы можем использовать одно и то же слово в предложении как существительное или как глагол. Например, посмотрите на использование слова парк в этом предложении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" y="1657350"/>
            <a:ext cx="3561080" cy="9448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96850" y="3867150"/>
            <a:ext cx="87198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По сути, пометка частью речи - это процесс выделения слова в тексте как соответствующего определенной части</a:t>
            </a:r>
            <a:r>
              <a:rPr lang="en-US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речи в зависимости от его использования.</a:t>
            </a:r>
            <a:r>
              <a:rPr lang="en-US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мы используем основанный на правилах или стохастический алгоритм</a:t>
            </a:r>
            <a:r>
              <a:rPr lang="en-US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тегирования для достижения этого автоматически. PoS-теги имеют несколько применений в NLP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793240"/>
            <a:ext cx="4392295" cy="1873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870" y="133350"/>
            <a:ext cx="7406640" cy="692785"/>
          </a:xfrm>
        </p:spPr>
        <p:txBody>
          <a:bodyPr>
            <a:noAutofit/>
          </a:bodyPr>
          <a:lstStyle/>
          <a:p>
            <a:pPr algn="ctr"/>
            <a:r>
              <a:rPr lang="ru-RU" altLang="ru-RU" sz="1800" b="1" i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Распознование именованных объектов (</a:t>
            </a:r>
            <a:r>
              <a:rPr lang="en-US" altLang="ru-RU" sz="1800" b="1" i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NER</a:t>
            </a:r>
            <a:r>
              <a:rPr lang="ru-RU" altLang="ru-RU" sz="1800" b="1" i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)</a:t>
            </a:r>
            <a:endParaRPr lang="ru-RU" altLang="ru-RU" sz="1800" b="1" i="1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52400" y="895350"/>
            <a:ext cx="88315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Именованный объект относится к объекту реального мира, такому как города, люди или организации. Например, Baeldung, London, Jack Daniel, все они могут быть названы именованными объектами в любом тексте. В некоторых случаях именованные объекты могут также включать временные и числовые выражения, например 400 морских миль или 2020 год. Например, давайте проанализируем следующее предложение: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1848485"/>
            <a:ext cx="3500120" cy="179768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52400" y="3714750"/>
            <a:ext cx="88315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именованных объектов - это процесс идентификации именованных объектов в неструктурированных текстах. Существует несколько основанных на правилах и статистических алгоритмов для автоматического распознавания именованных объектов.</a:t>
            </a:r>
            <a:r>
              <a:rPr lang="en-US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Статистическое распознавание именованных объектов обычно включает контролируемые и полууправляемые модели машинного обучения. Это имеет множество применений в IR, таких как классификация контента, индексирование и рекомендации.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985" y="1848485"/>
            <a:ext cx="4837430" cy="1949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840" y="209550"/>
            <a:ext cx="4084320" cy="465455"/>
          </a:xfrm>
        </p:spPr>
        <p:txBody>
          <a:bodyPr>
            <a:normAutofit/>
          </a:bodyPr>
          <a:lstStyle/>
          <a:p>
            <a:pPr algn="ctr"/>
            <a:r>
              <a:rPr lang="ru-RU" sz="1800" b="1" i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Извлечение словосочетаний</a:t>
            </a:r>
            <a:endParaRPr lang="ru-RU" sz="1800" b="1" i="1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52400" y="742950"/>
            <a:ext cx="8833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Коллокация в основном относится к последовательности токенов, которые встречаются вместе в корпусе чаще, чем то, что мы можем считать совпадением. Это имеет скорее культурное значение, чем грамматическую ориентацию. Например, в обычной практике мы довольно часто используем такие фразы, как “крепкий чай” и “мощный компьютер”. Существует шесть основных типов словосочетаний: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96085"/>
            <a:ext cx="5868670" cy="122872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55575" y="3638550"/>
            <a:ext cx="88328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0215" algn="just" fontAlgn="auto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словосочетаний - это задача автоматического определения всех словосочетаний в тексте с использованием алгоритма. Один из простейших алгоритмов для определения словосочетаний использует их частоту в корпусе. Более сложные алгоритмы могут использовать методы, основанные на средних значениях и отклонениях, а также точечные взаимные информационные показатели. Это может иметь полезные применения в задачах IR.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2895600" y="285750"/>
            <a:ext cx="347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ru-RU" altLang="en-US" b="1" i="1">
                <a:latin typeface="Arial Black" panose="020B0A04020102020204" charset="0"/>
                <a:cs typeface="Arial Black" panose="020B0A04020102020204" charset="0"/>
              </a:rPr>
              <a:t>Контролируемые методы</a:t>
            </a:r>
            <a:endParaRPr lang="ru-RU" altLang="en-US" b="1" i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27330" y="742950"/>
            <a:ext cx="87033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извлечения ключевых фраз под наблюдением обычно работают, переформулируя проблему извлечения ключевых фраз в задачи классификации или ранжирования. При использовании подхода классификации нам интересно знать, подходит ли ключевая фраза-кандидат для представления текста или нет. Однако, поскольку это непростая задача, подход ранжирования пытается ранжировать кандидатов попарно на основе их релевантности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52400" y="3486150"/>
            <a:ext cx="87776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несколько традиционных алгоритмов машинного обучения для обучения под наблюдением, которые мы можем использовать здесь. Например, наивный Байесов, деревья принятия решений, машины опорных векторов и многое другое. Однако некоторые конкретные реализации соответствуют всем требованиям больше,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чем другие. Например, KEA - это метод бинарной классификации, который использует TF-IDF (t) и должность  (d) первое появление для выбора ключевых фраз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885950"/>
            <a:ext cx="3390900" cy="66675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2053273" y="2571750"/>
            <a:ext cx="49225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KEA </a:t>
            </a:r>
            <a:r>
              <a:rPr lang="ru-RU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метод наивного Байеса для генерации модели</a:t>
            </a:r>
            <a:endParaRPr lang="ru-RU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0</TotalTime>
  <Words>5934</Words>
  <Application>WPS Presentation</Application>
  <PresentationFormat>Экран (16:9)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8" baseType="lpstr">
      <vt:lpstr>Arial</vt:lpstr>
      <vt:lpstr>SimSun</vt:lpstr>
      <vt:lpstr>Wingdings</vt:lpstr>
      <vt:lpstr>Corbel</vt:lpstr>
      <vt:lpstr>Trebuchet MS</vt:lpstr>
      <vt:lpstr>Arial</vt:lpstr>
      <vt:lpstr>Tahoma</vt:lpstr>
      <vt:lpstr>Times New Roman</vt:lpstr>
      <vt:lpstr>Times New Roman</vt:lpstr>
      <vt:lpstr>Microsoft YaHei</vt:lpstr>
      <vt:lpstr>Arial Unicode MS</vt:lpstr>
      <vt:lpstr>Calibri</vt:lpstr>
      <vt:lpstr>Arial Black</vt:lpstr>
      <vt:lpstr>Sylfaen</vt:lpstr>
      <vt:lpstr>Sitka Heading</vt:lpstr>
      <vt:lpstr>Sitka Banner</vt:lpstr>
      <vt:lpstr>Segoe UI</vt:lpstr>
      <vt:lpstr>MS PGothic</vt:lpstr>
      <vt:lpstr>Microsoft JhengHei UI</vt:lpstr>
      <vt:lpstr>Haettenschweiler</vt:lpstr>
      <vt:lpstr>Franklin Gothic Demi Cond</vt:lpstr>
      <vt:lpstr>Bahnschrift SemiBold</vt:lpstr>
      <vt:lpstr>Bahnschrift SemiLight SemiCondensed</vt:lpstr>
      <vt:lpstr>Book Antiqua</vt:lpstr>
      <vt:lpstr>Segoe UI Light</vt:lpstr>
      <vt:lpstr>Segoe UI Black</vt:lpstr>
      <vt:lpstr>Базис</vt:lpstr>
      <vt:lpstr>PowerPoint 演示文稿</vt:lpstr>
      <vt:lpstr>ИС в маркетинге</vt:lpstr>
      <vt:lpstr>Программные продукты</vt:lpstr>
      <vt:lpstr>PowerPoint 演示文稿</vt:lpstr>
      <vt:lpstr>Первый критерий - Возможности</vt:lpstr>
      <vt:lpstr>Г а л а к т и к а</vt:lpstr>
      <vt:lpstr>Marketing Expert</vt:lpstr>
      <vt:lpstr>Oracle Marketing</vt:lpstr>
      <vt:lpstr>Второй критерий - преимущества ПП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ПР13_Исаева_Колпакова_ИНБО_10_21</dc:title>
  <dc:creator/>
  <cp:lastModifiedBy>Sinsjar</cp:lastModifiedBy>
  <cp:revision>35</cp:revision>
  <dcterms:created xsi:type="dcterms:W3CDTF">2022-12-14T10:45:00Z</dcterms:created>
  <dcterms:modified xsi:type="dcterms:W3CDTF">2023-05-31T01:38:55Z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577452572DA947109D21264A0C2C7BB7</vt:lpwstr>
  </property>
  <property fmtid="{D5CDD505-2E9C-101B-9397-08002B2CF9AE}" pid="4" name="KSOProductBuildVer">
    <vt:lpwstr>1049-11.2.0.11537</vt:lpwstr>
  </property>
</Properties>
</file>