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60" r:id="rId4"/>
    <p:sldId id="261" r:id="rId5"/>
    <p:sldId id="262" r:id="rId6"/>
    <p:sldId id="263" r:id="rId7"/>
    <p:sldId id="267" r:id="rId8"/>
    <p:sldId id="264" r:id="rId9"/>
    <p:sldId id="265" r:id="rId10"/>
    <p:sldId id="268" r:id="rId11"/>
    <p:sldId id="256" r:id="rId12"/>
    <p:sldId id="269" r:id="rId13"/>
    <p:sldId id="266" r:id="rId14"/>
    <p:sldId id="270" r:id="rId15"/>
    <p:sldId id="258" r:id="rId16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FF0B4-00BF-ED72-3D3F-E46525110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95153-4C53-4539-13CC-2019D8FDE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336ED-96C1-1120-2D36-F6BE0AE0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C9B2-DBCD-5361-697B-25041E01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2F896-3A51-35E6-0D3A-FDABAA98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546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0E883-777F-52F6-255F-CD3441D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C0AE85-5E72-05A9-1B06-8D85AD298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DEDA4E-24B9-6694-4B90-1E4414F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44B5C-7AA0-D7EC-20FE-564094F3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0570E-1FE7-F392-F924-BBC7D084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856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81625-903E-F9E0-0CD3-E54DE3CDB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8804CF-E6D2-D3BA-F5B5-518105EF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DBE42-A8FD-2C52-F8BB-31AB68FC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33927D-CCCD-5C2B-02CD-2CD84B1F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78075-5E5A-7D97-F906-92B11C334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034054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3AA80-DF2C-0661-6F21-AD67E7696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C9E8C6-F983-428F-1885-6D5C7993A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0A3DA-F781-F4CB-A7D5-22541EFA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9121C-C4F8-C546-F7F9-01376334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8A2745-A88A-B9DD-5D9B-492461D1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5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554BD-6DFF-9E84-2605-E6D593C7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3507C-953A-F144-5D4B-E2D58E63B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03F63-9BAC-6BA6-57ED-7EB03684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83D0FF-8D8E-FD0C-59EF-52EB1B3A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B4166-122E-6444-1397-6DE96A6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5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F1B27-4A38-4B60-5414-DB0E0713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DA8255-501B-E5E9-2E36-62EA798DF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141DCB-9F47-C5AD-1AB0-DF456252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4A8F1-6C09-C061-F99F-51E5CD77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BF95D-9528-91FC-0348-88B32854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0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AA490-B569-AC21-CA49-F89BA11E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435A7-D0D5-31AD-4563-5FFDF279C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F1C0B-423A-ED39-7D8E-F53D84E06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15D32-9205-B5B1-5C28-FC905E89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8EDCC-D696-50A8-F6C2-C9ED4631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621D68-1773-9A46-1BA8-753325BA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94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E8D93-E2FB-A8BD-CAC1-91FE8954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C822DA-9ACF-D793-8B5E-78017D8A0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D7650-7376-86AD-FC00-6A812D43E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7A97D2-DF8C-00CE-6AF1-61C8E4F3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81FC28-6E25-3835-BD46-934308DCF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065A6D-F48F-D2A1-99CA-47EC76B3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C63E47-EA73-ED5C-95BB-421D4524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EC95C9-2A2D-F497-D4AD-9DE811D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682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F75E9-DF68-F69A-E1CC-A9DFD252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DF617F-D5A5-1478-8BDF-8277EC75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6FE13-2FF3-CD3C-6562-BA08E599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002FA-A73F-EBE2-0663-231E2CF4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103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7EC4D-C2C8-6D16-7ECA-4B87AC19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5A487E-A0BF-0EA4-709A-6C220B90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888CF4-3F07-4C4D-D7B4-F85AEECA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106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6671D-2047-561F-6408-BFA3088C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D82D8-D803-55F8-7462-753594524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9723B-CED2-8D37-352E-EB06EE819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4DD903-9359-FE04-FA1B-5A4E2F65C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59116F-1E09-DDDF-C71F-A2225566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49F3C0-C823-EA1D-9C86-134CCE81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D3F51-9FF3-0A8A-028C-6A6E101F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BE9B2-9CE6-E0C0-566E-BE34FB2C5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AD308-2521-211A-D0C9-A41F7CCC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3E40F-2554-FB1F-6F85-F14AC5E1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E355A-B63D-6B4E-316E-E5E834D2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9207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A600E-25A0-F808-83D8-E643338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68658F-704C-FA97-64F5-D764D513E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224C20-894E-3668-B881-45AC7EDC1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19B56-CB99-4713-7E1C-A49BCCBD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C67D1-DD4F-7730-A215-D0DC6FB9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A288F-A627-AD11-22D4-4D168825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6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BC90-5B58-6889-8FDF-B0B4F59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B23F45-0AB0-60C1-7968-71B20585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88828-D422-CFAC-381F-818ADC0A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C3531-CB3E-793B-004C-4EE51F5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5DA97-F5B5-A91D-9A74-29EDFCCE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622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50B4D3-78BB-9CFD-8E8C-44372D39FA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F85245-2198-0F9D-2BFA-3DE3776B7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42E85-A56E-9883-E79E-907DA6AF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F3F64-67EF-3CF5-E085-B578C699B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1E266-CAA1-9396-3A5F-4C09375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56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3A83F-110F-8CEF-E9C4-409AED91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23B46-4FE3-7DF7-CD48-C18362A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12A82-3F5E-B395-75D5-8D04B3C0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584B4-6D6B-6BDE-8E5B-66A074D5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61E336-3E83-A7B8-E3B7-C172195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5664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B4A21-6F4A-98B3-088A-B9A65BD7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7150F4-00FA-423A-8C45-D3063251B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F0E76-6167-E970-A0D0-3566ED10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99A7A-D2D0-40F5-6058-20B4DAD6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BBF86-3489-D6B6-FF72-E30BCF3E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27198-6CA0-CEDD-9694-2659A447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4062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BB1E-D249-6B9D-0910-58B95241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B17C1-9AEF-D31F-6ABE-91C927027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9AE4A2-F30A-AA36-0BA9-0309C946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E2F4-D42A-0EA3-70BC-456CF463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1F0BE5-5953-8476-34B4-E963F5BC0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465AA82-D925-F6C4-962B-8A1A033C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5E600D-647E-14E7-F895-1DE418D0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0F8FE3-7770-8E6B-69AF-B8F4DDE3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3000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DD7E9F-1EC3-E6A5-4F89-701A6691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3CDEF1-80EF-E830-4A46-CF504CAC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E0BF71-B098-5666-C3F3-73AC69DF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1A6C50-3EC1-FAF3-6903-87A61432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6366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4126BD-2968-9029-4D4E-F39E8F41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18355-3F61-B9C9-1D8C-F87124AE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DAE48-C6E4-6F18-5850-53487DBB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5332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8AAD-05B9-C9E2-473F-F05836F6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A294D-D7E0-723E-633A-A309F78B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2C5CB-CA86-EE82-EDC5-3C1EAAD39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B74961-04C0-786A-A07C-6CDF82B23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B8404-FD91-71F4-F807-180145E2B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6CD93A-71C0-93CD-81F1-117DDE0C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7128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5929-9F04-48AE-F18E-9D83774B9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CAAFD7-B2FF-6F37-D020-A4DBD5C28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42F471-0621-5004-6603-E6AB4FD2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5E4393-0905-9326-1953-C4D8D2CA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043D7A-5073-7AEE-E3FE-A0458BF2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ECE61-F5DB-B7D7-F267-99631BEB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4990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B7B2EF-914A-C40E-F66B-070E91DB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266DF-44A4-A83C-4111-D84D9102B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A0B21-0D6F-F1BD-70A5-2301164E0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B864-8C52-4681-BD28-53E5959758A9}" type="datetimeFigureOut">
              <a:rPr lang="zh-SG" altLang="en-US" smtClean="0"/>
              <a:t>18/4/2025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57C82-0519-4876-0120-74313B8F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2388A-8E1B-413C-AF10-A9EB8CC3A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3746-90F7-461A-877C-DBD5DB590855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0137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BF2219-16CF-296F-7D2E-E3B91DA9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D4731-3D55-682C-9E7F-1BC549EB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DD302D-BE9B-DB11-B129-6475E4CCE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644F-32BA-4E83-8A3E-4F2E972B1844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256E8-60E0-05C5-3B97-2744C0438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85826-1988-023E-3D54-E1192AF8D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A03-9CF9-4A44-A7EF-393BB1621C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3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8C6C3-86E7-F2EF-7DA3-F358EBD9B7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Task 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AC923-29F0-9B4E-FF51-D8E07747E3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应用建模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341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967964B-07A4-CCF0-877F-AA6A5E5F4CF0}"/>
              </a:ext>
            </a:extLst>
          </p:cNvPr>
          <p:cNvSpPr txBox="1"/>
          <p:nvPr/>
        </p:nvSpPr>
        <p:spPr>
          <a:xfrm>
            <a:off x="165100" y="27686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Task5: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082C0-6282-F1CD-8EB3-187AA80A51D6}"/>
              </a:ext>
            </a:extLst>
          </p:cNvPr>
          <p:cNvSpPr txBox="1"/>
          <p:nvPr/>
        </p:nvSpPr>
        <p:spPr>
          <a:xfrm>
            <a:off x="777240" y="1059180"/>
            <a:ext cx="154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14809A-A150-C92A-0293-919B52ADB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456" y="355518"/>
            <a:ext cx="5984389" cy="5803043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1852E2A-8D0C-8E4C-1244-D92480D81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[用户] -&gt; Controller -&gt; Service -&gt; Repository -&gt; Database Controller --&gt; View --&gt; [用户]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2B576-0C72-53A4-705F-66E9444B133F}"/>
              </a:ext>
            </a:extLst>
          </p:cNvPr>
          <p:cNvSpPr txBox="1"/>
          <p:nvPr/>
        </p:nvSpPr>
        <p:spPr>
          <a:xfrm>
            <a:off x="315125" y="1779945"/>
            <a:ext cx="42603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MVC核心分层：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Controller层：明确处理HTTP请求的入口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Model层：包含业务数据模型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View层：分离展示逻辑，支持多种视图类型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支持模块：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Service层：处理复杂业务逻辑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数据访问层：实现数据持久化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数据库：独立存储层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ea"/>
              </a:rPr>
              <a:t>数据流向优化：</a:t>
            </a:r>
          </a:p>
          <a:p>
            <a:r>
              <a:rPr lang="en-US" altLang="zh-CN" dirty="0">
                <a:latin typeface="+mn-ea"/>
              </a:rPr>
              <a:t>   [</a:t>
            </a:r>
            <a:r>
              <a:rPr lang="zh-CN" altLang="en-US" dirty="0">
                <a:latin typeface="+mn-ea"/>
              </a:rPr>
              <a:t>用户</a:t>
            </a:r>
            <a:r>
              <a:rPr lang="en-US" altLang="zh-CN" dirty="0">
                <a:latin typeface="+mn-ea"/>
              </a:rPr>
              <a:t>] -&gt; Controller -&gt; Service -&gt; Repository -&gt; Database</a:t>
            </a:r>
          </a:p>
          <a:p>
            <a:r>
              <a:rPr lang="en-US" altLang="zh-CN" dirty="0">
                <a:latin typeface="+mn-ea"/>
              </a:rPr>
              <a:t>   Controller --&gt; View --&gt; [</a:t>
            </a:r>
            <a:r>
              <a:rPr lang="zh-CN" altLang="en-US" dirty="0">
                <a:latin typeface="+mn-ea"/>
              </a:rPr>
              <a:t>用户</a:t>
            </a:r>
            <a:r>
              <a:rPr lang="en-US" altLang="zh-CN" dirty="0">
                <a:latin typeface="+mn-ea"/>
              </a:rPr>
              <a:t>]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961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DBFE2-5B35-73A2-477D-8AA90E288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3800716A-7C45-DE56-E856-A87F9F5DDD1B}"/>
              </a:ext>
            </a:extLst>
          </p:cNvPr>
          <p:cNvSpPr txBox="1"/>
          <p:nvPr/>
        </p:nvSpPr>
        <p:spPr>
          <a:xfrm>
            <a:off x="165100" y="27686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Task5: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应用架构设计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39B964-E4AC-69A6-40FC-5C9941C08D85}"/>
              </a:ext>
            </a:extLst>
          </p:cNvPr>
          <p:cNvSpPr txBox="1"/>
          <p:nvPr/>
        </p:nvSpPr>
        <p:spPr>
          <a:xfrm>
            <a:off x="3962400" y="307637"/>
            <a:ext cx="153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effectLst/>
                <a:latin typeface="+mn-ea"/>
              </a:rPr>
              <a:t>多层</a:t>
            </a:r>
            <a:r>
              <a:rPr lang="zh-CN" altLang="en-US" sz="2400" b="1" dirty="0">
                <a:latin typeface="+mn-ea"/>
              </a:rPr>
              <a:t>架构</a:t>
            </a:r>
            <a:endParaRPr lang="zh-SG" altLang="en-US" sz="2400" b="1" dirty="0">
              <a:latin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11AF6B-6D9F-1B92-C27E-1FC798F3C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  <a:ea typeface="Menlo"/>
              </a:rPr>
              <a:t>[用户] -&gt; Controller -&gt; Service -&gt; Repository -&gt; Database Controller --&gt; View --&gt; [用户]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97F8B-9477-2DA0-E346-026117B2C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08" y="934940"/>
            <a:ext cx="9995132" cy="4988119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FDE98A-6A2A-EE4D-3CF5-B8F0D99E71F5}"/>
              </a:ext>
            </a:extLst>
          </p:cNvPr>
          <p:cNvSpPr txBox="1"/>
          <p:nvPr/>
        </p:nvSpPr>
        <p:spPr>
          <a:xfrm>
            <a:off x="3351776" y="5842476"/>
            <a:ext cx="61166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数据访问层（</a:t>
            </a:r>
            <a:r>
              <a:rPr lang="en-US" altLang="zh-CN" sz="1400" dirty="0"/>
              <a:t>Data Access Layer</a:t>
            </a:r>
            <a:r>
              <a:rPr lang="zh-CN" altLang="en-US" sz="1400" dirty="0"/>
              <a:t>）：</a:t>
            </a:r>
          </a:p>
          <a:p>
            <a:r>
              <a:rPr lang="zh-CN" altLang="en-US" sz="1400" dirty="0"/>
              <a:t>包括与数据库交互的模块，如用户管理、课程管理、内容管理、互动功能和数据分析，它们直接与数据库进行数据的存取操作。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FF0D79-4F17-44FB-384F-99163ED78C02}"/>
              </a:ext>
            </a:extLst>
          </p:cNvPr>
          <p:cNvSpPr txBox="1"/>
          <p:nvPr/>
        </p:nvSpPr>
        <p:spPr>
          <a:xfrm>
            <a:off x="8129229" y="243348"/>
            <a:ext cx="42278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客户端层（</a:t>
            </a:r>
            <a:r>
              <a:rPr lang="en-US" altLang="zh-CN" sz="1400" dirty="0"/>
              <a:t>Client Layer</a:t>
            </a:r>
            <a:r>
              <a:rPr lang="zh-CN" altLang="en-US" sz="1400" dirty="0"/>
              <a:t>）：</a:t>
            </a:r>
          </a:p>
          <a:p>
            <a:r>
              <a:rPr lang="zh-CN" altLang="en-US" sz="1400" dirty="0"/>
              <a:t>包括用户的浏览器或移动应用，负责与用户交互，发送请求到服务器端，并展示服务器端返回的数据。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05C2694-57A0-E217-A789-6572C1EA47DF}"/>
              </a:ext>
            </a:extLst>
          </p:cNvPr>
          <p:cNvSpPr txBox="1"/>
          <p:nvPr/>
        </p:nvSpPr>
        <p:spPr>
          <a:xfrm>
            <a:off x="3526855" y="1277820"/>
            <a:ext cx="2340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4.</a:t>
            </a:r>
            <a:r>
              <a:rPr lang="zh-CN" altLang="en-US" sz="1400" dirty="0"/>
              <a:t>数据层（</a:t>
            </a:r>
            <a:r>
              <a:rPr lang="en-US" altLang="zh-CN" sz="1400" dirty="0"/>
              <a:t>Data Layer</a:t>
            </a:r>
            <a:r>
              <a:rPr lang="zh-CN" altLang="en-US" sz="1400" dirty="0"/>
              <a:t>）：</a:t>
            </a:r>
          </a:p>
          <a:p>
            <a:r>
              <a:rPr lang="zh-CN" altLang="en-US" sz="1400" dirty="0"/>
              <a:t>包括用户数据库、课程数据库、内容数据库、互动数据库和分析数据库，负责存储和管理系统的数据。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68CD3E-B33D-6A6C-6135-0B5E9BD8BF74}"/>
              </a:ext>
            </a:extLst>
          </p:cNvPr>
          <p:cNvSpPr txBox="1"/>
          <p:nvPr/>
        </p:nvSpPr>
        <p:spPr>
          <a:xfrm>
            <a:off x="773823" y="3416708"/>
            <a:ext cx="27530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应用层</a:t>
            </a:r>
            <a:r>
              <a:rPr lang="en-US" altLang="zh-CN" sz="1400" dirty="0"/>
              <a:t>/</a:t>
            </a:r>
            <a:r>
              <a:rPr lang="zh-CN" altLang="en-US" sz="1400" dirty="0"/>
              <a:t>业务逻辑层（</a:t>
            </a:r>
            <a:r>
              <a:rPr lang="en-US" altLang="zh-CN" sz="1400" dirty="0"/>
              <a:t>Application/Business Logic Layer</a:t>
            </a:r>
            <a:r>
              <a:rPr lang="zh-CN" altLang="en-US" sz="1400" dirty="0"/>
              <a:t>）：</a:t>
            </a:r>
          </a:p>
          <a:p>
            <a:r>
              <a:rPr lang="zh-CN" altLang="en-US" sz="1400" dirty="0"/>
              <a:t>包括</a:t>
            </a:r>
            <a:r>
              <a:rPr lang="en-US" altLang="zh-CN" sz="1400" dirty="0"/>
              <a:t>Web</a:t>
            </a:r>
            <a:r>
              <a:rPr lang="zh-CN" altLang="en-US" sz="1400" dirty="0"/>
              <a:t>服务器和业务逻辑，负责处理业务规则和应用程序的核心功能，如用户管理、课程管理、内容管理、互动功能和数据分析。</a:t>
            </a:r>
          </a:p>
        </p:txBody>
      </p:sp>
    </p:spTree>
    <p:extLst>
      <p:ext uri="{BB962C8B-B14F-4D97-AF65-F5344CB8AC3E}">
        <p14:creationId xmlns:p14="http://schemas.microsoft.com/office/powerpoint/2010/main" val="1103473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967964B-07A4-CCF0-877F-AA6A5E5F4CF0}"/>
              </a:ext>
            </a:extLst>
          </p:cNvPr>
          <p:cNvSpPr txBox="1"/>
          <p:nvPr/>
        </p:nvSpPr>
        <p:spPr>
          <a:xfrm>
            <a:off x="165100" y="27686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Task6: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3F6F21-3E52-D636-FD9B-BC04904A5E1E}"/>
              </a:ext>
            </a:extLst>
          </p:cNvPr>
          <p:cNvSpPr txBox="1"/>
          <p:nvPr/>
        </p:nvSpPr>
        <p:spPr>
          <a:xfrm>
            <a:off x="622823" y="5188604"/>
            <a:ext cx="308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选择你要登陆的身份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登录或者注册</a:t>
            </a:r>
            <a:endParaRPr lang="zh-SG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E12291-6900-CAF5-8677-749E77A954CF}"/>
              </a:ext>
            </a:extLst>
          </p:cNvPr>
          <p:cNvSpPr txBox="1"/>
          <p:nvPr/>
        </p:nvSpPr>
        <p:spPr>
          <a:xfrm>
            <a:off x="1258141" y="4726939"/>
            <a:ext cx="181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46C4BA7-258E-76C0-02F9-FB0506752062}"/>
              </a:ext>
            </a:extLst>
          </p:cNvPr>
          <p:cNvGrpSpPr/>
          <p:nvPr/>
        </p:nvGrpSpPr>
        <p:grpSpPr>
          <a:xfrm>
            <a:off x="4899897" y="4726939"/>
            <a:ext cx="2392206" cy="1169551"/>
            <a:chOff x="5250180" y="4749740"/>
            <a:chExt cx="2392206" cy="116955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17BF95-4FD3-EE61-B035-370D116F030B}"/>
                </a:ext>
              </a:extLst>
            </p:cNvPr>
            <p:cNvSpPr txBox="1"/>
            <p:nvPr/>
          </p:nvSpPr>
          <p:spPr>
            <a:xfrm>
              <a:off x="5250180" y="4749740"/>
              <a:ext cx="239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home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SG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BF3FF26-3FA0-AADE-934E-9885897C5543}"/>
                </a:ext>
              </a:extLst>
            </p:cNvPr>
            <p:cNvSpPr txBox="1"/>
            <p:nvPr/>
          </p:nvSpPr>
          <p:spPr>
            <a:xfrm>
              <a:off x="5250180" y="5211405"/>
              <a:ext cx="2392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最顶上有页面导航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综合框架型布局</a:t>
              </a:r>
              <a:endParaRPr lang="zh-SG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EA2D95A-B0D5-989A-7A34-213976241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2" y="1809135"/>
            <a:ext cx="3203632" cy="2526891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DECC47-661C-AD39-0F68-E27BEE972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311" y="1766997"/>
            <a:ext cx="3861378" cy="245209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25E1BF-9918-391F-EBF3-DF8EDADA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926" y="1766997"/>
            <a:ext cx="2751129" cy="2362551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02B8A6-FC00-932D-25E5-F26DF4DF38D9}"/>
              </a:ext>
            </a:extLst>
          </p:cNvPr>
          <p:cNvGrpSpPr/>
          <p:nvPr/>
        </p:nvGrpSpPr>
        <p:grpSpPr>
          <a:xfrm>
            <a:off x="8800386" y="4726939"/>
            <a:ext cx="2919665" cy="1169551"/>
            <a:chOff x="5250180" y="4749740"/>
            <a:chExt cx="2392206" cy="1169551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E275F1E-A304-B553-F4AC-FAECB7D51220}"/>
                </a:ext>
              </a:extLst>
            </p:cNvPr>
            <p:cNvSpPr txBox="1"/>
            <p:nvPr/>
          </p:nvSpPr>
          <p:spPr>
            <a:xfrm>
              <a:off x="5250180" y="4749740"/>
              <a:ext cx="239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教师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home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页面</a:t>
              </a:r>
              <a:endParaRPr lang="zh-SG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025EDCC-3191-E683-7022-7475A6397053}"/>
                </a:ext>
              </a:extLst>
            </p:cNvPr>
            <p:cNvSpPr txBox="1"/>
            <p:nvPr/>
          </p:nvSpPr>
          <p:spPr>
            <a:xfrm>
              <a:off x="5250180" y="5211405"/>
              <a:ext cx="2392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顶上、左边有页面导航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型布局</a:t>
              </a:r>
              <a:endParaRPr lang="zh-SG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0940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7D202-E982-A868-3008-B95EBF37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AB0FA72-4D66-2B2D-51AA-23E56F4F8F6A}"/>
              </a:ext>
            </a:extLst>
          </p:cNvPr>
          <p:cNvSpPr txBox="1"/>
          <p:nvPr/>
        </p:nvSpPr>
        <p:spPr>
          <a:xfrm>
            <a:off x="165100" y="27686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Task6: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9C7EF2-D969-0EFC-2FC3-986114BA31E7}"/>
              </a:ext>
            </a:extLst>
          </p:cNvPr>
          <p:cNvSpPr txBox="1"/>
          <p:nvPr/>
        </p:nvSpPr>
        <p:spPr>
          <a:xfrm>
            <a:off x="622823" y="5188604"/>
            <a:ext cx="3084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访问数据库进行数据管理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添加课程</a:t>
            </a:r>
            <a:endParaRPr lang="zh-SG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1B791C-8EAD-E0E8-1308-8A96A01AF609}"/>
              </a:ext>
            </a:extLst>
          </p:cNvPr>
          <p:cNvSpPr txBox="1"/>
          <p:nvPr/>
        </p:nvSpPr>
        <p:spPr>
          <a:xfrm>
            <a:off x="1098184" y="4714730"/>
            <a:ext cx="2133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课程管理页面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F8FDC20-93C6-7C72-1779-5CE5307018C6}"/>
              </a:ext>
            </a:extLst>
          </p:cNvPr>
          <p:cNvGrpSpPr/>
          <p:nvPr/>
        </p:nvGrpSpPr>
        <p:grpSpPr>
          <a:xfrm>
            <a:off x="4899897" y="4726939"/>
            <a:ext cx="2392206" cy="861775"/>
            <a:chOff x="5250180" y="4749740"/>
            <a:chExt cx="2392206" cy="86177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3043EB0-9C6C-8367-0155-E514A3A77A53}"/>
                </a:ext>
              </a:extLst>
            </p:cNvPr>
            <p:cNvSpPr txBox="1"/>
            <p:nvPr/>
          </p:nvSpPr>
          <p:spPr>
            <a:xfrm>
              <a:off x="5250180" y="4749740"/>
              <a:ext cx="239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课程管理页面</a:t>
              </a:r>
              <a:endParaRPr lang="zh-SG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8E6B38-4E19-8576-7195-242B291C2FB3}"/>
                </a:ext>
              </a:extLst>
            </p:cNvPr>
            <p:cNvSpPr txBox="1"/>
            <p:nvPr/>
          </p:nvSpPr>
          <p:spPr>
            <a:xfrm>
              <a:off x="5250180" y="5211405"/>
              <a:ext cx="2392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上传课程文件</a:t>
              </a:r>
              <a:endParaRPr lang="zh-SG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6039DB8-2445-33F8-C1A1-E6D239D0B20A}"/>
              </a:ext>
            </a:extLst>
          </p:cNvPr>
          <p:cNvGrpSpPr/>
          <p:nvPr/>
        </p:nvGrpSpPr>
        <p:grpSpPr>
          <a:xfrm>
            <a:off x="8800386" y="4726939"/>
            <a:ext cx="2919665" cy="861775"/>
            <a:chOff x="5250180" y="4749740"/>
            <a:chExt cx="2392206" cy="861775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0DB613-E9D3-E235-733C-5B7C3C1C6715}"/>
                </a:ext>
              </a:extLst>
            </p:cNvPr>
            <p:cNvSpPr txBox="1"/>
            <p:nvPr/>
          </p:nvSpPr>
          <p:spPr>
            <a:xfrm>
              <a:off x="5250180" y="4749740"/>
              <a:ext cx="23922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个人页面</a:t>
              </a:r>
              <a:endParaRPr lang="zh-SG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8A695CC-0AC5-3332-EF5B-9937D45C9DAC}"/>
                </a:ext>
              </a:extLst>
            </p:cNvPr>
            <p:cNvSpPr txBox="1"/>
            <p:nvPr/>
          </p:nvSpPr>
          <p:spPr>
            <a:xfrm>
              <a:off x="5250180" y="5211405"/>
              <a:ext cx="23922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访问数据库修改密码</a:t>
              </a:r>
              <a:endParaRPr lang="zh-SG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2D01C007-973A-B30B-73DD-0480A2D2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1" y="1766997"/>
            <a:ext cx="2924533" cy="2340678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BE052D0-A591-A743-C9D5-60E0331A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308" y="1269286"/>
            <a:ext cx="3011384" cy="313504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9F8BBEC-4350-BDD8-6D62-D87F715C8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926" y="1717869"/>
            <a:ext cx="3198020" cy="2389806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681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967964B-07A4-CCF0-877F-AA6A5E5F4CF0}"/>
              </a:ext>
            </a:extLst>
          </p:cNvPr>
          <p:cNvSpPr txBox="1"/>
          <p:nvPr/>
        </p:nvSpPr>
        <p:spPr>
          <a:xfrm>
            <a:off x="165100" y="276860"/>
            <a:ext cx="379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Task6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Web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C082C0-6282-F1CD-8EB3-187AA80A51D6}"/>
              </a:ext>
            </a:extLst>
          </p:cNvPr>
          <p:cNvSpPr txBox="1"/>
          <p:nvPr/>
        </p:nvSpPr>
        <p:spPr>
          <a:xfrm>
            <a:off x="777240" y="1059180"/>
            <a:ext cx="1546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内容设计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54DFAA-0885-20BF-9774-68B1510AFF82}"/>
              </a:ext>
            </a:extLst>
          </p:cNvPr>
          <p:cNvSpPr txBox="1"/>
          <p:nvPr/>
        </p:nvSpPr>
        <p:spPr>
          <a:xfrm>
            <a:off x="2324100" y="1059180"/>
            <a:ext cx="566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从上到下的架构方法，以学生页面为例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D085CA-F747-663A-3144-3DA608BAC3F3}"/>
              </a:ext>
            </a:extLst>
          </p:cNvPr>
          <p:cNvSpPr/>
          <p:nvPr/>
        </p:nvSpPr>
        <p:spPr>
          <a:xfrm>
            <a:off x="4734560" y="1878985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D2AE59-04BF-3F2A-235B-093D8FFF35DF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2600960" y="2600345"/>
            <a:ext cx="3495040" cy="6616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158CEDC-756E-68C7-6DD9-4AE9CC99E7C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2600345"/>
            <a:ext cx="3203950" cy="639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B2B5B653-E3FF-B8D4-DA96-50DDD3D572D3}"/>
              </a:ext>
            </a:extLst>
          </p:cNvPr>
          <p:cNvSpPr/>
          <p:nvPr/>
        </p:nvSpPr>
        <p:spPr>
          <a:xfrm>
            <a:off x="1239520" y="3261957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49CD5D-DF7B-06DB-C394-896C77B7973B}"/>
              </a:ext>
            </a:extLst>
          </p:cNvPr>
          <p:cNvSpPr/>
          <p:nvPr/>
        </p:nvSpPr>
        <p:spPr>
          <a:xfrm>
            <a:off x="8038304" y="3239928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学习社区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EDB733BC-D3A2-9571-AA8E-3C80522C3288}"/>
              </a:ext>
            </a:extLst>
          </p:cNvPr>
          <p:cNvSpPr/>
          <p:nvPr/>
        </p:nvSpPr>
        <p:spPr>
          <a:xfrm>
            <a:off x="1379632" y="435490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FE3890-6E1C-3A25-FC5E-BCCF822C1116}"/>
              </a:ext>
            </a:extLst>
          </p:cNvPr>
          <p:cNvSpPr/>
          <p:nvPr/>
        </p:nvSpPr>
        <p:spPr>
          <a:xfrm>
            <a:off x="2987251" y="435490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5733C00-D18F-5866-F3C1-ED751542A2BE}"/>
              </a:ext>
            </a:extLst>
          </p:cNvPr>
          <p:cNvSpPr/>
          <p:nvPr/>
        </p:nvSpPr>
        <p:spPr>
          <a:xfrm>
            <a:off x="4996704" y="4376431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61984FC-8C90-23A8-6C15-A40956B8C378}"/>
              </a:ext>
            </a:extLst>
          </p:cNvPr>
          <p:cNvSpPr/>
          <p:nvPr/>
        </p:nvSpPr>
        <p:spPr>
          <a:xfrm>
            <a:off x="6604323" y="4376431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4C6AF14-36D7-B0D0-E001-4A993B370EA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50673" y="3977758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115BDE8-2E1D-7663-5D4B-42B7DA8DBEC0}"/>
              </a:ext>
            </a:extLst>
          </p:cNvPr>
          <p:cNvCxnSpPr>
            <a:cxnSpLocks/>
          </p:cNvCxnSpPr>
          <p:nvPr/>
        </p:nvCxnSpPr>
        <p:spPr>
          <a:xfrm>
            <a:off x="2596439" y="3977758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99A138-B3E7-5661-FFE3-7773C69D2F89}"/>
              </a:ext>
            </a:extLst>
          </p:cNvPr>
          <p:cNvCxnSpPr>
            <a:cxnSpLocks/>
          </p:cNvCxnSpPr>
          <p:nvPr/>
        </p:nvCxnSpPr>
        <p:spPr>
          <a:xfrm flipH="1">
            <a:off x="5303997" y="4017677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A683C3-7B83-6C9D-F865-03958B2075E4}"/>
              </a:ext>
            </a:extLst>
          </p:cNvPr>
          <p:cNvCxnSpPr>
            <a:cxnSpLocks/>
          </p:cNvCxnSpPr>
          <p:nvPr/>
        </p:nvCxnSpPr>
        <p:spPr>
          <a:xfrm>
            <a:off x="6149763" y="4017677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3F6D9C68-0066-A92C-435B-7A5F004C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760" y="461653"/>
            <a:ext cx="2501487" cy="2138692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78B87BFC-49FD-43B7-9B1B-4329E8890AA8}"/>
              </a:ext>
            </a:extLst>
          </p:cNvPr>
          <p:cNvSpPr/>
          <p:nvPr/>
        </p:nvSpPr>
        <p:spPr>
          <a:xfrm>
            <a:off x="4751488" y="3256398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C25FD49-C412-D7FB-2B8C-9395428E54B5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6096000" y="2600345"/>
            <a:ext cx="16928" cy="656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C2D1AFB7-ADF9-7813-7ACD-462E870A3466}"/>
              </a:ext>
            </a:extLst>
          </p:cNvPr>
          <p:cNvSpPr/>
          <p:nvPr/>
        </p:nvSpPr>
        <p:spPr>
          <a:xfrm>
            <a:off x="8370699" y="431942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3C8EEFB-4E36-8211-ECDE-FA27F644766F}"/>
              </a:ext>
            </a:extLst>
          </p:cNvPr>
          <p:cNvSpPr/>
          <p:nvPr/>
        </p:nvSpPr>
        <p:spPr>
          <a:xfrm>
            <a:off x="9978318" y="431942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DF251CE-37B7-6C14-C31E-2607838487BF}"/>
              </a:ext>
            </a:extLst>
          </p:cNvPr>
          <p:cNvCxnSpPr>
            <a:cxnSpLocks/>
          </p:cNvCxnSpPr>
          <p:nvPr/>
        </p:nvCxnSpPr>
        <p:spPr>
          <a:xfrm flipH="1">
            <a:off x="8677992" y="3960674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065C4AF-CF5B-A3EF-D334-6CB260CE023F}"/>
              </a:ext>
            </a:extLst>
          </p:cNvPr>
          <p:cNvCxnSpPr>
            <a:cxnSpLocks/>
          </p:cNvCxnSpPr>
          <p:nvPr/>
        </p:nvCxnSpPr>
        <p:spPr>
          <a:xfrm>
            <a:off x="9523758" y="3960674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>
            <a:extLst>
              <a:ext uri="{FF2B5EF4-FFF2-40B4-BE49-F238E27FC236}">
                <a16:creationId xmlns:a16="http://schemas.microsoft.com/office/drawing/2014/main" id="{D18341E4-4D0E-9144-1342-0D4941ECF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307" y="5275514"/>
            <a:ext cx="2005384" cy="129109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A3D265D9-26CA-FCC2-BDD0-C7D3426C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358" y="5307444"/>
            <a:ext cx="2069247" cy="1283754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61C7EE9E-28B6-1020-E6C4-014EE9D94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2409" y="5221130"/>
            <a:ext cx="1717421" cy="128806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4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21D81-1A5D-D19F-4AD0-EED13DEC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应用建模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D45269-CF53-2C3E-8399-810511550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50" y="2275226"/>
            <a:ext cx="5391817" cy="343419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508D90-0A2A-2A20-739F-D7FD832E46C4}"/>
              </a:ext>
            </a:extLst>
          </p:cNvPr>
          <p:cNvSpPr txBox="1"/>
          <p:nvPr/>
        </p:nvSpPr>
        <p:spPr>
          <a:xfrm>
            <a:off x="6804103" y="2634824"/>
            <a:ext cx="45496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分层：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内容模型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超文本模型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展示层模型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每一层分别进行结构和行为建模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46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5293-8320-74BB-E546-6698EDAD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适应性</a:t>
            </a:r>
            <a:r>
              <a:rPr lang="en-US" altLang="zh-CN" dirty="0"/>
              <a:t>——</a:t>
            </a:r>
            <a:r>
              <a:rPr lang="zh-CN" altLang="en-US" dirty="0"/>
              <a:t>第四维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F15E56D-80AE-E04A-06BD-D3DB3D8A5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11" y="1971281"/>
            <a:ext cx="4883401" cy="404515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2AE2C9A-A8EB-F05E-FDAE-8002DAB0E302}"/>
              </a:ext>
            </a:extLst>
          </p:cNvPr>
          <p:cNvSpPr txBox="1"/>
          <p:nvPr/>
        </p:nvSpPr>
        <p:spPr>
          <a:xfrm>
            <a:off x="5679687" y="2907983"/>
            <a:ext cx="4817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Web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应用针对个性化和移动计算需求进行自适应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处理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上下文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信息看作是独立的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第四维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特性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——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适应性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主要处理为什么和何时进行适应</a:t>
            </a:r>
          </a:p>
        </p:txBody>
      </p:sp>
    </p:spTree>
    <p:extLst>
      <p:ext uri="{BB962C8B-B14F-4D97-AF65-F5344CB8AC3E}">
        <p14:creationId xmlns:p14="http://schemas.microsoft.com/office/powerpoint/2010/main" val="230687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56B8A-83A6-3AFB-7296-7803B11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功能建模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E8A61-D121-892A-7078-CC127037A05B}"/>
              </a:ext>
            </a:extLst>
          </p:cNvPr>
          <p:cNvSpPr txBox="1"/>
          <p:nvPr/>
        </p:nvSpPr>
        <p:spPr>
          <a:xfrm>
            <a:off x="6096000" y="860564"/>
            <a:ext cx="58993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用户分为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种：学生、老师和管理员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学生：（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）注册与登录功能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）加入课程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）提交作业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）观看老师上传的课程视频与文档资料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）参与老师发布的问题讨论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）查看自己的学习进度与成绩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）查看老师对自己作业的批改情况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老师：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）创建课程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）实现在课程中上传作业、题目、视频、文件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）批改作业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）管理课程学生名单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）给学生上传成绩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管理员：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）管理老师和学生的账号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）审核课程及老师上传的课程资料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     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）对系统进行维护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DA933BD6-1025-5ADD-132F-BF41B5F55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770" y="1327700"/>
            <a:ext cx="5495740" cy="5068102"/>
          </a:xfrm>
        </p:spPr>
      </p:pic>
    </p:spTree>
    <p:extLst>
      <p:ext uri="{BB962C8B-B14F-4D97-AF65-F5344CB8AC3E}">
        <p14:creationId xmlns:p14="http://schemas.microsoft.com/office/powerpoint/2010/main" val="152072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6DFC0-41A5-3236-BADD-EDA8C0F6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8"/>
            <a:ext cx="10515600" cy="1325563"/>
          </a:xfrm>
        </p:spPr>
        <p:txBody>
          <a:bodyPr/>
          <a:lstStyle/>
          <a:p>
            <a:r>
              <a:rPr lang="zh-CN" altLang="en-US" dirty="0"/>
              <a:t>内容模型</a:t>
            </a:r>
            <a:r>
              <a:rPr lang="en-US" altLang="zh-CN" dirty="0"/>
              <a:t>——</a:t>
            </a:r>
            <a:r>
              <a:rPr lang="zh-CN" altLang="en-US" dirty="0"/>
              <a:t>静态建模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901C24-7501-871F-AEFB-3C1D2C7762A1}"/>
              </a:ext>
            </a:extLst>
          </p:cNvPr>
          <p:cNvSpPr txBox="1"/>
          <p:nvPr/>
        </p:nvSpPr>
        <p:spPr>
          <a:xfrm>
            <a:off x="5919239" y="1017394"/>
            <a:ext cx="6121351" cy="5553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系统的核心内容围绕以下几个实体展开：用户、课程、课程资料、作业、提交、进度报告。以下为主要内容结构与其属性之间的关系。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1️.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User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用户是系统的核心对象，包含三类子类型，每个用户都拥有基本信息内容字段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不同类型的用户还拥有特有字段。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课程（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Course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课程是教学的核心资源，支持对课程内容进行增删，一门课程可能关联多个内容类型。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课程资料（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CourseMaterial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课程资料是教师发布的教学内容，课程与资料是一对多的关系。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作业（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Assignment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每个课程可关联多个作业。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提交（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Submission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学生提交作业是多对一，学生可以有多个提交，每份提交只属于一个作业。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6.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进度报告（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ProgressReport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）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每个学生可以拥有多个进度报告，用于反映学习状态，这些报告由教师生成。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B9CD2086-DDAB-7A90-E177-BD5FB55AF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9" y="1038765"/>
            <a:ext cx="5502139" cy="5699917"/>
          </a:xfrm>
        </p:spPr>
      </p:pic>
    </p:spTree>
    <p:extLst>
      <p:ext uri="{BB962C8B-B14F-4D97-AF65-F5344CB8AC3E}">
        <p14:creationId xmlns:p14="http://schemas.microsoft.com/office/powerpoint/2010/main" val="13372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4BD3-8FC7-AF35-1E9E-0F200777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F490B-DA83-3234-71A6-5FA50D26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8"/>
            <a:ext cx="10515600" cy="1325563"/>
          </a:xfrm>
        </p:spPr>
        <p:txBody>
          <a:bodyPr/>
          <a:lstStyle/>
          <a:p>
            <a:r>
              <a:rPr lang="zh-CN" altLang="en-US" dirty="0"/>
              <a:t>内容模型</a:t>
            </a:r>
            <a:r>
              <a:rPr lang="en-US" altLang="zh-CN" dirty="0"/>
              <a:t>——</a:t>
            </a:r>
            <a:r>
              <a:rPr lang="zh-CN" altLang="en-US" dirty="0"/>
              <a:t>动态建模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467834-6F86-40CA-317C-0F151DD9AED7}"/>
              </a:ext>
            </a:extLst>
          </p:cNvPr>
          <p:cNvSpPr txBox="1"/>
          <p:nvPr/>
        </p:nvSpPr>
        <p:spPr>
          <a:xfrm>
            <a:off x="1475059" y="6110503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学生状态图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4A6D3D-BE62-750F-D3CE-0982EA3C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06" y="1114722"/>
            <a:ext cx="2288458" cy="4823043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61188A4-6753-929B-9F83-3E1D2F97E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68" y="257152"/>
            <a:ext cx="2438525" cy="623602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31AD19-FE00-17AF-0B3E-F95E01C1D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695" y="1738163"/>
            <a:ext cx="2288457" cy="3132373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4E3049-0AF8-7CBC-1686-54BDBF8B9C45}"/>
              </a:ext>
            </a:extLst>
          </p:cNvPr>
          <p:cNvSpPr txBox="1"/>
          <p:nvPr/>
        </p:nvSpPr>
        <p:spPr>
          <a:xfrm>
            <a:off x="9882447" y="6101161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教师状态图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190DD-8E2A-A6C6-A95D-AC92A4EFD7B5}"/>
              </a:ext>
            </a:extLst>
          </p:cNvPr>
          <p:cNvSpPr txBox="1"/>
          <p:nvPr/>
        </p:nvSpPr>
        <p:spPr>
          <a:xfrm>
            <a:off x="4535734" y="6105832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管理员状态图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9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33495-7820-2A9A-3C0C-A3AFF2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导航模型</a:t>
            </a:r>
            <a:r>
              <a:rPr lang="en-US" altLang="zh-CN" dirty="0"/>
              <a:t>——</a:t>
            </a:r>
            <a:r>
              <a:rPr lang="zh-CN" altLang="en-US" dirty="0"/>
              <a:t>超文本建模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46F66D-778C-D49A-EFBF-3360FD43E389}"/>
              </a:ext>
            </a:extLst>
          </p:cNvPr>
          <p:cNvSpPr txBox="1"/>
          <p:nvPr/>
        </p:nvSpPr>
        <p:spPr>
          <a:xfrm>
            <a:off x="5948037" y="1325563"/>
            <a:ext cx="5012473" cy="4583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进入系统首先会看到入口界面，随后跳转到包含注册、登录及找回密码功能的认证页面，这里启用了密码加密和登录失败锁定等安全策略。认证通过后，系统会根据用户角色（学生、教师或管理员）跳转到对应的核心页面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学生和教师会进入课程主页，这里展示带分类浏览和搜索栏的课程列表，点击课程卡片可进入详情页查看大纲和教师简介，确认后即可进入学习页观看视频资料并完成作业。教师还可额外进入批改页处理作业列表，通过批改界面进行评分反馈。管理员相较于教师有额外权限进入控制台，这里可以配备课程审核列表、系统监控图表等管理功能，可对全平台内容进行管控。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需要特别说明的是：学生仅具备学习访问权限，教师负责课程管理和作业批改，而管理员拥有包括用户管理、内容审核在内的全系统控制权限。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688A61-1EC8-9527-6D6A-83C82CA44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26" y="1081548"/>
            <a:ext cx="3664109" cy="554985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222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3D41D-A183-3789-DBF3-063F3B98D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3" y="0"/>
            <a:ext cx="10515600" cy="1325563"/>
          </a:xfrm>
        </p:spPr>
        <p:txBody>
          <a:bodyPr/>
          <a:lstStyle/>
          <a:p>
            <a:r>
              <a:rPr lang="zh-CN" altLang="en-US" dirty="0"/>
              <a:t>适应性模型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90C86-C4E0-6BF8-1A10-7ED529CE14AE}"/>
              </a:ext>
            </a:extLst>
          </p:cNvPr>
          <p:cNvSpPr txBox="1"/>
          <p:nvPr/>
        </p:nvSpPr>
        <p:spPr>
          <a:xfrm>
            <a:off x="6698885" y="2110098"/>
            <a:ext cx="4817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用户适应性：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基于用户的角色权限规则，控制可访问的教学内容范围。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设备适应性：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通过界面适配器自动匹配不同设备类型，优化视频播放设置和浏览界面布局。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环境适应性：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根据网络状况自动切换视频清晰度。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007F8F-9C27-C979-5C73-CF89F3DC4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58" y="1071716"/>
            <a:ext cx="5864099" cy="56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55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DA15-79D1-BFEB-81E0-A1035914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4BB54-1330-DBEA-B7D5-A8EEDA6A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8"/>
            <a:ext cx="10515600" cy="1325563"/>
          </a:xfrm>
        </p:spPr>
        <p:txBody>
          <a:bodyPr/>
          <a:lstStyle/>
          <a:p>
            <a:r>
              <a:rPr lang="zh-CN" altLang="en-US" dirty="0"/>
              <a:t>展示模型</a:t>
            </a:r>
            <a:r>
              <a:rPr lang="en-US" altLang="zh-CN" dirty="0"/>
              <a:t>——</a:t>
            </a:r>
            <a:r>
              <a:rPr lang="zh-CN" altLang="en-US" dirty="0"/>
              <a:t>动态建模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1F7813-E7B6-3DF2-3735-D89E55DABF63}"/>
              </a:ext>
            </a:extLst>
          </p:cNvPr>
          <p:cNvSpPr txBox="1"/>
          <p:nvPr/>
        </p:nvSpPr>
        <p:spPr>
          <a:xfrm>
            <a:off x="1475059" y="6110503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学生活动序列图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5AA618-FC52-F491-B07C-73509BF2A62F}"/>
              </a:ext>
            </a:extLst>
          </p:cNvPr>
          <p:cNvSpPr txBox="1"/>
          <p:nvPr/>
        </p:nvSpPr>
        <p:spPr>
          <a:xfrm>
            <a:off x="8293124" y="6110503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教师活动序列图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A32D26-6B42-0F68-D9EC-9EEA70349FB0}"/>
              </a:ext>
            </a:extLst>
          </p:cNvPr>
          <p:cNvSpPr txBox="1"/>
          <p:nvPr/>
        </p:nvSpPr>
        <p:spPr>
          <a:xfrm>
            <a:off x="4427580" y="6111509"/>
            <a:ext cx="6121351" cy="382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      </a:t>
            </a:r>
            <a:r>
              <a:rPr lang="zh-CN" altLang="en-US" sz="14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管理员活动序列图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A0E2D9-A7D2-4979-5664-717DF299F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06" y="1513912"/>
            <a:ext cx="2869978" cy="458208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6F1760-B902-9E2D-35E9-E7DE122D6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4837" y="770826"/>
            <a:ext cx="3068894" cy="5264446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CF11F7-FCF7-6B98-8A5A-5EB4928651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52" y="2191771"/>
            <a:ext cx="3746557" cy="3772941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738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1100</Words>
  <Application>Microsoft Office PowerPoint</Application>
  <PresentationFormat>宽屏</PresentationFormat>
  <Paragraphs>122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 Unicode MS</vt:lpstr>
      <vt:lpstr>等线</vt:lpstr>
      <vt:lpstr>等线 Light</vt:lpstr>
      <vt:lpstr>微软雅黑</vt:lpstr>
      <vt:lpstr>Arial</vt:lpstr>
      <vt:lpstr>Calibri</vt:lpstr>
      <vt:lpstr>Calibri Light</vt:lpstr>
      <vt:lpstr>Office 主题​​</vt:lpstr>
      <vt:lpstr>1_Office 主题​​</vt:lpstr>
      <vt:lpstr>Task 4</vt:lpstr>
      <vt:lpstr>Web应用建模</vt:lpstr>
      <vt:lpstr>适应性——第四维</vt:lpstr>
      <vt:lpstr>功能建模</vt:lpstr>
      <vt:lpstr>内容模型——静态建模</vt:lpstr>
      <vt:lpstr>内容模型——动态建模</vt:lpstr>
      <vt:lpstr>导航模型——超文本建模</vt:lpstr>
      <vt:lpstr>适应性模型</vt:lpstr>
      <vt:lpstr>展示模型——动态建模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遥 刘</dc:creator>
  <cp:lastModifiedBy>Sin Sin</cp:lastModifiedBy>
  <cp:revision>23</cp:revision>
  <dcterms:created xsi:type="dcterms:W3CDTF">2024-04-10T14:32:19Z</dcterms:created>
  <dcterms:modified xsi:type="dcterms:W3CDTF">2025-04-18T01:34:03Z</dcterms:modified>
</cp:coreProperties>
</file>