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  <p:sldMasterId id="2147483684" r:id="rId5"/>
  </p:sldMasterIdLst>
  <p:sldIdLst>
    <p:sldId id="266" r:id="rId6"/>
    <p:sldId id="274" r:id="rId7"/>
    <p:sldId id="258" r:id="rId8"/>
    <p:sldId id="270" r:id="rId9"/>
    <p:sldId id="275" r:id="rId10"/>
    <p:sldId id="276" r:id="rId11"/>
    <p:sldId id="277" r:id="rId12"/>
    <p:sldId id="273" r:id="rId13"/>
  </p:sldIdLst>
  <p:sldSz cx="12192000" cy="6858000"/>
  <p:notesSz cx="6858000" cy="9144000"/>
  <p:defaultTextStyle>
    <a:defPPr>
      <a:defRPr lang="zh-S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SG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SG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SG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DB864-8C52-4681-BD28-53E5959758A9}" type="datetimeFigureOut">
              <a:rPr lang="zh-SG" altLang="en-US" smtClean="0"/>
            </a:fld>
            <a:endParaRPr lang="zh-SG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SG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F33746-90F7-461A-877C-DBD5DB590855}" type="slidenum">
              <a:rPr lang="zh-SG" altLang="en-US" smtClean="0"/>
            </a:fld>
            <a:endParaRPr lang="zh-SG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S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BF644F-32BA-4E83-8A3E-4F2E972B18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95A03-9CF9-4A44-A7EF-393BB1621C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3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5100" y="276860"/>
            <a:ext cx="3797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Task7: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应用构建</a:t>
            </a:r>
            <a:endParaRPr lang="zh-SG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7310" y="2449830"/>
            <a:ext cx="2602230" cy="41668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0" y="2449830"/>
            <a:ext cx="2414905" cy="41033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735" y="670560"/>
            <a:ext cx="2571115" cy="442531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45" y="949325"/>
            <a:ext cx="6372860" cy="13500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805" y="5230495"/>
            <a:ext cx="3577590" cy="13227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5100" y="276860"/>
            <a:ext cx="3797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Task7: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应用构建</a:t>
            </a:r>
            <a:endParaRPr lang="zh-SG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1858" y="6157614"/>
            <a:ext cx="3084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选择你要登陆的身份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登录或者注册</a:t>
            </a:r>
            <a:endParaRPr lang="zh-SG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157176" y="5789294"/>
            <a:ext cx="1813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login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SG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900295" y="5789295"/>
            <a:ext cx="2392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学生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SG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555" y="3708400"/>
            <a:ext cx="2520315" cy="198755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3085" y="3708400"/>
            <a:ext cx="3089275" cy="1962150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25" y="3644265"/>
            <a:ext cx="2312035" cy="1986915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sp>
        <p:nvSpPr>
          <p:cNvPr id="17" name="文本框 16"/>
          <p:cNvSpPr txBox="1"/>
          <p:nvPr/>
        </p:nvSpPr>
        <p:spPr>
          <a:xfrm>
            <a:off x="8292465" y="5789295"/>
            <a:ext cx="291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教师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home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</a:t>
            </a:r>
            <a:endParaRPr lang="zh-SG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00" y="890270"/>
            <a:ext cx="5431790" cy="235648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554108" y="6157614"/>
            <a:ext cx="30841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顶部划分四个功能分区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09803" y="6157614"/>
            <a:ext cx="30841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多个功能分区一目了然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185" y="468630"/>
            <a:ext cx="2576195" cy="2061845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sp>
        <p:nvSpPr>
          <p:cNvPr id="10" name="文本框 9"/>
          <p:cNvSpPr txBox="1"/>
          <p:nvPr/>
        </p:nvSpPr>
        <p:spPr>
          <a:xfrm>
            <a:off x="4843668" y="2918479"/>
            <a:ext cx="30841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访问数据库进行数据管理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添加课程</a:t>
            </a:r>
            <a:endParaRPr lang="zh-SG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85069" y="2530330"/>
            <a:ext cx="21334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课程管理页面</a:t>
            </a:r>
            <a:endParaRPr lang="zh-SG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9630" y="468630"/>
            <a:ext cx="2742565" cy="2049145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grpSp>
        <p:nvGrpSpPr>
          <p:cNvPr id="15" name="组合 14"/>
          <p:cNvGrpSpPr/>
          <p:nvPr/>
        </p:nvGrpSpPr>
        <p:grpSpPr>
          <a:xfrm>
            <a:off x="8374301" y="2596514"/>
            <a:ext cx="2919665" cy="768370"/>
            <a:chOff x="5250180" y="4749740"/>
            <a:chExt cx="2392206" cy="768370"/>
          </a:xfrm>
        </p:grpSpPr>
        <p:sp>
          <p:nvSpPr>
            <p:cNvPr id="18" name="文本框 17"/>
            <p:cNvSpPr txBox="1"/>
            <p:nvPr/>
          </p:nvSpPr>
          <p:spPr>
            <a:xfrm>
              <a:off x="5250180" y="4749740"/>
              <a:ext cx="2392205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个人页面</a:t>
              </a:r>
              <a:endParaRPr lang="zh-SG" altLang="en-US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250180" y="5211405"/>
              <a:ext cx="2392206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1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访问数据库修改密码</a:t>
              </a:r>
              <a:endParaRPr lang="zh-SG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5100" y="276860"/>
            <a:ext cx="3797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Task7: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应用构建</a:t>
            </a:r>
            <a:endParaRPr lang="zh-SG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24100" y="1059180"/>
            <a:ext cx="5661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从上到下的架构方法，以学生页面为例</a:t>
            </a:r>
            <a:endParaRPr lang="zh-SG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734560" y="1878985"/>
            <a:ext cx="2722880" cy="7213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主页面</a:t>
            </a:r>
            <a:endParaRPr lang="zh-SG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/>
          <p:cNvCxnSpPr>
            <a:stCxn id="3" idx="2"/>
            <a:endCxn id="10" idx="0"/>
          </p:cNvCxnSpPr>
          <p:nvPr/>
        </p:nvCxnSpPr>
        <p:spPr>
          <a:xfrm flipH="1">
            <a:off x="2600960" y="2600345"/>
            <a:ext cx="3495040" cy="66161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3" idx="2"/>
          </p:cNvCxnSpPr>
          <p:nvPr/>
        </p:nvCxnSpPr>
        <p:spPr>
          <a:xfrm>
            <a:off x="6096000" y="2600345"/>
            <a:ext cx="3203950" cy="63958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1239520" y="3261957"/>
            <a:ext cx="2722880" cy="7213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课程学习</a:t>
            </a:r>
            <a:endParaRPr lang="zh-SG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038304" y="3239928"/>
            <a:ext cx="2722880" cy="7213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学习社区</a:t>
            </a:r>
            <a:endParaRPr lang="zh-SG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1379632" y="4354908"/>
            <a:ext cx="742081" cy="74208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zh-SG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987251" y="4354908"/>
            <a:ext cx="742081" cy="74208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课程</a:t>
            </a:r>
            <a:endParaRPr lang="zh-SG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4996704" y="4376431"/>
            <a:ext cx="742081" cy="74208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zh-SG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604323" y="4376431"/>
            <a:ext cx="742081" cy="74208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习题</a:t>
            </a:r>
            <a:endParaRPr lang="zh-SG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3" name="直接箭头连接符 22"/>
          <p:cNvCxnSpPr>
            <a:endCxn id="14" idx="0"/>
          </p:cNvCxnSpPr>
          <p:nvPr/>
        </p:nvCxnSpPr>
        <p:spPr>
          <a:xfrm flipH="1">
            <a:off x="1750673" y="3977758"/>
            <a:ext cx="834189" cy="3771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2596439" y="3977758"/>
            <a:ext cx="834189" cy="3771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5303997" y="4017677"/>
            <a:ext cx="834189" cy="3771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149763" y="4017677"/>
            <a:ext cx="834189" cy="3771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85760" y="461653"/>
            <a:ext cx="2501487" cy="2138692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sp>
        <p:nvSpPr>
          <p:cNvPr id="24" name="矩形 23"/>
          <p:cNvSpPr/>
          <p:nvPr/>
        </p:nvSpPr>
        <p:spPr>
          <a:xfrm>
            <a:off x="4751488" y="3256398"/>
            <a:ext cx="2722880" cy="72136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在线学习</a:t>
            </a:r>
            <a:endParaRPr lang="zh-SG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箭头连接符 30"/>
          <p:cNvCxnSpPr>
            <a:stCxn id="3" idx="2"/>
            <a:endCxn id="24" idx="0"/>
          </p:cNvCxnSpPr>
          <p:nvPr/>
        </p:nvCxnSpPr>
        <p:spPr>
          <a:xfrm>
            <a:off x="6096000" y="2600345"/>
            <a:ext cx="16928" cy="65605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/>
          <p:cNvSpPr/>
          <p:nvPr/>
        </p:nvSpPr>
        <p:spPr>
          <a:xfrm>
            <a:off x="8370699" y="4319428"/>
            <a:ext cx="742081" cy="74208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endParaRPr lang="zh-SG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9978318" y="4319428"/>
            <a:ext cx="742081" cy="742081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</a:t>
            </a:r>
            <a:endParaRPr lang="zh-SG" altLang="en-US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4" name="直接箭头连接符 43"/>
          <p:cNvCxnSpPr/>
          <p:nvPr/>
        </p:nvCxnSpPr>
        <p:spPr>
          <a:xfrm flipH="1">
            <a:off x="8677992" y="3960674"/>
            <a:ext cx="834189" cy="3771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/>
          <p:nvPr/>
        </p:nvCxnSpPr>
        <p:spPr>
          <a:xfrm>
            <a:off x="9523758" y="3960674"/>
            <a:ext cx="834189" cy="37715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图片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307" y="5275514"/>
            <a:ext cx="2005384" cy="1291097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358" y="5307444"/>
            <a:ext cx="2069247" cy="1283754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  <p:pic>
        <p:nvPicPr>
          <p:cNvPr id="57" name="图片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409" y="5221130"/>
            <a:ext cx="1717421" cy="1288065"/>
          </a:xfrm>
          <a:prstGeom prst="rect">
            <a:avLst/>
          </a:prstGeom>
          <a:effectLst>
            <a:outerShdw blurRad="50800" dist="50800" dir="5400000" algn="ctr" rotWithShape="0">
              <a:schemeClr val="accent1">
                <a:lumMod val="20000"/>
                <a:lumOff val="80000"/>
              </a:scheme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5100" y="276860"/>
            <a:ext cx="3797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Task7: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应用构建</a:t>
            </a:r>
            <a:endParaRPr lang="zh-SG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5100" y="920750"/>
            <a:ext cx="7943850" cy="17735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zh-SG" altLang="en-US" sz="160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部署粒度选择</a:t>
            </a:r>
            <a:endParaRPr lang="zh-SG" altLang="en-US" sz="1600" b="1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SG" altLang="en-US" sz="160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单体部署：</a:t>
            </a:r>
            <a:endParaRPr lang="zh-SG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SG" altLang="en-US" sz="1600" b="0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将前端、后端和数据库部署在同一个服务器上，简化部署过程。</a:t>
            </a:r>
            <a:endParaRPr lang="zh-SG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endParaRPr lang="zh-SG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zh-SG" altLang="en-US" sz="160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部署实施</a:t>
            </a:r>
            <a:endParaRPr lang="zh-SG" altLang="en-US" sz="1600" b="1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endParaRPr lang="zh-SG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5315" y="3776980"/>
            <a:ext cx="3150235" cy="28251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47710" y="2430145"/>
            <a:ext cx="3533775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SG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数据库部署：</a:t>
            </a:r>
            <a:endParaRPr lang="zh-SG" altLang="en-US" sz="1600" b="1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SG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在数据库服务器上创建数据库，执行 </a:t>
            </a:r>
            <a:r>
              <a:rPr lang="en-US" altLang="zh-SG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OnlineEducation.sql </a:t>
            </a:r>
            <a:r>
              <a:rPr lang="zh-SG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初始化脚本。</a:t>
            </a:r>
            <a:endParaRPr lang="zh-SG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endParaRPr lang="zh-SG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5100" y="2430145"/>
            <a:ext cx="343154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1" indent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SG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前端部署：</a:t>
            </a:r>
            <a:endParaRPr lang="zh-SG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0" lvl="1" indent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SG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SG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Vite</a:t>
            </a:r>
            <a:r>
              <a:rPr lang="zh-SG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构建生产环境代码：</a:t>
            </a:r>
            <a:r>
              <a:rPr lang="en-US" altLang="zh-SG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npm run build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SG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SG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将生成的静态文件部署到</a:t>
            </a:r>
            <a:r>
              <a:rPr lang="en-US" altLang="zh-SG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Web</a:t>
            </a:r>
            <a:r>
              <a:rPr lang="zh-SG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服务器</a:t>
            </a:r>
            <a:r>
              <a:rPr lang="zh-CN" altLang="zh-SG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SG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endParaRPr lang="zh-SG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690745" y="2366010"/>
            <a:ext cx="256286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SG" altLang="en-US" sz="16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后端部署：</a:t>
            </a:r>
            <a:endParaRPr lang="zh-SG" altLang="en-US" sz="1600" b="1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SG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使用</a:t>
            </a:r>
            <a:r>
              <a:rPr lang="en-US" altLang="zh-SG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Maven</a:t>
            </a:r>
            <a:r>
              <a:rPr lang="zh-SG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打包应用：</a:t>
            </a:r>
            <a:r>
              <a:rPr lang="en-US" altLang="zh-SG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mvn package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；</a:t>
            </a:r>
            <a:endParaRPr lang="zh-SG" altLang="en-US" sz="1600" b="0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1" indent="45720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SG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将打包的</a:t>
            </a:r>
            <a:r>
              <a:rPr lang="en-US" altLang="zh-SG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JAR</a:t>
            </a:r>
            <a:r>
              <a:rPr lang="zh-SG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文件部署到应用服务器。</a:t>
            </a:r>
            <a:endParaRPr lang="zh-SG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265" y="3688080"/>
            <a:ext cx="3379470" cy="284035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085" y="3688080"/>
            <a:ext cx="3121025" cy="28232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5100" y="276860"/>
            <a:ext cx="3797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Task8: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应用测试</a:t>
            </a:r>
            <a:endParaRPr lang="zh-SG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0385" y="920750"/>
            <a:ext cx="794385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zh-CN" altLang="zh-SG" sz="240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安全性测试</a:t>
            </a:r>
            <a:endParaRPr lang="zh-CN" altLang="zh-SG" sz="2400" b="1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990" y="1588135"/>
            <a:ext cx="4813935" cy="40265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580" y="920750"/>
            <a:ext cx="4880610" cy="51511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5100" y="276860"/>
            <a:ext cx="3797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Task8: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应用测试</a:t>
            </a:r>
            <a:endParaRPr lang="zh-SG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40385" y="920750"/>
            <a:ext cx="794385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fontAlgn="base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</a:pPr>
            <a:r>
              <a:rPr lang="zh-CN" altLang="zh-SG" sz="2400" b="1" i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性能测试</a:t>
            </a:r>
            <a:endParaRPr lang="zh-CN" altLang="zh-SG" sz="2400" b="1" i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295" y="1649730"/>
            <a:ext cx="5590540" cy="47675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815" y="650875"/>
            <a:ext cx="4691380" cy="576643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5100" y="276860"/>
            <a:ext cx="3797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Task8: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应用测试</a:t>
            </a:r>
            <a:endParaRPr lang="zh-SG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5995" y="934720"/>
            <a:ext cx="7494905" cy="54311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165100" y="276860"/>
            <a:ext cx="37973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Task9: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应用运维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21005" y="938530"/>
            <a:ext cx="1075372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内容维护：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采用语义化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标签来增强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可读性、可维护性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SEO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采用语义化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html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标签以优化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SEO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。方便浏览器爬取页面结构与内容（已采用）。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457200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2.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将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Vue SPA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转换为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SSR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（服务端渲染）或使用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SSG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（静态站点生成）以提升搜索引擎抓取（拟采用）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1007110" y="2919730"/>
            <a:ext cx="4365625" cy="30054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550</Words>
  <Application>WPS 演示</Application>
  <PresentationFormat>宽屏</PresentationFormat>
  <Paragraphs>91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27" baseType="lpstr">
      <vt:lpstr>Arial</vt:lpstr>
      <vt:lpstr>宋体</vt:lpstr>
      <vt:lpstr>Wingdings</vt:lpstr>
      <vt:lpstr>-apple-system</vt:lpstr>
      <vt:lpstr>Segoe Print</vt:lpstr>
      <vt:lpstr>等线</vt:lpstr>
      <vt:lpstr>微软雅黑</vt:lpstr>
      <vt:lpstr>Arial Unicode MS</vt:lpstr>
      <vt:lpstr>Menlo</vt:lpstr>
      <vt:lpstr>等线 Light</vt:lpstr>
      <vt:lpstr>Arial Unicode MS</vt:lpstr>
      <vt:lpstr>Calibri</vt:lpstr>
      <vt:lpstr>Calibri Light</vt:lpstr>
      <vt:lpstr>Arial</vt:lpstr>
      <vt:lpstr>华文仿宋</vt:lpstr>
      <vt:lpstr>Office 主题​​</vt:lpstr>
      <vt:lpstr>1_Office 主题​​</vt:lpstr>
      <vt:lpstr>2_Office 主题​​</vt:lpstr>
      <vt:lpstr>3_Office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遥 刘</dc:creator>
  <cp:lastModifiedBy>昕</cp:lastModifiedBy>
  <cp:revision>26</cp:revision>
  <dcterms:created xsi:type="dcterms:W3CDTF">2024-04-10T14:32:00Z</dcterms:created>
  <dcterms:modified xsi:type="dcterms:W3CDTF">2025-06-12T05:32:00Z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49AFEDDA4261440382D2BE420D0DE276_12</vt:lpwstr>
  </property>
  <property fmtid="{D5CDD505-2E9C-101B-9397-08002B2CF9AE}" pid="3" name="KSOProductBuildVer">
    <vt:lpwstr>2052-12.1.0.21541</vt:lpwstr>
  </property>
</Properties>
</file>