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6" r:id="rId23"/>
    <p:sldId id="291" r:id="rId24"/>
    <p:sldId id="292" r:id="rId25"/>
    <p:sldId id="293" r:id="rId26"/>
    <p:sldId id="294" r:id="rId27"/>
    <p:sldId id="295"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8" r:id="rId45"/>
    <p:sldId id="313" r:id="rId46"/>
    <p:sldId id="315" r:id="rId47"/>
    <p:sldId id="316" r:id="rId48"/>
    <p:sldId id="317"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9" r:id="rId69"/>
    <p:sldId id="340" r:id="rId70"/>
    <p:sldId id="341" r:id="rId71"/>
    <p:sldId id="342" r:id="rId72"/>
    <p:sldId id="343" r:id="rId73"/>
    <p:sldId id="344" r:id="rId74"/>
    <p:sldId id="34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9" autoAdjust="0"/>
    <p:restoredTop sz="94660"/>
  </p:normalViewPr>
  <p:slideViewPr>
    <p:cSldViewPr snapToGrid="0">
      <p:cViewPr varScale="1">
        <p:scale>
          <a:sx n="106" d="100"/>
          <a:sy n="106" d="100"/>
        </p:scale>
        <p:origin x="19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775B16-011C-491C-B318-00B2FD5C01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9D5CE2-D18E-400C-8775-F1447492B3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C25F2F-66BF-4337-BDD9-08EA4EE5224B}" type="datetimeFigureOut">
              <a:rPr lang="en-US" smtClean="0"/>
              <a:t>10/12/21</a:t>
            </a:fld>
            <a:endParaRPr lang="en-US"/>
          </a:p>
        </p:txBody>
      </p:sp>
      <p:sp>
        <p:nvSpPr>
          <p:cNvPr id="4" name="Footer Placeholder 3">
            <a:extLst>
              <a:ext uri="{FF2B5EF4-FFF2-40B4-BE49-F238E27FC236}">
                <a16:creationId xmlns:a16="http://schemas.microsoft.com/office/drawing/2014/main" id="{83904FF9-7262-4014-9E20-6DB033B478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2A5432-25B0-49A8-B26C-78DEE49FA8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533C22-86EE-4573-8D7E-9338517E28B3}" type="slidenum">
              <a:rPr lang="en-US" smtClean="0"/>
              <a:t>‹#›</a:t>
            </a:fld>
            <a:endParaRPr lang="en-US"/>
          </a:p>
        </p:txBody>
      </p:sp>
    </p:spTree>
    <p:extLst>
      <p:ext uri="{BB962C8B-B14F-4D97-AF65-F5344CB8AC3E}">
        <p14:creationId xmlns:p14="http://schemas.microsoft.com/office/powerpoint/2010/main" val="1889218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349D9-0604-4A07-8AFD-E0331F5E9BDC}" type="datetimeFigureOut">
              <a:rPr lang="en-US" smtClean="0"/>
              <a:t>10/12/21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47B2D-164A-4F05-8A94-2F07007F3902}" type="slidenum">
              <a:rPr lang="en-US" smtClean="0"/>
              <a:t>‹#›</a:t>
            </a:fld>
            <a:endParaRPr lang="en-US"/>
          </a:p>
        </p:txBody>
      </p:sp>
    </p:spTree>
    <p:extLst>
      <p:ext uri="{BB962C8B-B14F-4D97-AF65-F5344CB8AC3E}">
        <p14:creationId xmlns:p14="http://schemas.microsoft.com/office/powerpoint/2010/main" val="27025686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5A80-61EC-4E5D-9E47-F1D9C0957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562482-FF76-4D4A-926B-787E62FE8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1E2B3F-6429-465D-B19D-2E3D694A5EB1}"/>
              </a:ext>
            </a:extLst>
          </p:cNvPr>
          <p:cNvSpPr>
            <a:spLocks noGrp="1"/>
          </p:cNvSpPr>
          <p:nvPr>
            <p:ph type="dt" sz="half" idx="10"/>
          </p:nvPr>
        </p:nvSpPr>
        <p:spPr/>
        <p:txBody>
          <a:bodyPr/>
          <a:lstStyle/>
          <a:p>
            <a:fld id="{1437471A-DEFA-4B78-B045-83DF77C94031}" type="datetime1">
              <a:rPr lang="en-US" smtClean="0"/>
              <a:t>10/12/21</a:t>
            </a:fld>
            <a:endParaRPr lang="en-US"/>
          </a:p>
        </p:txBody>
      </p:sp>
      <p:sp>
        <p:nvSpPr>
          <p:cNvPr id="5" name="Footer Placeholder 4">
            <a:extLst>
              <a:ext uri="{FF2B5EF4-FFF2-40B4-BE49-F238E27FC236}">
                <a16:creationId xmlns:a16="http://schemas.microsoft.com/office/drawing/2014/main" id="{8807A2AE-F642-4B60-9AA6-3FDB0821E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96311-B5E2-483C-B558-E5257342C38D}"/>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32192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5976-73BD-4E6B-978E-95F9499352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D65519-84E7-433F-B60F-3007335B65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85408-154C-4D78-BE58-47117F3EDDF5}"/>
              </a:ext>
            </a:extLst>
          </p:cNvPr>
          <p:cNvSpPr>
            <a:spLocks noGrp="1"/>
          </p:cNvSpPr>
          <p:nvPr>
            <p:ph type="dt" sz="half" idx="10"/>
          </p:nvPr>
        </p:nvSpPr>
        <p:spPr/>
        <p:txBody>
          <a:bodyPr/>
          <a:lstStyle/>
          <a:p>
            <a:fld id="{F42BB030-E9CF-4856-92DF-93C317643DF6}" type="datetime1">
              <a:rPr lang="en-US" smtClean="0"/>
              <a:t>10/12/21</a:t>
            </a:fld>
            <a:endParaRPr lang="en-US"/>
          </a:p>
        </p:txBody>
      </p:sp>
      <p:sp>
        <p:nvSpPr>
          <p:cNvPr id="5" name="Footer Placeholder 4">
            <a:extLst>
              <a:ext uri="{FF2B5EF4-FFF2-40B4-BE49-F238E27FC236}">
                <a16:creationId xmlns:a16="http://schemas.microsoft.com/office/drawing/2014/main" id="{C3B344BA-A21F-40FC-B0E0-EDCD4E8D8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BB5D9-DABB-4911-BB37-7CA7CB1ADCD6}"/>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316103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294358-E2BC-46D6-B5D6-923EB78FED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939071-98C0-4232-90A1-FFFC916C6B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CFA66-221B-46FF-A5AD-0D712A564648}"/>
              </a:ext>
            </a:extLst>
          </p:cNvPr>
          <p:cNvSpPr>
            <a:spLocks noGrp="1"/>
          </p:cNvSpPr>
          <p:nvPr>
            <p:ph type="dt" sz="half" idx="10"/>
          </p:nvPr>
        </p:nvSpPr>
        <p:spPr/>
        <p:txBody>
          <a:bodyPr/>
          <a:lstStyle/>
          <a:p>
            <a:fld id="{780A0BF4-AD29-442D-96C2-88ECA62D4B62}" type="datetime1">
              <a:rPr lang="en-US" smtClean="0"/>
              <a:t>10/12/21</a:t>
            </a:fld>
            <a:endParaRPr lang="en-US"/>
          </a:p>
        </p:txBody>
      </p:sp>
      <p:sp>
        <p:nvSpPr>
          <p:cNvPr id="5" name="Footer Placeholder 4">
            <a:extLst>
              <a:ext uri="{FF2B5EF4-FFF2-40B4-BE49-F238E27FC236}">
                <a16:creationId xmlns:a16="http://schemas.microsoft.com/office/drawing/2014/main" id="{9AAF950B-645E-4168-A902-692ACC875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6A940-9F74-4DE8-90DE-D576C6D6875A}"/>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24045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A425-274B-4159-B9D9-4C0AB4E80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CD13A-65B3-4D03-A1CC-A877DDC543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D173B-6322-4532-9CE7-108333CB6325}"/>
              </a:ext>
            </a:extLst>
          </p:cNvPr>
          <p:cNvSpPr>
            <a:spLocks noGrp="1"/>
          </p:cNvSpPr>
          <p:nvPr>
            <p:ph type="dt" sz="half" idx="10"/>
          </p:nvPr>
        </p:nvSpPr>
        <p:spPr/>
        <p:txBody>
          <a:bodyPr/>
          <a:lstStyle/>
          <a:p>
            <a:fld id="{0FD37F25-646F-4BDF-BABD-CAD7C7C34B8A}" type="datetime1">
              <a:rPr lang="en-US" smtClean="0"/>
              <a:t>10/12/21</a:t>
            </a:fld>
            <a:endParaRPr lang="en-US"/>
          </a:p>
        </p:txBody>
      </p:sp>
      <p:sp>
        <p:nvSpPr>
          <p:cNvPr id="5" name="Footer Placeholder 4">
            <a:extLst>
              <a:ext uri="{FF2B5EF4-FFF2-40B4-BE49-F238E27FC236}">
                <a16:creationId xmlns:a16="http://schemas.microsoft.com/office/drawing/2014/main" id="{52DF3E7B-1C9A-449A-9954-16325892A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2085B-7D1C-4CAB-8526-9A1A9A2290B1}"/>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123116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3557-09F0-40DB-89F3-71AB7B32B7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8C3BF4-833C-4DDC-9CA2-8088D9C74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7897FB-4578-4F05-B8E4-1F8F551386D3}"/>
              </a:ext>
            </a:extLst>
          </p:cNvPr>
          <p:cNvSpPr>
            <a:spLocks noGrp="1"/>
          </p:cNvSpPr>
          <p:nvPr>
            <p:ph type="dt" sz="half" idx="10"/>
          </p:nvPr>
        </p:nvSpPr>
        <p:spPr/>
        <p:txBody>
          <a:bodyPr/>
          <a:lstStyle/>
          <a:p>
            <a:fld id="{37D913B7-FEBC-4C8A-8502-9E8D7A5A737B}" type="datetime1">
              <a:rPr lang="en-US" smtClean="0"/>
              <a:t>10/12/21</a:t>
            </a:fld>
            <a:endParaRPr lang="en-US"/>
          </a:p>
        </p:txBody>
      </p:sp>
      <p:sp>
        <p:nvSpPr>
          <p:cNvPr id="5" name="Footer Placeholder 4">
            <a:extLst>
              <a:ext uri="{FF2B5EF4-FFF2-40B4-BE49-F238E27FC236}">
                <a16:creationId xmlns:a16="http://schemas.microsoft.com/office/drawing/2014/main" id="{A83E5D6D-D951-416A-8E70-B649035AA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F25FD-8D35-4B7D-8E43-7A0757150DEC}"/>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428613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5F1C-BE2A-4145-A2DE-89ACC9B40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EE44E-8F62-47C6-BD6C-55B54C2A2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A871CC-BF00-4EDA-9DD8-78E01D32A3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F21578-78B2-4F9E-9DFF-DE8CCFE805F2}"/>
              </a:ext>
            </a:extLst>
          </p:cNvPr>
          <p:cNvSpPr>
            <a:spLocks noGrp="1"/>
          </p:cNvSpPr>
          <p:nvPr>
            <p:ph type="dt" sz="half" idx="10"/>
          </p:nvPr>
        </p:nvSpPr>
        <p:spPr/>
        <p:txBody>
          <a:bodyPr/>
          <a:lstStyle/>
          <a:p>
            <a:fld id="{6EAF3313-E572-45AD-9E17-D65315988C7C}" type="datetime1">
              <a:rPr lang="en-US" smtClean="0"/>
              <a:t>10/12/21</a:t>
            </a:fld>
            <a:endParaRPr lang="en-US"/>
          </a:p>
        </p:txBody>
      </p:sp>
      <p:sp>
        <p:nvSpPr>
          <p:cNvPr id="6" name="Footer Placeholder 5">
            <a:extLst>
              <a:ext uri="{FF2B5EF4-FFF2-40B4-BE49-F238E27FC236}">
                <a16:creationId xmlns:a16="http://schemas.microsoft.com/office/drawing/2014/main" id="{21D11991-C462-4D6E-9CB9-C2E5A6687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C43C8-EF69-429E-B63E-F3E68F1B7F07}"/>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110792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A849-20D5-4189-8D59-5DB79814FE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47B265-1AC7-476C-A963-C5C8A5583F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0A79CD-DC4D-465D-A397-878A919A0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E36C02-D3FB-40E1-B466-44EF87C95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3F980-C886-4BD8-9B81-53944D1D76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0CEAA-9D73-4953-9256-226D22BEFE08}"/>
              </a:ext>
            </a:extLst>
          </p:cNvPr>
          <p:cNvSpPr>
            <a:spLocks noGrp="1"/>
          </p:cNvSpPr>
          <p:nvPr>
            <p:ph type="dt" sz="half" idx="10"/>
          </p:nvPr>
        </p:nvSpPr>
        <p:spPr/>
        <p:txBody>
          <a:bodyPr/>
          <a:lstStyle/>
          <a:p>
            <a:fld id="{CD70E6A7-4E57-4F1F-92C0-A6B6E77F1BEF}" type="datetime1">
              <a:rPr lang="en-US" smtClean="0"/>
              <a:t>10/12/21</a:t>
            </a:fld>
            <a:endParaRPr lang="en-US"/>
          </a:p>
        </p:txBody>
      </p:sp>
      <p:sp>
        <p:nvSpPr>
          <p:cNvPr id="8" name="Footer Placeholder 7">
            <a:extLst>
              <a:ext uri="{FF2B5EF4-FFF2-40B4-BE49-F238E27FC236}">
                <a16:creationId xmlns:a16="http://schemas.microsoft.com/office/drawing/2014/main" id="{B61EB91A-6BF6-46BB-99A6-7D7DBF7034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9D7092-40AD-44E1-B97D-175866642B15}"/>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158766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7070-1F35-4013-8786-9677D4416C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F007AA-99A8-4CBF-8DE8-601B0976FD87}"/>
              </a:ext>
            </a:extLst>
          </p:cNvPr>
          <p:cNvSpPr>
            <a:spLocks noGrp="1"/>
          </p:cNvSpPr>
          <p:nvPr>
            <p:ph type="dt" sz="half" idx="10"/>
          </p:nvPr>
        </p:nvSpPr>
        <p:spPr/>
        <p:txBody>
          <a:bodyPr/>
          <a:lstStyle/>
          <a:p>
            <a:fld id="{BF34D88E-4C1E-4E27-B292-DE79C962BC8C}" type="datetime1">
              <a:rPr lang="en-US" smtClean="0"/>
              <a:t>10/12/21</a:t>
            </a:fld>
            <a:endParaRPr lang="en-US"/>
          </a:p>
        </p:txBody>
      </p:sp>
      <p:sp>
        <p:nvSpPr>
          <p:cNvPr id="4" name="Footer Placeholder 3">
            <a:extLst>
              <a:ext uri="{FF2B5EF4-FFF2-40B4-BE49-F238E27FC236}">
                <a16:creationId xmlns:a16="http://schemas.microsoft.com/office/drawing/2014/main" id="{03A40D13-3D5C-460D-8E95-E9F962DA38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9E0F9B-F646-4CC5-A6D6-6DFB339AA831}"/>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156094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07E8C-51E9-477D-BEB9-B0C05482A095}"/>
              </a:ext>
            </a:extLst>
          </p:cNvPr>
          <p:cNvSpPr>
            <a:spLocks noGrp="1"/>
          </p:cNvSpPr>
          <p:nvPr>
            <p:ph type="dt" sz="half" idx="10"/>
          </p:nvPr>
        </p:nvSpPr>
        <p:spPr/>
        <p:txBody>
          <a:bodyPr/>
          <a:lstStyle/>
          <a:p>
            <a:fld id="{F3563D93-7502-449C-99A7-7D81D732A419}" type="datetime1">
              <a:rPr lang="en-US" smtClean="0"/>
              <a:t>10/12/21</a:t>
            </a:fld>
            <a:endParaRPr lang="en-US"/>
          </a:p>
        </p:txBody>
      </p:sp>
      <p:sp>
        <p:nvSpPr>
          <p:cNvPr id="3" name="Footer Placeholder 2">
            <a:extLst>
              <a:ext uri="{FF2B5EF4-FFF2-40B4-BE49-F238E27FC236}">
                <a16:creationId xmlns:a16="http://schemas.microsoft.com/office/drawing/2014/main" id="{D627D2E2-6351-4032-BE94-3389525B79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FE2C4-5E91-4A9D-9081-B90A8070A8AE}"/>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357151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A05D-3AB6-49C1-B72E-CE6199675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0C1FBF-5413-4B42-919A-1625958F4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82CF4D-2707-4507-A95C-452F6D217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AEC8D-E5CF-46C5-8A03-9CDED3036AA1}"/>
              </a:ext>
            </a:extLst>
          </p:cNvPr>
          <p:cNvSpPr>
            <a:spLocks noGrp="1"/>
          </p:cNvSpPr>
          <p:nvPr>
            <p:ph type="dt" sz="half" idx="10"/>
          </p:nvPr>
        </p:nvSpPr>
        <p:spPr/>
        <p:txBody>
          <a:bodyPr/>
          <a:lstStyle/>
          <a:p>
            <a:fld id="{AF7AB6C5-E5E6-41A1-BD88-233EB1F202E2}" type="datetime1">
              <a:rPr lang="en-US" smtClean="0"/>
              <a:t>10/12/21</a:t>
            </a:fld>
            <a:endParaRPr lang="en-US"/>
          </a:p>
        </p:txBody>
      </p:sp>
      <p:sp>
        <p:nvSpPr>
          <p:cNvPr id="6" name="Footer Placeholder 5">
            <a:extLst>
              <a:ext uri="{FF2B5EF4-FFF2-40B4-BE49-F238E27FC236}">
                <a16:creationId xmlns:a16="http://schemas.microsoft.com/office/drawing/2014/main" id="{B2C01771-48CB-4689-898B-BED94F292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9DC29-D033-4CF7-9DA1-6E8D900F7C34}"/>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316741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662F-7135-4DD4-AE87-CFD40D989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5CE9EF-C300-4BE4-B508-E95E4032D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CD893F-4C02-4FC3-828B-6C03CC414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6FB16B-121B-4C71-9058-6EFAE7BF696E}"/>
              </a:ext>
            </a:extLst>
          </p:cNvPr>
          <p:cNvSpPr>
            <a:spLocks noGrp="1"/>
          </p:cNvSpPr>
          <p:nvPr>
            <p:ph type="dt" sz="half" idx="10"/>
          </p:nvPr>
        </p:nvSpPr>
        <p:spPr/>
        <p:txBody>
          <a:bodyPr/>
          <a:lstStyle/>
          <a:p>
            <a:fld id="{231C2F31-0BD1-489C-B51C-C7D63E79242F}" type="datetime1">
              <a:rPr lang="en-US" smtClean="0"/>
              <a:t>10/12/21</a:t>
            </a:fld>
            <a:endParaRPr lang="en-US"/>
          </a:p>
        </p:txBody>
      </p:sp>
      <p:sp>
        <p:nvSpPr>
          <p:cNvPr id="6" name="Footer Placeholder 5">
            <a:extLst>
              <a:ext uri="{FF2B5EF4-FFF2-40B4-BE49-F238E27FC236}">
                <a16:creationId xmlns:a16="http://schemas.microsoft.com/office/drawing/2014/main" id="{A22853B5-DE9A-403A-9148-D4C75C910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11545-F3FF-480E-88FE-7804B753E3CF}"/>
              </a:ext>
            </a:extLst>
          </p:cNvPr>
          <p:cNvSpPr>
            <a:spLocks noGrp="1"/>
          </p:cNvSpPr>
          <p:nvPr>
            <p:ph type="sldNum" sz="quarter" idx="12"/>
          </p:nvPr>
        </p:nvSpPr>
        <p:spPr/>
        <p:txBody>
          <a:bodyPr/>
          <a:lstStyle/>
          <a:p>
            <a:fld id="{2DF55AFD-2DAE-44AC-9B36-1D777A38ABF8}" type="slidenum">
              <a:rPr lang="en-US" smtClean="0"/>
              <a:t>‹#›</a:t>
            </a:fld>
            <a:endParaRPr lang="en-US"/>
          </a:p>
        </p:txBody>
      </p:sp>
    </p:spTree>
    <p:extLst>
      <p:ext uri="{BB962C8B-B14F-4D97-AF65-F5344CB8AC3E}">
        <p14:creationId xmlns:p14="http://schemas.microsoft.com/office/powerpoint/2010/main" val="370172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B10BB-A8A8-40FD-9A9B-58242A00E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DA4C72-4DFF-437B-8D3B-31C5ED138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0133A-71FA-438F-BEFE-E677C9E58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3529E-296C-4263-A420-4C581F1AB113}" type="datetime1">
              <a:rPr lang="en-US" smtClean="0"/>
              <a:t>10/12/21</a:t>
            </a:fld>
            <a:endParaRPr lang="en-US"/>
          </a:p>
        </p:txBody>
      </p:sp>
      <p:sp>
        <p:nvSpPr>
          <p:cNvPr id="5" name="Footer Placeholder 4">
            <a:extLst>
              <a:ext uri="{FF2B5EF4-FFF2-40B4-BE49-F238E27FC236}">
                <a16:creationId xmlns:a16="http://schemas.microsoft.com/office/drawing/2014/main" id="{C21F832B-9CC2-4D1D-BA0E-05DF3BE6D9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FEED99-B75D-4AC4-84ED-2C0434B26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55AFD-2DAE-44AC-9B36-1D777A38ABF8}" type="slidenum">
              <a:rPr lang="en-US" smtClean="0"/>
              <a:t>‹#›</a:t>
            </a:fld>
            <a:endParaRPr lang="en-US"/>
          </a:p>
        </p:txBody>
      </p:sp>
    </p:spTree>
    <p:extLst>
      <p:ext uri="{BB962C8B-B14F-4D97-AF65-F5344CB8AC3E}">
        <p14:creationId xmlns:p14="http://schemas.microsoft.com/office/powerpoint/2010/main" val="1353788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room&#10;&#10;Description automatically generated">
            <a:extLst>
              <a:ext uri="{FF2B5EF4-FFF2-40B4-BE49-F238E27FC236}">
                <a16:creationId xmlns:a16="http://schemas.microsoft.com/office/drawing/2014/main" id="{F4689BEB-445B-494F-A586-E4B75C22E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045" y="1472476"/>
            <a:ext cx="3789988" cy="3789988"/>
          </a:xfrm>
          <a:prstGeom prst="rect">
            <a:avLst/>
          </a:prstGeom>
        </p:spPr>
      </p:pic>
      <p:sp>
        <p:nvSpPr>
          <p:cNvPr id="30" name="Freeform: Shape 20">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2">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F95465-0520-43A2-B8F3-8D11C5C358BA}"/>
              </a:ext>
            </a:extLst>
          </p:cNvPr>
          <p:cNvSpPr>
            <a:spLocks noGrp="1"/>
          </p:cNvSpPr>
          <p:nvPr>
            <p:ph type="ctrTitle"/>
          </p:nvPr>
        </p:nvSpPr>
        <p:spPr>
          <a:xfrm>
            <a:off x="804672" y="512064"/>
            <a:ext cx="5294376" cy="3072384"/>
          </a:xfrm>
        </p:spPr>
        <p:txBody>
          <a:bodyPr anchor="b">
            <a:normAutofit/>
          </a:bodyPr>
          <a:lstStyle/>
          <a:p>
            <a:pPr algn="l"/>
            <a:r>
              <a:rPr lang="en-US" sz="5400" dirty="0"/>
              <a:t>Advanced Programming in C++</a:t>
            </a:r>
          </a:p>
        </p:txBody>
      </p:sp>
      <p:sp>
        <p:nvSpPr>
          <p:cNvPr id="3" name="Subtitle 2">
            <a:extLst>
              <a:ext uri="{FF2B5EF4-FFF2-40B4-BE49-F238E27FC236}">
                <a16:creationId xmlns:a16="http://schemas.microsoft.com/office/drawing/2014/main" id="{AB2236E6-758F-4E06-B2F3-587A7C87E3D8}"/>
              </a:ext>
            </a:extLst>
          </p:cNvPr>
          <p:cNvSpPr>
            <a:spLocks noGrp="1"/>
          </p:cNvSpPr>
          <p:nvPr>
            <p:ph type="subTitle" idx="1"/>
          </p:nvPr>
        </p:nvSpPr>
        <p:spPr>
          <a:xfrm>
            <a:off x="804671" y="4096512"/>
            <a:ext cx="4687359" cy="1943341"/>
          </a:xfrm>
        </p:spPr>
        <p:txBody>
          <a:bodyPr anchor="t">
            <a:normAutofit fontScale="85000" lnSpcReduction="20000"/>
          </a:bodyPr>
          <a:lstStyle/>
          <a:p>
            <a:pPr algn="l"/>
            <a:r>
              <a:rPr lang="en-US" sz="3200" dirty="0"/>
              <a:t>STL  (Standard Templates Library)</a:t>
            </a:r>
          </a:p>
          <a:p>
            <a:pPr algn="l"/>
            <a:r>
              <a:rPr lang="en-US" sz="3200" dirty="0"/>
              <a:t>Templates</a:t>
            </a:r>
          </a:p>
          <a:p>
            <a:pPr algn="l"/>
            <a:r>
              <a:rPr lang="en-US" sz="3200" dirty="0"/>
              <a:t>Functions</a:t>
            </a:r>
          </a:p>
          <a:p>
            <a:pPr algn="l"/>
            <a:r>
              <a:rPr lang="en-US" sz="3200" dirty="0"/>
              <a:t>Generic Programming</a:t>
            </a:r>
          </a:p>
        </p:txBody>
      </p:sp>
      <p:sp>
        <p:nvSpPr>
          <p:cNvPr id="14" name="Subtitle 2">
            <a:extLst>
              <a:ext uri="{FF2B5EF4-FFF2-40B4-BE49-F238E27FC236}">
                <a16:creationId xmlns:a16="http://schemas.microsoft.com/office/drawing/2014/main" id="{89A91885-6CA2-41EE-BA2A-F6C273EF3DD0}"/>
              </a:ext>
            </a:extLst>
          </p:cNvPr>
          <p:cNvSpPr txBox="1">
            <a:spLocks/>
          </p:cNvSpPr>
          <p:nvPr/>
        </p:nvSpPr>
        <p:spPr>
          <a:xfrm>
            <a:off x="260014" y="5252037"/>
            <a:ext cx="6024694" cy="14448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8" name="Slide Number Placeholder 7">
            <a:extLst>
              <a:ext uri="{FF2B5EF4-FFF2-40B4-BE49-F238E27FC236}">
                <a16:creationId xmlns:a16="http://schemas.microsoft.com/office/drawing/2014/main" id="{EC9CB725-4BBD-4587-876A-019DD48EB262}"/>
              </a:ext>
            </a:extLst>
          </p:cNvPr>
          <p:cNvSpPr>
            <a:spLocks noGrp="1"/>
          </p:cNvSpPr>
          <p:nvPr>
            <p:ph type="sldNum" sz="quarter" idx="12"/>
          </p:nvPr>
        </p:nvSpPr>
        <p:spPr/>
        <p:txBody>
          <a:bodyPr/>
          <a:lstStyle/>
          <a:p>
            <a:fld id="{2DF55AFD-2DAE-44AC-9B36-1D777A38ABF8}" type="slidenum">
              <a:rPr lang="en-US" smtClean="0"/>
              <a:t>1</a:t>
            </a:fld>
            <a:endParaRPr lang="en-US"/>
          </a:p>
        </p:txBody>
      </p:sp>
    </p:spTree>
    <p:extLst>
      <p:ext uri="{BB962C8B-B14F-4D97-AF65-F5344CB8AC3E}">
        <p14:creationId xmlns:p14="http://schemas.microsoft.com/office/powerpoint/2010/main" val="28512542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For example:</a:t>
            </a:r>
          </a:p>
          <a:p>
            <a:pPr lvl="1"/>
            <a:r>
              <a:rPr lang="en-US" dirty="0"/>
              <a:t>Function that finds maximum of two integers</a:t>
            </a:r>
          </a:p>
          <a:p>
            <a:endParaRPr lang="en-US" dirty="0"/>
          </a:p>
          <a:p>
            <a:r>
              <a:rPr lang="en-US" dirty="0"/>
              <a:t>Works with integers only</a:t>
            </a:r>
          </a:p>
          <a:p>
            <a:r>
              <a:rPr lang="en-US" dirty="0"/>
              <a:t>Shows 4</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10</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Generic Programming with Macros</a:t>
            </a:r>
          </a:p>
        </p:txBody>
      </p:sp>
      <p:pic>
        <p:nvPicPr>
          <p:cNvPr id="6" name="Picture 5">
            <a:extLst>
              <a:ext uri="{FF2B5EF4-FFF2-40B4-BE49-F238E27FC236}">
                <a16:creationId xmlns:a16="http://schemas.microsoft.com/office/drawing/2014/main" id="{0BC2FCF9-6982-48D0-8062-D398502515C3}"/>
              </a:ext>
            </a:extLst>
          </p:cNvPr>
          <p:cNvPicPr>
            <a:picLocks noChangeAspect="1"/>
          </p:cNvPicPr>
          <p:nvPr/>
        </p:nvPicPr>
        <p:blipFill>
          <a:blip r:embed="rId3"/>
          <a:stretch>
            <a:fillRect/>
          </a:stretch>
        </p:blipFill>
        <p:spPr>
          <a:xfrm>
            <a:off x="5514975" y="2771665"/>
            <a:ext cx="5838825" cy="3133725"/>
          </a:xfrm>
          <a:prstGeom prst="rect">
            <a:avLst/>
          </a:prstGeom>
        </p:spPr>
      </p:pic>
    </p:spTree>
    <p:extLst>
      <p:ext uri="{BB962C8B-B14F-4D97-AF65-F5344CB8AC3E}">
        <p14:creationId xmlns:p14="http://schemas.microsoft.com/office/powerpoint/2010/main" val="157672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To make it work for all types – function overloading</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11</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Generic Programming with Macros</a:t>
            </a:r>
          </a:p>
        </p:txBody>
      </p:sp>
      <p:pic>
        <p:nvPicPr>
          <p:cNvPr id="4" name="Picture 3">
            <a:extLst>
              <a:ext uri="{FF2B5EF4-FFF2-40B4-BE49-F238E27FC236}">
                <a16:creationId xmlns:a16="http://schemas.microsoft.com/office/drawing/2014/main" id="{0233B632-BEF2-48CD-B0A2-6F03ABA14AB8}"/>
              </a:ext>
            </a:extLst>
          </p:cNvPr>
          <p:cNvPicPr>
            <a:picLocks noChangeAspect="1"/>
          </p:cNvPicPr>
          <p:nvPr/>
        </p:nvPicPr>
        <p:blipFill>
          <a:blip r:embed="rId3"/>
          <a:stretch>
            <a:fillRect/>
          </a:stretch>
        </p:blipFill>
        <p:spPr>
          <a:xfrm>
            <a:off x="3053638" y="2118060"/>
            <a:ext cx="4781550" cy="3905250"/>
          </a:xfrm>
          <a:prstGeom prst="rect">
            <a:avLst/>
          </a:prstGeom>
        </p:spPr>
      </p:pic>
    </p:spTree>
    <p:extLst>
      <p:ext uri="{BB962C8B-B14F-4D97-AF65-F5344CB8AC3E}">
        <p14:creationId xmlns:p14="http://schemas.microsoft.com/office/powerpoint/2010/main" val="302068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Generic approach – one function that takes any parameter</a:t>
            </a:r>
          </a:p>
          <a:p>
            <a:r>
              <a:rPr lang="en-US" dirty="0"/>
              <a:t>One way is to use macros with the parameters</a:t>
            </a:r>
          </a:p>
          <a:p>
            <a:r>
              <a:rPr lang="en-US" dirty="0"/>
              <a:t>When preprocessor identifies MAX with two arguments it replaces it with the expression in #define</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12</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Generic Programming with Macros</a:t>
            </a:r>
          </a:p>
        </p:txBody>
      </p:sp>
      <p:pic>
        <p:nvPicPr>
          <p:cNvPr id="6" name="Picture 5">
            <a:extLst>
              <a:ext uri="{FF2B5EF4-FFF2-40B4-BE49-F238E27FC236}">
                <a16:creationId xmlns:a16="http://schemas.microsoft.com/office/drawing/2014/main" id="{E2D405F3-3638-49E1-9792-F566A7926190}"/>
              </a:ext>
            </a:extLst>
          </p:cNvPr>
          <p:cNvPicPr>
            <a:picLocks noChangeAspect="1"/>
          </p:cNvPicPr>
          <p:nvPr/>
        </p:nvPicPr>
        <p:blipFill>
          <a:blip r:embed="rId3"/>
          <a:stretch>
            <a:fillRect/>
          </a:stretch>
        </p:blipFill>
        <p:spPr>
          <a:xfrm>
            <a:off x="382554" y="3429000"/>
            <a:ext cx="7488907" cy="3065283"/>
          </a:xfrm>
          <a:prstGeom prst="rect">
            <a:avLst/>
          </a:prstGeom>
        </p:spPr>
      </p:pic>
    </p:spTree>
    <p:extLst>
      <p:ext uri="{BB962C8B-B14F-4D97-AF65-F5344CB8AC3E}">
        <p14:creationId xmlns:p14="http://schemas.microsoft.com/office/powerpoint/2010/main" val="286892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Since it is a simple substitution, be very careful</a:t>
            </a:r>
          </a:p>
          <a:p>
            <a:endParaRPr lang="en-US" dirty="0"/>
          </a:p>
          <a:p>
            <a:endParaRPr lang="en-US" dirty="0"/>
          </a:p>
          <a:p>
            <a:endParaRPr lang="en-US" dirty="0"/>
          </a:p>
          <a:p>
            <a:endParaRPr lang="en-US" dirty="0"/>
          </a:p>
          <a:p>
            <a:endParaRPr lang="en-US" dirty="0"/>
          </a:p>
          <a:p>
            <a:endParaRPr lang="en-US" dirty="0"/>
          </a:p>
          <a:p>
            <a:r>
              <a:rPr lang="en-US" dirty="0"/>
              <a:t>100/10*10 = 100</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13</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Generic Programming with Macros</a:t>
            </a:r>
          </a:p>
        </p:txBody>
      </p:sp>
      <p:pic>
        <p:nvPicPr>
          <p:cNvPr id="4" name="Picture 3">
            <a:extLst>
              <a:ext uri="{FF2B5EF4-FFF2-40B4-BE49-F238E27FC236}">
                <a16:creationId xmlns:a16="http://schemas.microsoft.com/office/drawing/2014/main" id="{C16C9D7E-DC74-4B3C-9262-461036E75494}"/>
              </a:ext>
            </a:extLst>
          </p:cNvPr>
          <p:cNvPicPr>
            <a:picLocks noChangeAspect="1"/>
          </p:cNvPicPr>
          <p:nvPr/>
        </p:nvPicPr>
        <p:blipFill>
          <a:blip r:embed="rId3"/>
          <a:stretch>
            <a:fillRect/>
          </a:stretch>
        </p:blipFill>
        <p:spPr>
          <a:xfrm>
            <a:off x="382554" y="1709310"/>
            <a:ext cx="7580082" cy="2845215"/>
          </a:xfrm>
          <a:prstGeom prst="rect">
            <a:avLst/>
          </a:prstGeom>
        </p:spPr>
      </p:pic>
      <p:sp>
        <p:nvSpPr>
          <p:cNvPr id="8" name="TextBox 7">
            <a:extLst>
              <a:ext uri="{FF2B5EF4-FFF2-40B4-BE49-F238E27FC236}">
                <a16:creationId xmlns:a16="http://schemas.microsoft.com/office/drawing/2014/main" id="{B776729C-DDA2-42BF-9510-F601226F4B6A}"/>
              </a:ext>
            </a:extLst>
          </p:cNvPr>
          <p:cNvSpPr txBox="1"/>
          <p:nvPr/>
        </p:nvSpPr>
        <p:spPr>
          <a:xfrm>
            <a:off x="8290452" y="3244334"/>
            <a:ext cx="1943224" cy="369332"/>
          </a:xfrm>
          <a:prstGeom prst="rect">
            <a:avLst/>
          </a:prstGeom>
          <a:noFill/>
        </p:spPr>
        <p:txBody>
          <a:bodyPr wrap="square" rtlCol="0">
            <a:spAutoFit/>
          </a:bodyPr>
          <a:lstStyle/>
          <a:p>
            <a:r>
              <a:rPr lang="en-US" dirty="0"/>
              <a:t>Prints 100</a:t>
            </a:r>
          </a:p>
        </p:txBody>
      </p:sp>
      <p:sp>
        <p:nvSpPr>
          <p:cNvPr id="11" name="TextBox 10">
            <a:extLst>
              <a:ext uri="{FF2B5EF4-FFF2-40B4-BE49-F238E27FC236}">
                <a16:creationId xmlns:a16="http://schemas.microsoft.com/office/drawing/2014/main" id="{7AB1265B-1CB6-40CD-B9D5-5C14F13427B1}"/>
              </a:ext>
            </a:extLst>
          </p:cNvPr>
          <p:cNvSpPr txBox="1"/>
          <p:nvPr/>
        </p:nvSpPr>
        <p:spPr>
          <a:xfrm>
            <a:off x="8280179" y="3622684"/>
            <a:ext cx="1943224" cy="369332"/>
          </a:xfrm>
          <a:prstGeom prst="rect">
            <a:avLst/>
          </a:prstGeom>
          <a:noFill/>
        </p:spPr>
        <p:txBody>
          <a:bodyPr wrap="square" rtlCol="0">
            <a:spAutoFit/>
          </a:bodyPr>
          <a:lstStyle/>
          <a:p>
            <a:r>
              <a:rPr lang="en-US" dirty="0"/>
              <a:t>Prints 100</a:t>
            </a:r>
          </a:p>
        </p:txBody>
      </p:sp>
    </p:spTree>
    <p:extLst>
      <p:ext uri="{BB962C8B-B14F-4D97-AF65-F5344CB8AC3E}">
        <p14:creationId xmlns:p14="http://schemas.microsoft.com/office/powerpoint/2010/main" val="2839208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Since it is a simple substitution, be very careful</a:t>
            </a:r>
          </a:p>
          <a:p>
            <a:endParaRPr lang="en-US" dirty="0"/>
          </a:p>
          <a:p>
            <a:endParaRPr lang="en-US" dirty="0"/>
          </a:p>
          <a:p>
            <a:endParaRPr lang="en-US" dirty="0"/>
          </a:p>
          <a:p>
            <a:endParaRPr lang="en-US" dirty="0"/>
          </a:p>
          <a:p>
            <a:endParaRPr lang="en-US" dirty="0"/>
          </a:p>
          <a:p>
            <a:endParaRPr lang="en-US" dirty="0"/>
          </a:p>
          <a:p>
            <a:r>
              <a:rPr lang="en-US" dirty="0"/>
              <a:t>100/(10*10) = 1</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14</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Generic Programming with Macros</a:t>
            </a:r>
          </a:p>
        </p:txBody>
      </p:sp>
      <p:sp>
        <p:nvSpPr>
          <p:cNvPr id="8" name="TextBox 7">
            <a:extLst>
              <a:ext uri="{FF2B5EF4-FFF2-40B4-BE49-F238E27FC236}">
                <a16:creationId xmlns:a16="http://schemas.microsoft.com/office/drawing/2014/main" id="{B776729C-DDA2-42BF-9510-F601226F4B6A}"/>
              </a:ext>
            </a:extLst>
          </p:cNvPr>
          <p:cNvSpPr txBox="1"/>
          <p:nvPr/>
        </p:nvSpPr>
        <p:spPr>
          <a:xfrm>
            <a:off x="7369820" y="3235316"/>
            <a:ext cx="1943224" cy="369332"/>
          </a:xfrm>
          <a:prstGeom prst="rect">
            <a:avLst/>
          </a:prstGeom>
          <a:noFill/>
        </p:spPr>
        <p:txBody>
          <a:bodyPr wrap="square" rtlCol="0">
            <a:spAutoFit/>
          </a:bodyPr>
          <a:lstStyle/>
          <a:p>
            <a:r>
              <a:rPr lang="en-US" dirty="0"/>
              <a:t>Prints 100</a:t>
            </a:r>
          </a:p>
        </p:txBody>
      </p:sp>
      <p:sp>
        <p:nvSpPr>
          <p:cNvPr id="11" name="TextBox 10">
            <a:extLst>
              <a:ext uri="{FF2B5EF4-FFF2-40B4-BE49-F238E27FC236}">
                <a16:creationId xmlns:a16="http://schemas.microsoft.com/office/drawing/2014/main" id="{7AB1265B-1CB6-40CD-B9D5-5C14F13427B1}"/>
              </a:ext>
            </a:extLst>
          </p:cNvPr>
          <p:cNvSpPr txBox="1"/>
          <p:nvPr/>
        </p:nvSpPr>
        <p:spPr>
          <a:xfrm>
            <a:off x="7381852" y="3602545"/>
            <a:ext cx="1943224" cy="369332"/>
          </a:xfrm>
          <a:prstGeom prst="rect">
            <a:avLst/>
          </a:prstGeom>
          <a:noFill/>
        </p:spPr>
        <p:txBody>
          <a:bodyPr wrap="square" rtlCol="0">
            <a:spAutoFit/>
          </a:bodyPr>
          <a:lstStyle/>
          <a:p>
            <a:r>
              <a:rPr lang="en-US" dirty="0"/>
              <a:t>Prints 1</a:t>
            </a:r>
          </a:p>
        </p:txBody>
      </p:sp>
      <p:pic>
        <p:nvPicPr>
          <p:cNvPr id="6" name="Picture 5">
            <a:extLst>
              <a:ext uri="{FF2B5EF4-FFF2-40B4-BE49-F238E27FC236}">
                <a16:creationId xmlns:a16="http://schemas.microsoft.com/office/drawing/2014/main" id="{55BCB199-5DAD-49D7-885B-9FAB22016DB4}"/>
              </a:ext>
            </a:extLst>
          </p:cNvPr>
          <p:cNvPicPr>
            <a:picLocks noChangeAspect="1"/>
          </p:cNvPicPr>
          <p:nvPr/>
        </p:nvPicPr>
        <p:blipFill>
          <a:blip r:embed="rId3"/>
          <a:stretch>
            <a:fillRect/>
          </a:stretch>
        </p:blipFill>
        <p:spPr>
          <a:xfrm>
            <a:off x="382554" y="1887021"/>
            <a:ext cx="6791325" cy="2714625"/>
          </a:xfrm>
          <a:prstGeom prst="rect">
            <a:avLst/>
          </a:prstGeom>
        </p:spPr>
      </p:pic>
    </p:spTree>
    <p:extLst>
      <p:ext uri="{BB962C8B-B14F-4D97-AF65-F5344CB8AC3E}">
        <p14:creationId xmlns:p14="http://schemas.microsoft.com/office/powerpoint/2010/main" val="400693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Better to implement generic functions using function templates</a:t>
            </a:r>
          </a:p>
          <a:p>
            <a:r>
              <a:rPr lang="en-US" dirty="0"/>
              <a:t>C++ templates</a:t>
            </a:r>
          </a:p>
          <a:p>
            <a:pPr lvl="1"/>
            <a:r>
              <a:rPr lang="en-US" dirty="0"/>
              <a:t>Blueprint to generate generic functions and classes</a:t>
            </a:r>
          </a:p>
          <a:p>
            <a:pPr lvl="1"/>
            <a:r>
              <a:rPr lang="en-US" dirty="0"/>
              <a:t>Allows to plug-in any data type</a:t>
            </a:r>
          </a:p>
          <a:p>
            <a:pPr lvl="1"/>
            <a:r>
              <a:rPr lang="en-US" dirty="0"/>
              <a:t>Compiler generates the appropriate function/class from blueprint</a:t>
            </a:r>
          </a:p>
          <a:p>
            <a:pPr lvl="1"/>
            <a:r>
              <a:rPr lang="en-US" dirty="0"/>
              <a:t>It is completed in compile time</a:t>
            </a:r>
          </a:p>
          <a:p>
            <a:pPr lvl="1"/>
            <a:r>
              <a:rPr lang="en-US" dirty="0"/>
              <a:t>Complicated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15</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Function templates</a:t>
            </a:r>
          </a:p>
        </p:txBody>
      </p:sp>
    </p:spTree>
    <p:extLst>
      <p:ext uri="{BB962C8B-B14F-4D97-AF65-F5344CB8AC3E}">
        <p14:creationId xmlns:p14="http://schemas.microsoft.com/office/powerpoint/2010/main" val="219047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The same example of MAX(int a, int b)</a:t>
            </a:r>
          </a:p>
          <a:p>
            <a:r>
              <a:rPr lang="en-US" dirty="0"/>
              <a:t>We can replace type with T</a:t>
            </a:r>
          </a:p>
          <a:p>
            <a:r>
              <a:rPr lang="en-US" dirty="0"/>
              <a:t>This will not compile</a:t>
            </a:r>
          </a:p>
          <a:p>
            <a:endParaRPr lang="en-US" dirty="0"/>
          </a:p>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16</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Function templates</a:t>
            </a:r>
          </a:p>
        </p:txBody>
      </p:sp>
      <p:pic>
        <p:nvPicPr>
          <p:cNvPr id="4" name="Picture 3">
            <a:extLst>
              <a:ext uri="{FF2B5EF4-FFF2-40B4-BE49-F238E27FC236}">
                <a16:creationId xmlns:a16="http://schemas.microsoft.com/office/drawing/2014/main" id="{7380C1F2-1653-4628-9E8E-85ED073F5193}"/>
              </a:ext>
            </a:extLst>
          </p:cNvPr>
          <p:cNvPicPr>
            <a:picLocks noChangeAspect="1"/>
          </p:cNvPicPr>
          <p:nvPr/>
        </p:nvPicPr>
        <p:blipFill>
          <a:blip r:embed="rId3"/>
          <a:stretch>
            <a:fillRect/>
          </a:stretch>
        </p:blipFill>
        <p:spPr>
          <a:xfrm>
            <a:off x="3077685" y="3041308"/>
            <a:ext cx="5283958" cy="1752600"/>
          </a:xfrm>
          <a:prstGeom prst="rect">
            <a:avLst/>
          </a:prstGeom>
        </p:spPr>
      </p:pic>
    </p:spTree>
    <p:extLst>
      <p:ext uri="{BB962C8B-B14F-4D97-AF65-F5344CB8AC3E}">
        <p14:creationId xmlns:p14="http://schemas.microsoft.com/office/powerpoint/2010/main" val="85902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The compiler needs to now the template of the function</a:t>
            </a:r>
          </a:p>
          <a:p>
            <a:r>
              <a:rPr lang="en-US" dirty="0"/>
              <a:t>Provide the parameter (compiler can identify the type)</a:t>
            </a:r>
          </a:p>
          <a:p>
            <a:r>
              <a:rPr lang="en-US" dirty="0"/>
              <a:t>The specialized function is generated in compile time</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17</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Function templates</a:t>
            </a:r>
          </a:p>
        </p:txBody>
      </p:sp>
      <p:pic>
        <p:nvPicPr>
          <p:cNvPr id="6" name="Picture 5">
            <a:extLst>
              <a:ext uri="{FF2B5EF4-FFF2-40B4-BE49-F238E27FC236}">
                <a16:creationId xmlns:a16="http://schemas.microsoft.com/office/drawing/2014/main" id="{5F684FB4-5FEA-400E-8A4A-05EEFD3890C4}"/>
              </a:ext>
            </a:extLst>
          </p:cNvPr>
          <p:cNvPicPr>
            <a:picLocks noChangeAspect="1"/>
          </p:cNvPicPr>
          <p:nvPr/>
        </p:nvPicPr>
        <p:blipFill>
          <a:blip r:embed="rId3"/>
          <a:stretch>
            <a:fillRect/>
          </a:stretch>
        </p:blipFill>
        <p:spPr>
          <a:xfrm>
            <a:off x="347662" y="2861030"/>
            <a:ext cx="5748338" cy="3860445"/>
          </a:xfrm>
          <a:prstGeom prst="rect">
            <a:avLst/>
          </a:prstGeom>
        </p:spPr>
      </p:pic>
      <p:pic>
        <p:nvPicPr>
          <p:cNvPr id="10" name="Picture 9">
            <a:extLst>
              <a:ext uri="{FF2B5EF4-FFF2-40B4-BE49-F238E27FC236}">
                <a16:creationId xmlns:a16="http://schemas.microsoft.com/office/drawing/2014/main" id="{6D793249-DBFB-4B19-B9A0-79320317FA93}"/>
              </a:ext>
            </a:extLst>
          </p:cNvPr>
          <p:cNvPicPr>
            <a:picLocks noChangeAspect="1"/>
          </p:cNvPicPr>
          <p:nvPr/>
        </p:nvPicPr>
        <p:blipFill>
          <a:blip r:embed="rId4"/>
          <a:stretch>
            <a:fillRect/>
          </a:stretch>
        </p:blipFill>
        <p:spPr>
          <a:xfrm>
            <a:off x="6220061" y="2899615"/>
            <a:ext cx="5785326" cy="3226291"/>
          </a:xfrm>
          <a:prstGeom prst="rect">
            <a:avLst/>
          </a:prstGeom>
        </p:spPr>
      </p:pic>
    </p:spTree>
    <p:extLst>
      <p:ext uri="{BB962C8B-B14F-4D97-AF65-F5344CB8AC3E}">
        <p14:creationId xmlns:p14="http://schemas.microsoft.com/office/powerpoint/2010/main" val="406061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The compiler needs to now the template of the function</a:t>
            </a:r>
          </a:p>
          <a:p>
            <a:r>
              <a:rPr lang="en-US" dirty="0"/>
              <a:t>Provide the parameter</a:t>
            </a:r>
          </a:p>
          <a:p>
            <a:r>
              <a:rPr lang="en-US" dirty="0"/>
              <a:t>Can use class or </a:t>
            </a:r>
            <a:r>
              <a:rPr lang="en-US" dirty="0" err="1"/>
              <a:t>typename</a:t>
            </a:r>
            <a:r>
              <a:rPr lang="en-US" dirty="0"/>
              <a:t> in (template) it is equivalent</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18</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Function templates</a:t>
            </a:r>
          </a:p>
        </p:txBody>
      </p:sp>
      <p:pic>
        <p:nvPicPr>
          <p:cNvPr id="4" name="Picture 3">
            <a:extLst>
              <a:ext uri="{FF2B5EF4-FFF2-40B4-BE49-F238E27FC236}">
                <a16:creationId xmlns:a16="http://schemas.microsoft.com/office/drawing/2014/main" id="{995915DF-6C22-4E2C-BF97-A9E40B788B01}"/>
              </a:ext>
            </a:extLst>
          </p:cNvPr>
          <p:cNvPicPr>
            <a:picLocks noChangeAspect="1"/>
          </p:cNvPicPr>
          <p:nvPr/>
        </p:nvPicPr>
        <p:blipFill>
          <a:blip r:embed="rId3"/>
          <a:stretch>
            <a:fillRect/>
          </a:stretch>
        </p:blipFill>
        <p:spPr>
          <a:xfrm>
            <a:off x="2240280" y="2969878"/>
            <a:ext cx="6669505" cy="3751597"/>
          </a:xfrm>
          <a:prstGeom prst="rect">
            <a:avLst/>
          </a:prstGeom>
        </p:spPr>
      </p:pic>
    </p:spTree>
    <p:extLst>
      <p:ext uri="{BB962C8B-B14F-4D97-AF65-F5344CB8AC3E}">
        <p14:creationId xmlns:p14="http://schemas.microsoft.com/office/powerpoint/2010/main" val="42810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Almost any type can be used. The type used in the function must support the operator.</a:t>
            </a:r>
          </a:p>
          <a:p>
            <a:r>
              <a:rPr lang="en-US" dirty="0"/>
              <a:t>If user defined class is provided, than operator&gt; must be overloaded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19</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Function templates</a:t>
            </a:r>
          </a:p>
        </p:txBody>
      </p:sp>
      <p:pic>
        <p:nvPicPr>
          <p:cNvPr id="6" name="Picture 5">
            <a:extLst>
              <a:ext uri="{FF2B5EF4-FFF2-40B4-BE49-F238E27FC236}">
                <a16:creationId xmlns:a16="http://schemas.microsoft.com/office/drawing/2014/main" id="{84D71C18-07B3-4FD3-B796-A1F24CC18CB2}"/>
              </a:ext>
            </a:extLst>
          </p:cNvPr>
          <p:cNvPicPr>
            <a:picLocks noChangeAspect="1"/>
          </p:cNvPicPr>
          <p:nvPr/>
        </p:nvPicPr>
        <p:blipFill rotWithShape="1">
          <a:blip r:embed="rId3"/>
          <a:srcRect b="59350"/>
          <a:stretch/>
        </p:blipFill>
        <p:spPr>
          <a:xfrm>
            <a:off x="1135225" y="3501841"/>
            <a:ext cx="9101567" cy="2081132"/>
          </a:xfrm>
          <a:prstGeom prst="rect">
            <a:avLst/>
          </a:prstGeom>
        </p:spPr>
      </p:pic>
    </p:spTree>
    <p:extLst>
      <p:ext uri="{BB962C8B-B14F-4D97-AF65-F5344CB8AC3E}">
        <p14:creationId xmlns:p14="http://schemas.microsoft.com/office/powerpoint/2010/main" val="17777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Standard Template Library (STL)</a:t>
            </a:r>
          </a:p>
          <a:p>
            <a:r>
              <a:rPr lang="en-US" dirty="0"/>
              <a:t>Generic Programming/ Meta-Programming</a:t>
            </a:r>
          </a:p>
          <a:p>
            <a:pPr lvl="1"/>
            <a:r>
              <a:rPr lang="en-US" dirty="0"/>
              <a:t>Preprocessor macros</a:t>
            </a:r>
          </a:p>
          <a:p>
            <a:pPr lvl="1"/>
            <a:r>
              <a:rPr lang="en-US" dirty="0"/>
              <a:t>Function templates</a:t>
            </a:r>
          </a:p>
          <a:p>
            <a:pPr lvl="1"/>
            <a:r>
              <a:rPr lang="en-US" dirty="0"/>
              <a:t>Class templates</a:t>
            </a:r>
          </a:p>
          <a:p>
            <a:r>
              <a:rPr lang="en-US" dirty="0"/>
              <a:t>STL containers</a:t>
            </a:r>
          </a:p>
          <a:p>
            <a:r>
              <a:rPr lang="en-US" dirty="0"/>
              <a:t>STL iterators</a:t>
            </a:r>
          </a:p>
          <a:p>
            <a:r>
              <a:rPr lang="en-US" dirty="0"/>
              <a:t>STL Algorithms</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Content</a:t>
            </a:r>
          </a:p>
        </p:txBody>
      </p:sp>
    </p:spTree>
    <p:extLst>
      <p:ext uri="{BB962C8B-B14F-4D97-AF65-F5344CB8AC3E}">
        <p14:creationId xmlns:p14="http://schemas.microsoft.com/office/powerpoint/2010/main" val="1494040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The number of templated parameters is not limited and they can be different types</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20</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Function templates</a:t>
            </a:r>
          </a:p>
        </p:txBody>
      </p:sp>
      <p:pic>
        <p:nvPicPr>
          <p:cNvPr id="4" name="Picture 3">
            <a:extLst>
              <a:ext uri="{FF2B5EF4-FFF2-40B4-BE49-F238E27FC236}">
                <a16:creationId xmlns:a16="http://schemas.microsoft.com/office/drawing/2014/main" id="{8B3EC75D-A6E0-4966-9376-40760947EAE2}"/>
              </a:ext>
            </a:extLst>
          </p:cNvPr>
          <p:cNvPicPr>
            <a:picLocks noChangeAspect="1"/>
          </p:cNvPicPr>
          <p:nvPr/>
        </p:nvPicPr>
        <p:blipFill>
          <a:blip r:embed="rId3"/>
          <a:stretch>
            <a:fillRect/>
          </a:stretch>
        </p:blipFill>
        <p:spPr>
          <a:xfrm>
            <a:off x="1746685" y="3134495"/>
            <a:ext cx="7680098" cy="2341145"/>
          </a:xfrm>
          <a:prstGeom prst="rect">
            <a:avLst/>
          </a:prstGeom>
        </p:spPr>
      </p:pic>
    </p:spTree>
    <p:extLst>
      <p:ext uri="{BB962C8B-B14F-4D97-AF65-F5344CB8AC3E}">
        <p14:creationId xmlns:p14="http://schemas.microsoft.com/office/powerpoint/2010/main" val="3424244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The number of templated parameters is not limited and they can be different types</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21</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Function templates</a:t>
            </a:r>
          </a:p>
        </p:txBody>
      </p:sp>
      <p:pic>
        <p:nvPicPr>
          <p:cNvPr id="4" name="Picture 3">
            <a:extLst>
              <a:ext uri="{FF2B5EF4-FFF2-40B4-BE49-F238E27FC236}">
                <a16:creationId xmlns:a16="http://schemas.microsoft.com/office/drawing/2014/main" id="{8B3EC75D-A6E0-4966-9376-40760947EAE2}"/>
              </a:ext>
            </a:extLst>
          </p:cNvPr>
          <p:cNvPicPr>
            <a:picLocks noChangeAspect="1"/>
          </p:cNvPicPr>
          <p:nvPr/>
        </p:nvPicPr>
        <p:blipFill>
          <a:blip r:embed="rId3"/>
          <a:stretch>
            <a:fillRect/>
          </a:stretch>
        </p:blipFill>
        <p:spPr>
          <a:xfrm>
            <a:off x="1746685" y="3134495"/>
            <a:ext cx="7680098" cy="2341145"/>
          </a:xfrm>
          <a:prstGeom prst="rect">
            <a:avLst/>
          </a:prstGeom>
        </p:spPr>
      </p:pic>
    </p:spTree>
    <p:extLst>
      <p:ext uri="{BB962C8B-B14F-4D97-AF65-F5344CB8AC3E}">
        <p14:creationId xmlns:p14="http://schemas.microsoft.com/office/powerpoint/2010/main" val="3005525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err="1"/>
              <a:t>Typename</a:t>
            </a:r>
            <a:r>
              <a:rPr lang="en-US" dirty="0"/>
              <a:t> or class can contain exact data type and can be used to initialize variables</a:t>
            </a:r>
          </a:p>
          <a:p>
            <a:r>
              <a:rPr lang="en-US" dirty="0" err="1"/>
              <a:t>weighted_sum</a:t>
            </a:r>
            <a:r>
              <a:rPr lang="en-US" dirty="0"/>
              <a:t> will return 26</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22</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Function templates</a:t>
            </a:r>
          </a:p>
        </p:txBody>
      </p:sp>
      <p:pic>
        <p:nvPicPr>
          <p:cNvPr id="6" name="Picture 5">
            <a:extLst>
              <a:ext uri="{FF2B5EF4-FFF2-40B4-BE49-F238E27FC236}">
                <a16:creationId xmlns:a16="http://schemas.microsoft.com/office/drawing/2014/main" id="{CDA9C200-BECE-43D1-BF37-796C96BE1978}"/>
              </a:ext>
            </a:extLst>
          </p:cNvPr>
          <p:cNvPicPr>
            <a:picLocks noChangeAspect="1"/>
          </p:cNvPicPr>
          <p:nvPr/>
        </p:nvPicPr>
        <p:blipFill>
          <a:blip r:embed="rId3"/>
          <a:stretch>
            <a:fillRect/>
          </a:stretch>
        </p:blipFill>
        <p:spPr>
          <a:xfrm>
            <a:off x="1908667" y="3020987"/>
            <a:ext cx="7071491" cy="3192346"/>
          </a:xfrm>
          <a:prstGeom prst="rect">
            <a:avLst/>
          </a:prstGeom>
        </p:spPr>
      </p:pic>
    </p:spTree>
    <p:extLst>
      <p:ext uri="{BB962C8B-B14F-4D97-AF65-F5344CB8AC3E}">
        <p14:creationId xmlns:p14="http://schemas.microsoft.com/office/powerpoint/2010/main" val="387426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Similar to function template</a:t>
            </a:r>
          </a:p>
          <a:p>
            <a:r>
              <a:rPr lang="en-US" dirty="0"/>
              <a:t>Allow plug-in data type</a:t>
            </a:r>
          </a:p>
          <a:p>
            <a:r>
              <a:rPr lang="en-US" dirty="0"/>
              <a:t>Compiler generates the appropriate class from blueprint</a:t>
            </a:r>
          </a:p>
          <a:p>
            <a:r>
              <a:rPr lang="en-US" dirty="0"/>
              <a:t>Complex</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23</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Class template</a:t>
            </a:r>
          </a:p>
        </p:txBody>
      </p:sp>
    </p:spTree>
    <p:extLst>
      <p:ext uri="{BB962C8B-B14F-4D97-AF65-F5344CB8AC3E}">
        <p14:creationId xmlns:p14="http://schemas.microsoft.com/office/powerpoint/2010/main" val="3147219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5" y="1258350"/>
            <a:ext cx="4425928" cy="5098000"/>
          </a:xfrm>
        </p:spPr>
        <p:txBody>
          <a:bodyPr>
            <a:normAutofit/>
          </a:bodyPr>
          <a:lstStyle/>
          <a:p>
            <a:r>
              <a:rPr lang="en-US" dirty="0"/>
              <a:t>For example:</a:t>
            </a:r>
          </a:p>
          <a:p>
            <a:r>
              <a:rPr lang="en-US" dirty="0"/>
              <a:t>Class Item</a:t>
            </a:r>
          </a:p>
          <a:p>
            <a:r>
              <a:rPr lang="en-US" dirty="0"/>
              <a:t>Attributes of type string and int</a:t>
            </a:r>
          </a:p>
          <a:p>
            <a:r>
              <a:rPr lang="en-US" dirty="0"/>
              <a:t>How to create a class with different type in name and value</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24</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a:t>Class template</a:t>
            </a:r>
            <a:endParaRPr lang="en-US" dirty="0"/>
          </a:p>
        </p:txBody>
      </p:sp>
      <p:pic>
        <p:nvPicPr>
          <p:cNvPr id="4" name="Picture 3">
            <a:extLst>
              <a:ext uri="{FF2B5EF4-FFF2-40B4-BE49-F238E27FC236}">
                <a16:creationId xmlns:a16="http://schemas.microsoft.com/office/drawing/2014/main" id="{DBD4A2D4-6FEC-4B44-9A3E-0C6B9C374959}"/>
              </a:ext>
            </a:extLst>
          </p:cNvPr>
          <p:cNvPicPr>
            <a:picLocks noChangeAspect="1"/>
          </p:cNvPicPr>
          <p:nvPr/>
        </p:nvPicPr>
        <p:blipFill>
          <a:blip r:embed="rId3"/>
          <a:stretch>
            <a:fillRect/>
          </a:stretch>
        </p:blipFill>
        <p:spPr>
          <a:xfrm>
            <a:off x="4992634" y="893225"/>
            <a:ext cx="6701516" cy="4641021"/>
          </a:xfrm>
          <a:prstGeom prst="rect">
            <a:avLst/>
          </a:prstGeom>
        </p:spPr>
      </p:pic>
    </p:spTree>
    <p:extLst>
      <p:ext uri="{BB962C8B-B14F-4D97-AF65-F5344CB8AC3E}">
        <p14:creationId xmlns:p14="http://schemas.microsoft.com/office/powerpoint/2010/main" val="742631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5" y="1258350"/>
            <a:ext cx="4772998" cy="5098000"/>
          </a:xfrm>
        </p:spPr>
        <p:txBody>
          <a:bodyPr>
            <a:normAutofit/>
          </a:bodyPr>
          <a:lstStyle/>
          <a:p>
            <a:r>
              <a:rPr lang="en-US" dirty="0"/>
              <a:t>Item&lt;int&gt; item1{“Name”,3}</a:t>
            </a:r>
          </a:p>
          <a:p>
            <a:r>
              <a:rPr lang="en-US" dirty="0"/>
              <a:t>Item&lt;double&gt; item2{“Name”, 3.5}</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25</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a:t>Class template</a:t>
            </a:r>
            <a:endParaRPr lang="en-US" dirty="0"/>
          </a:p>
        </p:txBody>
      </p:sp>
      <p:pic>
        <p:nvPicPr>
          <p:cNvPr id="6" name="Picture 5">
            <a:extLst>
              <a:ext uri="{FF2B5EF4-FFF2-40B4-BE49-F238E27FC236}">
                <a16:creationId xmlns:a16="http://schemas.microsoft.com/office/drawing/2014/main" id="{B192EBCC-F962-4FE8-9F6D-16C64CAE226F}"/>
              </a:ext>
            </a:extLst>
          </p:cNvPr>
          <p:cNvPicPr>
            <a:picLocks noChangeAspect="1"/>
          </p:cNvPicPr>
          <p:nvPr/>
        </p:nvPicPr>
        <p:blipFill>
          <a:blip r:embed="rId3"/>
          <a:stretch>
            <a:fillRect/>
          </a:stretch>
        </p:blipFill>
        <p:spPr>
          <a:xfrm>
            <a:off x="5351495" y="918560"/>
            <a:ext cx="6457950" cy="4800600"/>
          </a:xfrm>
          <a:prstGeom prst="rect">
            <a:avLst/>
          </a:prstGeom>
        </p:spPr>
      </p:pic>
    </p:spTree>
    <p:extLst>
      <p:ext uri="{BB962C8B-B14F-4D97-AF65-F5344CB8AC3E}">
        <p14:creationId xmlns:p14="http://schemas.microsoft.com/office/powerpoint/2010/main" val="1726582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a:t>We can have multiple template parameters in the class templates</a:t>
            </a:r>
          </a:p>
          <a:p>
            <a:r>
              <a:rPr lang="en-US" dirty="0"/>
              <a:t>The type can be different</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26</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a:t>Class template</a:t>
            </a:r>
            <a:endParaRPr lang="en-US" dirty="0"/>
          </a:p>
        </p:txBody>
      </p:sp>
      <p:pic>
        <p:nvPicPr>
          <p:cNvPr id="4" name="Picture 3">
            <a:extLst>
              <a:ext uri="{FF2B5EF4-FFF2-40B4-BE49-F238E27FC236}">
                <a16:creationId xmlns:a16="http://schemas.microsoft.com/office/drawing/2014/main" id="{41F6F0EA-F3F5-4469-82CB-10E4327DA931}"/>
              </a:ext>
            </a:extLst>
          </p:cNvPr>
          <p:cNvPicPr>
            <a:picLocks noChangeAspect="1"/>
          </p:cNvPicPr>
          <p:nvPr/>
        </p:nvPicPr>
        <p:blipFill rotWithShape="1">
          <a:blip r:embed="rId3"/>
          <a:srcRect b="25311"/>
          <a:stretch/>
        </p:blipFill>
        <p:spPr>
          <a:xfrm>
            <a:off x="2985808" y="2583913"/>
            <a:ext cx="5624792" cy="2650239"/>
          </a:xfrm>
          <a:prstGeom prst="rect">
            <a:avLst/>
          </a:prstGeom>
        </p:spPr>
      </p:pic>
    </p:spTree>
    <p:extLst>
      <p:ext uri="{BB962C8B-B14F-4D97-AF65-F5344CB8AC3E}">
        <p14:creationId xmlns:p14="http://schemas.microsoft.com/office/powerpoint/2010/main" val="4181985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err="1"/>
              <a:t>Typename</a:t>
            </a:r>
            <a:r>
              <a:rPr lang="en-US" dirty="0"/>
              <a:t> or class parameter can be changed to the specific type or variable</a:t>
            </a:r>
          </a:p>
          <a:p>
            <a:r>
              <a:rPr lang="en-US" dirty="0"/>
              <a:t>In this case, parameter T1 must be provided of the type declared in template</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27</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a:t>Class template</a:t>
            </a:r>
            <a:endParaRPr lang="en-US" dirty="0"/>
          </a:p>
        </p:txBody>
      </p:sp>
      <p:pic>
        <p:nvPicPr>
          <p:cNvPr id="10" name="Picture 9">
            <a:extLst>
              <a:ext uri="{FF2B5EF4-FFF2-40B4-BE49-F238E27FC236}">
                <a16:creationId xmlns:a16="http://schemas.microsoft.com/office/drawing/2014/main" id="{88502DFC-F58C-4A83-B5C1-1C972646AF93}"/>
              </a:ext>
            </a:extLst>
          </p:cNvPr>
          <p:cNvPicPr>
            <a:picLocks noChangeAspect="1"/>
          </p:cNvPicPr>
          <p:nvPr/>
        </p:nvPicPr>
        <p:blipFill>
          <a:blip r:embed="rId3"/>
          <a:stretch>
            <a:fillRect/>
          </a:stretch>
        </p:blipFill>
        <p:spPr>
          <a:xfrm>
            <a:off x="635877" y="3227206"/>
            <a:ext cx="5073432" cy="3359588"/>
          </a:xfrm>
          <a:prstGeom prst="rect">
            <a:avLst/>
          </a:prstGeom>
        </p:spPr>
      </p:pic>
      <p:sp>
        <p:nvSpPr>
          <p:cNvPr id="11" name="TextBox 10">
            <a:extLst>
              <a:ext uri="{FF2B5EF4-FFF2-40B4-BE49-F238E27FC236}">
                <a16:creationId xmlns:a16="http://schemas.microsoft.com/office/drawing/2014/main" id="{9EFCB798-29AD-4046-851A-D6B2A646D151}"/>
              </a:ext>
            </a:extLst>
          </p:cNvPr>
          <p:cNvSpPr txBox="1"/>
          <p:nvPr/>
        </p:nvSpPr>
        <p:spPr>
          <a:xfrm>
            <a:off x="6632028" y="5755300"/>
            <a:ext cx="1734206" cy="369332"/>
          </a:xfrm>
          <a:prstGeom prst="rect">
            <a:avLst/>
          </a:prstGeom>
          <a:noFill/>
        </p:spPr>
        <p:txBody>
          <a:bodyPr wrap="square" rtlCol="0">
            <a:spAutoFit/>
          </a:bodyPr>
          <a:lstStyle/>
          <a:p>
            <a:r>
              <a:rPr lang="en-US" dirty="0"/>
              <a:t>Print 13</a:t>
            </a:r>
          </a:p>
        </p:txBody>
      </p:sp>
      <p:sp>
        <p:nvSpPr>
          <p:cNvPr id="13" name="TextBox 12">
            <a:extLst>
              <a:ext uri="{FF2B5EF4-FFF2-40B4-BE49-F238E27FC236}">
                <a16:creationId xmlns:a16="http://schemas.microsoft.com/office/drawing/2014/main" id="{B7B8441D-2EDC-45FF-BE6C-D676B4178103}"/>
              </a:ext>
            </a:extLst>
          </p:cNvPr>
          <p:cNvSpPr txBox="1"/>
          <p:nvPr/>
        </p:nvSpPr>
        <p:spPr>
          <a:xfrm>
            <a:off x="6632028" y="5388071"/>
            <a:ext cx="1734206" cy="369332"/>
          </a:xfrm>
          <a:prstGeom prst="rect">
            <a:avLst/>
          </a:prstGeom>
          <a:noFill/>
        </p:spPr>
        <p:txBody>
          <a:bodyPr wrap="square" rtlCol="0">
            <a:spAutoFit/>
          </a:bodyPr>
          <a:lstStyle/>
          <a:p>
            <a:r>
              <a:rPr lang="en-US" dirty="0"/>
              <a:t>Print 5</a:t>
            </a:r>
          </a:p>
        </p:txBody>
      </p:sp>
    </p:spTree>
    <p:extLst>
      <p:ext uri="{BB962C8B-B14F-4D97-AF65-F5344CB8AC3E}">
        <p14:creationId xmlns:p14="http://schemas.microsoft.com/office/powerpoint/2010/main" val="1602476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a:t>Data structures that can store object of almost any type (template-based classes)</a:t>
            </a:r>
          </a:p>
          <a:p>
            <a:r>
              <a:rPr lang="en-US" dirty="0"/>
              <a:t>Each container has member functions</a:t>
            </a:r>
          </a:p>
          <a:p>
            <a:pPr lvl="1"/>
            <a:r>
              <a:rPr lang="en-US" dirty="0"/>
              <a:t>Some are specific to the container</a:t>
            </a:r>
          </a:p>
          <a:p>
            <a:pPr lvl="1"/>
            <a:r>
              <a:rPr lang="en-US" dirty="0"/>
              <a:t>Others are available to all containers</a:t>
            </a:r>
          </a:p>
          <a:p>
            <a:r>
              <a:rPr lang="en-US" dirty="0"/>
              <a:t>Each container has associated header file</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28</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containers</a:t>
            </a:r>
          </a:p>
        </p:txBody>
      </p:sp>
    </p:spTree>
    <p:extLst>
      <p:ext uri="{BB962C8B-B14F-4D97-AF65-F5344CB8AC3E}">
        <p14:creationId xmlns:p14="http://schemas.microsoft.com/office/powerpoint/2010/main" val="337684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29</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a:t>STL containers</a:t>
            </a:r>
            <a:endParaRPr lang="en-US" dirty="0"/>
          </a:p>
        </p:txBody>
      </p:sp>
      <p:pic>
        <p:nvPicPr>
          <p:cNvPr id="4" name="Picture 3">
            <a:extLst>
              <a:ext uri="{FF2B5EF4-FFF2-40B4-BE49-F238E27FC236}">
                <a16:creationId xmlns:a16="http://schemas.microsoft.com/office/drawing/2014/main" id="{33BFD1C8-2114-46C7-BD62-C23F14638865}"/>
              </a:ext>
            </a:extLst>
          </p:cNvPr>
          <p:cNvPicPr>
            <a:picLocks noChangeAspect="1"/>
          </p:cNvPicPr>
          <p:nvPr/>
        </p:nvPicPr>
        <p:blipFill>
          <a:blip r:embed="rId3"/>
          <a:stretch>
            <a:fillRect/>
          </a:stretch>
        </p:blipFill>
        <p:spPr>
          <a:xfrm>
            <a:off x="274823" y="1478866"/>
            <a:ext cx="11607296" cy="4609990"/>
          </a:xfrm>
          <a:prstGeom prst="rect">
            <a:avLst/>
          </a:prstGeom>
        </p:spPr>
      </p:pic>
    </p:spTree>
    <p:extLst>
      <p:ext uri="{BB962C8B-B14F-4D97-AF65-F5344CB8AC3E}">
        <p14:creationId xmlns:p14="http://schemas.microsoft.com/office/powerpoint/2010/main" val="218386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Implement common data structures and algorithms</a:t>
            </a:r>
          </a:p>
          <a:p>
            <a:r>
              <a:rPr lang="en-US" dirty="0"/>
              <a:t>Implemented using C++ templates</a:t>
            </a:r>
          </a:p>
          <a:p>
            <a:r>
              <a:rPr lang="en-US" dirty="0"/>
              <a:t>A library of powerful, reusable, adaptable, generic classes and functions</a:t>
            </a:r>
          </a:p>
          <a:p>
            <a:r>
              <a:rPr lang="en-US" dirty="0"/>
              <a:t>The assortment of commonly used containers</a:t>
            </a:r>
          </a:p>
          <a:p>
            <a:r>
              <a:rPr lang="en-US" dirty="0"/>
              <a:t>Consistent, fast</a:t>
            </a:r>
          </a:p>
          <a:p>
            <a:r>
              <a:rPr lang="en-US" dirty="0"/>
              <a:t>Extensible</a:t>
            </a:r>
          </a:p>
          <a:p>
            <a:r>
              <a:rPr lang="en-US" dirty="0"/>
              <a:t>Known time and size complexity</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a:t>
            </a:r>
          </a:p>
        </p:txBody>
      </p:sp>
    </p:spTree>
    <p:extLst>
      <p:ext uri="{BB962C8B-B14F-4D97-AF65-F5344CB8AC3E}">
        <p14:creationId xmlns:p14="http://schemas.microsoft.com/office/powerpoint/2010/main" val="1870332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30</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a:t>STL containers</a:t>
            </a:r>
            <a:endParaRPr lang="en-US" dirty="0"/>
          </a:p>
        </p:txBody>
      </p:sp>
      <p:pic>
        <p:nvPicPr>
          <p:cNvPr id="6" name="Picture 5">
            <a:extLst>
              <a:ext uri="{FF2B5EF4-FFF2-40B4-BE49-F238E27FC236}">
                <a16:creationId xmlns:a16="http://schemas.microsoft.com/office/drawing/2014/main" id="{13C1EEAA-219B-44B7-B749-9D3A70E5DCD5}"/>
              </a:ext>
            </a:extLst>
          </p:cNvPr>
          <p:cNvPicPr>
            <a:picLocks noChangeAspect="1"/>
          </p:cNvPicPr>
          <p:nvPr/>
        </p:nvPicPr>
        <p:blipFill>
          <a:blip r:embed="rId3"/>
          <a:stretch>
            <a:fillRect/>
          </a:stretch>
        </p:blipFill>
        <p:spPr>
          <a:xfrm>
            <a:off x="266324" y="1333048"/>
            <a:ext cx="11543122" cy="4572342"/>
          </a:xfrm>
          <a:prstGeom prst="rect">
            <a:avLst/>
          </a:prstGeom>
        </p:spPr>
      </p:pic>
    </p:spTree>
    <p:extLst>
      <p:ext uri="{BB962C8B-B14F-4D97-AF65-F5344CB8AC3E}">
        <p14:creationId xmlns:p14="http://schemas.microsoft.com/office/powerpoint/2010/main" val="342865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a:t>Container elements. When object is stored in the container the copy is stored</a:t>
            </a:r>
          </a:p>
          <a:p>
            <a:pPr lvl="1"/>
            <a:r>
              <a:rPr lang="en-US" dirty="0"/>
              <a:t>All primitive types</a:t>
            </a:r>
          </a:p>
          <a:p>
            <a:pPr lvl="1"/>
            <a:r>
              <a:rPr lang="en-US" dirty="0"/>
              <a:t>Elements must contain Copy constructor and Copy assignment</a:t>
            </a:r>
          </a:p>
          <a:p>
            <a:pPr lvl="1"/>
            <a:r>
              <a:rPr lang="en-US" dirty="0"/>
              <a:t>Elements must contain Move Constructor and Move assignment</a:t>
            </a:r>
          </a:p>
          <a:p>
            <a:pPr lvl="1"/>
            <a:r>
              <a:rPr lang="en-US" dirty="0"/>
              <a:t>Ordered associative containers must be able to compare elements</a:t>
            </a:r>
          </a:p>
          <a:p>
            <a:pPr lvl="2"/>
            <a:r>
              <a:rPr lang="en-US" dirty="0"/>
              <a:t>operator&lt;, operator== must be overloaded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31</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containers</a:t>
            </a:r>
          </a:p>
        </p:txBody>
      </p:sp>
    </p:spTree>
    <p:extLst>
      <p:ext uri="{BB962C8B-B14F-4D97-AF65-F5344CB8AC3E}">
        <p14:creationId xmlns:p14="http://schemas.microsoft.com/office/powerpoint/2010/main" val="2406163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a:t>Allows abstracting an arbitrary container as a sequence of elements</a:t>
            </a:r>
          </a:p>
          <a:p>
            <a:r>
              <a:rPr lang="en-US" dirty="0"/>
              <a:t>Objects that work like pointers by design</a:t>
            </a:r>
          </a:p>
          <a:p>
            <a:r>
              <a:rPr lang="en-US" dirty="0"/>
              <a:t>Most container classes can be traversed with iterators</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32</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iterators</a:t>
            </a:r>
          </a:p>
        </p:txBody>
      </p:sp>
    </p:spTree>
    <p:extLst>
      <p:ext uri="{BB962C8B-B14F-4D97-AF65-F5344CB8AC3E}">
        <p14:creationId xmlns:p14="http://schemas.microsoft.com/office/powerpoint/2010/main" val="2183611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a:t>Iterators must be declared based on the container type that they will iterate over</a:t>
            </a:r>
          </a:p>
          <a:p>
            <a:r>
              <a:rPr lang="en-US" dirty="0" err="1"/>
              <a:t>container_type</a:t>
            </a:r>
            <a:r>
              <a:rPr lang="en-US" dirty="0"/>
              <a:t>::</a:t>
            </a:r>
            <a:r>
              <a:rPr lang="en-US" dirty="0" err="1"/>
              <a:t>iterator_type</a:t>
            </a:r>
            <a:r>
              <a:rPr lang="en-US" dirty="0"/>
              <a:t> name;</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33</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iterators</a:t>
            </a:r>
          </a:p>
        </p:txBody>
      </p:sp>
      <p:pic>
        <p:nvPicPr>
          <p:cNvPr id="4" name="Picture 3">
            <a:extLst>
              <a:ext uri="{FF2B5EF4-FFF2-40B4-BE49-F238E27FC236}">
                <a16:creationId xmlns:a16="http://schemas.microsoft.com/office/drawing/2014/main" id="{64E8FE3A-856E-4E57-BFC1-224C8DC5E111}"/>
              </a:ext>
            </a:extLst>
          </p:cNvPr>
          <p:cNvPicPr>
            <a:picLocks noChangeAspect="1"/>
          </p:cNvPicPr>
          <p:nvPr/>
        </p:nvPicPr>
        <p:blipFill>
          <a:blip r:embed="rId3"/>
          <a:stretch>
            <a:fillRect/>
          </a:stretch>
        </p:blipFill>
        <p:spPr>
          <a:xfrm>
            <a:off x="2518278" y="2680829"/>
            <a:ext cx="6092322" cy="3905965"/>
          </a:xfrm>
          <a:prstGeom prst="rect">
            <a:avLst/>
          </a:prstGeom>
        </p:spPr>
      </p:pic>
    </p:spTree>
    <p:extLst>
      <p:ext uri="{BB962C8B-B14F-4D97-AF65-F5344CB8AC3E}">
        <p14:creationId xmlns:p14="http://schemas.microsoft.com/office/powerpoint/2010/main" val="3839139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a:t>Example:</a:t>
            </a:r>
          </a:p>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34</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iterators</a:t>
            </a:r>
          </a:p>
        </p:txBody>
      </p:sp>
      <p:pic>
        <p:nvPicPr>
          <p:cNvPr id="6" name="Picture 5">
            <a:extLst>
              <a:ext uri="{FF2B5EF4-FFF2-40B4-BE49-F238E27FC236}">
                <a16:creationId xmlns:a16="http://schemas.microsoft.com/office/drawing/2014/main" id="{A02FA7F8-2B2D-4ADB-B201-A25FD2C2A880}"/>
              </a:ext>
            </a:extLst>
          </p:cNvPr>
          <p:cNvPicPr>
            <a:picLocks noChangeAspect="1"/>
          </p:cNvPicPr>
          <p:nvPr/>
        </p:nvPicPr>
        <p:blipFill>
          <a:blip r:embed="rId3"/>
          <a:stretch>
            <a:fillRect/>
          </a:stretch>
        </p:blipFill>
        <p:spPr>
          <a:xfrm>
            <a:off x="2385218" y="1258350"/>
            <a:ext cx="8743950" cy="4124325"/>
          </a:xfrm>
          <a:prstGeom prst="rect">
            <a:avLst/>
          </a:prstGeom>
        </p:spPr>
      </p:pic>
      <p:pic>
        <p:nvPicPr>
          <p:cNvPr id="10" name="Picture 9">
            <a:extLst>
              <a:ext uri="{FF2B5EF4-FFF2-40B4-BE49-F238E27FC236}">
                <a16:creationId xmlns:a16="http://schemas.microsoft.com/office/drawing/2014/main" id="{7532E24A-A8D7-4133-AEA6-8A2E9636DBF1}"/>
              </a:ext>
            </a:extLst>
          </p:cNvPr>
          <p:cNvPicPr>
            <a:picLocks noChangeAspect="1"/>
          </p:cNvPicPr>
          <p:nvPr/>
        </p:nvPicPr>
        <p:blipFill>
          <a:blip r:embed="rId4"/>
          <a:stretch>
            <a:fillRect/>
          </a:stretch>
        </p:blipFill>
        <p:spPr>
          <a:xfrm>
            <a:off x="3282016" y="5479365"/>
            <a:ext cx="5627967" cy="1242110"/>
          </a:xfrm>
          <a:prstGeom prst="rect">
            <a:avLst/>
          </a:prstGeom>
        </p:spPr>
      </p:pic>
    </p:spTree>
    <p:extLst>
      <p:ext uri="{BB962C8B-B14F-4D97-AF65-F5344CB8AC3E}">
        <p14:creationId xmlns:p14="http://schemas.microsoft.com/office/powerpoint/2010/main" val="3676876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35</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iterators</a:t>
            </a:r>
          </a:p>
        </p:txBody>
      </p:sp>
      <p:pic>
        <p:nvPicPr>
          <p:cNvPr id="4" name="Picture 3">
            <a:extLst>
              <a:ext uri="{FF2B5EF4-FFF2-40B4-BE49-F238E27FC236}">
                <a16:creationId xmlns:a16="http://schemas.microsoft.com/office/drawing/2014/main" id="{CE8234E9-6C8A-4F60-8A03-7AC8A33F55DE}"/>
              </a:ext>
            </a:extLst>
          </p:cNvPr>
          <p:cNvPicPr>
            <a:picLocks noChangeAspect="1"/>
          </p:cNvPicPr>
          <p:nvPr/>
        </p:nvPicPr>
        <p:blipFill>
          <a:blip r:embed="rId3"/>
          <a:stretch>
            <a:fillRect/>
          </a:stretch>
        </p:blipFill>
        <p:spPr>
          <a:xfrm>
            <a:off x="504630" y="1114441"/>
            <a:ext cx="11182740" cy="5241909"/>
          </a:xfrm>
          <a:prstGeom prst="rect">
            <a:avLst/>
          </a:prstGeom>
        </p:spPr>
      </p:pic>
    </p:spTree>
    <p:extLst>
      <p:ext uri="{BB962C8B-B14F-4D97-AF65-F5344CB8AC3E}">
        <p14:creationId xmlns:p14="http://schemas.microsoft.com/office/powerpoint/2010/main" val="4264442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a:t>Application of iterators</a:t>
            </a:r>
          </a:p>
          <a:p>
            <a:r>
              <a:rPr lang="en-US" dirty="0"/>
              <a:t>Prints 1 2 3</a:t>
            </a:r>
          </a:p>
          <a:p>
            <a:r>
              <a:rPr lang="en-US" dirty="0"/>
              <a:t>For containers that does not allow to access randomly iterators are necessary</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36</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iterators</a:t>
            </a:r>
          </a:p>
        </p:txBody>
      </p:sp>
      <p:pic>
        <p:nvPicPr>
          <p:cNvPr id="4" name="Picture 3">
            <a:extLst>
              <a:ext uri="{FF2B5EF4-FFF2-40B4-BE49-F238E27FC236}">
                <a16:creationId xmlns:a16="http://schemas.microsoft.com/office/drawing/2014/main" id="{90FEA4E2-3617-48A4-A827-099B06E8C4BD}"/>
              </a:ext>
            </a:extLst>
          </p:cNvPr>
          <p:cNvPicPr>
            <a:picLocks noChangeAspect="1"/>
          </p:cNvPicPr>
          <p:nvPr/>
        </p:nvPicPr>
        <p:blipFill>
          <a:blip r:embed="rId3"/>
          <a:stretch>
            <a:fillRect/>
          </a:stretch>
        </p:blipFill>
        <p:spPr>
          <a:xfrm>
            <a:off x="186613" y="3363854"/>
            <a:ext cx="5572553" cy="2116706"/>
          </a:xfrm>
          <a:prstGeom prst="rect">
            <a:avLst/>
          </a:prstGeom>
        </p:spPr>
      </p:pic>
      <p:pic>
        <p:nvPicPr>
          <p:cNvPr id="8" name="Picture 7">
            <a:extLst>
              <a:ext uri="{FF2B5EF4-FFF2-40B4-BE49-F238E27FC236}">
                <a16:creationId xmlns:a16="http://schemas.microsoft.com/office/drawing/2014/main" id="{A7F9B52B-F825-4A20-8428-BCA2259A88A5}"/>
              </a:ext>
            </a:extLst>
          </p:cNvPr>
          <p:cNvPicPr>
            <a:picLocks noChangeAspect="1"/>
          </p:cNvPicPr>
          <p:nvPr/>
        </p:nvPicPr>
        <p:blipFill>
          <a:blip r:embed="rId4"/>
          <a:stretch>
            <a:fillRect/>
          </a:stretch>
        </p:blipFill>
        <p:spPr>
          <a:xfrm>
            <a:off x="5864899" y="3571740"/>
            <a:ext cx="6140488" cy="1669059"/>
          </a:xfrm>
          <a:prstGeom prst="rect">
            <a:avLst/>
          </a:prstGeom>
        </p:spPr>
      </p:pic>
    </p:spTree>
    <p:extLst>
      <p:ext uri="{BB962C8B-B14F-4D97-AF65-F5344CB8AC3E}">
        <p14:creationId xmlns:p14="http://schemas.microsoft.com/office/powerpoint/2010/main" val="262843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a:t>Types of iterators:</a:t>
            </a:r>
          </a:p>
          <a:p>
            <a:r>
              <a:rPr lang="en-US" dirty="0"/>
              <a:t>iterator</a:t>
            </a:r>
          </a:p>
          <a:p>
            <a:pPr lvl="1"/>
            <a:r>
              <a:rPr lang="en-US" dirty="0"/>
              <a:t>begin() and end()</a:t>
            </a:r>
          </a:p>
          <a:p>
            <a:r>
              <a:rPr lang="en-US" dirty="0" err="1"/>
              <a:t>const_iterator</a:t>
            </a:r>
            <a:r>
              <a:rPr lang="en-US" dirty="0"/>
              <a:t> (do not allow to change the content of the container)</a:t>
            </a:r>
          </a:p>
          <a:p>
            <a:pPr lvl="1"/>
            <a:r>
              <a:rPr lang="en-US" dirty="0" err="1"/>
              <a:t>cbegin</a:t>
            </a:r>
            <a:r>
              <a:rPr lang="en-US" dirty="0"/>
              <a:t>() and </a:t>
            </a:r>
            <a:r>
              <a:rPr lang="en-US" dirty="0" err="1"/>
              <a:t>cend</a:t>
            </a:r>
            <a:r>
              <a:rPr lang="en-US" dirty="0"/>
              <a:t>()</a:t>
            </a:r>
          </a:p>
          <a:p>
            <a:r>
              <a:rPr lang="en-US" dirty="0" err="1"/>
              <a:t>reverse_iterator</a:t>
            </a:r>
            <a:endParaRPr lang="en-US" dirty="0"/>
          </a:p>
          <a:p>
            <a:pPr lvl="1"/>
            <a:r>
              <a:rPr lang="en-US" dirty="0" err="1"/>
              <a:t>rbegin</a:t>
            </a:r>
            <a:r>
              <a:rPr lang="en-US" dirty="0"/>
              <a:t>() and rend()</a:t>
            </a:r>
          </a:p>
          <a:p>
            <a:r>
              <a:rPr lang="en-US" dirty="0" err="1"/>
              <a:t>const_reverse_iterator</a:t>
            </a:r>
            <a:r>
              <a:rPr lang="en-US" dirty="0"/>
              <a:t> (do not allow to change the content of the container)</a:t>
            </a:r>
          </a:p>
          <a:p>
            <a:pPr lvl="1"/>
            <a:r>
              <a:rPr lang="en-US" dirty="0" err="1"/>
              <a:t>crbegin</a:t>
            </a:r>
            <a:r>
              <a:rPr lang="en-US" dirty="0"/>
              <a:t>() and </a:t>
            </a:r>
            <a:r>
              <a:rPr lang="en-US" dirty="0" err="1"/>
              <a:t>crend</a:t>
            </a:r>
            <a:r>
              <a:rPr lang="en-US" dirty="0"/>
              <a:t>()</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37</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iterators</a:t>
            </a:r>
          </a:p>
        </p:txBody>
      </p:sp>
    </p:spTree>
    <p:extLst>
      <p:ext uri="{BB962C8B-B14F-4D97-AF65-F5344CB8AC3E}">
        <p14:creationId xmlns:p14="http://schemas.microsoft.com/office/powerpoint/2010/main" val="807679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1173569" cy="5098000"/>
          </a:xfrm>
        </p:spPr>
        <p:txBody>
          <a:bodyPr>
            <a:normAutofit/>
          </a:bodyPr>
          <a:lstStyle/>
          <a:p>
            <a:r>
              <a:rPr lang="en-US" dirty="0"/>
              <a:t>Prints 3 2 1</a:t>
            </a:r>
          </a:p>
          <a:p>
            <a:endParaRPr lang="en-US" dirty="0"/>
          </a:p>
          <a:p>
            <a:endParaRPr lang="en-US" dirty="0"/>
          </a:p>
          <a:p>
            <a:endParaRPr lang="en-US" dirty="0"/>
          </a:p>
          <a:p>
            <a:r>
              <a:rPr lang="en-US" dirty="0"/>
              <a:t>Iterators can be used to change the content of container</a:t>
            </a:r>
          </a:p>
          <a:p>
            <a:pPr lvl="1"/>
            <a:r>
              <a:rPr lang="en-US" dirty="0"/>
              <a:t>Sets all elements to 35</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38</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iterators</a:t>
            </a:r>
          </a:p>
        </p:txBody>
      </p:sp>
      <p:pic>
        <p:nvPicPr>
          <p:cNvPr id="4" name="Picture 3">
            <a:extLst>
              <a:ext uri="{FF2B5EF4-FFF2-40B4-BE49-F238E27FC236}">
                <a16:creationId xmlns:a16="http://schemas.microsoft.com/office/drawing/2014/main" id="{6E8D2C3E-7BBF-4A00-A8EF-7E6EA6255E26}"/>
              </a:ext>
            </a:extLst>
          </p:cNvPr>
          <p:cNvPicPr>
            <a:picLocks noChangeAspect="1"/>
          </p:cNvPicPr>
          <p:nvPr/>
        </p:nvPicPr>
        <p:blipFill>
          <a:blip r:embed="rId3"/>
          <a:stretch>
            <a:fillRect/>
          </a:stretch>
        </p:blipFill>
        <p:spPr>
          <a:xfrm>
            <a:off x="4188455" y="1027906"/>
            <a:ext cx="5495925" cy="1762125"/>
          </a:xfrm>
          <a:prstGeom prst="rect">
            <a:avLst/>
          </a:prstGeom>
        </p:spPr>
      </p:pic>
      <p:pic>
        <p:nvPicPr>
          <p:cNvPr id="8" name="Picture 7">
            <a:extLst>
              <a:ext uri="{FF2B5EF4-FFF2-40B4-BE49-F238E27FC236}">
                <a16:creationId xmlns:a16="http://schemas.microsoft.com/office/drawing/2014/main" id="{7041F3C6-4876-4405-88B7-E49C1B934FCE}"/>
              </a:ext>
            </a:extLst>
          </p:cNvPr>
          <p:cNvPicPr>
            <a:picLocks noChangeAspect="1"/>
          </p:cNvPicPr>
          <p:nvPr/>
        </p:nvPicPr>
        <p:blipFill>
          <a:blip r:embed="rId4"/>
          <a:stretch>
            <a:fillRect/>
          </a:stretch>
        </p:blipFill>
        <p:spPr>
          <a:xfrm>
            <a:off x="4186237" y="4338961"/>
            <a:ext cx="5495925" cy="1877660"/>
          </a:xfrm>
          <a:prstGeom prst="rect">
            <a:avLst/>
          </a:prstGeom>
        </p:spPr>
      </p:pic>
    </p:spTree>
    <p:extLst>
      <p:ext uri="{BB962C8B-B14F-4D97-AF65-F5344CB8AC3E}">
        <p14:creationId xmlns:p14="http://schemas.microsoft.com/office/powerpoint/2010/main" val="2009890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3937198" cy="5098000"/>
          </a:xfrm>
        </p:spPr>
        <p:txBody>
          <a:bodyPr>
            <a:normAutofit/>
          </a:bodyPr>
          <a:lstStyle/>
          <a:p>
            <a:r>
              <a:rPr lang="en-US" dirty="0"/>
              <a:t>Prints every third element</a:t>
            </a:r>
          </a:p>
          <a:p>
            <a:endParaRPr lang="en-US" dirty="0"/>
          </a:p>
          <a:p>
            <a:endParaRPr lang="en-US" dirty="0"/>
          </a:p>
          <a:p>
            <a:endParaRPr lang="en-US" dirty="0"/>
          </a:p>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39</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iterators</a:t>
            </a:r>
          </a:p>
        </p:txBody>
      </p:sp>
      <p:pic>
        <p:nvPicPr>
          <p:cNvPr id="6" name="Picture 5">
            <a:extLst>
              <a:ext uri="{FF2B5EF4-FFF2-40B4-BE49-F238E27FC236}">
                <a16:creationId xmlns:a16="http://schemas.microsoft.com/office/drawing/2014/main" id="{88C77EC3-142D-4D9B-862E-AF049914A054}"/>
              </a:ext>
            </a:extLst>
          </p:cNvPr>
          <p:cNvPicPr>
            <a:picLocks noChangeAspect="1"/>
          </p:cNvPicPr>
          <p:nvPr/>
        </p:nvPicPr>
        <p:blipFill>
          <a:blip r:embed="rId3"/>
          <a:stretch>
            <a:fillRect/>
          </a:stretch>
        </p:blipFill>
        <p:spPr>
          <a:xfrm>
            <a:off x="4287878" y="1258350"/>
            <a:ext cx="7521568" cy="2099042"/>
          </a:xfrm>
          <a:prstGeom prst="rect">
            <a:avLst/>
          </a:prstGeom>
        </p:spPr>
      </p:pic>
      <p:pic>
        <p:nvPicPr>
          <p:cNvPr id="11" name="Picture 10">
            <a:extLst>
              <a:ext uri="{FF2B5EF4-FFF2-40B4-BE49-F238E27FC236}">
                <a16:creationId xmlns:a16="http://schemas.microsoft.com/office/drawing/2014/main" id="{2B43A984-7D2B-4B05-BA11-E497ABC0EB2E}"/>
              </a:ext>
            </a:extLst>
          </p:cNvPr>
          <p:cNvPicPr>
            <a:picLocks noChangeAspect="1"/>
          </p:cNvPicPr>
          <p:nvPr/>
        </p:nvPicPr>
        <p:blipFill>
          <a:blip r:embed="rId4"/>
          <a:stretch>
            <a:fillRect/>
          </a:stretch>
        </p:blipFill>
        <p:spPr>
          <a:xfrm>
            <a:off x="1108250" y="2115938"/>
            <a:ext cx="674830" cy="1290116"/>
          </a:xfrm>
          <a:prstGeom prst="rect">
            <a:avLst/>
          </a:prstGeom>
        </p:spPr>
      </p:pic>
    </p:spTree>
    <p:extLst>
      <p:ext uri="{BB962C8B-B14F-4D97-AF65-F5344CB8AC3E}">
        <p14:creationId xmlns:p14="http://schemas.microsoft.com/office/powerpoint/2010/main" val="423353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Containers</a:t>
            </a:r>
          </a:p>
          <a:p>
            <a:pPr lvl="1"/>
            <a:r>
              <a:rPr lang="en-US" dirty="0"/>
              <a:t>Collections of objects or primitive types</a:t>
            </a:r>
          </a:p>
          <a:p>
            <a:pPr lvl="2"/>
            <a:r>
              <a:rPr lang="en-US" dirty="0"/>
              <a:t>Array, Vector, Deque, Set, Map, …</a:t>
            </a:r>
          </a:p>
          <a:p>
            <a:r>
              <a:rPr lang="en-US" dirty="0"/>
              <a:t>Algorithms</a:t>
            </a:r>
          </a:p>
          <a:p>
            <a:pPr lvl="1"/>
            <a:r>
              <a:rPr lang="en-US" dirty="0"/>
              <a:t>Functions for processing sequenced of elements from containers</a:t>
            </a:r>
          </a:p>
          <a:p>
            <a:pPr lvl="2"/>
            <a:r>
              <a:rPr lang="en-US" dirty="0"/>
              <a:t>find, max, count, accumulate, sort, …</a:t>
            </a:r>
          </a:p>
          <a:p>
            <a:r>
              <a:rPr lang="en-US" dirty="0"/>
              <a:t>Iterators</a:t>
            </a:r>
          </a:p>
          <a:p>
            <a:pPr lvl="1"/>
            <a:r>
              <a:rPr lang="en-US" dirty="0"/>
              <a:t>Generate the sequences of element from containers</a:t>
            </a:r>
          </a:p>
          <a:p>
            <a:pPr lvl="2"/>
            <a:r>
              <a:rPr lang="en-US" dirty="0"/>
              <a:t>forward, reverse, by value, by reference, constant, …</a:t>
            </a:r>
          </a:p>
          <a:p>
            <a:pPr lvl="2"/>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a:t>
            </a:r>
          </a:p>
        </p:txBody>
      </p:sp>
    </p:spTree>
    <p:extLst>
      <p:ext uri="{BB962C8B-B14F-4D97-AF65-F5344CB8AC3E}">
        <p14:creationId xmlns:p14="http://schemas.microsoft.com/office/powerpoint/2010/main" val="1254899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STL algorithms word on sequences of container elements provided to them by iterator</a:t>
            </a:r>
          </a:p>
          <a:p>
            <a:r>
              <a:rPr lang="en-US" dirty="0"/>
              <a:t>Many algorithms require extra information in order to work:</a:t>
            </a:r>
          </a:p>
          <a:p>
            <a:pPr lvl="1"/>
            <a:r>
              <a:rPr lang="en-US" dirty="0"/>
              <a:t>Function objects</a:t>
            </a:r>
          </a:p>
          <a:p>
            <a:pPr lvl="1"/>
            <a:r>
              <a:rPr lang="en-US" dirty="0"/>
              <a:t>Function pointers</a:t>
            </a:r>
          </a:p>
          <a:p>
            <a:pPr lvl="1"/>
            <a:r>
              <a:rPr lang="en-US" dirty="0"/>
              <a:t>Lambda expressions</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40</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spTree>
    <p:extLst>
      <p:ext uri="{BB962C8B-B14F-4D97-AF65-F5344CB8AC3E}">
        <p14:creationId xmlns:p14="http://schemas.microsoft.com/office/powerpoint/2010/main" val="2952781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#include&lt;algorithm&gt;</a:t>
            </a:r>
          </a:p>
          <a:p>
            <a:endParaRPr lang="en-US" dirty="0"/>
          </a:p>
          <a:p>
            <a:r>
              <a:rPr lang="en-US" dirty="0"/>
              <a:t>Different container support different type of iterators</a:t>
            </a:r>
          </a:p>
          <a:p>
            <a:endParaRPr lang="en-US" dirty="0"/>
          </a:p>
          <a:p>
            <a:r>
              <a:rPr lang="en-US" dirty="0"/>
              <a:t>All STL algorithms expect iterators as arguments</a:t>
            </a:r>
          </a:p>
          <a:p>
            <a:pPr lvl="1"/>
            <a:r>
              <a:rPr lang="en-US" dirty="0"/>
              <a:t>Determines the sequence obtained from the container</a:t>
            </a:r>
          </a:p>
          <a:p>
            <a:r>
              <a:rPr lang="en-US" dirty="0"/>
              <a:t>Be aware of iterator invalidation !!!</a:t>
            </a:r>
          </a:p>
          <a:p>
            <a:pPr lvl="1"/>
            <a:r>
              <a:rPr lang="en-US" dirty="0"/>
              <a:t>Iterators point to container elements</a:t>
            </a:r>
          </a:p>
          <a:p>
            <a:pPr lvl="1"/>
            <a:r>
              <a:rPr lang="en-US" dirty="0"/>
              <a:t>it is possible that iterator may become invalid during processing</a:t>
            </a:r>
          </a:p>
          <a:p>
            <a:pPr lvl="2"/>
            <a:r>
              <a:rPr lang="en-US" dirty="0"/>
              <a:t>For example, iterator of vector object. Function clear() is called during iteration as a result behavior is undefined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41</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spTree>
    <p:extLst>
      <p:ext uri="{BB962C8B-B14F-4D97-AF65-F5344CB8AC3E}">
        <p14:creationId xmlns:p14="http://schemas.microsoft.com/office/powerpoint/2010/main" val="802114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Algorithm – std::find()</a:t>
            </a:r>
          </a:p>
          <a:p>
            <a:endParaRPr lang="en-US" dirty="0"/>
          </a:p>
          <a:p>
            <a:r>
              <a:rPr lang="en-US" dirty="0"/>
              <a:t>It tries to locate the first occurrence of the element in the container</a:t>
            </a:r>
          </a:p>
          <a:p>
            <a:r>
              <a:rPr lang="en-US" dirty="0"/>
              <a:t>Returns iterator that points to the located element or end() if does not find it</a:t>
            </a:r>
          </a:p>
          <a:p>
            <a:r>
              <a:rPr lang="en-US" dirty="0"/>
              <a:t>Prints 3</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42</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pic>
        <p:nvPicPr>
          <p:cNvPr id="4" name="Picture 3">
            <a:extLst>
              <a:ext uri="{FF2B5EF4-FFF2-40B4-BE49-F238E27FC236}">
                <a16:creationId xmlns:a16="http://schemas.microsoft.com/office/drawing/2014/main" id="{6DD17E65-8DDB-4598-A21E-43A2A50F4281}"/>
              </a:ext>
            </a:extLst>
          </p:cNvPr>
          <p:cNvPicPr>
            <a:picLocks noChangeAspect="1"/>
          </p:cNvPicPr>
          <p:nvPr/>
        </p:nvPicPr>
        <p:blipFill>
          <a:blip r:embed="rId3"/>
          <a:stretch>
            <a:fillRect/>
          </a:stretch>
        </p:blipFill>
        <p:spPr>
          <a:xfrm>
            <a:off x="1080325" y="4378749"/>
            <a:ext cx="9832264" cy="2095194"/>
          </a:xfrm>
          <a:prstGeom prst="rect">
            <a:avLst/>
          </a:prstGeom>
        </p:spPr>
      </p:pic>
    </p:spTree>
    <p:extLst>
      <p:ext uri="{BB962C8B-B14F-4D97-AF65-F5344CB8AC3E}">
        <p14:creationId xmlns:p14="http://schemas.microsoft.com/office/powerpoint/2010/main" val="1388580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Algorithm – std::find()</a:t>
            </a:r>
          </a:p>
          <a:p>
            <a:endParaRPr lang="en-US" dirty="0"/>
          </a:p>
          <a:p>
            <a:r>
              <a:rPr lang="en-US" dirty="0"/>
              <a:t>It needs to compare object</a:t>
            </a:r>
          </a:p>
          <a:p>
            <a:r>
              <a:rPr lang="en-US" dirty="0"/>
              <a:t>It uses operator== (it must be overloaded in user defined classes)</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43</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spTree>
    <p:extLst>
      <p:ext uri="{BB962C8B-B14F-4D97-AF65-F5344CB8AC3E}">
        <p14:creationId xmlns:p14="http://schemas.microsoft.com/office/powerpoint/2010/main" val="2437957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Similar functions – std::count(), returns number of times specific element is present in the container</a:t>
            </a:r>
          </a:p>
          <a:p>
            <a:endParaRPr lang="en-US" dirty="0"/>
          </a:p>
          <a:p>
            <a:r>
              <a:rPr lang="en-US" dirty="0"/>
              <a:t>It needs to compare object</a:t>
            </a:r>
          </a:p>
          <a:p>
            <a:r>
              <a:rPr lang="en-US" dirty="0"/>
              <a:t>It uses operator== (it must be overloaded in user defined classes)</a:t>
            </a:r>
          </a:p>
          <a:p>
            <a:r>
              <a:rPr lang="en-US" dirty="0"/>
              <a:t>Counts how many times 3 is present in the vector</a:t>
            </a:r>
          </a:p>
          <a:p>
            <a:r>
              <a:rPr lang="en-US" dirty="0"/>
              <a:t>Prints 5</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44</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pic>
        <p:nvPicPr>
          <p:cNvPr id="4" name="Picture 3">
            <a:extLst>
              <a:ext uri="{FF2B5EF4-FFF2-40B4-BE49-F238E27FC236}">
                <a16:creationId xmlns:a16="http://schemas.microsoft.com/office/drawing/2014/main" id="{1393A3F1-3774-4F95-A38F-016DDA6A56DB}"/>
              </a:ext>
            </a:extLst>
          </p:cNvPr>
          <p:cNvPicPr>
            <a:picLocks noChangeAspect="1"/>
          </p:cNvPicPr>
          <p:nvPr/>
        </p:nvPicPr>
        <p:blipFill>
          <a:blip r:embed="rId3"/>
          <a:stretch>
            <a:fillRect/>
          </a:stretch>
        </p:blipFill>
        <p:spPr>
          <a:xfrm>
            <a:off x="1399781" y="4992833"/>
            <a:ext cx="9193351" cy="1546079"/>
          </a:xfrm>
          <a:prstGeom prst="rect">
            <a:avLst/>
          </a:prstGeom>
        </p:spPr>
      </p:pic>
    </p:spTree>
    <p:extLst>
      <p:ext uri="{BB962C8B-B14F-4D97-AF65-F5344CB8AC3E}">
        <p14:creationId xmlns:p14="http://schemas.microsoft.com/office/powerpoint/2010/main" val="2964508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Algorithm – std::</a:t>
            </a:r>
            <a:r>
              <a:rPr lang="en-US" dirty="0" err="1"/>
              <a:t>for_each</a:t>
            </a:r>
            <a:r>
              <a:rPr lang="en-US" dirty="0"/>
              <a:t>()</a:t>
            </a:r>
          </a:p>
          <a:p>
            <a:endParaRPr lang="en-US" dirty="0"/>
          </a:p>
          <a:p>
            <a:r>
              <a:rPr lang="en-US" dirty="0"/>
              <a:t>It applies function to each element in the iterator sequence</a:t>
            </a:r>
          </a:p>
          <a:p>
            <a:endParaRPr lang="en-US" dirty="0"/>
          </a:p>
          <a:p>
            <a:r>
              <a:rPr lang="en-US" dirty="0"/>
              <a:t>Function must be provided to the algorithm:</a:t>
            </a:r>
          </a:p>
          <a:p>
            <a:pPr lvl="1"/>
            <a:r>
              <a:rPr lang="en-US" dirty="0"/>
              <a:t>As a function object</a:t>
            </a:r>
          </a:p>
          <a:p>
            <a:pPr lvl="1"/>
            <a:r>
              <a:rPr lang="en-US" dirty="0"/>
              <a:t>As a function pointer</a:t>
            </a:r>
          </a:p>
          <a:p>
            <a:pPr lvl="1"/>
            <a:r>
              <a:rPr lang="en-US" dirty="0"/>
              <a:t>As a lambda expression</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45</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spTree>
    <p:extLst>
      <p:ext uri="{BB962C8B-B14F-4D97-AF65-F5344CB8AC3E}">
        <p14:creationId xmlns:p14="http://schemas.microsoft.com/office/powerpoint/2010/main" val="717110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4457461" cy="5098000"/>
          </a:xfrm>
        </p:spPr>
        <p:txBody>
          <a:bodyPr>
            <a:normAutofit/>
          </a:bodyPr>
          <a:lstStyle/>
          <a:p>
            <a:r>
              <a:rPr lang="en-US" dirty="0"/>
              <a:t>Apply std::</a:t>
            </a:r>
            <a:r>
              <a:rPr lang="en-US" dirty="0" err="1"/>
              <a:t>for_each</a:t>
            </a:r>
            <a:r>
              <a:rPr lang="en-US" dirty="0"/>
              <a:t>() using function object (functor)</a:t>
            </a:r>
          </a:p>
          <a:p>
            <a:r>
              <a:rPr lang="en-US" dirty="0"/>
              <a:t>Prints 1,4,9,16,…</a:t>
            </a:r>
          </a:p>
          <a:p>
            <a:r>
              <a:rPr lang="en-US" dirty="0"/>
              <a:t>It can be class with single public method</a:t>
            </a:r>
          </a:p>
          <a:p>
            <a:r>
              <a:rPr lang="en-US" dirty="0"/>
              <a:t>The method that is overloaded is function call operator, it expects single parameter of same type as in container</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46</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pic>
        <p:nvPicPr>
          <p:cNvPr id="4" name="Picture 3">
            <a:extLst>
              <a:ext uri="{FF2B5EF4-FFF2-40B4-BE49-F238E27FC236}">
                <a16:creationId xmlns:a16="http://schemas.microsoft.com/office/drawing/2014/main" id="{C9A3703D-1E36-4D43-83AA-C38435D6EB21}"/>
              </a:ext>
            </a:extLst>
          </p:cNvPr>
          <p:cNvPicPr>
            <a:picLocks noChangeAspect="1"/>
          </p:cNvPicPr>
          <p:nvPr/>
        </p:nvPicPr>
        <p:blipFill>
          <a:blip r:embed="rId3"/>
          <a:stretch>
            <a:fillRect/>
          </a:stretch>
        </p:blipFill>
        <p:spPr>
          <a:xfrm>
            <a:off x="5065729" y="1258350"/>
            <a:ext cx="6743718" cy="4258017"/>
          </a:xfrm>
          <a:prstGeom prst="rect">
            <a:avLst/>
          </a:prstGeom>
        </p:spPr>
      </p:pic>
    </p:spTree>
    <p:extLst>
      <p:ext uri="{BB962C8B-B14F-4D97-AF65-F5344CB8AC3E}">
        <p14:creationId xmlns:p14="http://schemas.microsoft.com/office/powerpoint/2010/main" val="2688871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4457461" cy="5098000"/>
          </a:xfrm>
        </p:spPr>
        <p:txBody>
          <a:bodyPr>
            <a:normAutofit/>
          </a:bodyPr>
          <a:lstStyle/>
          <a:p>
            <a:r>
              <a:rPr lang="en-US" dirty="0"/>
              <a:t>Apply std::</a:t>
            </a:r>
            <a:r>
              <a:rPr lang="en-US" dirty="0" err="1"/>
              <a:t>for_each</a:t>
            </a:r>
            <a:r>
              <a:rPr lang="en-US" dirty="0"/>
              <a:t>() using function pointers</a:t>
            </a:r>
          </a:p>
          <a:p>
            <a:r>
              <a:rPr lang="en-US" dirty="0"/>
              <a:t>Prints 1,4,9,16,…</a:t>
            </a:r>
          </a:p>
          <a:p>
            <a:r>
              <a:rPr lang="en-US" dirty="0"/>
              <a:t>Name of the function is provided without any parameters</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47</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pic>
        <p:nvPicPr>
          <p:cNvPr id="6" name="Picture 5">
            <a:extLst>
              <a:ext uri="{FF2B5EF4-FFF2-40B4-BE49-F238E27FC236}">
                <a16:creationId xmlns:a16="http://schemas.microsoft.com/office/drawing/2014/main" id="{D61F2B2C-709A-458C-8B90-F3E8C34EEE6F}"/>
              </a:ext>
            </a:extLst>
          </p:cNvPr>
          <p:cNvPicPr>
            <a:picLocks noChangeAspect="1"/>
          </p:cNvPicPr>
          <p:nvPr/>
        </p:nvPicPr>
        <p:blipFill>
          <a:blip r:embed="rId3"/>
          <a:stretch>
            <a:fillRect/>
          </a:stretch>
        </p:blipFill>
        <p:spPr>
          <a:xfrm>
            <a:off x="4847432" y="1337835"/>
            <a:ext cx="7157955" cy="4182330"/>
          </a:xfrm>
          <a:prstGeom prst="rect">
            <a:avLst/>
          </a:prstGeom>
        </p:spPr>
      </p:pic>
    </p:spTree>
    <p:extLst>
      <p:ext uri="{BB962C8B-B14F-4D97-AF65-F5344CB8AC3E}">
        <p14:creationId xmlns:p14="http://schemas.microsoft.com/office/powerpoint/2010/main" val="3189529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142040" cy="5098000"/>
          </a:xfrm>
        </p:spPr>
        <p:txBody>
          <a:bodyPr>
            <a:normAutofit/>
          </a:bodyPr>
          <a:lstStyle/>
          <a:p>
            <a:r>
              <a:rPr lang="en-US" dirty="0"/>
              <a:t>Apply std::</a:t>
            </a:r>
            <a:r>
              <a:rPr lang="en-US" dirty="0" err="1"/>
              <a:t>for_each</a:t>
            </a:r>
            <a:r>
              <a:rPr lang="en-US" dirty="0"/>
              <a:t>() using lambda expressions</a:t>
            </a:r>
          </a:p>
          <a:p>
            <a:r>
              <a:rPr lang="en-US" dirty="0"/>
              <a:t>Prints 1,4,9,16,…</a:t>
            </a:r>
          </a:p>
          <a:p>
            <a:r>
              <a:rPr lang="en-US" dirty="0"/>
              <a:t>Lambda expression does not have a name ([] is provided), next list of parameters (int a) and the scope of the function {}</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48</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a:t>STL Algorithms</a:t>
            </a:r>
            <a:endParaRPr lang="en-US" dirty="0"/>
          </a:p>
        </p:txBody>
      </p:sp>
      <p:pic>
        <p:nvPicPr>
          <p:cNvPr id="4" name="Picture 3">
            <a:extLst>
              <a:ext uri="{FF2B5EF4-FFF2-40B4-BE49-F238E27FC236}">
                <a16:creationId xmlns:a16="http://schemas.microsoft.com/office/drawing/2014/main" id="{3612D652-A645-44FC-A8D0-5495F8AE260F}"/>
              </a:ext>
            </a:extLst>
          </p:cNvPr>
          <p:cNvPicPr>
            <a:picLocks noChangeAspect="1"/>
          </p:cNvPicPr>
          <p:nvPr/>
        </p:nvPicPr>
        <p:blipFill>
          <a:blip r:embed="rId3"/>
          <a:stretch>
            <a:fillRect/>
          </a:stretch>
        </p:blipFill>
        <p:spPr>
          <a:xfrm>
            <a:off x="382553" y="4632576"/>
            <a:ext cx="11560299" cy="1272814"/>
          </a:xfrm>
          <a:prstGeom prst="rect">
            <a:avLst/>
          </a:prstGeom>
        </p:spPr>
      </p:pic>
    </p:spTree>
    <p:extLst>
      <p:ext uri="{BB962C8B-B14F-4D97-AF65-F5344CB8AC3E}">
        <p14:creationId xmlns:p14="http://schemas.microsoft.com/office/powerpoint/2010/main" val="32654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Similar functions – std::</a:t>
            </a:r>
            <a:r>
              <a:rPr lang="en-US" dirty="0" err="1"/>
              <a:t>count_if</a:t>
            </a:r>
            <a:r>
              <a:rPr lang="en-US" dirty="0"/>
              <a:t>(), returns number of times specific element is present in the container, if it matches specific condition</a:t>
            </a:r>
          </a:p>
          <a:p>
            <a:r>
              <a:rPr lang="en-US" dirty="0"/>
              <a:t>It needs to compare object</a:t>
            </a:r>
          </a:p>
          <a:p>
            <a:r>
              <a:rPr lang="en-US" dirty="0"/>
              <a:t>It uses operator== (it must be overloaded in user defined classes)</a:t>
            </a:r>
          </a:p>
          <a:p>
            <a:r>
              <a:rPr lang="en-US" dirty="0"/>
              <a:t>If element of the container is smaller than 3 (result of lambda function is true) it counts it</a:t>
            </a:r>
          </a:p>
          <a:p>
            <a:r>
              <a:rPr lang="en-US" dirty="0"/>
              <a:t>Prints 2</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49</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pic>
        <p:nvPicPr>
          <p:cNvPr id="6" name="Picture 5">
            <a:extLst>
              <a:ext uri="{FF2B5EF4-FFF2-40B4-BE49-F238E27FC236}">
                <a16:creationId xmlns:a16="http://schemas.microsoft.com/office/drawing/2014/main" id="{327F44B7-84F7-4122-9A92-674D28604E0A}"/>
              </a:ext>
            </a:extLst>
          </p:cNvPr>
          <p:cNvPicPr>
            <a:picLocks noChangeAspect="1"/>
          </p:cNvPicPr>
          <p:nvPr/>
        </p:nvPicPr>
        <p:blipFill>
          <a:blip r:embed="rId3"/>
          <a:stretch>
            <a:fillRect/>
          </a:stretch>
        </p:blipFill>
        <p:spPr>
          <a:xfrm>
            <a:off x="817458" y="4936868"/>
            <a:ext cx="10475809" cy="1325563"/>
          </a:xfrm>
          <a:prstGeom prst="rect">
            <a:avLst/>
          </a:prstGeom>
        </p:spPr>
      </p:pic>
    </p:spTree>
    <p:extLst>
      <p:ext uri="{BB962C8B-B14F-4D97-AF65-F5344CB8AC3E}">
        <p14:creationId xmlns:p14="http://schemas.microsoft.com/office/powerpoint/2010/main" val="357199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Sequence containers</a:t>
            </a:r>
          </a:p>
          <a:p>
            <a:pPr lvl="1"/>
            <a:r>
              <a:rPr lang="en-US" dirty="0"/>
              <a:t>Array, vector, list, </a:t>
            </a:r>
            <a:r>
              <a:rPr lang="en-US" dirty="0" err="1"/>
              <a:t>forward_list</a:t>
            </a:r>
            <a:r>
              <a:rPr lang="en-US" dirty="0"/>
              <a:t>, deque (keep the order of the inserted elements)</a:t>
            </a:r>
          </a:p>
          <a:p>
            <a:r>
              <a:rPr lang="en-US" dirty="0"/>
              <a:t>Associative containers</a:t>
            </a:r>
          </a:p>
          <a:p>
            <a:pPr lvl="1"/>
            <a:r>
              <a:rPr lang="en-US" dirty="0"/>
              <a:t>Set, multi set, map, multi map (insert elements in the predefined order or in no order)</a:t>
            </a:r>
          </a:p>
          <a:p>
            <a:r>
              <a:rPr lang="en-US" dirty="0"/>
              <a:t>Container adapters</a:t>
            </a:r>
          </a:p>
          <a:p>
            <a:pPr lvl="1"/>
            <a:r>
              <a:rPr lang="en-US" dirty="0"/>
              <a:t>Stack, queue, priority queue</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 types</a:t>
            </a:r>
          </a:p>
        </p:txBody>
      </p:sp>
    </p:spTree>
    <p:extLst>
      <p:ext uri="{BB962C8B-B14F-4D97-AF65-F5344CB8AC3E}">
        <p14:creationId xmlns:p14="http://schemas.microsoft.com/office/powerpoint/2010/main" val="2061181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Algorithm std::replace – replaces every specific element with some specific value</a:t>
            </a:r>
          </a:p>
          <a:p>
            <a:r>
              <a:rPr lang="en-US" dirty="0"/>
              <a:t>Uses operator==, for user defined classes need to be overloaded</a:t>
            </a:r>
          </a:p>
          <a:p>
            <a:r>
              <a:rPr lang="en-US" dirty="0"/>
              <a:t>Changes the elements of the original container</a:t>
            </a:r>
          </a:p>
          <a:p>
            <a:r>
              <a:rPr lang="en-US" dirty="0"/>
              <a:t>Prints 1 2 100 100 5 6 100 100 100</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50</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pic>
        <p:nvPicPr>
          <p:cNvPr id="4" name="Picture 3">
            <a:extLst>
              <a:ext uri="{FF2B5EF4-FFF2-40B4-BE49-F238E27FC236}">
                <a16:creationId xmlns:a16="http://schemas.microsoft.com/office/drawing/2014/main" id="{4FB60109-0CED-4153-B92C-F280A47D3855}"/>
              </a:ext>
            </a:extLst>
          </p:cNvPr>
          <p:cNvPicPr>
            <a:picLocks noChangeAspect="1"/>
          </p:cNvPicPr>
          <p:nvPr/>
        </p:nvPicPr>
        <p:blipFill>
          <a:blip r:embed="rId3"/>
          <a:stretch>
            <a:fillRect/>
          </a:stretch>
        </p:blipFill>
        <p:spPr>
          <a:xfrm>
            <a:off x="2464512" y="4045709"/>
            <a:ext cx="7063890" cy="2431831"/>
          </a:xfrm>
          <a:prstGeom prst="rect">
            <a:avLst/>
          </a:prstGeom>
        </p:spPr>
      </p:pic>
    </p:spTree>
    <p:extLst>
      <p:ext uri="{BB962C8B-B14F-4D97-AF65-F5344CB8AC3E}">
        <p14:creationId xmlns:p14="http://schemas.microsoft.com/office/powerpoint/2010/main" val="2401145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Algorithm std::</a:t>
            </a:r>
            <a:r>
              <a:rPr lang="en-US" dirty="0" err="1"/>
              <a:t>all_of</a:t>
            </a:r>
            <a:r>
              <a:rPr lang="en-US" dirty="0"/>
              <a:t>() – checks if all the elements meet defined condition</a:t>
            </a:r>
          </a:p>
          <a:p>
            <a:r>
              <a:rPr lang="en-US" dirty="0"/>
              <a:t>Returns true if all elements of the container are smaller than 4, false otherwise</a:t>
            </a:r>
          </a:p>
          <a:p>
            <a:r>
              <a:rPr lang="en-US" dirty="0"/>
              <a:t>For user defined classes must contain operator used in lambda function</a:t>
            </a:r>
          </a:p>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51</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Algorithms</a:t>
            </a:r>
          </a:p>
        </p:txBody>
      </p:sp>
      <p:pic>
        <p:nvPicPr>
          <p:cNvPr id="6" name="Picture 5">
            <a:extLst>
              <a:ext uri="{FF2B5EF4-FFF2-40B4-BE49-F238E27FC236}">
                <a16:creationId xmlns:a16="http://schemas.microsoft.com/office/drawing/2014/main" id="{7D6F2A8C-760C-4A3E-A6B3-0EDE7A257F18}"/>
              </a:ext>
            </a:extLst>
          </p:cNvPr>
          <p:cNvPicPr>
            <a:picLocks noChangeAspect="1"/>
          </p:cNvPicPr>
          <p:nvPr/>
        </p:nvPicPr>
        <p:blipFill>
          <a:blip r:embed="rId3"/>
          <a:stretch>
            <a:fillRect/>
          </a:stretch>
        </p:blipFill>
        <p:spPr>
          <a:xfrm>
            <a:off x="666674" y="4235100"/>
            <a:ext cx="10035539" cy="1139839"/>
          </a:xfrm>
          <a:prstGeom prst="rect">
            <a:avLst/>
          </a:prstGeom>
        </p:spPr>
      </p:pic>
    </p:spTree>
    <p:extLst>
      <p:ext uri="{BB962C8B-B14F-4D97-AF65-F5344CB8AC3E}">
        <p14:creationId xmlns:p14="http://schemas.microsoft.com/office/powerpoint/2010/main" val="1664226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Arrays</a:t>
            </a:r>
          </a:p>
          <a:p>
            <a:pPr lvl="1"/>
            <a:r>
              <a:rPr lang="en-US" dirty="0"/>
              <a:t>Fixed size (size must be known)</a:t>
            </a:r>
          </a:p>
          <a:p>
            <a:pPr lvl="1"/>
            <a:r>
              <a:rPr lang="en-US" dirty="0"/>
              <a:t>Direct element access</a:t>
            </a:r>
          </a:p>
          <a:p>
            <a:pPr lvl="1"/>
            <a:r>
              <a:rPr lang="en-US" dirty="0"/>
              <a:t>Provides access to the underlying array</a:t>
            </a:r>
          </a:p>
          <a:p>
            <a:pPr lvl="1"/>
            <a:r>
              <a:rPr lang="en-US" dirty="0"/>
              <a:t>All iterators are available and do not invalidate</a:t>
            </a:r>
          </a:p>
          <a:p>
            <a:endParaRPr lang="en-US" dirty="0"/>
          </a:p>
          <a:p>
            <a:r>
              <a:rPr lang="en-US" dirty="0"/>
              <a:t>#include&lt;array&gt;</a:t>
            </a:r>
          </a:p>
          <a:p>
            <a:r>
              <a:rPr lang="en-US" dirty="0"/>
              <a:t>std::array&lt;type, size&gt; name{elements}</a:t>
            </a:r>
          </a:p>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52</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5353918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fontScale="92500" lnSpcReduction="10000"/>
          </a:bodyPr>
          <a:lstStyle/>
          <a:p>
            <a:r>
              <a:rPr lang="en-US" dirty="0"/>
              <a:t>Array methods</a:t>
            </a:r>
          </a:p>
          <a:p>
            <a:endParaRPr lang="en-US" dirty="0"/>
          </a:p>
          <a:p>
            <a:r>
              <a:rPr lang="en-US" dirty="0" err="1"/>
              <a:t>arr.size</a:t>
            </a:r>
            <a:r>
              <a:rPr lang="en-US" dirty="0"/>
              <a:t>() – size of the array</a:t>
            </a:r>
          </a:p>
          <a:p>
            <a:r>
              <a:rPr lang="en-US" dirty="0" err="1"/>
              <a:t>arr</a:t>
            </a:r>
            <a:r>
              <a:rPr lang="en-US" dirty="0"/>
              <a:t>[0] – access 0</a:t>
            </a:r>
            <a:r>
              <a:rPr lang="en-US" baseline="30000" dirty="0"/>
              <a:t>th</a:t>
            </a:r>
            <a:r>
              <a:rPr lang="en-US" dirty="0"/>
              <a:t> element</a:t>
            </a:r>
          </a:p>
          <a:p>
            <a:r>
              <a:rPr lang="en-US" dirty="0"/>
              <a:t>arr.at(0) – access 0</a:t>
            </a:r>
            <a:r>
              <a:rPr lang="en-US" baseline="30000" dirty="0"/>
              <a:t>th</a:t>
            </a:r>
            <a:r>
              <a:rPr lang="en-US" dirty="0"/>
              <a:t> element (with bounds checking)</a:t>
            </a:r>
          </a:p>
          <a:p>
            <a:r>
              <a:rPr lang="en-US" dirty="0" err="1"/>
              <a:t>arr.front</a:t>
            </a:r>
            <a:r>
              <a:rPr lang="en-US" dirty="0"/>
              <a:t>() – 0</a:t>
            </a:r>
            <a:r>
              <a:rPr lang="en-US" baseline="30000" dirty="0"/>
              <a:t>th</a:t>
            </a:r>
            <a:r>
              <a:rPr lang="en-US" dirty="0"/>
              <a:t> element of the array</a:t>
            </a:r>
          </a:p>
          <a:p>
            <a:r>
              <a:rPr lang="en-US" dirty="0" err="1"/>
              <a:t>arr.back</a:t>
            </a:r>
            <a:r>
              <a:rPr lang="en-US" dirty="0"/>
              <a:t>() – last element of the array</a:t>
            </a:r>
          </a:p>
          <a:p>
            <a:r>
              <a:rPr lang="en-US" dirty="0" err="1"/>
              <a:t>arr.fill</a:t>
            </a:r>
            <a:r>
              <a:rPr lang="en-US" dirty="0"/>
              <a:t>(10) – fills the array with 10</a:t>
            </a:r>
          </a:p>
          <a:p>
            <a:r>
              <a:rPr lang="en-US" dirty="0" err="1"/>
              <a:t>arr.empty</a:t>
            </a:r>
            <a:r>
              <a:rPr lang="en-US" dirty="0"/>
              <a:t>() – checks if the array is empty (returns </a:t>
            </a:r>
            <a:r>
              <a:rPr lang="en-US" dirty="0" err="1"/>
              <a:t>boolean</a:t>
            </a:r>
            <a:r>
              <a:rPr lang="en-US" dirty="0"/>
              <a:t> expression)</a:t>
            </a:r>
          </a:p>
          <a:p>
            <a:r>
              <a:rPr lang="en-US" dirty="0" err="1"/>
              <a:t>arr.swap</a:t>
            </a:r>
            <a:r>
              <a:rPr lang="en-US" dirty="0"/>
              <a:t>(arr2) – swaps two arrays of the same size and type</a:t>
            </a:r>
          </a:p>
          <a:p>
            <a:r>
              <a:rPr lang="en-US" b="1" dirty="0"/>
              <a:t>int* data = </a:t>
            </a:r>
            <a:r>
              <a:rPr lang="en-US" b="1" dirty="0" err="1"/>
              <a:t>arr.data</a:t>
            </a:r>
            <a:r>
              <a:rPr lang="en-US" b="1" dirty="0"/>
              <a:t>() – gets the address of the raw array</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53</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7574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Vectors</a:t>
            </a:r>
          </a:p>
          <a:p>
            <a:r>
              <a:rPr lang="en-US" dirty="0"/>
              <a:t>#include&lt;vector&gt;</a:t>
            </a:r>
          </a:p>
          <a:p>
            <a:r>
              <a:rPr lang="en-US" dirty="0"/>
              <a:t>std::vector&lt;int&gt; name {elements}</a:t>
            </a:r>
          </a:p>
          <a:p>
            <a:endParaRPr lang="en-US" dirty="0"/>
          </a:p>
          <a:p>
            <a:r>
              <a:rPr lang="en-US" dirty="0"/>
              <a:t>Dynamic in size</a:t>
            </a:r>
          </a:p>
          <a:p>
            <a:r>
              <a:rPr lang="en-US" dirty="0"/>
              <a:t>Direct element access</a:t>
            </a:r>
          </a:p>
          <a:p>
            <a:r>
              <a:rPr lang="en-US" dirty="0"/>
              <a:t>Insertion and Deletion of the elements is very fast</a:t>
            </a:r>
          </a:p>
          <a:p>
            <a:r>
              <a:rPr lang="en-US" dirty="0"/>
              <a:t>All the iterators are available, can be invalidated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54</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4278885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Vector methods:</a:t>
            </a:r>
          </a:p>
          <a:p>
            <a:r>
              <a:rPr lang="en-US" dirty="0"/>
              <a:t>std::vector&lt;int&gt;  </a:t>
            </a:r>
            <a:r>
              <a:rPr lang="en-US" dirty="0" err="1"/>
              <a:t>vec</a:t>
            </a:r>
            <a:r>
              <a:rPr lang="en-US" dirty="0"/>
              <a:t>{1,2,3,4,5};</a:t>
            </a:r>
          </a:p>
          <a:p>
            <a:r>
              <a:rPr lang="en-US" dirty="0" err="1"/>
              <a:t>vec.back</a:t>
            </a:r>
            <a:r>
              <a:rPr lang="en-US" dirty="0"/>
              <a:t>(), </a:t>
            </a:r>
            <a:r>
              <a:rPr lang="en-US" dirty="0" err="1"/>
              <a:t>vec.front</a:t>
            </a:r>
            <a:r>
              <a:rPr lang="en-US" dirty="0"/>
              <a:t>() – last and first elements of the vector</a:t>
            </a:r>
          </a:p>
          <a:p>
            <a:r>
              <a:rPr lang="en-US" dirty="0" err="1"/>
              <a:t>vec.push_back</a:t>
            </a:r>
            <a:r>
              <a:rPr lang="en-US" dirty="0"/>
              <a:t>(element) – inserts element in the back of the vector</a:t>
            </a:r>
          </a:p>
          <a:p>
            <a:r>
              <a:rPr lang="en-US" dirty="0" err="1"/>
              <a:t>vec.pop_back</a:t>
            </a:r>
            <a:r>
              <a:rPr lang="en-US" dirty="0"/>
              <a:t>() – deletes last element of the vector</a:t>
            </a:r>
          </a:p>
          <a:p>
            <a:r>
              <a:rPr lang="en-US" dirty="0" err="1"/>
              <a:t>vec.insert</a:t>
            </a:r>
            <a:r>
              <a:rPr lang="en-US" dirty="0"/>
              <a:t>(iterator, element) – inserts element to the location iterator is pointing to. Instead of element iterator of different vector can be provided to insert one vector to another</a:t>
            </a:r>
          </a:p>
          <a:p>
            <a:pPr lvl="1"/>
            <a:r>
              <a:rPr lang="en-US" dirty="0" err="1"/>
              <a:t>vec.insert</a:t>
            </a:r>
            <a:r>
              <a:rPr lang="en-US" dirty="0"/>
              <a:t>(iterator, </a:t>
            </a:r>
            <a:r>
              <a:rPr lang="en-US" dirty="0" err="1"/>
              <a:t>vec.begin</a:t>
            </a:r>
            <a:r>
              <a:rPr lang="en-US" dirty="0"/>
              <a:t>(), </a:t>
            </a:r>
            <a:r>
              <a:rPr lang="en-US" dirty="0" err="1"/>
              <a:t>vec.end</a:t>
            </a:r>
            <a:r>
              <a:rPr lang="en-US" dirty="0"/>
              <a:t>())</a:t>
            </a:r>
          </a:p>
          <a:p>
            <a:r>
              <a:rPr lang="en-US" dirty="0" err="1"/>
              <a:t>vec.erase</a:t>
            </a:r>
            <a:r>
              <a:rPr lang="en-US" dirty="0"/>
              <a:t>(iterator) – delete the element in the location where iterator is pointing</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55</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3727208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lnSpcReduction="10000"/>
          </a:bodyPr>
          <a:lstStyle/>
          <a:p>
            <a:r>
              <a:rPr lang="en-US" dirty="0"/>
              <a:t>Deque</a:t>
            </a:r>
          </a:p>
          <a:p>
            <a:r>
              <a:rPr lang="en-US" dirty="0"/>
              <a:t>#include&lt;deque&gt;</a:t>
            </a:r>
          </a:p>
          <a:p>
            <a:r>
              <a:rPr lang="en-US" dirty="0"/>
              <a:t>std::deque&lt;type&gt; name{elements}</a:t>
            </a:r>
          </a:p>
          <a:p>
            <a:endParaRPr lang="en-US" dirty="0"/>
          </a:p>
          <a:p>
            <a:r>
              <a:rPr lang="en-US" dirty="0"/>
              <a:t>Dynamic size</a:t>
            </a:r>
          </a:p>
          <a:p>
            <a:pPr lvl="1"/>
            <a:r>
              <a:rPr lang="en-US" dirty="0"/>
              <a:t>Handled automatically</a:t>
            </a:r>
          </a:p>
          <a:p>
            <a:pPr lvl="1"/>
            <a:r>
              <a:rPr lang="en-US" dirty="0"/>
              <a:t>Expands and Contracts</a:t>
            </a:r>
          </a:p>
          <a:p>
            <a:pPr lvl="1"/>
            <a:r>
              <a:rPr lang="en-US" dirty="0"/>
              <a:t>Elements are not stored in continuous memory (similar to link list of arrays)</a:t>
            </a:r>
          </a:p>
          <a:p>
            <a:r>
              <a:rPr lang="en-US" dirty="0"/>
              <a:t>Direct element access</a:t>
            </a:r>
          </a:p>
          <a:p>
            <a:r>
              <a:rPr lang="en-US" dirty="0"/>
              <a:t>Insertion and Deletion in the front and back</a:t>
            </a:r>
          </a:p>
          <a:p>
            <a:r>
              <a:rPr lang="en-US" dirty="0"/>
              <a:t>All iterators are supported but can become invalid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56</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33489692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Deque methods:</a:t>
            </a:r>
          </a:p>
          <a:p>
            <a:r>
              <a:rPr lang="en-US" dirty="0"/>
              <a:t>std::deque&lt;int&gt; </a:t>
            </a:r>
            <a:r>
              <a:rPr lang="en-US" dirty="0" err="1"/>
              <a:t>deq</a:t>
            </a:r>
            <a:r>
              <a:rPr lang="en-US" dirty="0"/>
              <a:t> {1,2,3,4,5}</a:t>
            </a:r>
          </a:p>
          <a:p>
            <a:endParaRPr lang="en-US" dirty="0"/>
          </a:p>
          <a:p>
            <a:r>
              <a:rPr lang="en-US" dirty="0" err="1"/>
              <a:t>deq.front</a:t>
            </a:r>
            <a:r>
              <a:rPr lang="en-US" dirty="0"/>
              <a:t>() and </a:t>
            </a:r>
            <a:r>
              <a:rPr lang="en-US" dirty="0" err="1"/>
              <a:t>deq.back</a:t>
            </a:r>
            <a:r>
              <a:rPr lang="en-US" dirty="0"/>
              <a:t>() – first element (1) and last element (5) of the </a:t>
            </a:r>
            <a:r>
              <a:rPr lang="en-US" dirty="0" err="1"/>
              <a:t>deq</a:t>
            </a:r>
            <a:endParaRPr lang="en-US" dirty="0"/>
          </a:p>
          <a:p>
            <a:r>
              <a:rPr lang="en-US" dirty="0" err="1"/>
              <a:t>deq.push_back</a:t>
            </a:r>
            <a:r>
              <a:rPr lang="en-US" dirty="0"/>
              <a:t>() – inserts element in the back of the deque</a:t>
            </a:r>
          </a:p>
          <a:p>
            <a:r>
              <a:rPr lang="en-US" dirty="0" err="1"/>
              <a:t>deq.push_front</a:t>
            </a:r>
            <a:r>
              <a:rPr lang="en-US" dirty="0"/>
              <a:t>() – inserts element in the front of the deque</a:t>
            </a:r>
          </a:p>
          <a:p>
            <a:r>
              <a:rPr lang="en-US" dirty="0" err="1"/>
              <a:t>deq.pop_back</a:t>
            </a:r>
            <a:r>
              <a:rPr lang="en-US" dirty="0"/>
              <a:t>() – removes element from the back</a:t>
            </a:r>
          </a:p>
          <a:p>
            <a:r>
              <a:rPr lang="en-US" dirty="0" err="1"/>
              <a:t>deq.pop_front</a:t>
            </a:r>
            <a:r>
              <a:rPr lang="en-US" dirty="0"/>
              <a:t>() – removes element from the front</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57</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3364887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lnSpcReduction="10000"/>
          </a:bodyPr>
          <a:lstStyle/>
          <a:p>
            <a:r>
              <a:rPr lang="en-US" dirty="0"/>
              <a:t>List</a:t>
            </a:r>
          </a:p>
          <a:p>
            <a:r>
              <a:rPr lang="en-US" dirty="0"/>
              <a:t>#include&lt;list&gt;</a:t>
            </a:r>
          </a:p>
          <a:p>
            <a:r>
              <a:rPr lang="en-US" dirty="0"/>
              <a:t>std::list&lt;type&gt; name{elements}</a:t>
            </a:r>
          </a:p>
          <a:p>
            <a:endParaRPr lang="en-US" dirty="0"/>
          </a:p>
          <a:p>
            <a:r>
              <a:rPr lang="en-US" dirty="0"/>
              <a:t>Dynamic size</a:t>
            </a:r>
          </a:p>
          <a:p>
            <a:pPr lvl="1"/>
            <a:r>
              <a:rPr lang="en-US" dirty="0"/>
              <a:t>Lists of elements</a:t>
            </a:r>
          </a:p>
          <a:p>
            <a:pPr lvl="1"/>
            <a:r>
              <a:rPr lang="en-US" dirty="0"/>
              <a:t>List is bidirectional</a:t>
            </a:r>
          </a:p>
          <a:p>
            <a:r>
              <a:rPr lang="en-US" dirty="0"/>
              <a:t>No direct access</a:t>
            </a:r>
          </a:p>
          <a:p>
            <a:r>
              <a:rPr lang="en-US" dirty="0"/>
              <a:t>Insertion and deletion of the elements is fast</a:t>
            </a:r>
          </a:p>
          <a:p>
            <a:r>
              <a:rPr lang="en-US" dirty="0"/>
              <a:t>All iterators are available and are invalid when corresponding element is deleted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58</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2356837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List</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59</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pic>
        <p:nvPicPr>
          <p:cNvPr id="4" name="Picture 3">
            <a:extLst>
              <a:ext uri="{FF2B5EF4-FFF2-40B4-BE49-F238E27FC236}">
                <a16:creationId xmlns:a16="http://schemas.microsoft.com/office/drawing/2014/main" id="{8F0E8FC9-2B1A-4AC3-918D-765CE507B23E}"/>
              </a:ext>
            </a:extLst>
          </p:cNvPr>
          <p:cNvPicPr>
            <a:picLocks noChangeAspect="1"/>
          </p:cNvPicPr>
          <p:nvPr/>
        </p:nvPicPr>
        <p:blipFill>
          <a:blip r:embed="rId3"/>
          <a:stretch>
            <a:fillRect/>
          </a:stretch>
        </p:blipFill>
        <p:spPr>
          <a:xfrm>
            <a:off x="1384354" y="1812856"/>
            <a:ext cx="9423291" cy="3809654"/>
          </a:xfrm>
          <a:prstGeom prst="rect">
            <a:avLst/>
          </a:prstGeom>
        </p:spPr>
      </p:pic>
    </p:spTree>
    <p:extLst>
      <p:ext uri="{BB962C8B-B14F-4D97-AF65-F5344CB8AC3E}">
        <p14:creationId xmlns:p14="http://schemas.microsoft.com/office/powerpoint/2010/main" val="288984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Input iterators – from the container to the program</a:t>
            </a:r>
          </a:p>
          <a:p>
            <a:r>
              <a:rPr lang="en-US" dirty="0"/>
              <a:t>Output iterators – from the program to the container</a:t>
            </a:r>
          </a:p>
          <a:p>
            <a:r>
              <a:rPr lang="en-US" dirty="0"/>
              <a:t>Forward iterators – navigate one item at a time in one direction</a:t>
            </a:r>
          </a:p>
          <a:p>
            <a:r>
              <a:rPr lang="en-US" dirty="0"/>
              <a:t>Bi-directional iterators – navigate one item at a time both directions</a:t>
            </a:r>
          </a:p>
          <a:p>
            <a:r>
              <a:rPr lang="en-US" dirty="0"/>
              <a:t>Random access iterators – directly access container item</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Types of Iterators</a:t>
            </a:r>
          </a:p>
        </p:txBody>
      </p:sp>
    </p:spTree>
    <p:extLst>
      <p:ext uri="{BB962C8B-B14F-4D97-AF65-F5344CB8AC3E}">
        <p14:creationId xmlns:p14="http://schemas.microsoft.com/office/powerpoint/2010/main" val="1847098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fontScale="70000" lnSpcReduction="20000"/>
          </a:bodyPr>
          <a:lstStyle/>
          <a:p>
            <a:r>
              <a:rPr lang="en-US" dirty="0"/>
              <a:t>List methods</a:t>
            </a:r>
          </a:p>
          <a:p>
            <a:r>
              <a:rPr lang="en-US" dirty="0"/>
              <a:t>std::list&lt;int&gt; </a:t>
            </a:r>
            <a:r>
              <a:rPr lang="en-US" dirty="0" err="1"/>
              <a:t>new_list</a:t>
            </a:r>
            <a:r>
              <a:rPr lang="en-US" dirty="0"/>
              <a:t> {1,2,3,4,5}</a:t>
            </a:r>
          </a:p>
          <a:p>
            <a:endParaRPr lang="en-US" dirty="0"/>
          </a:p>
          <a:p>
            <a:r>
              <a:rPr lang="en-US" dirty="0" err="1"/>
              <a:t>new_list.front</a:t>
            </a:r>
            <a:r>
              <a:rPr lang="en-US" dirty="0"/>
              <a:t>() and </a:t>
            </a:r>
            <a:r>
              <a:rPr lang="en-US" dirty="0" err="1"/>
              <a:t>new_list.back</a:t>
            </a:r>
            <a:r>
              <a:rPr lang="en-US" dirty="0"/>
              <a:t>()</a:t>
            </a:r>
          </a:p>
          <a:p>
            <a:r>
              <a:rPr lang="en-US" dirty="0" err="1"/>
              <a:t>new_list.push_back</a:t>
            </a:r>
            <a:r>
              <a:rPr lang="en-US" dirty="0"/>
              <a:t>(element), </a:t>
            </a:r>
            <a:r>
              <a:rPr lang="en-US" dirty="0" err="1"/>
              <a:t>new_list.push_front</a:t>
            </a:r>
            <a:r>
              <a:rPr lang="en-US" dirty="0"/>
              <a:t>(element)</a:t>
            </a:r>
          </a:p>
          <a:p>
            <a:r>
              <a:rPr lang="en-US" dirty="0" err="1"/>
              <a:t>new_list.pop_back</a:t>
            </a:r>
            <a:r>
              <a:rPr lang="en-US" dirty="0"/>
              <a:t>(), </a:t>
            </a:r>
            <a:r>
              <a:rPr lang="en-US" dirty="0" err="1"/>
              <a:t>new_list.pop_fron</a:t>
            </a:r>
            <a:r>
              <a:rPr lang="en-US" dirty="0"/>
              <a:t>()</a:t>
            </a:r>
          </a:p>
          <a:p>
            <a:endParaRPr lang="en-US" dirty="0"/>
          </a:p>
          <a:p>
            <a:r>
              <a:rPr lang="en-US" dirty="0"/>
              <a:t>Since no direct access is possible</a:t>
            </a:r>
          </a:p>
          <a:p>
            <a:r>
              <a:rPr lang="en-US" dirty="0" err="1"/>
              <a:t>new_list.insert</a:t>
            </a:r>
            <a:r>
              <a:rPr lang="en-US" dirty="0"/>
              <a:t>(iterator, element) – inserts element to the location pointing by the iterator</a:t>
            </a:r>
          </a:p>
          <a:p>
            <a:r>
              <a:rPr lang="en-US" dirty="0" err="1"/>
              <a:t>new_list.erase</a:t>
            </a:r>
            <a:r>
              <a:rPr lang="en-US" dirty="0"/>
              <a:t>(iterator) – delete element at location</a:t>
            </a:r>
          </a:p>
          <a:p>
            <a:r>
              <a:rPr lang="en-US" dirty="0" err="1"/>
              <a:t>new_list.resize</a:t>
            </a:r>
            <a:r>
              <a:rPr lang="en-US" dirty="0"/>
              <a:t>(number) – resizes list to contain only number elements, all elements after number will be removed. If number is bigger than the original size of the list all new elements will be initialized with zeros	</a:t>
            </a:r>
          </a:p>
          <a:p>
            <a:endParaRPr lang="en-US" dirty="0"/>
          </a:p>
          <a:p>
            <a:r>
              <a:rPr lang="en-US" dirty="0"/>
              <a:t>Traversing through the list can be done by incrementing iterator</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60</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3382555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Forward list</a:t>
            </a:r>
          </a:p>
          <a:p>
            <a:r>
              <a:rPr lang="en-US" dirty="0"/>
              <a:t>#include&lt;forward_list&gt;</a:t>
            </a:r>
          </a:p>
          <a:p>
            <a:r>
              <a:rPr lang="en-US" dirty="0"/>
              <a:t>Uni-directional list</a:t>
            </a:r>
          </a:p>
          <a:p>
            <a:r>
              <a:rPr lang="en-US" dirty="0"/>
              <a:t>Reverse iterators are not available</a:t>
            </a:r>
          </a:p>
          <a:p>
            <a:r>
              <a:rPr lang="en-US" dirty="0"/>
              <a:t>No .size(), no .back(), no .</a:t>
            </a:r>
            <a:r>
              <a:rPr lang="en-US" dirty="0" err="1"/>
              <a:t>push_back</a:t>
            </a:r>
            <a:r>
              <a:rPr lang="en-US" dirty="0"/>
              <a:t>(), no .</a:t>
            </a:r>
            <a:r>
              <a:rPr lang="en-US" dirty="0" err="1"/>
              <a:t>pop_back</a:t>
            </a:r>
            <a:r>
              <a:rPr lang="en-US" dirty="0"/>
              <a:t>()</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61</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pic>
        <p:nvPicPr>
          <p:cNvPr id="4" name="Picture 3">
            <a:extLst>
              <a:ext uri="{FF2B5EF4-FFF2-40B4-BE49-F238E27FC236}">
                <a16:creationId xmlns:a16="http://schemas.microsoft.com/office/drawing/2014/main" id="{F8D1184A-88FB-4B68-B0EA-89205418DA9D}"/>
              </a:ext>
            </a:extLst>
          </p:cNvPr>
          <p:cNvPicPr>
            <a:picLocks noChangeAspect="1"/>
          </p:cNvPicPr>
          <p:nvPr/>
        </p:nvPicPr>
        <p:blipFill>
          <a:blip r:embed="rId3"/>
          <a:stretch>
            <a:fillRect/>
          </a:stretch>
        </p:blipFill>
        <p:spPr>
          <a:xfrm>
            <a:off x="2367679" y="3995281"/>
            <a:ext cx="5551642" cy="2726194"/>
          </a:xfrm>
          <a:prstGeom prst="rect">
            <a:avLst/>
          </a:prstGeom>
        </p:spPr>
      </p:pic>
    </p:spTree>
    <p:extLst>
      <p:ext uri="{BB962C8B-B14F-4D97-AF65-F5344CB8AC3E}">
        <p14:creationId xmlns:p14="http://schemas.microsoft.com/office/powerpoint/2010/main" val="19888956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Sets</a:t>
            </a:r>
          </a:p>
          <a:p>
            <a:r>
              <a:rPr lang="en-US" dirty="0"/>
              <a:t>Associative container</a:t>
            </a:r>
          </a:p>
          <a:p>
            <a:pPr lvl="1"/>
            <a:r>
              <a:rPr lang="en-US" dirty="0"/>
              <a:t>Collection of stored objects that allow fast retrieval using a key</a:t>
            </a:r>
          </a:p>
          <a:p>
            <a:pPr lvl="1"/>
            <a:r>
              <a:rPr lang="en-US" dirty="0"/>
              <a:t>Sets and Maps</a:t>
            </a:r>
          </a:p>
          <a:p>
            <a:pPr lvl="1"/>
            <a:r>
              <a:rPr lang="en-US" dirty="0"/>
              <a:t>Implemented using balanced binary tree or </a:t>
            </a:r>
            <a:r>
              <a:rPr lang="en-US" dirty="0" err="1"/>
              <a:t>hashsets</a:t>
            </a:r>
            <a:endParaRPr lang="en-US" dirty="0"/>
          </a:p>
          <a:p>
            <a:endParaRPr lang="en-US" dirty="0"/>
          </a:p>
          <a:p>
            <a:r>
              <a:rPr lang="en-US" dirty="0"/>
              <a:t>std::set</a:t>
            </a:r>
          </a:p>
          <a:p>
            <a:r>
              <a:rPr lang="en-US" dirty="0"/>
              <a:t>std::</a:t>
            </a:r>
            <a:r>
              <a:rPr lang="en-US" dirty="0" err="1"/>
              <a:t>unordered_set</a:t>
            </a:r>
            <a:endParaRPr lang="en-US" dirty="0"/>
          </a:p>
          <a:p>
            <a:r>
              <a:rPr lang="en-US" dirty="0"/>
              <a:t>std::multiset</a:t>
            </a:r>
          </a:p>
          <a:p>
            <a:r>
              <a:rPr lang="en-US" dirty="0"/>
              <a:t>std::</a:t>
            </a:r>
            <a:r>
              <a:rPr lang="en-US" dirty="0" err="1"/>
              <a:t>unordered_multiset</a:t>
            </a:r>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62</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32161913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#include&lt;set&gt;</a:t>
            </a:r>
          </a:p>
          <a:p>
            <a:r>
              <a:rPr lang="en-US" dirty="0"/>
              <a:t>Ordered by key</a:t>
            </a:r>
          </a:p>
          <a:p>
            <a:r>
              <a:rPr lang="en-US" dirty="0"/>
              <a:t>No duplicates</a:t>
            </a:r>
          </a:p>
          <a:p>
            <a:r>
              <a:rPr lang="en-US" dirty="0"/>
              <a:t>All iterators are available and are invalid when the corresponding element is deleted</a:t>
            </a:r>
          </a:p>
          <a:p>
            <a:endParaRPr lang="en-US" dirty="0"/>
          </a:p>
          <a:p>
            <a:r>
              <a:rPr lang="en-US" dirty="0"/>
              <a:t>std::set&lt;int&gt; </a:t>
            </a:r>
            <a:r>
              <a:rPr lang="en-US" dirty="0" err="1"/>
              <a:t>new_set</a:t>
            </a:r>
            <a:r>
              <a:rPr lang="en-US" dirty="0"/>
              <a:t>{1,2,3,4,5}</a:t>
            </a:r>
          </a:p>
          <a:p>
            <a:r>
              <a:rPr lang="en-US" dirty="0"/>
              <a:t>No concept of front or back</a:t>
            </a:r>
          </a:p>
          <a:p>
            <a:r>
              <a:rPr lang="en-US" dirty="0"/>
              <a:t>std::set&lt;int&gt; new_set3{1,1,2,2,3,4,4,5} // 1 2 3 4 5</a:t>
            </a:r>
          </a:p>
          <a:p>
            <a:r>
              <a:rPr lang="en-US" dirty="0" err="1"/>
              <a:t>new_set.size</a:t>
            </a:r>
            <a:r>
              <a:rPr lang="en-US" dirty="0"/>
              <a:t>() = new_set3.size() = 5</a:t>
            </a:r>
          </a:p>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63</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1300579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Set methods</a:t>
            </a:r>
          </a:p>
          <a:p>
            <a:endParaRPr lang="en-US" dirty="0"/>
          </a:p>
          <a:p>
            <a:r>
              <a:rPr lang="en-US" dirty="0" err="1"/>
              <a:t>new_set.insert</a:t>
            </a:r>
            <a:r>
              <a:rPr lang="en-US" dirty="0"/>
              <a:t>(element) – inserts element to the set (set is then sorted)</a:t>
            </a:r>
          </a:p>
          <a:p>
            <a:pPr lvl="1"/>
            <a:r>
              <a:rPr lang="en-US" dirty="0"/>
              <a:t>Uses operator&lt; for ordering returns std::pair&lt;iterator, bool&gt;, where iterator is pointing to the duplicate if it was not inserted (false) or to the new element (true)</a:t>
            </a:r>
          </a:p>
          <a:p>
            <a:r>
              <a:rPr lang="en-US" dirty="0" err="1"/>
              <a:t>new_set.erase</a:t>
            </a:r>
            <a:r>
              <a:rPr lang="en-US" dirty="0"/>
              <a:t>(element) – delete the element from the set</a:t>
            </a:r>
          </a:p>
          <a:p>
            <a:r>
              <a:rPr lang="en-US" dirty="0" err="1"/>
              <a:t>new_set.erase</a:t>
            </a:r>
            <a:r>
              <a:rPr lang="en-US" dirty="0"/>
              <a:t>(iterator) – deletes the element iterator is pointing to</a:t>
            </a:r>
          </a:p>
          <a:p>
            <a:r>
              <a:rPr lang="en-US" dirty="0" err="1"/>
              <a:t>new_set.count</a:t>
            </a:r>
            <a:r>
              <a:rPr lang="en-US" dirty="0"/>
              <a:t>(element) – returns 1 or 0 depending on if element is in the set</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64</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702658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Map containers</a:t>
            </a:r>
          </a:p>
          <a:p>
            <a:endParaRPr lang="en-US" dirty="0"/>
          </a:p>
          <a:p>
            <a:r>
              <a:rPr lang="en-US" dirty="0"/>
              <a:t>Associative containers</a:t>
            </a:r>
          </a:p>
          <a:p>
            <a:endParaRPr lang="en-US" dirty="0"/>
          </a:p>
          <a:p>
            <a:r>
              <a:rPr lang="en-US" dirty="0"/>
              <a:t>std::map</a:t>
            </a:r>
          </a:p>
          <a:p>
            <a:r>
              <a:rPr lang="en-US" dirty="0"/>
              <a:t>std::</a:t>
            </a:r>
            <a:r>
              <a:rPr lang="en-US" dirty="0" err="1"/>
              <a:t>unordered_map</a:t>
            </a:r>
            <a:endParaRPr lang="en-US" dirty="0"/>
          </a:p>
          <a:p>
            <a:r>
              <a:rPr lang="en-US" dirty="0"/>
              <a:t>std::multimap</a:t>
            </a:r>
          </a:p>
          <a:p>
            <a:r>
              <a:rPr lang="en-US" dirty="0"/>
              <a:t>std::</a:t>
            </a:r>
            <a:r>
              <a:rPr lang="en-US" dirty="0" err="1"/>
              <a:t>unordered_multimap</a:t>
            </a:r>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65</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29742173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#include&lt;map&gt;</a:t>
            </a:r>
          </a:p>
          <a:p>
            <a:endParaRPr lang="en-US" dirty="0"/>
          </a:p>
          <a:p>
            <a:r>
              <a:rPr lang="en-US" dirty="0"/>
              <a:t>Similar to the dictionary</a:t>
            </a:r>
          </a:p>
          <a:p>
            <a:r>
              <a:rPr lang="en-US" dirty="0"/>
              <a:t>Elements are stored as Key Value pair (std::pair)</a:t>
            </a:r>
          </a:p>
          <a:p>
            <a:r>
              <a:rPr lang="en-US" dirty="0"/>
              <a:t>Ordered by key</a:t>
            </a:r>
          </a:p>
          <a:p>
            <a:r>
              <a:rPr lang="en-US" dirty="0"/>
              <a:t>No duplicates keys (keys are unique)</a:t>
            </a:r>
          </a:p>
          <a:p>
            <a:r>
              <a:rPr lang="en-US" dirty="0"/>
              <a:t>Direct element access using key</a:t>
            </a:r>
          </a:p>
          <a:p>
            <a:r>
              <a:rPr lang="en-US" dirty="0"/>
              <a:t>All iterators are available, invalid when the corresponding element is deleted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66</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499080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fontScale="85000" lnSpcReduction="10000"/>
          </a:bodyPr>
          <a:lstStyle/>
          <a:p>
            <a:r>
              <a:rPr lang="en-US" dirty="0"/>
              <a:t>std::map&lt;type, type&gt; name {{element1, element2},…}</a:t>
            </a:r>
          </a:p>
          <a:p>
            <a:endParaRPr lang="en-US" dirty="0"/>
          </a:p>
          <a:p>
            <a:endParaRPr lang="en-US" dirty="0"/>
          </a:p>
          <a:p>
            <a:r>
              <a:rPr lang="en-US" dirty="0" err="1"/>
              <a:t>new_map.size</a:t>
            </a:r>
            <a:r>
              <a:rPr lang="en-US" dirty="0"/>
              <a:t>() – number of elements (number of pairs)</a:t>
            </a:r>
          </a:p>
          <a:p>
            <a:r>
              <a:rPr lang="en-US" dirty="0"/>
              <a:t>No front or back</a:t>
            </a:r>
          </a:p>
          <a:p>
            <a:r>
              <a:rPr lang="en-US" dirty="0" err="1"/>
              <a:t>new_map.insert</a:t>
            </a:r>
            <a:r>
              <a:rPr lang="en-US" dirty="0"/>
              <a:t>(element) – adds element to the map, element must be of type std::pair&lt;type, type&gt; where both types are same as in the map (std::string, int)</a:t>
            </a:r>
          </a:p>
          <a:p>
            <a:endParaRPr lang="en-US" dirty="0"/>
          </a:p>
          <a:p>
            <a:r>
              <a:rPr lang="en-US" dirty="0" err="1"/>
              <a:t>new_map</a:t>
            </a:r>
            <a:r>
              <a:rPr lang="en-US" dirty="0"/>
              <a:t>[</a:t>
            </a:r>
            <a:r>
              <a:rPr lang="en-US" dirty="0" err="1"/>
              <a:t>new_key</a:t>
            </a:r>
            <a:r>
              <a:rPr lang="en-US" dirty="0"/>
              <a:t>] = </a:t>
            </a:r>
            <a:r>
              <a:rPr lang="en-US" dirty="0" err="1"/>
              <a:t>new_element</a:t>
            </a:r>
            <a:r>
              <a:rPr lang="en-US" dirty="0"/>
              <a:t> – adds </a:t>
            </a:r>
            <a:r>
              <a:rPr lang="en-US" dirty="0" err="1"/>
              <a:t>new_element</a:t>
            </a:r>
            <a:r>
              <a:rPr lang="en-US" dirty="0"/>
              <a:t> to the map with the </a:t>
            </a:r>
            <a:r>
              <a:rPr lang="en-US" dirty="0" err="1"/>
              <a:t>new_key</a:t>
            </a:r>
            <a:r>
              <a:rPr lang="en-US" dirty="0"/>
              <a:t> as a key (types must match)</a:t>
            </a:r>
          </a:p>
          <a:p>
            <a:pPr lvl="1"/>
            <a:r>
              <a:rPr lang="en-US" dirty="0"/>
              <a:t>If </a:t>
            </a:r>
            <a:r>
              <a:rPr lang="en-US" dirty="0" err="1"/>
              <a:t>new_key</a:t>
            </a:r>
            <a:r>
              <a:rPr lang="en-US" dirty="0"/>
              <a:t> is present in the map the value is updated</a:t>
            </a:r>
          </a:p>
          <a:p>
            <a:r>
              <a:rPr lang="en-US" dirty="0" err="1"/>
              <a:t>new_map.erase</a:t>
            </a:r>
            <a:r>
              <a:rPr lang="en-US" dirty="0"/>
              <a:t>(key) – delete the element with key from the map, works with iterators</a:t>
            </a:r>
          </a:p>
          <a:p>
            <a:r>
              <a:rPr lang="en-US" dirty="0" err="1"/>
              <a:t>new_map.find</a:t>
            </a:r>
            <a:r>
              <a:rPr lang="en-US" dirty="0"/>
              <a:t>(key) – returns iterator to the key element</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67</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pic>
        <p:nvPicPr>
          <p:cNvPr id="4" name="Picture 3">
            <a:extLst>
              <a:ext uri="{FF2B5EF4-FFF2-40B4-BE49-F238E27FC236}">
                <a16:creationId xmlns:a16="http://schemas.microsoft.com/office/drawing/2014/main" id="{F56E1A9C-EF5D-415F-9635-81313A502EC1}"/>
              </a:ext>
            </a:extLst>
          </p:cNvPr>
          <p:cNvPicPr>
            <a:picLocks noChangeAspect="1"/>
          </p:cNvPicPr>
          <p:nvPr/>
        </p:nvPicPr>
        <p:blipFill>
          <a:blip r:embed="rId3"/>
          <a:stretch>
            <a:fillRect/>
          </a:stretch>
        </p:blipFill>
        <p:spPr>
          <a:xfrm>
            <a:off x="581638" y="1863614"/>
            <a:ext cx="11224664" cy="702539"/>
          </a:xfrm>
          <a:prstGeom prst="rect">
            <a:avLst/>
          </a:prstGeom>
        </p:spPr>
      </p:pic>
    </p:spTree>
    <p:extLst>
      <p:ext uri="{BB962C8B-B14F-4D97-AF65-F5344CB8AC3E}">
        <p14:creationId xmlns:p14="http://schemas.microsoft.com/office/powerpoint/2010/main" val="1971692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3" y="1258350"/>
            <a:ext cx="11227809" cy="5098000"/>
          </a:xfrm>
        </p:spPr>
        <p:txBody>
          <a:bodyPr>
            <a:normAutofit/>
          </a:bodyPr>
          <a:lstStyle/>
          <a:p>
            <a:r>
              <a:rPr lang="en-US" dirty="0"/>
              <a:t>Adapter container (implemented in terms of already existing containers)</a:t>
            </a:r>
          </a:p>
          <a:p>
            <a:r>
              <a:rPr lang="en-US" dirty="0"/>
              <a:t>Can be implemented as a vector, list or deque</a:t>
            </a:r>
          </a:p>
          <a:p>
            <a:r>
              <a:rPr lang="en-US" dirty="0"/>
              <a:t>std::stack</a:t>
            </a:r>
          </a:p>
          <a:p>
            <a:endParaRPr lang="en-US" dirty="0"/>
          </a:p>
          <a:p>
            <a:r>
              <a:rPr lang="en-US" dirty="0"/>
              <a:t>Last-in First-out (LIFO) data structure</a:t>
            </a:r>
          </a:p>
          <a:p>
            <a:r>
              <a:rPr lang="en-US" dirty="0"/>
              <a:t>All the operations occur on one end of the stack</a:t>
            </a:r>
          </a:p>
          <a:p>
            <a:endParaRPr lang="en-US" dirty="0"/>
          </a:p>
          <a:p>
            <a:r>
              <a:rPr lang="en-US" dirty="0"/>
              <a:t>No iterators are supported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68</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167471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6329912" cy="5098000"/>
          </a:xfrm>
        </p:spPr>
        <p:txBody>
          <a:bodyPr>
            <a:normAutofit/>
          </a:bodyPr>
          <a:lstStyle/>
          <a:p>
            <a:r>
              <a:rPr lang="en-US" dirty="0"/>
              <a:t>#include&lt;stack&gt;</a:t>
            </a:r>
          </a:p>
          <a:p>
            <a:endParaRPr lang="en-US" dirty="0"/>
          </a:p>
          <a:p>
            <a:r>
              <a:rPr lang="en-US" dirty="0"/>
              <a:t>push – insert element to the top of the stack</a:t>
            </a:r>
          </a:p>
          <a:p>
            <a:r>
              <a:rPr lang="en-US" dirty="0"/>
              <a:t>pop – remove the element from the top of the stack</a:t>
            </a:r>
          </a:p>
          <a:p>
            <a:r>
              <a:rPr lang="en-US" dirty="0"/>
              <a:t>top – access the top element of the stack</a:t>
            </a:r>
          </a:p>
          <a:p>
            <a:r>
              <a:rPr lang="en-US" dirty="0"/>
              <a:t>empty – checks if stack is empty</a:t>
            </a:r>
          </a:p>
          <a:p>
            <a:r>
              <a:rPr lang="en-US" dirty="0"/>
              <a:t>size – number of the elements in the stack</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69</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pic>
        <p:nvPicPr>
          <p:cNvPr id="2" name="Picture 1">
            <a:extLst>
              <a:ext uri="{FF2B5EF4-FFF2-40B4-BE49-F238E27FC236}">
                <a16:creationId xmlns:a16="http://schemas.microsoft.com/office/drawing/2014/main" id="{31D9C66B-9DFD-48E7-B123-77BF6916D696}"/>
              </a:ext>
            </a:extLst>
          </p:cNvPr>
          <p:cNvPicPr>
            <a:picLocks noChangeAspect="1"/>
          </p:cNvPicPr>
          <p:nvPr/>
        </p:nvPicPr>
        <p:blipFill>
          <a:blip r:embed="rId3"/>
          <a:stretch>
            <a:fillRect/>
          </a:stretch>
        </p:blipFill>
        <p:spPr>
          <a:xfrm>
            <a:off x="7306191" y="1647373"/>
            <a:ext cx="3819525" cy="3638550"/>
          </a:xfrm>
          <a:prstGeom prst="rect">
            <a:avLst/>
          </a:prstGeom>
        </p:spPr>
      </p:pic>
    </p:spTree>
    <p:extLst>
      <p:ext uri="{BB962C8B-B14F-4D97-AF65-F5344CB8AC3E}">
        <p14:creationId xmlns:p14="http://schemas.microsoft.com/office/powerpoint/2010/main" val="359982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About 60 algorithms</a:t>
            </a:r>
          </a:p>
          <a:p>
            <a:r>
              <a:rPr lang="en-US" dirty="0"/>
              <a:t>Non-modifying</a:t>
            </a:r>
          </a:p>
          <a:p>
            <a:r>
              <a:rPr lang="en-US" dirty="0"/>
              <a:t>Modifying</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7</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Types of Algorithms</a:t>
            </a:r>
          </a:p>
        </p:txBody>
      </p:sp>
    </p:spTree>
    <p:extLst>
      <p:ext uri="{BB962C8B-B14F-4D97-AF65-F5344CB8AC3E}">
        <p14:creationId xmlns:p14="http://schemas.microsoft.com/office/powerpoint/2010/main" val="28852889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971246" cy="5098000"/>
          </a:xfrm>
        </p:spPr>
        <p:txBody>
          <a:bodyPr>
            <a:normAutofit/>
          </a:bodyPr>
          <a:lstStyle/>
          <a:p>
            <a:r>
              <a:rPr lang="en-US" dirty="0"/>
              <a:t>Since it is Adapter container the base container can be chosen</a:t>
            </a:r>
          </a:p>
          <a:p>
            <a:r>
              <a:rPr lang="en-US" dirty="0"/>
              <a:t>std::stack&lt;type, container&lt;type&gt;&gt; name;</a:t>
            </a:r>
          </a:p>
          <a:p>
            <a:endParaRPr lang="en-US" dirty="0"/>
          </a:p>
          <a:p>
            <a:r>
              <a:rPr lang="en-US" dirty="0"/>
              <a:t>std::stack&lt;int&gt; </a:t>
            </a:r>
            <a:r>
              <a:rPr lang="en-US" dirty="0" err="1"/>
              <a:t>new_stack</a:t>
            </a:r>
            <a:r>
              <a:rPr lang="en-US" dirty="0"/>
              <a:t>; – uses deque as a base container</a:t>
            </a:r>
          </a:p>
          <a:p>
            <a:r>
              <a:rPr lang="en-US" dirty="0"/>
              <a:t>std::stack&lt;int, std::vector&lt;int&gt;&gt; </a:t>
            </a:r>
            <a:r>
              <a:rPr lang="en-US" dirty="0" err="1"/>
              <a:t>new_stack_vec</a:t>
            </a:r>
            <a:r>
              <a:rPr lang="en-US" dirty="0"/>
              <a:t>; – uses vector</a:t>
            </a:r>
          </a:p>
          <a:p>
            <a:r>
              <a:rPr lang="en-US" dirty="0"/>
              <a:t>std::stack&lt;int, std::list&lt;int&gt;&gt; </a:t>
            </a:r>
            <a:r>
              <a:rPr lang="en-US" dirty="0" err="1"/>
              <a:t>new_stack_list</a:t>
            </a:r>
            <a:r>
              <a:rPr lang="en-US" dirty="0"/>
              <a:t>; – uses list</a:t>
            </a:r>
          </a:p>
          <a:p>
            <a:endParaRPr lang="en-US" dirty="0"/>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70</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2352464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971246" cy="5098000"/>
          </a:xfrm>
        </p:spPr>
        <p:txBody>
          <a:bodyPr>
            <a:normAutofit/>
          </a:bodyPr>
          <a:lstStyle/>
          <a:p>
            <a:r>
              <a:rPr lang="en-US" dirty="0"/>
              <a:t>Queue</a:t>
            </a:r>
          </a:p>
          <a:p>
            <a:r>
              <a:rPr lang="en-US" dirty="0"/>
              <a:t>std::queue</a:t>
            </a:r>
          </a:p>
          <a:p>
            <a:endParaRPr lang="en-US" dirty="0"/>
          </a:p>
          <a:p>
            <a:r>
              <a:rPr lang="en-US" dirty="0"/>
              <a:t>Adapter container</a:t>
            </a:r>
          </a:p>
          <a:p>
            <a:r>
              <a:rPr lang="en-US" dirty="0"/>
              <a:t>First-in First-out data structure</a:t>
            </a:r>
          </a:p>
          <a:p>
            <a:r>
              <a:rPr lang="en-US" dirty="0"/>
              <a:t>Elements are pushed in the back and popped from the front</a:t>
            </a:r>
          </a:p>
          <a:p>
            <a:r>
              <a:rPr lang="en-US" dirty="0"/>
              <a:t>Iterators are not supported (as a result STL algorithms are not supported)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71</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29478691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971246" cy="5098000"/>
          </a:xfrm>
        </p:spPr>
        <p:txBody>
          <a:bodyPr>
            <a:normAutofit/>
          </a:bodyPr>
          <a:lstStyle/>
          <a:p>
            <a:r>
              <a:rPr lang="en-US" dirty="0"/>
              <a:t>#include&lt;queue&gt;</a:t>
            </a:r>
          </a:p>
          <a:p>
            <a:r>
              <a:rPr lang="en-US" dirty="0"/>
              <a:t>The underlining container can be chosen similar to the stack</a:t>
            </a:r>
          </a:p>
          <a:p>
            <a:endParaRPr lang="en-US" dirty="0"/>
          </a:p>
          <a:p>
            <a:r>
              <a:rPr lang="en-US" dirty="0"/>
              <a:t>push – insert element at the back of the queue</a:t>
            </a:r>
          </a:p>
          <a:p>
            <a:r>
              <a:rPr lang="en-US" dirty="0"/>
              <a:t>pop – remove an element from the front of the queue</a:t>
            </a:r>
          </a:p>
          <a:p>
            <a:r>
              <a:rPr lang="en-US" dirty="0"/>
              <a:t>front – access the element at the front</a:t>
            </a:r>
          </a:p>
          <a:p>
            <a:r>
              <a:rPr lang="en-US" dirty="0"/>
              <a:t>back – access the element from the back</a:t>
            </a:r>
          </a:p>
          <a:p>
            <a:r>
              <a:rPr lang="en-US" dirty="0"/>
              <a:t>empty – checks if the queue is empty</a:t>
            </a:r>
          </a:p>
          <a:p>
            <a:r>
              <a:rPr lang="en-US" dirty="0"/>
              <a:t>size – return the size of the queue</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72</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24840633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971246" cy="5098000"/>
          </a:xfrm>
        </p:spPr>
        <p:txBody>
          <a:bodyPr>
            <a:normAutofit/>
          </a:bodyPr>
          <a:lstStyle/>
          <a:p>
            <a:r>
              <a:rPr lang="en-US" dirty="0"/>
              <a:t>Priority queue</a:t>
            </a:r>
          </a:p>
          <a:p>
            <a:r>
              <a:rPr lang="en-US" dirty="0"/>
              <a:t>std::</a:t>
            </a:r>
            <a:r>
              <a:rPr lang="en-US" dirty="0" err="1"/>
              <a:t>priority_queue</a:t>
            </a:r>
            <a:endParaRPr lang="en-US" dirty="0"/>
          </a:p>
          <a:p>
            <a:endParaRPr lang="en-US" dirty="0"/>
          </a:p>
          <a:p>
            <a:r>
              <a:rPr lang="en-US" dirty="0"/>
              <a:t>Adapter container</a:t>
            </a:r>
          </a:p>
          <a:p>
            <a:r>
              <a:rPr lang="en-US" dirty="0"/>
              <a:t>Elements are inserted in priority order (largest value is in the front)</a:t>
            </a:r>
          </a:p>
          <a:p>
            <a:r>
              <a:rPr lang="en-US" dirty="0"/>
              <a:t>Iterators are not supported (as a result STL algorithms are not supported)</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73</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33951652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971246" cy="5098000"/>
          </a:xfrm>
        </p:spPr>
        <p:txBody>
          <a:bodyPr>
            <a:normAutofit/>
          </a:bodyPr>
          <a:lstStyle/>
          <a:p>
            <a:r>
              <a:rPr lang="en-US" dirty="0"/>
              <a:t>#include&lt;queue&gt;</a:t>
            </a:r>
          </a:p>
          <a:p>
            <a:endParaRPr lang="en-US" dirty="0"/>
          </a:p>
          <a:p>
            <a:r>
              <a:rPr lang="en-US" dirty="0"/>
              <a:t>std::</a:t>
            </a:r>
            <a:r>
              <a:rPr lang="en-US" dirty="0" err="1"/>
              <a:t>priority_queue</a:t>
            </a:r>
            <a:r>
              <a:rPr lang="en-US" dirty="0"/>
              <a:t>&lt;type, container&lt;type&gt;&gt; name</a:t>
            </a:r>
          </a:p>
          <a:p>
            <a:endParaRPr lang="en-US" dirty="0"/>
          </a:p>
          <a:p>
            <a:r>
              <a:rPr lang="en-US" dirty="0"/>
              <a:t>push – insert element in the sorted order</a:t>
            </a:r>
          </a:p>
          <a:p>
            <a:r>
              <a:rPr lang="en-US" dirty="0"/>
              <a:t>pop – removes the top of the element (biggest)</a:t>
            </a:r>
          </a:p>
          <a:p>
            <a:r>
              <a:rPr lang="en-US" dirty="0"/>
              <a:t>top – access the top element (do not remove)</a:t>
            </a:r>
          </a:p>
          <a:p>
            <a:r>
              <a:rPr lang="en-US" dirty="0"/>
              <a:t>empty – checks if the queue is empty</a:t>
            </a:r>
          </a:p>
          <a:p>
            <a:r>
              <a:rPr lang="en-US" dirty="0"/>
              <a:t>size – returns the size of the queue</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74</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STL Container</a:t>
            </a:r>
          </a:p>
        </p:txBody>
      </p:sp>
    </p:spTree>
    <p:extLst>
      <p:ext uri="{BB962C8B-B14F-4D97-AF65-F5344CB8AC3E}">
        <p14:creationId xmlns:p14="http://schemas.microsoft.com/office/powerpoint/2010/main" val="93371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Generic Programming – writing the code that words with a variety of types as arguments, as long as those argument types meet specific syntactic and semantic requirements (Bjarne </a:t>
            </a:r>
            <a:r>
              <a:rPr lang="en-US" dirty="0" err="1"/>
              <a:t>Stroustrup</a:t>
            </a:r>
            <a:r>
              <a:rPr lang="en-US" dirty="0"/>
              <a:t>)</a:t>
            </a:r>
          </a:p>
          <a:p>
            <a:r>
              <a:rPr lang="en-US" dirty="0"/>
              <a:t>If the code is generic, it means it can work with any type, if it makes sense</a:t>
            </a:r>
          </a:p>
          <a:p>
            <a:r>
              <a:rPr lang="en-US" dirty="0"/>
              <a:t>Macros (CAREFULL)</a:t>
            </a:r>
          </a:p>
          <a:p>
            <a:r>
              <a:rPr lang="en-US" dirty="0"/>
              <a:t>Function templates</a:t>
            </a:r>
          </a:p>
          <a:p>
            <a:r>
              <a:rPr lang="en-US" dirty="0"/>
              <a:t>Class templates</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8</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Generic Programming with Macros</a:t>
            </a:r>
          </a:p>
        </p:txBody>
      </p:sp>
    </p:spTree>
    <p:extLst>
      <p:ext uri="{BB962C8B-B14F-4D97-AF65-F5344CB8AC3E}">
        <p14:creationId xmlns:p14="http://schemas.microsoft.com/office/powerpoint/2010/main" val="121213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76CCB-CDA3-427C-88F4-F8ECD25CEB3D}"/>
              </a:ext>
            </a:extLst>
          </p:cNvPr>
          <p:cNvSpPr>
            <a:spLocks noGrp="1"/>
          </p:cNvSpPr>
          <p:nvPr>
            <p:ph idx="1"/>
          </p:nvPr>
        </p:nvSpPr>
        <p:spPr>
          <a:xfrm>
            <a:off x="382554" y="1258350"/>
            <a:ext cx="10674221" cy="5098000"/>
          </a:xfrm>
        </p:spPr>
        <p:txBody>
          <a:bodyPr>
            <a:normAutofit/>
          </a:bodyPr>
          <a:lstStyle/>
          <a:p>
            <a:r>
              <a:rPr lang="en-US" dirty="0"/>
              <a:t>Macros (#define)</a:t>
            </a:r>
          </a:p>
          <a:p>
            <a:r>
              <a:rPr lang="en-US" dirty="0"/>
              <a:t>C++ preprocessor directives</a:t>
            </a:r>
          </a:p>
          <a:p>
            <a:r>
              <a:rPr lang="en-US" dirty="0"/>
              <a:t>No type information</a:t>
            </a:r>
          </a:p>
          <a:p>
            <a:r>
              <a:rPr lang="en-US" dirty="0"/>
              <a:t>Simple Substitution</a:t>
            </a:r>
          </a:p>
        </p:txBody>
      </p:sp>
      <p:pic>
        <p:nvPicPr>
          <p:cNvPr id="5" name="Picture 4" descr="A picture containing room&#10;&#10;Description automatically generated">
            <a:extLst>
              <a:ext uri="{FF2B5EF4-FFF2-40B4-BE49-F238E27FC236}">
                <a16:creationId xmlns:a16="http://schemas.microsoft.com/office/drawing/2014/main" id="{4220071D-8B8E-49A5-8327-F6E195B9C3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8872" b="18580"/>
          <a:stretch/>
        </p:blipFill>
        <p:spPr>
          <a:xfrm>
            <a:off x="10515599" y="96076"/>
            <a:ext cx="1489788" cy="931830"/>
          </a:xfrm>
          <a:prstGeom prst="rect">
            <a:avLst/>
          </a:prstGeom>
        </p:spPr>
      </p:pic>
      <p:sp>
        <p:nvSpPr>
          <p:cNvPr id="7" name="Slide Number Placeholder 6">
            <a:extLst>
              <a:ext uri="{FF2B5EF4-FFF2-40B4-BE49-F238E27FC236}">
                <a16:creationId xmlns:a16="http://schemas.microsoft.com/office/drawing/2014/main" id="{824937AB-2132-4081-96C7-C572E6506E21}"/>
              </a:ext>
            </a:extLst>
          </p:cNvPr>
          <p:cNvSpPr>
            <a:spLocks noGrp="1"/>
          </p:cNvSpPr>
          <p:nvPr>
            <p:ph type="sldNum" sz="quarter" idx="12"/>
          </p:nvPr>
        </p:nvSpPr>
        <p:spPr/>
        <p:txBody>
          <a:bodyPr/>
          <a:lstStyle/>
          <a:p>
            <a:fld id="{2DF55AFD-2DAE-44AC-9B36-1D777A38ABF8}" type="slidenum">
              <a:rPr lang="en-US" smtClean="0"/>
              <a:t>9</a:t>
            </a:fld>
            <a:endParaRPr lang="en-US" dirty="0"/>
          </a:p>
        </p:txBody>
      </p:sp>
      <p:sp>
        <p:nvSpPr>
          <p:cNvPr id="9" name="Title 8">
            <a:extLst>
              <a:ext uri="{FF2B5EF4-FFF2-40B4-BE49-F238E27FC236}">
                <a16:creationId xmlns:a16="http://schemas.microsoft.com/office/drawing/2014/main" id="{E30B0B7C-C9DD-42B6-8276-BD9D87A1694C}"/>
              </a:ext>
            </a:extLst>
          </p:cNvPr>
          <p:cNvSpPr>
            <a:spLocks noGrp="1"/>
          </p:cNvSpPr>
          <p:nvPr>
            <p:ph type="title"/>
          </p:nvPr>
        </p:nvSpPr>
        <p:spPr>
          <a:xfrm>
            <a:off x="186613" y="153303"/>
            <a:ext cx="10515600" cy="1325563"/>
          </a:xfrm>
        </p:spPr>
        <p:txBody>
          <a:bodyPr/>
          <a:lstStyle/>
          <a:p>
            <a:r>
              <a:rPr lang="en-US" dirty="0"/>
              <a:t>Generic Programming with Macros</a:t>
            </a:r>
          </a:p>
        </p:txBody>
      </p:sp>
      <p:pic>
        <p:nvPicPr>
          <p:cNvPr id="4" name="Picture 3">
            <a:extLst>
              <a:ext uri="{FF2B5EF4-FFF2-40B4-BE49-F238E27FC236}">
                <a16:creationId xmlns:a16="http://schemas.microsoft.com/office/drawing/2014/main" id="{A207A853-F5FD-40A7-AF96-100FCA402CC9}"/>
              </a:ext>
            </a:extLst>
          </p:cNvPr>
          <p:cNvPicPr>
            <a:picLocks noChangeAspect="1"/>
          </p:cNvPicPr>
          <p:nvPr/>
        </p:nvPicPr>
        <p:blipFill>
          <a:blip r:embed="rId3"/>
          <a:stretch>
            <a:fillRect/>
          </a:stretch>
        </p:blipFill>
        <p:spPr>
          <a:xfrm>
            <a:off x="585689" y="3519404"/>
            <a:ext cx="5133975" cy="2752725"/>
          </a:xfrm>
          <a:prstGeom prst="rect">
            <a:avLst/>
          </a:prstGeom>
        </p:spPr>
      </p:pic>
    </p:spTree>
    <p:extLst>
      <p:ext uri="{BB962C8B-B14F-4D97-AF65-F5344CB8AC3E}">
        <p14:creationId xmlns:p14="http://schemas.microsoft.com/office/powerpoint/2010/main" val="1629803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6773</TotalTime>
  <Words>3229</Words>
  <Application>Microsoft Macintosh PowerPoint</Application>
  <PresentationFormat>Widescreen</PresentationFormat>
  <Paragraphs>552</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Calibri Light</vt:lpstr>
      <vt:lpstr>Office Theme</vt:lpstr>
      <vt:lpstr>Advanced Programming in C++</vt:lpstr>
      <vt:lpstr>Content</vt:lpstr>
      <vt:lpstr>STL</vt:lpstr>
      <vt:lpstr>STL</vt:lpstr>
      <vt:lpstr>STL container types</vt:lpstr>
      <vt:lpstr>Types of Iterators</vt:lpstr>
      <vt:lpstr>Types of Algorithms</vt:lpstr>
      <vt:lpstr>Generic Programming with Macros</vt:lpstr>
      <vt:lpstr>Generic Programming with Macros</vt:lpstr>
      <vt:lpstr>Generic Programming with Macros</vt:lpstr>
      <vt:lpstr>Generic Programming with Macros</vt:lpstr>
      <vt:lpstr>Generic Programming with Macros</vt:lpstr>
      <vt:lpstr>Generic Programming with Macros</vt:lpstr>
      <vt:lpstr>Generic Programming with Macros</vt:lpstr>
      <vt:lpstr>Function templates</vt:lpstr>
      <vt:lpstr>Function templates</vt:lpstr>
      <vt:lpstr>Function templates</vt:lpstr>
      <vt:lpstr>Function templates</vt:lpstr>
      <vt:lpstr>Function templates</vt:lpstr>
      <vt:lpstr>Function templates</vt:lpstr>
      <vt:lpstr>Function templates</vt:lpstr>
      <vt:lpstr>Function templates</vt:lpstr>
      <vt:lpstr>Class template</vt:lpstr>
      <vt:lpstr>Class template</vt:lpstr>
      <vt:lpstr>Class template</vt:lpstr>
      <vt:lpstr>Class template</vt:lpstr>
      <vt:lpstr>Class template</vt:lpstr>
      <vt:lpstr>STL containers</vt:lpstr>
      <vt:lpstr>STL containers</vt:lpstr>
      <vt:lpstr>STL containers</vt:lpstr>
      <vt:lpstr>STL containers</vt:lpstr>
      <vt:lpstr>STL iterators</vt:lpstr>
      <vt:lpstr>STL iterators</vt:lpstr>
      <vt:lpstr>STL iterators</vt:lpstr>
      <vt:lpstr>STL iterators</vt:lpstr>
      <vt:lpstr>STL iterators</vt:lpstr>
      <vt:lpstr>STL iterators</vt:lpstr>
      <vt:lpstr>STL iterators</vt:lpstr>
      <vt:lpstr>STL iterators</vt:lpstr>
      <vt:lpstr>STL Algorithms</vt:lpstr>
      <vt:lpstr>STL Algorithms</vt:lpstr>
      <vt:lpstr>STL Algorithms</vt:lpstr>
      <vt:lpstr>STL Algorithms</vt:lpstr>
      <vt:lpstr>STL Algorithms</vt:lpstr>
      <vt:lpstr>STL Algorithms</vt:lpstr>
      <vt:lpstr>STL Algorithms</vt:lpstr>
      <vt:lpstr>STL Algorithms</vt:lpstr>
      <vt:lpstr>STL Algorithms</vt:lpstr>
      <vt:lpstr>STL Algorithms</vt:lpstr>
      <vt:lpstr>STL Algorithms</vt:lpstr>
      <vt:lpstr>STL Algorithms</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lpstr>STL Container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in C++</dc:title>
  <dc:creator>Rasul Kairgeldin</dc:creator>
  <cp:lastModifiedBy>Yerasyl Amanbek</cp:lastModifiedBy>
  <cp:revision>349</cp:revision>
  <dcterms:created xsi:type="dcterms:W3CDTF">2020-08-31T18:56:24Z</dcterms:created>
  <dcterms:modified xsi:type="dcterms:W3CDTF">2021-10-12T13:59:18Z</dcterms:modified>
</cp:coreProperties>
</file>