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7A20B4-94A5-4527-A33D-3C7DE8E6674F}">
  <a:tblStyle styleId="{9B7A20B4-94A5-4527-A33D-3C7DE8E6674F}"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78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60259922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2" name="Shape 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267303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014854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62775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08261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5" name="Shape 1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6574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nl"/>
              <a:t>Veel programmeurs komen op het moment van het maken van een … bij verschillende types ^ (ik behandeld de 3 meest gebruikte, maar er zijn er ook nog een aantal meer)</a:t>
            </a:r>
          </a:p>
          <a:p>
            <a:pPr marL="457200" lvl="0" indent="-317500" rtl="0">
              <a:spcBef>
                <a:spcPts val="0"/>
              </a:spcBef>
              <a:buClr>
                <a:srgbClr val="000000"/>
              </a:buClr>
              <a:buSzPct val="127272"/>
              <a:buFont typeface="Arial"/>
              <a:buChar char="●"/>
            </a:pPr>
            <a:r>
              <a:rPr lang="nl"/>
              <a:t>wat zijn de verschillen …</a:t>
            </a:r>
          </a:p>
          <a:p>
            <a:pPr marL="457200" lvl="0" indent="-317500">
              <a:spcBef>
                <a:spcPts val="0"/>
              </a:spcBef>
              <a:buClr>
                <a:srgbClr val="000000"/>
              </a:buClr>
              <a:buSzPct val="127272"/>
              <a:buFont typeface="Arial"/>
              <a:buChar char="●"/>
            </a:pPr>
            <a:r>
              <a:rPr lang="nl"/>
              <a:t>wanneer gebruik je wat … voorbeeld</a:t>
            </a:r>
          </a:p>
        </p:txBody>
      </p:sp>
    </p:spTree>
    <p:extLst>
      <p:ext uri="{BB962C8B-B14F-4D97-AF65-F5344CB8AC3E}">
        <p14:creationId xmlns:p14="http://schemas.microsoft.com/office/powerpoint/2010/main" val="1067199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058175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3" name="Shape 1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610706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957125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31163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1" name="Shape 1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826438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7771012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877934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3" name="Shape 1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857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224653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5" name="Shape 1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207584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929298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5" name="Shape 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799623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58787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82487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602479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906972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5" name="Shape 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38854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856486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rot="10800000" flipH="1">
            <a:off x="0" y="3093234"/>
            <a:ext cx="8458200" cy="712499"/>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sp>
        <p:nvSpPr>
          <p:cNvPr id="9" name="Shape 9"/>
          <p:cNvSpPr txBox="1">
            <a:spLocks noGrp="1"/>
          </p:cNvSpPr>
          <p:nvPr>
            <p:ph type="ctrTitle"/>
          </p:nvPr>
        </p:nvSpPr>
        <p:spPr>
          <a:xfrm>
            <a:off x="685800" y="1300757"/>
            <a:ext cx="7772400" cy="1684199"/>
          </a:xfrm>
          <a:prstGeom prst="rect">
            <a:avLst/>
          </a:prstGeom>
        </p:spPr>
        <p:txBody>
          <a:bodyPr lIns="91425" tIns="91425" rIns="91425" bIns="91425" anchor="b" anchorCtr="0"/>
          <a:lstStyle>
            <a:lvl1pPr>
              <a:spcBef>
                <a:spcPts val="0"/>
              </a:spcBef>
              <a:buClr>
                <a:schemeClr val="dk2"/>
              </a:buClr>
              <a:buSzPct val="100000"/>
              <a:defRPr sz="7200">
                <a:solidFill>
                  <a:schemeClr val="dk2"/>
                </a:solidFill>
              </a:defRPr>
            </a:lvl1pPr>
            <a:lvl2pPr>
              <a:spcBef>
                <a:spcPts val="0"/>
              </a:spcBef>
              <a:buClr>
                <a:schemeClr val="dk2"/>
              </a:buClr>
              <a:buSzPct val="100000"/>
              <a:defRPr sz="7200">
                <a:solidFill>
                  <a:schemeClr val="dk2"/>
                </a:solidFill>
              </a:defRPr>
            </a:lvl2pPr>
            <a:lvl3pPr>
              <a:spcBef>
                <a:spcPts val="0"/>
              </a:spcBef>
              <a:buClr>
                <a:schemeClr val="dk2"/>
              </a:buClr>
              <a:buSzPct val="100000"/>
              <a:defRPr sz="7200">
                <a:solidFill>
                  <a:schemeClr val="dk2"/>
                </a:solidFill>
              </a:defRPr>
            </a:lvl3pPr>
            <a:lvl4pPr>
              <a:spcBef>
                <a:spcPts val="0"/>
              </a:spcBef>
              <a:buClr>
                <a:schemeClr val="dk2"/>
              </a:buClr>
              <a:buSzPct val="100000"/>
              <a:defRPr sz="7200">
                <a:solidFill>
                  <a:schemeClr val="dk2"/>
                </a:solidFill>
              </a:defRPr>
            </a:lvl4pPr>
            <a:lvl5pPr>
              <a:spcBef>
                <a:spcPts val="0"/>
              </a:spcBef>
              <a:buClr>
                <a:schemeClr val="dk2"/>
              </a:buClr>
              <a:buSzPct val="100000"/>
              <a:defRPr sz="7200">
                <a:solidFill>
                  <a:schemeClr val="dk2"/>
                </a:solidFill>
              </a:defRPr>
            </a:lvl5pPr>
            <a:lvl6pPr>
              <a:spcBef>
                <a:spcPts val="0"/>
              </a:spcBef>
              <a:buClr>
                <a:schemeClr val="dk2"/>
              </a:buClr>
              <a:buSzPct val="100000"/>
              <a:defRPr sz="7200">
                <a:solidFill>
                  <a:schemeClr val="dk2"/>
                </a:solidFill>
              </a:defRPr>
            </a:lvl6pPr>
            <a:lvl7pPr>
              <a:spcBef>
                <a:spcPts val="0"/>
              </a:spcBef>
              <a:buClr>
                <a:schemeClr val="dk2"/>
              </a:buClr>
              <a:buSzPct val="100000"/>
              <a:defRPr sz="7200">
                <a:solidFill>
                  <a:schemeClr val="dk2"/>
                </a:solidFill>
              </a:defRPr>
            </a:lvl7pPr>
            <a:lvl8pPr>
              <a:spcBef>
                <a:spcPts val="0"/>
              </a:spcBef>
              <a:buClr>
                <a:schemeClr val="dk2"/>
              </a:buClr>
              <a:buSzPct val="100000"/>
              <a:defRPr sz="7200">
                <a:solidFill>
                  <a:schemeClr val="dk2"/>
                </a:solidFill>
              </a:defRPr>
            </a:lvl8pPr>
            <a:lvl9pPr>
              <a:spcBef>
                <a:spcPts val="0"/>
              </a:spcBef>
              <a:buClr>
                <a:schemeClr val="dk2"/>
              </a:buClr>
              <a:buSzPct val="100000"/>
              <a:defRPr sz="7200">
                <a:solidFill>
                  <a:schemeClr val="dk2"/>
                </a:solidFill>
              </a:defRPr>
            </a:lvl9pPr>
          </a:lstStyle>
          <a:p>
            <a:endParaRPr/>
          </a:p>
        </p:txBody>
      </p:sp>
      <p:sp>
        <p:nvSpPr>
          <p:cNvPr id="10" name="Shape 10"/>
          <p:cNvSpPr txBox="1">
            <a:spLocks noGrp="1"/>
          </p:cNvSpPr>
          <p:nvPr>
            <p:ph type="subTitle" idx="1"/>
          </p:nvPr>
        </p:nvSpPr>
        <p:spPr>
          <a:xfrm>
            <a:off x="685800" y="3093357"/>
            <a:ext cx="7772400" cy="712499"/>
          </a:xfrm>
          <a:prstGeom prst="rect">
            <a:avLst/>
          </a:prstGeom>
        </p:spPr>
        <p:txBody>
          <a:bodyPr lIns="91425" tIns="91425" rIns="91425" bIns="91425" anchor="ctr" anchorCtr="0"/>
          <a:lstStyle>
            <a:lvl1pPr>
              <a:spcBef>
                <a:spcPts val="0"/>
              </a:spcBef>
              <a:buClr>
                <a:schemeClr val="lt2"/>
              </a:buClr>
              <a:buNone/>
              <a:defRPr b="1">
                <a:solidFill>
                  <a:schemeClr val="lt2"/>
                </a:solidFill>
              </a:defRPr>
            </a:lvl1pPr>
            <a:lvl2pPr>
              <a:spcBef>
                <a:spcPts val="0"/>
              </a:spcBef>
              <a:buClr>
                <a:schemeClr val="lt2"/>
              </a:buClr>
              <a:buSzPct val="100000"/>
              <a:buNone/>
              <a:defRPr sz="3000" b="1">
                <a:solidFill>
                  <a:schemeClr val="lt2"/>
                </a:solidFill>
              </a:defRPr>
            </a:lvl2pPr>
            <a:lvl3pPr>
              <a:spcBef>
                <a:spcPts val="0"/>
              </a:spcBef>
              <a:buClr>
                <a:schemeClr val="lt2"/>
              </a:buClr>
              <a:buSzPct val="100000"/>
              <a:buNone/>
              <a:defRPr sz="3000" b="1">
                <a:solidFill>
                  <a:schemeClr val="lt2"/>
                </a:solidFill>
              </a:defRPr>
            </a:lvl3pPr>
            <a:lvl4pPr>
              <a:spcBef>
                <a:spcPts val="0"/>
              </a:spcBef>
              <a:buClr>
                <a:schemeClr val="lt2"/>
              </a:buClr>
              <a:buSzPct val="100000"/>
              <a:buNone/>
              <a:defRPr sz="3000" b="1">
                <a:solidFill>
                  <a:schemeClr val="lt2"/>
                </a:solidFill>
              </a:defRPr>
            </a:lvl4pPr>
            <a:lvl5pPr>
              <a:spcBef>
                <a:spcPts val="0"/>
              </a:spcBef>
              <a:buClr>
                <a:schemeClr val="lt2"/>
              </a:buClr>
              <a:buSzPct val="100000"/>
              <a:buNone/>
              <a:defRPr sz="3000" b="1">
                <a:solidFill>
                  <a:schemeClr val="lt2"/>
                </a:solidFill>
              </a:defRPr>
            </a:lvl5pPr>
            <a:lvl6pPr>
              <a:spcBef>
                <a:spcPts val="0"/>
              </a:spcBef>
              <a:buClr>
                <a:schemeClr val="lt2"/>
              </a:buClr>
              <a:buSzPct val="100000"/>
              <a:buNone/>
              <a:defRPr sz="3000" b="1">
                <a:solidFill>
                  <a:schemeClr val="lt2"/>
                </a:solidFill>
              </a:defRPr>
            </a:lvl6pPr>
            <a:lvl7pPr>
              <a:spcBef>
                <a:spcPts val="0"/>
              </a:spcBef>
              <a:buClr>
                <a:schemeClr val="lt2"/>
              </a:buClr>
              <a:buSzPct val="100000"/>
              <a:buNone/>
              <a:defRPr sz="3000" b="1">
                <a:solidFill>
                  <a:schemeClr val="lt2"/>
                </a:solidFill>
              </a:defRPr>
            </a:lvl7pPr>
            <a:lvl8pPr>
              <a:spcBef>
                <a:spcPts val="0"/>
              </a:spcBef>
              <a:buClr>
                <a:schemeClr val="lt2"/>
              </a:buClr>
              <a:buSzPct val="100000"/>
              <a:buNone/>
              <a:defRPr sz="3000" b="1">
                <a:solidFill>
                  <a:schemeClr val="lt2"/>
                </a:solidFill>
              </a:defRPr>
            </a:lvl8pPr>
            <a:lvl9pPr>
              <a:spcBef>
                <a:spcPts val="0"/>
              </a:spcBef>
              <a:buClr>
                <a:schemeClr val="lt2"/>
              </a:buClr>
              <a:buSzPct val="100000"/>
              <a:buNone/>
              <a:defRPr sz="3000" b="1">
                <a:solidFill>
                  <a:schemeClr val="lt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2" name="Shape 12"/>
          <p:cNvSpPr/>
          <p:nvPr/>
        </p:nvSpPr>
        <p:spPr>
          <a:xfrm>
            <a:off x="0" y="205977"/>
            <a:ext cx="8686800" cy="11655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sp>
        <p:nvSpPr>
          <p:cNvPr id="13" name="Shape 13"/>
          <p:cNvSpPr txBox="1">
            <a:spLocks noGrp="1"/>
          </p:cNvSpPr>
          <p:nvPr>
            <p:ph type="title"/>
          </p:nvPr>
        </p:nvSpPr>
        <p:spPr>
          <a:xfrm>
            <a:off x="457200" y="205977"/>
            <a:ext cx="8229600" cy="11414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460499"/>
            <a:ext cx="8229600" cy="34652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5"/>
        <p:cNvGrpSpPr/>
        <p:nvPr/>
      </p:nvGrpSpPr>
      <p:grpSpPr>
        <a:xfrm>
          <a:off x="0" y="0"/>
          <a:ext cx="0" cy="0"/>
          <a:chOff x="0" y="0"/>
          <a:chExt cx="0" cy="0"/>
        </a:xfrm>
      </p:grpSpPr>
      <p:sp>
        <p:nvSpPr>
          <p:cNvPr id="16" name="Shape 16"/>
          <p:cNvSpPr/>
          <p:nvPr/>
        </p:nvSpPr>
        <p:spPr>
          <a:xfrm>
            <a:off x="0" y="205977"/>
            <a:ext cx="8686800" cy="11655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sp>
        <p:nvSpPr>
          <p:cNvPr id="17" name="Shape 17"/>
          <p:cNvSpPr txBox="1">
            <a:spLocks noGrp="1"/>
          </p:cNvSpPr>
          <p:nvPr>
            <p:ph type="title"/>
          </p:nvPr>
        </p:nvSpPr>
        <p:spPr>
          <a:xfrm>
            <a:off x="457200" y="205977"/>
            <a:ext cx="8229600" cy="11414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460499"/>
            <a:ext cx="4030200" cy="34652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body" idx="2"/>
          </p:nvPr>
        </p:nvSpPr>
        <p:spPr>
          <a:xfrm>
            <a:off x="4656667" y="1461908"/>
            <a:ext cx="4030200" cy="34652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0"/>
        <p:cNvGrpSpPr/>
        <p:nvPr/>
      </p:nvGrpSpPr>
      <p:grpSpPr>
        <a:xfrm>
          <a:off x="0" y="0"/>
          <a:ext cx="0" cy="0"/>
          <a:chOff x="0" y="0"/>
          <a:chExt cx="0" cy="0"/>
        </a:xfrm>
      </p:grpSpPr>
      <p:sp>
        <p:nvSpPr>
          <p:cNvPr id="21" name="Shape 21"/>
          <p:cNvSpPr/>
          <p:nvPr/>
        </p:nvSpPr>
        <p:spPr>
          <a:xfrm>
            <a:off x="0" y="205977"/>
            <a:ext cx="8686800" cy="11655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sp>
        <p:nvSpPr>
          <p:cNvPr id="22" name="Shape 22"/>
          <p:cNvSpPr txBox="1">
            <a:spLocks noGrp="1"/>
          </p:cNvSpPr>
          <p:nvPr>
            <p:ph type="title"/>
          </p:nvPr>
        </p:nvSpPr>
        <p:spPr>
          <a:xfrm>
            <a:off x="457200" y="205977"/>
            <a:ext cx="8229600" cy="11414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3"/>
        <p:cNvGrpSpPr/>
        <p:nvPr/>
      </p:nvGrpSpPr>
      <p:grpSpPr>
        <a:xfrm>
          <a:off x="0" y="0"/>
          <a:ext cx="0" cy="0"/>
          <a:chOff x="0" y="0"/>
          <a:chExt cx="0" cy="0"/>
        </a:xfrm>
      </p:grpSpPr>
      <p:sp>
        <p:nvSpPr>
          <p:cNvPr id="24" name="Shape 24"/>
          <p:cNvSpPr/>
          <p:nvPr/>
        </p:nvSpPr>
        <p:spPr>
          <a:xfrm>
            <a:off x="0" y="4406309"/>
            <a:ext cx="8686800" cy="519599"/>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sp>
        <p:nvSpPr>
          <p:cNvPr id="25" name="Shape 25"/>
          <p:cNvSpPr txBox="1">
            <a:spLocks noGrp="1"/>
          </p:cNvSpPr>
          <p:nvPr>
            <p:ph type="body" idx="1"/>
          </p:nvPr>
        </p:nvSpPr>
        <p:spPr>
          <a:xfrm>
            <a:off x="457200" y="4406309"/>
            <a:ext cx="8229600" cy="519599"/>
          </a:xfrm>
          <a:prstGeom prst="rect">
            <a:avLst/>
          </a:prstGeom>
        </p:spPr>
        <p:txBody>
          <a:bodyPr lIns="91425" tIns="91425" rIns="91425" bIns="91425" anchor="ctr" anchorCtr="0"/>
          <a:lstStyle>
            <a:lvl1pPr>
              <a:spcBef>
                <a:spcPts val="0"/>
              </a:spcBef>
              <a:buClr>
                <a:schemeClr val="lt1"/>
              </a:buClr>
              <a:buSzPct val="100000"/>
              <a:buNone/>
              <a:defRPr sz="2400" b="1">
                <a:solidFill>
                  <a:schemeClr val="lt1"/>
                </a:solidFill>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7"/>
            <a:ext cx="8229600" cy="1141499"/>
          </a:xfrm>
          <a:prstGeom prst="rect">
            <a:avLst/>
          </a:prstGeom>
          <a:noFill/>
          <a:ln>
            <a:noFill/>
          </a:ln>
        </p:spPr>
        <p:txBody>
          <a:bodyPr lIns="91425" tIns="91425" rIns="91425" bIns="91425" anchor="b" anchorCtr="0"/>
          <a:lstStyle>
            <a:lvl1pPr>
              <a:spcBef>
                <a:spcPts val="0"/>
              </a:spcBef>
              <a:buClr>
                <a:schemeClr val="lt1"/>
              </a:buClr>
              <a:buSzPct val="100000"/>
              <a:buNone/>
              <a:defRPr sz="4800" b="1">
                <a:solidFill>
                  <a:schemeClr val="lt1"/>
                </a:solidFill>
              </a:defRPr>
            </a:lvl1pPr>
            <a:lvl2pPr>
              <a:spcBef>
                <a:spcPts val="0"/>
              </a:spcBef>
              <a:buClr>
                <a:schemeClr val="lt1"/>
              </a:buClr>
              <a:buSzPct val="100000"/>
              <a:buNone/>
              <a:defRPr sz="4800" b="1">
                <a:solidFill>
                  <a:schemeClr val="lt1"/>
                </a:solidFill>
              </a:defRPr>
            </a:lvl2pPr>
            <a:lvl3pPr>
              <a:spcBef>
                <a:spcPts val="0"/>
              </a:spcBef>
              <a:buClr>
                <a:schemeClr val="lt1"/>
              </a:buClr>
              <a:buSzPct val="100000"/>
              <a:buNone/>
              <a:defRPr sz="4800" b="1">
                <a:solidFill>
                  <a:schemeClr val="lt1"/>
                </a:solidFill>
              </a:defRPr>
            </a:lvl3pPr>
            <a:lvl4pPr>
              <a:spcBef>
                <a:spcPts val="0"/>
              </a:spcBef>
              <a:buClr>
                <a:schemeClr val="lt1"/>
              </a:buClr>
              <a:buSzPct val="100000"/>
              <a:buNone/>
              <a:defRPr sz="4800" b="1">
                <a:solidFill>
                  <a:schemeClr val="lt1"/>
                </a:solidFill>
              </a:defRPr>
            </a:lvl4pPr>
            <a:lvl5pPr>
              <a:spcBef>
                <a:spcPts val="0"/>
              </a:spcBef>
              <a:buClr>
                <a:schemeClr val="lt1"/>
              </a:buClr>
              <a:buSzPct val="100000"/>
              <a:buNone/>
              <a:defRPr sz="4800" b="1">
                <a:solidFill>
                  <a:schemeClr val="lt1"/>
                </a:solidFill>
              </a:defRPr>
            </a:lvl5pPr>
            <a:lvl6pPr>
              <a:spcBef>
                <a:spcPts val="0"/>
              </a:spcBef>
              <a:buClr>
                <a:schemeClr val="lt1"/>
              </a:buClr>
              <a:buSzPct val="100000"/>
              <a:buNone/>
              <a:defRPr sz="4800" b="1">
                <a:solidFill>
                  <a:schemeClr val="lt1"/>
                </a:solidFill>
              </a:defRPr>
            </a:lvl6pPr>
            <a:lvl7pPr>
              <a:spcBef>
                <a:spcPts val="0"/>
              </a:spcBef>
              <a:buClr>
                <a:schemeClr val="lt1"/>
              </a:buClr>
              <a:buSzPct val="100000"/>
              <a:buNone/>
              <a:defRPr sz="4800" b="1">
                <a:solidFill>
                  <a:schemeClr val="lt1"/>
                </a:solidFill>
              </a:defRPr>
            </a:lvl7pPr>
            <a:lvl8pPr>
              <a:spcBef>
                <a:spcPts val="0"/>
              </a:spcBef>
              <a:buClr>
                <a:schemeClr val="lt1"/>
              </a:buClr>
              <a:buSzPct val="100000"/>
              <a:buNone/>
              <a:defRPr sz="4800" b="1">
                <a:solidFill>
                  <a:schemeClr val="lt1"/>
                </a:solidFill>
              </a:defRPr>
            </a:lvl8pPr>
            <a:lvl9pPr>
              <a:spcBef>
                <a:spcPts val="0"/>
              </a:spcBef>
              <a:buClr>
                <a:schemeClr val="lt1"/>
              </a:buClr>
              <a:buSzPct val="100000"/>
              <a:buNone/>
              <a:defRPr sz="4800" b="1">
                <a:solidFill>
                  <a:schemeClr val="lt1"/>
                </a:solidFill>
              </a:defRPr>
            </a:lvl9pPr>
          </a:lstStyle>
          <a:p>
            <a:endParaRPr/>
          </a:p>
        </p:txBody>
      </p:sp>
      <p:sp>
        <p:nvSpPr>
          <p:cNvPr id="6" name="Shape 6"/>
          <p:cNvSpPr txBox="1">
            <a:spLocks noGrp="1"/>
          </p:cNvSpPr>
          <p:nvPr>
            <p:ph type="body" idx="1"/>
          </p:nvPr>
        </p:nvSpPr>
        <p:spPr>
          <a:xfrm>
            <a:off x="457200" y="1460499"/>
            <a:ext cx="8229600" cy="3465299"/>
          </a:xfrm>
          <a:prstGeom prst="rect">
            <a:avLst/>
          </a:prstGeom>
          <a:noFill/>
          <a:ln>
            <a:noFill/>
          </a:ln>
        </p:spPr>
        <p:txBody>
          <a:bodyPr lIns="91425" tIns="91425" rIns="91425" bIns="91425" anchor="t" anchorCtr="0"/>
          <a:lstStyle>
            <a:lvl1pPr>
              <a:spcBef>
                <a:spcPts val="600"/>
              </a:spcBef>
              <a:buClr>
                <a:schemeClr val="dk2"/>
              </a:buClr>
              <a:buSzPct val="100000"/>
              <a:defRPr sz="3000">
                <a:solidFill>
                  <a:schemeClr val="dk2"/>
                </a:solidFill>
              </a:defRPr>
            </a:lvl1pPr>
            <a:lvl2pPr>
              <a:spcBef>
                <a:spcPts val="480"/>
              </a:spcBef>
              <a:buClr>
                <a:schemeClr val="dk2"/>
              </a:buClr>
              <a:buSzPct val="100000"/>
              <a:defRPr sz="2400">
                <a:solidFill>
                  <a:schemeClr val="dk2"/>
                </a:solidFill>
              </a:defRPr>
            </a:lvl2pPr>
            <a:lvl3pPr>
              <a:spcBef>
                <a:spcPts val="480"/>
              </a:spcBef>
              <a:buClr>
                <a:schemeClr val="dk2"/>
              </a:buClr>
              <a:buSzPct val="100000"/>
              <a:defRPr sz="2400">
                <a:solidFill>
                  <a:schemeClr val="dk2"/>
                </a:solidFill>
              </a:defRPr>
            </a:lvl3pPr>
            <a:lvl4pPr>
              <a:spcBef>
                <a:spcPts val="360"/>
              </a:spcBef>
              <a:buClr>
                <a:schemeClr val="dk2"/>
              </a:buClr>
              <a:buSzPct val="100000"/>
              <a:defRPr sz="1800">
                <a:solidFill>
                  <a:schemeClr val="dk2"/>
                </a:solidFill>
              </a:defRPr>
            </a:lvl4pPr>
            <a:lvl5pPr>
              <a:spcBef>
                <a:spcPts val="360"/>
              </a:spcBef>
              <a:buClr>
                <a:schemeClr val="dk2"/>
              </a:buClr>
              <a:buSzPct val="100000"/>
              <a:defRPr sz="1800">
                <a:solidFill>
                  <a:schemeClr val="dk2"/>
                </a:solidFill>
              </a:defRPr>
            </a:lvl5pPr>
            <a:lvl6pPr>
              <a:spcBef>
                <a:spcPts val="360"/>
              </a:spcBef>
              <a:buClr>
                <a:schemeClr val="dk2"/>
              </a:buClr>
              <a:buSzPct val="100000"/>
              <a:defRPr sz="1800">
                <a:solidFill>
                  <a:schemeClr val="dk2"/>
                </a:solidFill>
              </a:defRPr>
            </a:lvl6pPr>
            <a:lvl7pPr>
              <a:spcBef>
                <a:spcPts val="360"/>
              </a:spcBef>
              <a:buClr>
                <a:schemeClr val="dk2"/>
              </a:buClr>
              <a:buSzPct val="100000"/>
              <a:defRPr sz="1800">
                <a:solidFill>
                  <a:schemeClr val="dk2"/>
                </a:solidFill>
              </a:defRPr>
            </a:lvl7pPr>
            <a:lvl8pPr>
              <a:spcBef>
                <a:spcPts val="360"/>
              </a:spcBef>
              <a:buClr>
                <a:schemeClr val="dk2"/>
              </a:buClr>
              <a:buSzPct val="100000"/>
              <a:defRPr sz="1800">
                <a:solidFill>
                  <a:schemeClr val="dk2"/>
                </a:solidFill>
              </a:defRPr>
            </a:lvl8pPr>
            <a:lvl9pPr>
              <a:spcBef>
                <a:spcPts val="360"/>
              </a:spcBef>
              <a:buClr>
                <a:schemeClr val="dk2"/>
              </a:buClr>
              <a:buSzPct val="100000"/>
              <a:defRPr sz="1800">
                <a:solidFill>
                  <a:schemeClr val="dk2"/>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localhost:8080/kes-angular/demo/view"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angularjs.org/"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google.com/presentation/d/1PgW0y9sg8tbLYrO5cXRVwepdYFZ_dxV3qb6kTOyt5Ec/edit#slide=id.g46b77f51_0_78"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www.slideshare.net/sbegaudeau/angular-js-101-everything-you-need-to-know-to-get-started" TargetMode="External"/><Relationship Id="rId4" Type="http://schemas.openxmlformats.org/officeDocument/2006/relationships/hyperlink" Target="https://thinkster.io/angulartutorial/a-better-way-to-learn-angularj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localhost:8080/kes-angular/demo/two-way-data-bindi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Shape 28"/>
          <p:cNvSpPr txBox="1">
            <a:spLocks noGrp="1"/>
          </p:cNvSpPr>
          <p:nvPr>
            <p:ph type="ctrTitle"/>
          </p:nvPr>
        </p:nvSpPr>
        <p:spPr>
          <a:xfrm>
            <a:off x="685800" y="1300757"/>
            <a:ext cx="7772400" cy="1684199"/>
          </a:xfrm>
          <a:prstGeom prst="rect">
            <a:avLst/>
          </a:prstGeom>
        </p:spPr>
        <p:txBody>
          <a:bodyPr lIns="91425" tIns="91425" rIns="91425" bIns="91425" anchor="b" anchorCtr="0">
            <a:noAutofit/>
          </a:bodyPr>
          <a:lstStyle/>
          <a:p>
            <a:pPr>
              <a:spcBef>
                <a:spcPts val="0"/>
              </a:spcBef>
              <a:buNone/>
            </a:pPr>
            <a:r>
              <a:rPr lang="nl" dirty="0"/>
              <a:t>KES AngularJS</a:t>
            </a:r>
          </a:p>
        </p:txBody>
      </p:sp>
      <p:sp>
        <p:nvSpPr>
          <p:cNvPr id="29" name="Shape 29"/>
          <p:cNvSpPr txBox="1">
            <a:spLocks noGrp="1"/>
          </p:cNvSpPr>
          <p:nvPr>
            <p:ph type="subTitle" idx="1"/>
          </p:nvPr>
        </p:nvSpPr>
        <p:spPr>
          <a:xfrm>
            <a:off x="685800" y="3093357"/>
            <a:ext cx="7772400" cy="712499"/>
          </a:xfrm>
          <a:prstGeom prst="rect">
            <a:avLst/>
          </a:prstGeom>
        </p:spPr>
        <p:txBody>
          <a:bodyPr lIns="91425" tIns="91425" rIns="91425" bIns="91425" anchor="ctr" anchorCtr="0">
            <a:noAutofit/>
          </a:bodyPr>
          <a:lstStyle/>
          <a:p>
            <a:pPr>
              <a:spcBef>
                <a:spcPts val="0"/>
              </a:spcBef>
              <a:buNone/>
            </a:pPr>
            <a:r>
              <a:rPr lang="nl" sz="2000" dirty="0" smtClean="0"/>
              <a:t>Sander Tetteroo | Son N Nguyen | Remco van der Horst</a:t>
            </a:r>
            <a:endParaRPr lang="nl" sz="2000" dirty="0"/>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lvl="0" rtl="0">
              <a:spcBef>
                <a:spcPts val="0"/>
              </a:spcBef>
              <a:buNone/>
            </a:pPr>
            <a:r>
              <a:rPr lang="nl"/>
              <a:t>Controller [R]</a:t>
            </a:r>
          </a:p>
        </p:txBody>
      </p:sp>
      <p:sp>
        <p:nvSpPr>
          <p:cNvPr id="84" name="Shape 84"/>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lvl="0" rtl="0">
              <a:spcBef>
                <a:spcPts val="0"/>
              </a:spcBef>
              <a:buNone/>
            </a:pPr>
            <a:r>
              <a:rPr lang="nl" sz="700" i="1">
                <a:solidFill>
                  <a:schemeClr val="dk1"/>
                </a:solidFill>
                <a:latin typeface="Calibri"/>
                <a:ea typeface="Calibri"/>
                <a:cs typeface="Calibri"/>
                <a:sym typeface="Calibri"/>
              </a:rPr>
              <a:t>=&gt; controllers.js:</a:t>
            </a:r>
          </a:p>
          <a:p>
            <a:pPr lvl="0" rtl="0">
              <a:spcBef>
                <a:spcPts val="0"/>
              </a:spcBef>
              <a:buNone/>
            </a:pPr>
            <a:r>
              <a:rPr lang="nl" sz="700" i="1">
                <a:solidFill>
                  <a:schemeClr val="dk1"/>
                </a:solidFill>
                <a:latin typeface="Calibri"/>
                <a:ea typeface="Calibri"/>
                <a:cs typeface="Calibri"/>
                <a:sym typeface="Calibri"/>
              </a:rPr>
              <a:t>function HelloController($scope) { </a:t>
            </a:r>
          </a:p>
          <a:p>
            <a:pPr lvl="0" rtl="0">
              <a:spcBef>
                <a:spcPts val="0"/>
              </a:spcBef>
              <a:buNone/>
            </a:pPr>
            <a:r>
              <a:rPr lang="nl" sz="700" i="1">
                <a:solidFill>
                  <a:schemeClr val="dk1"/>
                </a:solidFill>
                <a:latin typeface="Calibri"/>
                <a:ea typeface="Calibri"/>
                <a:cs typeface="Calibri"/>
                <a:sym typeface="Calibri"/>
              </a:rPr>
              <a:t>$scope.greeting = { text: 'Hello from controller to the' };</a:t>
            </a:r>
          </a:p>
          <a:p>
            <a:pPr lvl="0" rtl="0">
              <a:spcBef>
                <a:spcPts val="0"/>
              </a:spcBef>
              <a:buNone/>
            </a:pPr>
            <a:r>
              <a:rPr lang="nl" sz="700" i="1">
                <a:solidFill>
                  <a:schemeClr val="dk1"/>
                </a:solidFill>
                <a:latin typeface="Calibri"/>
                <a:ea typeface="Calibri"/>
                <a:cs typeface="Calibri"/>
                <a:sym typeface="Calibri"/>
              </a:rPr>
              <a:t>}</a:t>
            </a:r>
          </a:p>
          <a:p>
            <a:pPr lvl="0" rtl="0">
              <a:spcBef>
                <a:spcPts val="0"/>
              </a:spcBef>
              <a:buNone/>
            </a:pPr>
            <a:endParaRPr sz="700" i="1">
              <a:solidFill>
                <a:schemeClr val="dk1"/>
              </a:solidFill>
              <a:latin typeface="Calibri"/>
              <a:ea typeface="Calibri"/>
              <a:cs typeface="Calibri"/>
              <a:sym typeface="Calibri"/>
            </a:endParaRPr>
          </a:p>
          <a:p>
            <a:pPr lvl="0" rtl="0">
              <a:spcBef>
                <a:spcPts val="0"/>
              </a:spcBef>
              <a:buNone/>
            </a:pPr>
            <a:r>
              <a:rPr lang="nl" sz="700" i="1">
                <a:solidFill>
                  <a:schemeClr val="dk1"/>
                </a:solidFill>
                <a:latin typeface="Calibri"/>
                <a:ea typeface="Calibri"/>
                <a:cs typeface="Calibri"/>
                <a:sym typeface="Calibri"/>
              </a:rPr>
              <a:t>Daarna </a:t>
            </a:r>
          </a:p>
          <a:p>
            <a:pPr lvl="0" rtl="0">
              <a:spcBef>
                <a:spcPts val="0"/>
              </a:spcBef>
              <a:buNone/>
            </a:pPr>
            <a:r>
              <a:rPr lang="nl" sz="700" i="1">
                <a:solidFill>
                  <a:schemeClr val="dk1"/>
                </a:solidFill>
                <a:latin typeface="Calibri"/>
                <a:ea typeface="Calibri"/>
                <a:cs typeface="Calibri"/>
                <a:sym typeface="Calibri"/>
              </a:rPr>
              <a:t>return to Scopes are arranged in hierarchical structure which mimic the DOM structure of the application.</a:t>
            </a:r>
          </a:p>
          <a:p>
            <a:pPr lvl="0" rtl="0">
              <a:spcBef>
                <a:spcPts val="0"/>
              </a:spcBef>
              <a:buNone/>
            </a:pPr>
            <a:endParaRPr sz="700" i="1">
              <a:solidFill>
                <a:schemeClr val="dk1"/>
              </a:solidFill>
              <a:latin typeface="Calibri"/>
              <a:ea typeface="Calibri"/>
              <a:cs typeface="Calibri"/>
              <a:sym typeface="Calibri"/>
            </a:endParaRPr>
          </a:p>
          <a:p>
            <a:pPr lvl="0" rtl="0">
              <a:spcBef>
                <a:spcPts val="0"/>
              </a:spcBef>
              <a:buNone/>
            </a:pPr>
            <a:r>
              <a:rPr lang="nl" sz="700" i="1">
                <a:solidFill>
                  <a:schemeClr val="dk1"/>
                </a:solidFill>
                <a:latin typeface="Calibri"/>
                <a:ea typeface="Calibri"/>
                <a:cs typeface="Calibri"/>
                <a:sym typeface="Calibri"/>
              </a:rPr>
              <a:t>Add to index.html</a:t>
            </a:r>
          </a:p>
          <a:p>
            <a:pPr lvl="0" rtl="0">
              <a:spcBef>
                <a:spcPts val="0"/>
              </a:spcBef>
              <a:buNone/>
            </a:pPr>
            <a:r>
              <a:rPr lang="nl" sz="700" i="1">
                <a:solidFill>
                  <a:schemeClr val="dk1"/>
                </a:solidFill>
                <a:latin typeface="Calibri"/>
                <a:ea typeface="Calibri"/>
                <a:cs typeface="Calibri"/>
                <a:sym typeface="Calibri"/>
              </a:rPr>
              <a:t>&lt;div ng-controller='HelloController2'&gt;</a:t>
            </a:r>
          </a:p>
          <a:p>
            <a:pPr lvl="0" rtl="0">
              <a:spcBef>
                <a:spcPts val="0"/>
              </a:spcBef>
              <a:buNone/>
            </a:pPr>
            <a:r>
              <a:rPr lang="nl" sz="700" i="1">
                <a:solidFill>
                  <a:schemeClr val="dk1"/>
                </a:solidFill>
                <a:latin typeface="Calibri"/>
                <a:ea typeface="Calibri"/>
                <a:cs typeface="Calibri"/>
                <a:sym typeface="Calibri"/>
              </a:rPr>
              <a:t>&lt;p&gt;{{greeting.text}}, World&lt;/p&gt; &lt;/div&gt;</a:t>
            </a:r>
          </a:p>
          <a:p>
            <a:pPr lvl="0" rtl="0">
              <a:spcBef>
                <a:spcPts val="0"/>
              </a:spcBef>
              <a:buNone/>
            </a:pPr>
            <a:endParaRPr sz="700" i="1">
              <a:solidFill>
                <a:schemeClr val="dk1"/>
              </a:solidFill>
              <a:latin typeface="Calibri"/>
              <a:ea typeface="Calibri"/>
              <a:cs typeface="Calibri"/>
              <a:sym typeface="Calibri"/>
            </a:endParaRPr>
          </a:p>
          <a:p>
            <a:pPr lvl="0" rtl="0">
              <a:spcBef>
                <a:spcPts val="0"/>
              </a:spcBef>
              <a:buNone/>
            </a:pPr>
            <a:r>
              <a:rPr lang="nl" sz="700" i="1">
                <a:solidFill>
                  <a:schemeClr val="dk1"/>
                </a:solidFill>
                <a:latin typeface="Calibri"/>
                <a:ea typeface="Calibri"/>
                <a:cs typeface="Calibri"/>
                <a:sym typeface="Calibri"/>
              </a:rPr>
              <a:t>Add to controllers.js</a:t>
            </a:r>
          </a:p>
          <a:p>
            <a:pPr lvl="0" rtl="0">
              <a:spcBef>
                <a:spcPts val="0"/>
              </a:spcBef>
              <a:buNone/>
            </a:pPr>
            <a:r>
              <a:rPr lang="nl" sz="700" i="1">
                <a:solidFill>
                  <a:schemeClr val="dk1"/>
                </a:solidFill>
                <a:latin typeface="Calibri"/>
                <a:ea typeface="Calibri"/>
                <a:cs typeface="Calibri"/>
                <a:sym typeface="Calibri"/>
              </a:rPr>
              <a:t>function HelloController2($scope) { </a:t>
            </a:r>
          </a:p>
          <a:p>
            <a:pPr lvl="0" rtl="0">
              <a:spcBef>
                <a:spcPts val="0"/>
              </a:spcBef>
              <a:buNone/>
            </a:pPr>
            <a:r>
              <a:rPr lang="nl" sz="700" i="1">
                <a:solidFill>
                  <a:schemeClr val="dk1"/>
                </a:solidFill>
                <a:latin typeface="Calibri"/>
                <a:ea typeface="Calibri"/>
                <a:cs typeface="Calibri"/>
                <a:sym typeface="Calibri"/>
              </a:rPr>
              <a:t>$scope.greeting = { text: 'Hello from second controller to the' };</a:t>
            </a:r>
          </a:p>
          <a:p>
            <a:pPr lvl="0" rtl="0">
              <a:spcBef>
                <a:spcPts val="0"/>
              </a:spcBef>
              <a:buNone/>
            </a:pPr>
            <a:r>
              <a:rPr lang="nl" sz="700" i="1">
                <a:solidFill>
                  <a:schemeClr val="dk1"/>
                </a:solidFill>
                <a:latin typeface="Calibri"/>
                <a:ea typeface="Calibri"/>
                <a:cs typeface="Calibri"/>
                <a:sym typeface="Calibri"/>
              </a:rPr>
              <a:t>}</a:t>
            </a:r>
          </a:p>
          <a:p>
            <a:pPr lvl="0" rtl="0">
              <a:spcBef>
                <a:spcPts val="0"/>
              </a:spcBef>
              <a:buNone/>
            </a:pPr>
            <a:endParaRPr sz="700" i="1">
              <a:solidFill>
                <a:schemeClr val="dk1"/>
              </a:solidFill>
              <a:latin typeface="Calibri"/>
              <a:ea typeface="Calibri"/>
              <a:cs typeface="Calibri"/>
              <a:sym typeface="Calibri"/>
            </a:endParaRPr>
          </a:p>
          <a:p>
            <a:pPr lvl="0" rtl="0">
              <a:spcBef>
                <a:spcPts val="0"/>
              </a:spcBef>
              <a:buNone/>
            </a:pPr>
            <a:r>
              <a:rPr lang="nl" sz="700" i="1">
                <a:solidFill>
                  <a:schemeClr val="dk1"/>
                </a:solidFill>
                <a:latin typeface="Calibri"/>
                <a:ea typeface="Calibri"/>
                <a:cs typeface="Calibri"/>
                <a:sym typeface="Calibri"/>
              </a:rPr>
              <a:t>Switch between the levels for the $scope versus controller relation</a:t>
            </a:r>
          </a:p>
          <a:p>
            <a:pPr lvl="0" rtl="0">
              <a:spcBef>
                <a:spcPts val="0"/>
              </a:spcBef>
              <a:buNone/>
            </a:pPr>
            <a:endParaRPr sz="700" i="1">
              <a:solidFill>
                <a:schemeClr val="dk1"/>
              </a:solidFill>
              <a:latin typeface="Calibri"/>
              <a:ea typeface="Calibri"/>
              <a:cs typeface="Calibri"/>
              <a:sym typeface="Calibri"/>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spcBef>
                <a:spcPts val="0"/>
              </a:spcBef>
              <a:buNone/>
            </a:pPr>
            <a:r>
              <a:rPr lang="nl"/>
              <a:t>Dependency Injection [R]</a:t>
            </a:r>
          </a:p>
        </p:txBody>
      </p:sp>
      <p:sp>
        <p:nvSpPr>
          <p:cNvPr id="90" name="Shape 90"/>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spcBef>
                <a:spcPts val="0"/>
              </a:spcBef>
              <a:buNone/>
            </a:pPr>
            <a:r>
              <a:rPr lang="nl"/>
              <a:t>Model [S]</a:t>
            </a:r>
          </a:p>
        </p:txBody>
      </p:sp>
      <p:sp>
        <p:nvSpPr>
          <p:cNvPr id="96" name="Shape 96"/>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rtl="0">
              <a:spcBef>
                <a:spcPts val="0"/>
              </a:spcBef>
              <a:buNone/>
            </a:pPr>
            <a:r>
              <a:rPr lang="nl" sz="1400" b="1"/>
              <a:t>Doel</a:t>
            </a:r>
          </a:p>
          <a:p>
            <a:pPr rtl="0">
              <a:spcBef>
                <a:spcPts val="0"/>
              </a:spcBef>
              <a:buNone/>
            </a:pPr>
            <a:r>
              <a:rPr lang="nl" sz="1400"/>
              <a:t>Het </a:t>
            </a:r>
            <a:r>
              <a:rPr lang="nl" sz="1400" i="1"/>
              <a:t>Model</a:t>
            </a:r>
            <a:r>
              <a:rPr lang="nl" sz="1400"/>
              <a:t> in AngularJS is een JS object. Een </a:t>
            </a:r>
            <a:r>
              <a:rPr lang="nl" sz="1400" i="1"/>
              <a:t>Model</a:t>
            </a:r>
            <a:r>
              <a:rPr lang="nl" sz="1400"/>
              <a:t> wordt in principe altijd gevuld in een JSON formaat, </a:t>
            </a:r>
            <a:r>
              <a:rPr lang="nl" sz="1400" b="1"/>
              <a:t>maar </a:t>
            </a:r>
            <a:r>
              <a:rPr lang="nl" sz="1400"/>
              <a:t>kan ook worden gevuld met een String waarde. Het </a:t>
            </a:r>
            <a:r>
              <a:rPr lang="nl" sz="1400" i="1"/>
              <a:t>Model</a:t>
            </a:r>
            <a:r>
              <a:rPr lang="nl" sz="1400"/>
              <a:t> wordt gebruikt in een UI, Web Service etc.</a:t>
            </a:r>
          </a:p>
          <a:p>
            <a:pPr rtl="0">
              <a:spcBef>
                <a:spcPts val="0"/>
              </a:spcBef>
              <a:buNone/>
            </a:pPr>
            <a:endParaRPr sz="1400"/>
          </a:p>
          <a:p>
            <a:pPr rtl="0">
              <a:spcBef>
                <a:spcPts val="0"/>
              </a:spcBef>
              <a:buNone/>
            </a:pPr>
            <a:r>
              <a:rPr lang="nl" sz="1400" b="1"/>
              <a:t>Voorbeeld</a:t>
            </a:r>
          </a:p>
          <a:p>
            <a:pPr rtl="0">
              <a:spcBef>
                <a:spcPts val="0"/>
              </a:spcBef>
              <a:buNone/>
            </a:pPr>
            <a:r>
              <a:rPr lang="nl" sz="1400"/>
              <a:t>$scope.title = ‘AngularJS demo’;</a:t>
            </a:r>
          </a:p>
          <a:p>
            <a:pPr rtl="0">
              <a:spcBef>
                <a:spcPts val="0"/>
              </a:spcBef>
              <a:buNone/>
            </a:pPr>
            <a:r>
              <a:rPr lang="nl" sz="1400"/>
              <a:t>$scope.users = [</a:t>
            </a:r>
          </a:p>
          <a:p>
            <a:pPr rtl="0">
              <a:spcBef>
                <a:spcPts val="0"/>
              </a:spcBef>
              <a:buNone/>
            </a:pPr>
            <a:r>
              <a:rPr lang="nl" sz="1400"/>
              <a:t>	{‘firstname’: ‘Sander’, ‘lastname’: ‘Tetteroo’},</a:t>
            </a:r>
          </a:p>
          <a:p>
            <a:pPr rtl="0">
              <a:spcBef>
                <a:spcPts val="0"/>
              </a:spcBef>
              <a:buNone/>
            </a:pPr>
            <a:r>
              <a:rPr lang="nl" sz="1400"/>
              <a:t>	{‘firstname’: ‘Remco’, ‘lastname’: ‘van der Horst’}</a:t>
            </a:r>
          </a:p>
          <a:p>
            <a:pPr>
              <a:spcBef>
                <a:spcPts val="0"/>
              </a:spcBef>
              <a:buNone/>
            </a:pPr>
            <a:r>
              <a:rPr lang="nl" sz="1400"/>
              <a:t>];</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spcBef>
                <a:spcPts val="0"/>
              </a:spcBef>
              <a:buNone/>
            </a:pPr>
            <a:r>
              <a:rPr lang="nl"/>
              <a:t>View [S]</a:t>
            </a:r>
          </a:p>
        </p:txBody>
      </p:sp>
      <p:sp>
        <p:nvSpPr>
          <p:cNvPr id="102" name="Shape 102"/>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rtl="0">
              <a:spcBef>
                <a:spcPts val="0"/>
              </a:spcBef>
              <a:buNone/>
            </a:pPr>
            <a:r>
              <a:rPr lang="nl" sz="1400" b="1"/>
              <a:t>Doel</a:t>
            </a:r>
          </a:p>
          <a:p>
            <a:pPr rtl="0">
              <a:spcBef>
                <a:spcPts val="0"/>
              </a:spcBef>
              <a:buNone/>
            </a:pPr>
            <a:r>
              <a:rPr lang="nl" sz="1400"/>
              <a:t>De </a:t>
            </a:r>
            <a:r>
              <a:rPr lang="nl" sz="1400" i="1"/>
              <a:t>View</a:t>
            </a:r>
            <a:r>
              <a:rPr lang="nl" sz="1400"/>
              <a:t> in AngularJS is de content van de webpagina. </a:t>
            </a:r>
          </a:p>
          <a:p>
            <a:pPr rtl="0">
              <a:spcBef>
                <a:spcPts val="0"/>
              </a:spcBef>
              <a:buNone/>
            </a:pPr>
            <a:endParaRPr sz="1400"/>
          </a:p>
          <a:p>
            <a:pPr rtl="0">
              <a:spcBef>
                <a:spcPts val="0"/>
              </a:spcBef>
              <a:buNone/>
            </a:pPr>
            <a:r>
              <a:rPr lang="nl" sz="1400" b="1"/>
              <a:t>Link</a:t>
            </a:r>
          </a:p>
          <a:p>
            <a:pPr>
              <a:spcBef>
                <a:spcPts val="0"/>
              </a:spcBef>
              <a:buNone/>
            </a:pPr>
            <a:r>
              <a:rPr lang="nl" sz="1400" u="sng">
                <a:solidFill>
                  <a:schemeClr val="hlink"/>
                </a:solidFill>
                <a:hlinkClick r:id="rId3"/>
              </a:rPr>
              <a:t>http://localhost:8080/kes-angular/demo/view</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spcBef>
                <a:spcPts val="0"/>
              </a:spcBef>
              <a:buNone/>
            </a:pPr>
            <a:r>
              <a:rPr lang="nl" sz="4600"/>
              <a:t>Service, Factory of Provider </a:t>
            </a:r>
          </a:p>
        </p:txBody>
      </p:sp>
      <p:sp>
        <p:nvSpPr>
          <p:cNvPr id="108" name="Shape 108"/>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rtl="0">
              <a:spcBef>
                <a:spcPts val="0"/>
              </a:spcBef>
              <a:buNone/>
            </a:pPr>
            <a:r>
              <a:rPr lang="nl" sz="1400" b="1"/>
              <a:t>Service</a:t>
            </a:r>
          </a:p>
          <a:p>
            <a:pPr rtl="0">
              <a:spcBef>
                <a:spcPts val="0"/>
              </a:spcBef>
              <a:buNone/>
            </a:pPr>
            <a:r>
              <a:rPr lang="nl" sz="1400"/>
              <a:t>Een </a:t>
            </a:r>
            <a:r>
              <a:rPr lang="nl" sz="1400" i="1"/>
              <a:t>Service</a:t>
            </a:r>
            <a:r>
              <a:rPr lang="nl" sz="1400"/>
              <a:t> in AngularJS wordt gebruikt om gebundelde data te verzamelen en overal in de applicatie te kunnen gebruiken.</a:t>
            </a:r>
          </a:p>
          <a:p>
            <a:pPr rtl="0">
              <a:spcBef>
                <a:spcPts val="0"/>
              </a:spcBef>
              <a:buNone/>
            </a:pPr>
            <a:endParaRPr sz="1400"/>
          </a:p>
          <a:p>
            <a:pPr rtl="0">
              <a:spcBef>
                <a:spcPts val="0"/>
              </a:spcBef>
              <a:buNone/>
            </a:pPr>
            <a:r>
              <a:rPr lang="nl" sz="1400" b="1">
                <a:solidFill>
                  <a:srgbClr val="FF0000"/>
                </a:solidFill>
              </a:rPr>
              <a:t>Niet verwarren met</a:t>
            </a:r>
          </a:p>
          <a:p>
            <a:pPr rtl="0">
              <a:spcBef>
                <a:spcPts val="0"/>
              </a:spcBef>
              <a:buNone/>
            </a:pPr>
            <a:r>
              <a:rPr lang="nl" sz="1400"/>
              <a:t>Web Service</a:t>
            </a:r>
          </a:p>
          <a:p>
            <a:pPr rtl="0">
              <a:spcBef>
                <a:spcPts val="0"/>
              </a:spcBef>
              <a:buNone/>
            </a:pPr>
            <a:endParaRPr sz="1400"/>
          </a:p>
          <a:p>
            <a:pPr rtl="0">
              <a:spcBef>
                <a:spcPts val="0"/>
              </a:spcBef>
              <a:buNone/>
            </a:pPr>
            <a:r>
              <a:rPr lang="nl" sz="1400" b="1"/>
              <a:t>Voorbeeld</a:t>
            </a:r>
          </a:p>
          <a:p>
            <a:pPr>
              <a:spcBef>
                <a:spcPts val="0"/>
              </a:spcBef>
              <a:buNone/>
            </a:pPr>
            <a:r>
              <a:rPr lang="nl" sz="1400"/>
              <a:t>link</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lvl="0" rtl="0">
              <a:spcBef>
                <a:spcPts val="0"/>
              </a:spcBef>
              <a:buNone/>
            </a:pPr>
            <a:r>
              <a:rPr lang="nl" sz="4600"/>
              <a:t>Service, Factory of Provider </a:t>
            </a:r>
          </a:p>
        </p:txBody>
      </p:sp>
      <p:sp>
        <p:nvSpPr>
          <p:cNvPr id="114" name="Shape 114"/>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lvl="0" rtl="0">
              <a:spcBef>
                <a:spcPts val="0"/>
              </a:spcBef>
              <a:buNone/>
            </a:pPr>
            <a:r>
              <a:rPr lang="nl" sz="1400" b="1"/>
              <a:t>Factory</a:t>
            </a:r>
          </a:p>
          <a:p>
            <a:pPr lvl="0" rtl="0">
              <a:spcBef>
                <a:spcPts val="0"/>
              </a:spcBef>
              <a:buNone/>
            </a:pPr>
            <a:r>
              <a:rPr lang="nl" sz="1400"/>
              <a:t>Een </a:t>
            </a:r>
            <a:r>
              <a:rPr lang="nl" sz="1400" i="1"/>
              <a:t>Factory </a:t>
            </a:r>
            <a:r>
              <a:rPr lang="nl" sz="1400"/>
              <a:t>in AngularJS wordt gebruikt om ...</a:t>
            </a:r>
          </a:p>
          <a:p>
            <a:pPr lvl="0" rtl="0">
              <a:spcBef>
                <a:spcPts val="0"/>
              </a:spcBef>
              <a:buNone/>
            </a:pPr>
            <a:endParaRPr sz="1400"/>
          </a:p>
          <a:p>
            <a:pPr lvl="0" rtl="0">
              <a:spcBef>
                <a:spcPts val="0"/>
              </a:spcBef>
              <a:buNone/>
            </a:pPr>
            <a:r>
              <a:rPr lang="nl" sz="1400" b="1">
                <a:solidFill>
                  <a:srgbClr val="FF0000"/>
                </a:solidFill>
              </a:rPr>
              <a:t>Niet verwarren met</a:t>
            </a:r>
          </a:p>
          <a:p>
            <a:pPr lvl="0" rtl="0">
              <a:spcBef>
                <a:spcPts val="0"/>
              </a:spcBef>
              <a:buNone/>
            </a:pPr>
            <a:r>
              <a:rPr lang="nl" sz="1400"/>
              <a:t>Web Service</a:t>
            </a:r>
          </a:p>
          <a:p>
            <a:pPr lvl="0" rtl="0">
              <a:spcBef>
                <a:spcPts val="0"/>
              </a:spcBef>
              <a:buNone/>
            </a:pPr>
            <a:endParaRPr sz="1400"/>
          </a:p>
          <a:p>
            <a:pPr lvl="0" rtl="0">
              <a:spcBef>
                <a:spcPts val="0"/>
              </a:spcBef>
              <a:buNone/>
            </a:pPr>
            <a:r>
              <a:rPr lang="nl" sz="1400" b="1"/>
              <a:t>Voorbeeld</a:t>
            </a:r>
          </a:p>
          <a:p>
            <a:pPr lvl="0" rtl="0">
              <a:spcBef>
                <a:spcPts val="0"/>
              </a:spcBef>
              <a:buNone/>
            </a:pPr>
            <a:r>
              <a:rPr lang="nl" sz="1400"/>
              <a:t>link</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lvl="0" rtl="0">
              <a:spcBef>
                <a:spcPts val="0"/>
              </a:spcBef>
              <a:buNone/>
            </a:pPr>
            <a:r>
              <a:rPr lang="nl" sz="4600"/>
              <a:t>Service, Factory of Provider </a:t>
            </a:r>
          </a:p>
        </p:txBody>
      </p:sp>
      <p:sp>
        <p:nvSpPr>
          <p:cNvPr id="120" name="Shape 120"/>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lvl="0" rtl="0">
              <a:spcBef>
                <a:spcPts val="0"/>
              </a:spcBef>
              <a:buNone/>
            </a:pPr>
            <a:r>
              <a:rPr lang="nl" sz="1400" b="1"/>
              <a:t>Provider</a:t>
            </a:r>
          </a:p>
          <a:p>
            <a:pPr lvl="0" rtl="0">
              <a:spcBef>
                <a:spcPts val="0"/>
              </a:spcBef>
              <a:buNone/>
            </a:pPr>
            <a:r>
              <a:rPr lang="nl" sz="1400"/>
              <a:t>Een </a:t>
            </a:r>
            <a:r>
              <a:rPr lang="nl" sz="1400" i="1"/>
              <a:t>Provider </a:t>
            </a:r>
            <a:r>
              <a:rPr lang="nl" sz="1400"/>
              <a:t>in AngularJS wordt gebruikt om ...</a:t>
            </a:r>
          </a:p>
          <a:p>
            <a:pPr lvl="0" rtl="0">
              <a:spcBef>
                <a:spcPts val="0"/>
              </a:spcBef>
              <a:buNone/>
            </a:pPr>
            <a:endParaRPr sz="1400"/>
          </a:p>
          <a:p>
            <a:pPr lvl="0" rtl="0">
              <a:spcBef>
                <a:spcPts val="0"/>
              </a:spcBef>
              <a:buNone/>
            </a:pPr>
            <a:r>
              <a:rPr lang="nl" sz="1400" b="1">
                <a:solidFill>
                  <a:srgbClr val="FF0000"/>
                </a:solidFill>
              </a:rPr>
              <a:t>Niet verwarren met</a:t>
            </a:r>
          </a:p>
          <a:p>
            <a:pPr lvl="0" rtl="0">
              <a:spcBef>
                <a:spcPts val="0"/>
              </a:spcBef>
              <a:buNone/>
            </a:pPr>
            <a:r>
              <a:rPr lang="nl" sz="1400"/>
              <a:t>Web Service</a:t>
            </a:r>
          </a:p>
          <a:p>
            <a:pPr lvl="0" rtl="0">
              <a:spcBef>
                <a:spcPts val="0"/>
              </a:spcBef>
              <a:buNone/>
            </a:pPr>
            <a:endParaRPr sz="1400"/>
          </a:p>
          <a:p>
            <a:pPr lvl="0" rtl="0">
              <a:spcBef>
                <a:spcPts val="0"/>
              </a:spcBef>
              <a:buNone/>
            </a:pPr>
            <a:r>
              <a:rPr lang="nl" sz="1400" b="1"/>
              <a:t>Voorbeeld</a:t>
            </a:r>
          </a:p>
          <a:p>
            <a:pPr lvl="0" rtl="0">
              <a:spcBef>
                <a:spcPts val="0"/>
              </a:spcBef>
              <a:buNone/>
            </a:pPr>
            <a:r>
              <a:rPr lang="nl" sz="1400"/>
              <a:t>link</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spcBef>
                <a:spcPts val="0"/>
              </a:spcBef>
              <a:buNone/>
            </a:pPr>
            <a:r>
              <a:rPr lang="nl"/>
              <a:t>Filter [R]</a:t>
            </a:r>
          </a:p>
        </p:txBody>
      </p:sp>
      <p:sp>
        <p:nvSpPr>
          <p:cNvPr id="126" name="Shape 126"/>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lvl="0" rtl="0">
              <a:spcBef>
                <a:spcPts val="0"/>
              </a:spcBef>
              <a:buClr>
                <a:schemeClr val="dk1"/>
              </a:buClr>
              <a:buSzPct val="91666"/>
              <a:buFont typeface="Arial"/>
              <a:buNone/>
            </a:pPr>
            <a:r>
              <a:rPr lang="nl" sz="1200">
                <a:solidFill>
                  <a:schemeClr val="dk1"/>
                </a:solidFill>
                <a:latin typeface="Calibri"/>
                <a:ea typeface="Calibri"/>
                <a:cs typeface="Calibri"/>
                <a:sym typeface="Calibri"/>
              </a:rPr>
              <a:t>A filter formats the value of an expression for display to the user. </a:t>
            </a:r>
          </a:p>
          <a:p>
            <a:pPr lvl="0" rtl="0">
              <a:spcBef>
                <a:spcPts val="0"/>
              </a:spcBef>
              <a:buClr>
                <a:schemeClr val="dk1"/>
              </a:buClr>
              <a:buFont typeface="Arial"/>
              <a:buNone/>
            </a:pPr>
            <a:endParaRPr sz="1200">
              <a:solidFill>
                <a:schemeClr val="dk1"/>
              </a:solidFill>
              <a:latin typeface="Calibri"/>
              <a:ea typeface="Calibri"/>
              <a:cs typeface="Calibri"/>
              <a:sym typeface="Calibri"/>
            </a:endParaRPr>
          </a:p>
          <a:p>
            <a:pPr lvl="0" rtl="0">
              <a:spcBef>
                <a:spcPts val="0"/>
              </a:spcBef>
              <a:buClr>
                <a:schemeClr val="dk1"/>
              </a:buClr>
              <a:buSzPct val="91666"/>
              <a:buFont typeface="Arial"/>
              <a:buNone/>
            </a:pPr>
            <a:r>
              <a:rPr lang="nl" sz="1200">
                <a:solidFill>
                  <a:schemeClr val="dk1"/>
                </a:solidFill>
                <a:latin typeface="Calibri"/>
                <a:ea typeface="Calibri"/>
                <a:cs typeface="Calibri"/>
                <a:sym typeface="Calibri"/>
              </a:rPr>
              <a:t>Where to use:</a:t>
            </a:r>
          </a:p>
          <a:p>
            <a:pPr lvl="0" rtl="0">
              <a:spcBef>
                <a:spcPts val="0"/>
              </a:spcBef>
              <a:buNone/>
            </a:pPr>
            <a:r>
              <a:rPr lang="nl" sz="1200">
                <a:solidFill>
                  <a:schemeClr val="dk1"/>
                </a:solidFill>
                <a:latin typeface="Calibri"/>
                <a:ea typeface="Calibri"/>
                <a:cs typeface="Calibri"/>
                <a:sym typeface="Calibri"/>
              </a:rPr>
              <a:t>View templates, controllers or services</a:t>
            </a:r>
          </a:p>
          <a:p>
            <a:pPr lvl="0" rtl="0">
              <a:spcBef>
                <a:spcPts val="0"/>
              </a:spcBef>
              <a:buNone/>
            </a:pPr>
            <a:endParaRPr sz="1200">
              <a:solidFill>
                <a:schemeClr val="dk1"/>
              </a:solidFill>
              <a:latin typeface="Calibri"/>
              <a:ea typeface="Calibri"/>
              <a:cs typeface="Calibri"/>
              <a:sym typeface="Calibri"/>
            </a:endParaRPr>
          </a:p>
          <a:p>
            <a:pPr lvl="0" rtl="0">
              <a:spcBef>
                <a:spcPts val="0"/>
              </a:spcBef>
              <a:buNone/>
            </a:pPr>
            <a:r>
              <a:rPr lang="nl" sz="1200">
                <a:solidFill>
                  <a:schemeClr val="dk1"/>
                </a:solidFill>
                <a:latin typeface="Calibri"/>
                <a:ea typeface="Calibri"/>
                <a:cs typeface="Calibri"/>
                <a:sym typeface="Calibri"/>
              </a:rPr>
              <a:t>Examples</a:t>
            </a:r>
          </a:p>
          <a:p>
            <a:pPr lvl="0" rtl="0">
              <a:spcBef>
                <a:spcPts val="0"/>
              </a:spcBef>
              <a:buNone/>
            </a:pPr>
            <a:r>
              <a:rPr lang="nl" sz="1200">
                <a:solidFill>
                  <a:schemeClr val="dk1"/>
                </a:solidFill>
                <a:latin typeface="Calibri"/>
                <a:ea typeface="Calibri"/>
                <a:cs typeface="Calibri"/>
                <a:sym typeface="Calibri"/>
              </a:rPr>
              <a:t> {{12.9 | currency}}</a:t>
            </a:r>
          </a:p>
          <a:p>
            <a:pPr lvl="0" rtl="0">
              <a:spcBef>
                <a:spcPts val="0"/>
              </a:spcBef>
              <a:buNone/>
            </a:pPr>
            <a:r>
              <a:rPr lang="nl" sz="1200">
                <a:solidFill>
                  <a:schemeClr val="dk1"/>
                </a:solidFill>
                <a:latin typeface="Calibri"/>
                <a:ea typeface="Calibri"/>
                <a:cs typeface="Calibri"/>
                <a:sym typeface="Calibri"/>
              </a:rPr>
              <a:t> {{12.9 | currency | number:0 }}</a:t>
            </a:r>
          </a:p>
          <a:p>
            <a:pPr lvl="0">
              <a:spcBef>
                <a:spcPts val="0"/>
              </a:spcBef>
              <a:buNone/>
            </a:pPr>
            <a:endParaRPr sz="1200">
              <a:solidFill>
                <a:schemeClr val="dk1"/>
              </a:solidFill>
              <a:latin typeface="Calibri"/>
              <a:ea typeface="Calibri"/>
              <a:cs typeface="Calibri"/>
              <a:sym typeface="Calibri"/>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lvl="0" rtl="0">
              <a:spcBef>
                <a:spcPts val="0"/>
              </a:spcBef>
              <a:buNone/>
            </a:pPr>
            <a:r>
              <a:rPr lang="nl"/>
              <a:t>Filter [R]</a:t>
            </a:r>
          </a:p>
        </p:txBody>
      </p:sp>
      <p:sp>
        <p:nvSpPr>
          <p:cNvPr id="132" name="Shape 132"/>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lvl="0" rtl="0">
              <a:spcBef>
                <a:spcPts val="0"/>
              </a:spcBef>
              <a:buNone/>
            </a:pPr>
            <a:r>
              <a:rPr lang="nl" sz="1200" i="1">
                <a:solidFill>
                  <a:schemeClr val="dk1"/>
                </a:solidFill>
                <a:latin typeface="Calibri"/>
                <a:ea typeface="Calibri"/>
                <a:cs typeface="Calibri"/>
                <a:sym typeface="Calibri"/>
              </a:rPr>
              <a:t>Roll your own filters</a:t>
            </a:r>
          </a:p>
          <a:p>
            <a:pPr lvl="0" rtl="0">
              <a:spcBef>
                <a:spcPts val="0"/>
              </a:spcBef>
              <a:buNone/>
            </a:pPr>
            <a:endParaRPr sz="1200" i="1">
              <a:solidFill>
                <a:schemeClr val="dk1"/>
              </a:solidFill>
              <a:latin typeface="Calibri"/>
              <a:ea typeface="Calibri"/>
              <a:cs typeface="Calibri"/>
              <a:sym typeface="Calibri"/>
            </a:endParaRPr>
          </a:p>
          <a:p>
            <a:pPr lvl="0" rtl="0">
              <a:spcBef>
                <a:spcPts val="0"/>
              </a:spcBef>
              <a:buNone/>
            </a:pPr>
            <a:r>
              <a:rPr lang="nl" sz="1200" i="1">
                <a:solidFill>
                  <a:schemeClr val="dk1"/>
                </a:solidFill>
                <a:latin typeface="Calibri"/>
                <a:ea typeface="Calibri"/>
                <a:cs typeface="Calibri"/>
                <a:sym typeface="Calibri"/>
              </a:rPr>
              <a:t>=&gt; index.html</a:t>
            </a:r>
          </a:p>
          <a:p>
            <a:pPr lvl="0" rtl="0">
              <a:spcBef>
                <a:spcPts val="0"/>
              </a:spcBef>
              <a:buNone/>
            </a:pPr>
            <a:endParaRPr sz="1200" i="1">
              <a:solidFill>
                <a:schemeClr val="dk1"/>
              </a:solidFill>
              <a:latin typeface="Calibri"/>
              <a:ea typeface="Calibri"/>
              <a:cs typeface="Calibri"/>
              <a:sym typeface="Calibri"/>
            </a:endParaRPr>
          </a:p>
          <a:p>
            <a:pPr lvl="0" rtl="0">
              <a:spcBef>
                <a:spcPts val="0"/>
              </a:spcBef>
              <a:buNone/>
            </a:pPr>
            <a:r>
              <a:rPr lang="nl" sz="1200" i="1">
                <a:solidFill>
                  <a:schemeClr val="dk1"/>
                </a:solidFill>
                <a:latin typeface="Calibri"/>
                <a:ea typeface="Calibri"/>
                <a:cs typeface="Calibri"/>
                <a:sym typeface="Calibri"/>
              </a:rPr>
              <a:t>&lt;html ng-app="myApp"&gt;</a:t>
            </a:r>
          </a:p>
          <a:p>
            <a:pPr lvl="0" rtl="0">
              <a:spcBef>
                <a:spcPts val="0"/>
              </a:spcBef>
              <a:buNone/>
            </a:pPr>
            <a:r>
              <a:rPr lang="nl" sz="1200" i="1">
                <a:solidFill>
                  <a:schemeClr val="dk1"/>
                </a:solidFill>
                <a:latin typeface="Calibri"/>
                <a:ea typeface="Calibri"/>
                <a:cs typeface="Calibri"/>
                <a:sym typeface="Calibri"/>
              </a:rPr>
              <a:t>&lt;head&gt;</a:t>
            </a:r>
          </a:p>
          <a:p>
            <a:pPr lvl="0" rtl="0">
              <a:spcBef>
                <a:spcPts val="0"/>
              </a:spcBef>
              <a:buNone/>
            </a:pPr>
            <a:r>
              <a:rPr lang="nl" sz="1200" i="1">
                <a:solidFill>
                  <a:schemeClr val="dk1"/>
                </a:solidFill>
                <a:latin typeface="Calibri"/>
                <a:ea typeface="Calibri"/>
                <a:cs typeface="Calibri"/>
                <a:sym typeface="Calibri"/>
              </a:rPr>
              <a:t>&lt;script src="angular.js"&gt;&lt;/script&gt;</a:t>
            </a:r>
          </a:p>
          <a:p>
            <a:pPr lvl="0" rtl="0">
              <a:spcBef>
                <a:spcPts val="0"/>
              </a:spcBef>
              <a:buNone/>
            </a:pPr>
            <a:r>
              <a:rPr lang="nl" sz="1200" i="1">
                <a:solidFill>
                  <a:schemeClr val="dk1"/>
                </a:solidFill>
                <a:latin typeface="Calibri"/>
                <a:ea typeface="Calibri"/>
                <a:cs typeface="Calibri"/>
                <a:sym typeface="Calibri"/>
              </a:rPr>
              <a:t>&lt;script src="filters.js"&gt;&lt;/script&gt;</a:t>
            </a:r>
          </a:p>
          <a:p>
            <a:pPr lvl="0" rtl="0">
              <a:spcBef>
                <a:spcPts val="0"/>
              </a:spcBef>
              <a:buNone/>
            </a:pPr>
            <a:r>
              <a:rPr lang="nl" sz="1200" i="1">
                <a:solidFill>
                  <a:schemeClr val="dk1"/>
                </a:solidFill>
                <a:latin typeface="Calibri"/>
                <a:ea typeface="Calibri"/>
                <a:cs typeface="Calibri"/>
                <a:sym typeface="Calibri"/>
              </a:rPr>
              <a:t>&lt;/head&gt;</a:t>
            </a:r>
          </a:p>
          <a:p>
            <a:pPr lvl="0" rtl="0">
              <a:spcBef>
                <a:spcPts val="0"/>
              </a:spcBef>
              <a:buNone/>
            </a:pPr>
            <a:r>
              <a:rPr lang="nl" sz="1200" i="1">
                <a:solidFill>
                  <a:schemeClr val="dk1"/>
                </a:solidFill>
                <a:latin typeface="Calibri"/>
                <a:ea typeface="Calibri"/>
                <a:cs typeface="Calibri"/>
                <a:sym typeface="Calibri"/>
              </a:rPr>
              <a:t>&lt;body&gt;</a:t>
            </a:r>
          </a:p>
          <a:p>
            <a:pPr lvl="0" rtl="0">
              <a:spcBef>
                <a:spcPts val="0"/>
              </a:spcBef>
              <a:buNone/>
            </a:pPr>
            <a:r>
              <a:rPr lang="nl" sz="1200" i="1">
                <a:solidFill>
                  <a:schemeClr val="dk1"/>
                </a:solidFill>
                <a:latin typeface="Calibri"/>
                <a:ea typeface="Calibri"/>
                <a:cs typeface="Calibri"/>
                <a:sym typeface="Calibri"/>
              </a:rPr>
              <a:t>&lt;h1&gt;{{'Sander in reverse' | reverse​}}&lt;/h1&gt;</a:t>
            </a:r>
          </a:p>
          <a:p>
            <a:pPr lvl="0" rtl="0">
              <a:spcBef>
                <a:spcPts val="0"/>
              </a:spcBef>
              <a:buNone/>
            </a:pPr>
            <a:r>
              <a:rPr lang="nl" sz="1200" i="1">
                <a:solidFill>
                  <a:schemeClr val="dk1"/>
                </a:solidFill>
                <a:latin typeface="Calibri"/>
                <a:ea typeface="Calibri"/>
                <a:cs typeface="Calibri"/>
                <a:sym typeface="Calibri"/>
              </a:rPr>
              <a:t>&lt;/body&gt;</a:t>
            </a:r>
          </a:p>
          <a:p>
            <a:pPr lvl="0" rtl="0">
              <a:spcBef>
                <a:spcPts val="0"/>
              </a:spcBef>
              <a:buNone/>
            </a:pPr>
            <a:r>
              <a:rPr lang="nl" sz="1200" i="1">
                <a:solidFill>
                  <a:schemeClr val="dk1"/>
                </a:solidFill>
                <a:latin typeface="Calibri"/>
                <a:ea typeface="Calibri"/>
                <a:cs typeface="Calibri"/>
                <a:sym typeface="Calibri"/>
              </a:rPr>
              <a:t>&lt;/html&gt;</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lvl="0" rtl="0">
              <a:spcBef>
                <a:spcPts val="0"/>
              </a:spcBef>
              <a:buNone/>
            </a:pPr>
            <a:r>
              <a:rPr lang="nl"/>
              <a:t>Filter [R]</a:t>
            </a:r>
          </a:p>
        </p:txBody>
      </p:sp>
      <p:sp>
        <p:nvSpPr>
          <p:cNvPr id="138" name="Shape 138"/>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lvl="0" rtl="0">
              <a:spcBef>
                <a:spcPts val="0"/>
              </a:spcBef>
              <a:buNone/>
            </a:pPr>
            <a:r>
              <a:rPr lang="nl" sz="1200" i="1">
                <a:solidFill>
                  <a:schemeClr val="dk1"/>
                </a:solidFill>
                <a:latin typeface="Calibri"/>
                <a:ea typeface="Calibri"/>
                <a:cs typeface="Calibri"/>
                <a:sym typeface="Calibri"/>
              </a:rPr>
              <a:t>=&gt; filters.js</a:t>
            </a:r>
          </a:p>
          <a:p>
            <a:pPr lvl="0" rtl="0">
              <a:spcBef>
                <a:spcPts val="0"/>
              </a:spcBef>
              <a:buNone/>
            </a:pPr>
            <a:endParaRPr sz="1200" i="1">
              <a:solidFill>
                <a:schemeClr val="dk1"/>
              </a:solidFill>
              <a:latin typeface="Calibri"/>
              <a:ea typeface="Calibri"/>
              <a:cs typeface="Calibri"/>
              <a:sym typeface="Calibri"/>
            </a:endParaRPr>
          </a:p>
          <a:p>
            <a:pPr lvl="0" rtl="0">
              <a:spcBef>
                <a:spcPts val="0"/>
              </a:spcBef>
              <a:buNone/>
            </a:pPr>
            <a:r>
              <a:rPr lang="nl" sz="1200" i="1">
                <a:solidFill>
                  <a:schemeClr val="dk1"/>
                </a:solidFill>
                <a:latin typeface="Calibri"/>
                <a:ea typeface="Calibri"/>
                <a:cs typeface="Calibri"/>
                <a:sym typeface="Calibri"/>
              </a:rPr>
              <a:t>myApp.filter('reverse', function (Data) {</a:t>
            </a:r>
          </a:p>
          <a:p>
            <a:pPr lvl="0" rtl="0">
              <a:spcBef>
                <a:spcPts val="0"/>
              </a:spcBef>
              <a:buNone/>
            </a:pPr>
            <a:r>
              <a:rPr lang="nl" sz="1200" i="1">
                <a:solidFill>
                  <a:schemeClr val="dk1"/>
                </a:solidFill>
                <a:latin typeface="Calibri"/>
                <a:ea typeface="Calibri"/>
                <a:cs typeface="Calibri"/>
                <a:sym typeface="Calibri"/>
              </a:rPr>
              <a:t>  return function (text) {</a:t>
            </a:r>
          </a:p>
          <a:p>
            <a:pPr lvl="0" rtl="0">
              <a:spcBef>
                <a:spcPts val="0"/>
              </a:spcBef>
              <a:buNone/>
            </a:pPr>
            <a:r>
              <a:rPr lang="nl" sz="1200" i="1">
                <a:solidFill>
                  <a:schemeClr val="dk1"/>
                </a:solidFill>
                <a:latin typeface="Calibri"/>
                <a:ea typeface="Calibri"/>
                <a:cs typeface="Calibri"/>
                <a:sym typeface="Calibri"/>
              </a:rPr>
              <a:t>    return text.split("").reverse().join("") + Data.message;</a:t>
            </a:r>
          </a:p>
          <a:p>
            <a:pPr lvl="0" rtl="0">
              <a:spcBef>
                <a:spcPts val="0"/>
              </a:spcBef>
              <a:buNone/>
            </a:pPr>
            <a:r>
              <a:rPr lang="nl" sz="1200" i="1">
                <a:solidFill>
                  <a:schemeClr val="dk1"/>
                </a:solidFill>
                <a:latin typeface="Calibri"/>
                <a:ea typeface="Calibri"/>
                <a:cs typeface="Calibri"/>
                <a:sym typeface="Calibri"/>
              </a:rPr>
              <a:t>  }</a:t>
            </a:r>
          </a:p>
          <a:p>
            <a:pPr lvl="0" rtl="0">
              <a:spcBef>
                <a:spcPts val="0"/>
              </a:spcBef>
              <a:buNone/>
            </a:pPr>
            <a:r>
              <a:rPr lang="nl" sz="1200" i="1">
                <a:solidFill>
                  <a:schemeClr val="dk1"/>
                </a:solidFill>
                <a:latin typeface="Calibri"/>
                <a:ea typeface="Calibri"/>
                <a:cs typeface="Calibri"/>
                <a:sym typeface="Calibri"/>
              </a:rPr>
              <a:t>}</a:t>
            </a:r>
          </a:p>
          <a:p>
            <a:pPr lvl="0" rtl="0">
              <a:spcBef>
                <a:spcPts val="0"/>
              </a:spcBef>
              <a:buNone/>
            </a:pPr>
            <a:endParaRPr sz="1200" i="1">
              <a:solidFill>
                <a:schemeClr val="dk1"/>
              </a:solidFill>
              <a:latin typeface="Calibri"/>
              <a:ea typeface="Calibri"/>
              <a:cs typeface="Calibri"/>
              <a:sym typeface="Calibri"/>
            </a:endParaRPr>
          </a:p>
          <a:p>
            <a:pPr lvl="0" rtl="0">
              <a:spcBef>
                <a:spcPts val="0"/>
              </a:spcBef>
              <a:buNone/>
            </a:pPr>
            <a:endParaRPr sz="1200">
              <a:solidFill>
                <a:schemeClr val="dk1"/>
              </a:solidFill>
              <a:latin typeface="Calibri"/>
              <a:ea typeface="Calibri"/>
              <a:cs typeface="Calibri"/>
              <a:sym typeface="Calibri"/>
            </a:endParaRPr>
          </a:p>
          <a:p>
            <a:pPr lvl="0" rtl="0">
              <a:spcBef>
                <a:spcPts val="0"/>
              </a:spcBef>
              <a:buNone/>
            </a:pPr>
            <a:endParaRPr sz="1200" i="1">
              <a:solidFill>
                <a:schemeClr val="dk1"/>
              </a:solidFill>
              <a:latin typeface="Calibri"/>
              <a:ea typeface="Calibri"/>
              <a:cs typeface="Calibri"/>
              <a:sym typeface="Calibri"/>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spcBef>
                <a:spcPts val="0"/>
              </a:spcBef>
              <a:buNone/>
            </a:pPr>
            <a:r>
              <a:rPr lang="nl"/>
              <a:t>Inhoudsopgave [S]</a:t>
            </a:r>
          </a:p>
        </p:txBody>
      </p:sp>
      <p:graphicFrame>
        <p:nvGraphicFramePr>
          <p:cNvPr id="35" name="Shape 35"/>
          <p:cNvGraphicFramePr/>
          <p:nvPr>
            <p:extLst>
              <p:ext uri="{D42A27DB-BD31-4B8C-83A1-F6EECF244321}">
                <p14:modId xmlns:p14="http://schemas.microsoft.com/office/powerpoint/2010/main" val="3607671499"/>
              </p:ext>
            </p:extLst>
          </p:nvPr>
        </p:nvGraphicFramePr>
        <p:xfrm>
          <a:off x="460900" y="1460825"/>
          <a:ext cx="8222200" cy="3460950"/>
        </p:xfrm>
        <a:graphic>
          <a:graphicData uri="http://schemas.openxmlformats.org/drawingml/2006/table">
            <a:tbl>
              <a:tblPr>
                <a:noFill/>
                <a:tableStyleId>{9B7A20B4-94A5-4527-A33D-3C7DE8E6674F}</a:tableStyleId>
              </a:tblPr>
              <a:tblGrid>
                <a:gridCol w="4111100"/>
                <a:gridCol w="4111100"/>
              </a:tblGrid>
              <a:tr h="3460950">
                <a:tc>
                  <a:txBody>
                    <a:bodyPr/>
                    <a:lstStyle/>
                    <a:p>
                      <a:pPr marL="457200" lvl="0" indent="-330200" rtl="0">
                        <a:spcBef>
                          <a:spcPts val="600"/>
                        </a:spcBef>
                        <a:buClr>
                          <a:schemeClr val="dk2"/>
                        </a:buClr>
                        <a:buSzPct val="100000"/>
                        <a:buFont typeface="Arial"/>
                        <a:buChar char="●"/>
                      </a:pPr>
                      <a:r>
                        <a:rPr lang="nl" sz="1600" dirty="0">
                          <a:solidFill>
                            <a:schemeClr val="dk2"/>
                          </a:solidFill>
                        </a:rPr>
                        <a:t>Introductie</a:t>
                      </a:r>
                    </a:p>
                    <a:p>
                      <a:pPr marL="457200" lvl="0" indent="-330200" rtl="0">
                        <a:spcBef>
                          <a:spcPts val="600"/>
                        </a:spcBef>
                        <a:buClr>
                          <a:schemeClr val="dk2"/>
                        </a:buClr>
                        <a:buSzPct val="100000"/>
                        <a:buFont typeface="Arial"/>
                        <a:buChar char="●"/>
                      </a:pPr>
                      <a:r>
                        <a:rPr lang="nl" sz="1600" dirty="0">
                          <a:solidFill>
                            <a:schemeClr val="dk2"/>
                          </a:solidFill>
                        </a:rPr>
                        <a:t>Historie</a:t>
                      </a:r>
                    </a:p>
                    <a:p>
                      <a:pPr marL="457200" lvl="0" indent="-330200" rtl="0">
                        <a:spcBef>
                          <a:spcPts val="600"/>
                        </a:spcBef>
                        <a:buClr>
                          <a:schemeClr val="dk2"/>
                        </a:buClr>
                        <a:buSzPct val="100000"/>
                        <a:buFont typeface="Arial"/>
                        <a:buChar char="●"/>
                      </a:pPr>
                      <a:r>
                        <a:rPr lang="nl" sz="1600" dirty="0">
                          <a:solidFill>
                            <a:schemeClr val="dk2"/>
                          </a:solidFill>
                        </a:rPr>
                        <a:t>Two-way Data Binding</a:t>
                      </a:r>
                    </a:p>
                    <a:p>
                      <a:pPr marL="457200" lvl="0" indent="-330200" rtl="0">
                        <a:spcBef>
                          <a:spcPts val="600"/>
                        </a:spcBef>
                        <a:buClr>
                          <a:schemeClr val="dk2"/>
                        </a:buClr>
                        <a:buSzPct val="100000"/>
                        <a:buFont typeface="Arial"/>
                        <a:buChar char="●"/>
                      </a:pPr>
                      <a:r>
                        <a:rPr lang="nl" sz="1600" dirty="0">
                          <a:solidFill>
                            <a:schemeClr val="dk2"/>
                          </a:solidFill>
                        </a:rPr>
                        <a:t>Scope</a:t>
                      </a:r>
                    </a:p>
                    <a:p>
                      <a:pPr marL="457200" lvl="0" indent="-330200" rtl="0">
                        <a:spcBef>
                          <a:spcPts val="600"/>
                        </a:spcBef>
                        <a:buClr>
                          <a:schemeClr val="dk2"/>
                        </a:buClr>
                        <a:buSzPct val="100000"/>
                        <a:buFont typeface="Arial"/>
                        <a:buChar char="●"/>
                      </a:pPr>
                      <a:r>
                        <a:rPr lang="nl" sz="1600" dirty="0">
                          <a:solidFill>
                            <a:schemeClr val="dk2"/>
                          </a:solidFill>
                        </a:rPr>
                        <a:t>Dependency Injection</a:t>
                      </a:r>
                    </a:p>
                    <a:p>
                      <a:pPr marL="457200" lvl="0" indent="-330200" rtl="0">
                        <a:spcBef>
                          <a:spcPts val="600"/>
                        </a:spcBef>
                        <a:buClr>
                          <a:schemeClr val="dk2"/>
                        </a:buClr>
                        <a:buSzPct val="100000"/>
                        <a:buFont typeface="Arial"/>
                        <a:buChar char="●"/>
                      </a:pPr>
                      <a:r>
                        <a:rPr lang="nl" sz="1600" dirty="0">
                          <a:solidFill>
                            <a:schemeClr val="dk2"/>
                          </a:solidFill>
                        </a:rPr>
                        <a:t>Controller</a:t>
                      </a:r>
                    </a:p>
                    <a:p>
                      <a:pPr marL="457200" lvl="0" indent="-330200" rtl="0">
                        <a:spcBef>
                          <a:spcPts val="600"/>
                        </a:spcBef>
                        <a:buClr>
                          <a:schemeClr val="dk2"/>
                        </a:buClr>
                        <a:buSzPct val="100000"/>
                        <a:buFont typeface="Arial"/>
                        <a:buChar char="●"/>
                      </a:pPr>
                      <a:r>
                        <a:rPr lang="nl" sz="1600" dirty="0">
                          <a:solidFill>
                            <a:schemeClr val="dk2"/>
                          </a:solidFill>
                        </a:rPr>
                        <a:t>Model</a:t>
                      </a:r>
                    </a:p>
                    <a:p>
                      <a:pPr marL="457200" lvl="0" indent="-330200" rtl="0">
                        <a:spcBef>
                          <a:spcPts val="600"/>
                        </a:spcBef>
                        <a:buClr>
                          <a:schemeClr val="dk2"/>
                        </a:buClr>
                        <a:buSzPct val="100000"/>
                        <a:buFont typeface="Arial"/>
                        <a:buChar char="●"/>
                      </a:pPr>
                      <a:r>
                        <a:rPr lang="nl" sz="1600" dirty="0">
                          <a:solidFill>
                            <a:schemeClr val="dk2"/>
                          </a:solidFill>
                        </a:rPr>
                        <a:t>View</a:t>
                      </a:r>
                    </a:p>
                    <a:p>
                      <a:pPr marL="457200" lvl="0" indent="-330200" rtl="0">
                        <a:spcBef>
                          <a:spcPts val="600"/>
                        </a:spcBef>
                        <a:buClr>
                          <a:schemeClr val="dk2"/>
                        </a:buClr>
                        <a:buSzPct val="100000"/>
                        <a:buFont typeface="Arial"/>
                        <a:buChar char="●"/>
                      </a:pPr>
                      <a:r>
                        <a:rPr lang="nl" sz="1600" dirty="0">
                          <a:solidFill>
                            <a:schemeClr val="dk2"/>
                          </a:solidFill>
                        </a:rPr>
                        <a:t>Service, Factory en Provider</a:t>
                      </a:r>
                    </a:p>
                    <a:p>
                      <a:pPr marL="457200" lvl="0" indent="-330200" rtl="0">
                        <a:spcBef>
                          <a:spcPts val="600"/>
                        </a:spcBef>
                        <a:buClr>
                          <a:schemeClr val="dk2"/>
                        </a:buClr>
                        <a:buSzPct val="100000"/>
                        <a:buFont typeface="Arial"/>
                        <a:buChar char="●"/>
                      </a:pPr>
                      <a:r>
                        <a:rPr lang="nl" sz="1600" dirty="0" smtClean="0">
                          <a:solidFill>
                            <a:schemeClr val="dk2"/>
                          </a:solidFill>
                        </a:rPr>
                        <a:t>Filter</a:t>
                      </a:r>
                      <a:endParaRPr dirty="0"/>
                    </a:p>
                  </a:txBody>
                  <a:tcPr marL="91425" marR="91425" marT="91425" marB="91425">
                    <a:lnL w="9525" cap="flat">
                      <a:solidFill>
                        <a:srgbClr val="000000">
                          <a:alpha val="0"/>
                        </a:srgbClr>
                      </a:solidFill>
                      <a:prstDash val="solid"/>
                      <a:round/>
                      <a:headEnd type="none" w="med" len="med"/>
                      <a:tailEnd type="none" w="med" len="med"/>
                    </a:lnL>
                    <a:lnR w="9525" cap="flat">
                      <a:solidFill>
                        <a:schemeClr val="lt1">
                          <a:alpha val="0"/>
                        </a:scheme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marL="457200" lvl="0" indent="-330200" rtl="0">
                        <a:spcBef>
                          <a:spcPts val="600"/>
                        </a:spcBef>
                        <a:buClr>
                          <a:schemeClr val="dk2"/>
                        </a:buClr>
                        <a:buSzPct val="100000"/>
                        <a:buFont typeface="Arial"/>
                        <a:buChar char="●"/>
                      </a:pPr>
                      <a:r>
                        <a:rPr lang="nl" sz="1600" smtClean="0">
                          <a:solidFill>
                            <a:schemeClr val="dk2"/>
                          </a:solidFill>
                        </a:rPr>
                        <a:t>Directive</a:t>
                      </a:r>
                      <a:endParaRPr lang="nl" sz="1600" dirty="0" smtClean="0">
                        <a:solidFill>
                          <a:schemeClr val="dk2"/>
                        </a:solidFill>
                      </a:endParaRPr>
                    </a:p>
                    <a:p>
                      <a:pPr marL="457200" lvl="0" indent="-330200" rtl="0">
                        <a:spcBef>
                          <a:spcPts val="600"/>
                        </a:spcBef>
                        <a:buClr>
                          <a:schemeClr val="dk2"/>
                        </a:buClr>
                        <a:buSzPct val="100000"/>
                        <a:buFont typeface="Arial"/>
                        <a:buChar char="●"/>
                      </a:pPr>
                      <a:r>
                        <a:rPr lang="nl" sz="1600" dirty="0" smtClean="0">
                          <a:solidFill>
                            <a:schemeClr val="dk2"/>
                          </a:solidFill>
                        </a:rPr>
                        <a:t>Voor </a:t>
                      </a:r>
                      <a:r>
                        <a:rPr lang="nl" sz="1600" dirty="0">
                          <a:solidFill>
                            <a:schemeClr val="dk2"/>
                          </a:solidFill>
                        </a:rPr>
                        <a:t>meer informatie</a:t>
                      </a:r>
                    </a:p>
                    <a:p>
                      <a:pPr marL="457200" lvl="0" indent="-330200" rtl="0">
                        <a:spcBef>
                          <a:spcPts val="600"/>
                        </a:spcBef>
                        <a:buClr>
                          <a:schemeClr val="dk2"/>
                        </a:buClr>
                        <a:buSzPct val="100000"/>
                        <a:buFont typeface="Arial"/>
                        <a:buChar char="●"/>
                      </a:pPr>
                      <a:r>
                        <a:rPr lang="nl" sz="1600" dirty="0">
                          <a:solidFill>
                            <a:schemeClr val="dk2"/>
                          </a:solidFill>
                        </a:rPr>
                        <a:t>Vragen</a:t>
                      </a:r>
                    </a:p>
                    <a:p>
                      <a:pPr marL="457200" lvl="0" indent="-330200" rtl="0">
                        <a:spcBef>
                          <a:spcPts val="600"/>
                        </a:spcBef>
                        <a:buClr>
                          <a:schemeClr val="dk2"/>
                        </a:buClr>
                        <a:buSzPct val="100000"/>
                        <a:buFont typeface="Arial"/>
                        <a:buChar char="●"/>
                      </a:pPr>
                      <a:r>
                        <a:rPr lang="nl" sz="1600" dirty="0">
                          <a:solidFill>
                            <a:schemeClr val="dk2"/>
                          </a:solidFill>
                        </a:rPr>
                        <a:t>Aan de slag</a:t>
                      </a:r>
                    </a:p>
                  </a:txBody>
                  <a:tcPr marL="91425" marR="91425" marT="91425" marB="91425">
                    <a:lnL w="9525" cap="flat">
                      <a:solidFill>
                        <a:schemeClr val="lt1">
                          <a:alpha val="0"/>
                        </a:scheme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r>
            </a:tbl>
          </a:graphicData>
        </a:graphic>
      </p:graphicFrame>
      <p:sp>
        <p:nvSpPr>
          <p:cNvPr id="36" name="Shape 36"/>
          <p:cNvSpPr txBox="1"/>
          <p:nvPr/>
        </p:nvSpPr>
        <p:spPr>
          <a:xfrm>
            <a:off x="5738775" y="4187025"/>
            <a:ext cx="2948099" cy="735599"/>
          </a:xfrm>
          <a:prstGeom prst="rect">
            <a:avLst/>
          </a:prstGeom>
          <a:noFill/>
          <a:ln>
            <a:noFill/>
          </a:ln>
        </p:spPr>
        <p:txBody>
          <a:bodyPr lIns="91425" tIns="91425" rIns="91425" bIns="91425" anchor="t" anchorCtr="0">
            <a:noAutofit/>
          </a:bodyPr>
          <a:lstStyle/>
          <a:p>
            <a:pPr algn="r" rtl="0">
              <a:spcBef>
                <a:spcPts val="0"/>
              </a:spcBef>
              <a:buNone/>
            </a:pPr>
            <a:r>
              <a:rPr lang="nl" sz="1800">
                <a:solidFill>
                  <a:schemeClr val="dk2"/>
                </a:solidFill>
              </a:rPr>
              <a:t>Duur: </a:t>
            </a:r>
          </a:p>
          <a:p>
            <a:pPr algn="r">
              <a:spcBef>
                <a:spcPts val="0"/>
              </a:spcBef>
              <a:buNone/>
            </a:pPr>
            <a:r>
              <a:rPr lang="nl" sz="1800">
                <a:solidFill>
                  <a:schemeClr val="dk2"/>
                </a:solidFill>
              </a:rPr>
              <a:t>[0] minuten</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spcBef>
                <a:spcPts val="0"/>
              </a:spcBef>
              <a:buNone/>
            </a:pPr>
            <a:r>
              <a:rPr lang="nl"/>
              <a:t>Directive [S]</a:t>
            </a:r>
          </a:p>
        </p:txBody>
      </p:sp>
      <p:sp>
        <p:nvSpPr>
          <p:cNvPr id="144" name="Shape 144"/>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rtl="0">
              <a:spcBef>
                <a:spcPts val="0"/>
              </a:spcBef>
              <a:buNone/>
            </a:pPr>
            <a:r>
              <a:rPr lang="nl"/>
              <a:t>ng-bind</a:t>
            </a:r>
          </a:p>
          <a:p>
            <a:pPr rtl="0">
              <a:spcBef>
                <a:spcPts val="0"/>
              </a:spcBef>
              <a:buNone/>
            </a:pPr>
            <a:r>
              <a:rPr lang="nl"/>
              <a:t>ng-if</a:t>
            </a:r>
          </a:p>
          <a:p>
            <a:pPr rtl="0">
              <a:spcBef>
                <a:spcPts val="0"/>
              </a:spcBef>
              <a:buNone/>
            </a:pPr>
            <a:r>
              <a:rPr lang="nl"/>
              <a:t>ng-repeat</a:t>
            </a:r>
          </a:p>
          <a:p>
            <a:pPr rtl="0">
              <a:spcBef>
                <a:spcPts val="0"/>
              </a:spcBef>
              <a:buNone/>
            </a:pPr>
            <a:r>
              <a:rPr lang="nl"/>
              <a:t>ng-model</a:t>
            </a:r>
          </a:p>
          <a:p>
            <a:pPr rtl="0">
              <a:spcBef>
                <a:spcPts val="0"/>
              </a:spcBef>
              <a:buNone/>
            </a:pPr>
            <a:r>
              <a:rPr lang="nl"/>
              <a:t>ng-click</a:t>
            </a:r>
          </a:p>
          <a:p>
            <a:pPr>
              <a:spcBef>
                <a:spcPts val="0"/>
              </a:spcBef>
              <a:buNone/>
            </a:pPr>
            <a:r>
              <a:rPr lang="nl"/>
              <a:t>ng-class (de meest bekende en gebruikte pakken - meer te vinden op MEER INFO sheet)</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spcBef>
                <a:spcPts val="0"/>
              </a:spcBef>
              <a:buNone/>
            </a:pPr>
            <a:r>
              <a:rPr lang="nl"/>
              <a:t>Directive (zelf creëren) [S]</a:t>
            </a:r>
          </a:p>
        </p:txBody>
      </p:sp>
      <p:sp>
        <p:nvSpPr>
          <p:cNvPr id="150" name="Shape 150"/>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rtl="0">
              <a:spcBef>
                <a:spcPts val="0"/>
              </a:spcBef>
              <a:buNone/>
            </a:pPr>
            <a:r>
              <a:rPr lang="nl" sz="1800" b="1"/>
              <a:t>Doel</a:t>
            </a:r>
          </a:p>
          <a:p>
            <a:pPr rtl="0">
              <a:spcBef>
                <a:spcPts val="0"/>
              </a:spcBef>
              <a:buNone/>
            </a:pPr>
            <a:r>
              <a:rPr lang="nl" sz="1800"/>
              <a:t>Je kan eigen HTML tags aanmaken waarmee je de DOM kan veranderen</a:t>
            </a:r>
          </a:p>
          <a:p>
            <a:pPr rtl="0">
              <a:spcBef>
                <a:spcPts val="0"/>
              </a:spcBef>
              <a:buNone/>
            </a:pPr>
            <a:endParaRPr sz="1800"/>
          </a:p>
          <a:p>
            <a:pPr lvl="0" rtl="0">
              <a:spcBef>
                <a:spcPts val="0"/>
              </a:spcBef>
              <a:buClr>
                <a:schemeClr val="dk1"/>
              </a:buClr>
              <a:buSzPct val="61111"/>
              <a:buFont typeface="Arial"/>
              <a:buNone/>
            </a:pPr>
            <a:r>
              <a:rPr lang="nl" sz="1800" b="1"/>
              <a:t>Directive</a:t>
            </a:r>
          </a:p>
          <a:p>
            <a:pPr rtl="0">
              <a:spcBef>
                <a:spcPts val="0"/>
              </a:spcBef>
              <a:buNone/>
            </a:pPr>
            <a:r>
              <a:rPr lang="nl" sz="1800"/>
              <a:t>&lt;sander-tag title="Lastname" property="lastname"&gt;&lt;/sander-tag&gt;</a:t>
            </a:r>
          </a:p>
          <a:p>
            <a:pPr rtl="0">
              <a:spcBef>
                <a:spcPts val="0"/>
              </a:spcBef>
              <a:buNone/>
            </a:pPr>
            <a:endParaRPr sz="1800"/>
          </a:p>
          <a:p>
            <a:pPr rtl="0">
              <a:spcBef>
                <a:spcPts val="0"/>
              </a:spcBef>
              <a:buNone/>
            </a:pPr>
            <a:r>
              <a:rPr lang="nl" sz="1800" b="1"/>
              <a:t>Directive genereert</a:t>
            </a:r>
          </a:p>
          <a:p>
            <a:pPr lvl="0" rtl="0">
              <a:spcBef>
                <a:spcPts val="0"/>
              </a:spcBef>
              <a:buClr>
                <a:schemeClr val="dk1"/>
              </a:buClr>
              <a:buSzPct val="61111"/>
              <a:buFont typeface="Arial"/>
              <a:buNone/>
            </a:pPr>
            <a:r>
              <a:rPr lang="nl" sz="1800"/>
              <a:t>&lt;div&gt;&lt;label for="lastname"&gt;Lastname&lt;/label&gt;&lt;input type="text" ng-model="lastname" id="lastname"&gt;&lt;/div&gt;</a:t>
            </a:r>
          </a:p>
          <a:p>
            <a:pPr>
              <a:spcBef>
                <a:spcPts val="0"/>
              </a:spcBef>
              <a:buNone/>
            </a:pPr>
            <a:endParaRPr sz="1800"/>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spcBef>
                <a:spcPts val="0"/>
              </a:spcBef>
              <a:buNone/>
            </a:pPr>
            <a:r>
              <a:rPr lang="nl"/>
              <a:t>Voor meer informatie</a:t>
            </a:r>
          </a:p>
        </p:txBody>
      </p:sp>
      <p:sp>
        <p:nvSpPr>
          <p:cNvPr id="156" name="Shape 156"/>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rtl="0">
              <a:spcBef>
                <a:spcPts val="0"/>
              </a:spcBef>
              <a:buNone/>
            </a:pPr>
            <a:r>
              <a:rPr lang="nl"/>
              <a:t>AngularJS		</a:t>
            </a:r>
            <a:r>
              <a:rPr lang="nl" u="sng">
                <a:solidFill>
                  <a:schemeClr val="hlink"/>
                </a:solidFill>
                <a:hlinkClick r:id="rId3"/>
              </a:rPr>
              <a:t>https://angularjs.org/</a:t>
            </a:r>
          </a:p>
          <a:p>
            <a:pPr rtl="0">
              <a:spcBef>
                <a:spcPts val="0"/>
              </a:spcBef>
              <a:buNone/>
            </a:pPr>
            <a:r>
              <a:rPr lang="nl"/>
              <a:t>Tutorial			…</a:t>
            </a:r>
          </a:p>
          <a:p>
            <a:pPr>
              <a:spcBef>
                <a:spcPts val="0"/>
              </a:spcBef>
              <a:buNone/>
            </a:pPr>
            <a:r>
              <a:rPr lang="nl"/>
              <a:t>etc.				...</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spcBef>
                <a:spcPts val="0"/>
              </a:spcBef>
              <a:buNone/>
            </a:pPr>
            <a:r>
              <a:rPr lang="nl"/>
              <a:t>Vragen [R/S]</a:t>
            </a:r>
          </a:p>
        </p:txBody>
      </p:sp>
      <p:sp>
        <p:nvSpPr>
          <p:cNvPr id="162" name="Shape 162"/>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spcBef>
                <a:spcPts val="0"/>
              </a:spcBef>
              <a:buNone/>
            </a:pPr>
            <a:r>
              <a:rPr lang="nl"/>
              <a:t>Aan de slag [S]</a:t>
            </a:r>
          </a:p>
        </p:txBody>
      </p:sp>
      <p:sp>
        <p:nvSpPr>
          <p:cNvPr id="168" name="Shape 168"/>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rtl="0">
              <a:spcBef>
                <a:spcPts val="0"/>
              </a:spcBef>
              <a:buNone/>
            </a:pPr>
            <a:r>
              <a:rPr lang="nl"/>
              <a:t>^ stof behandelen</a:t>
            </a:r>
          </a:p>
          <a:p>
            <a:pPr marL="457200" lvl="0" indent="-419100">
              <a:spcBef>
                <a:spcPts val="0"/>
              </a:spcBef>
              <a:buClr>
                <a:schemeClr val="dk2"/>
              </a:buClr>
              <a:buSzPct val="100000"/>
              <a:buFont typeface="Arial"/>
              <a:buChar char="+"/>
            </a:pPr>
            <a:r>
              <a:rPr lang="nl"/>
              <a:t>als ze klaar zijn, extra stof</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spcBef>
                <a:spcPts val="0"/>
              </a:spcBef>
              <a:buNone/>
            </a:pPr>
            <a:r>
              <a:rPr lang="nl"/>
              <a:t>TO DO</a:t>
            </a:r>
          </a:p>
        </p:txBody>
      </p:sp>
      <p:sp>
        <p:nvSpPr>
          <p:cNvPr id="42" name="Shape 42"/>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lvl="0" rtl="0">
              <a:spcBef>
                <a:spcPts val="0"/>
              </a:spcBef>
              <a:buClr>
                <a:schemeClr val="dk1"/>
              </a:buClr>
              <a:buSzPct val="36666"/>
              <a:buFont typeface="Arial"/>
              <a:buNone/>
            </a:pPr>
            <a:r>
              <a:rPr lang="nl"/>
              <a:t>Elke sheet:</a:t>
            </a:r>
          </a:p>
          <a:p>
            <a:pPr marL="457200" lvl="0" indent="-419100" rtl="0">
              <a:spcBef>
                <a:spcPts val="0"/>
              </a:spcBef>
              <a:buClr>
                <a:schemeClr val="dk2"/>
              </a:buClr>
              <a:buSzPct val="100000"/>
              <a:buFont typeface="Arial"/>
              <a:buChar char="●"/>
            </a:pPr>
            <a:r>
              <a:rPr lang="nl"/>
              <a:t>Doel</a:t>
            </a:r>
          </a:p>
          <a:p>
            <a:pPr marL="457200" lvl="0" indent="-419100" rtl="0">
              <a:spcBef>
                <a:spcPts val="0"/>
              </a:spcBef>
              <a:buClr>
                <a:schemeClr val="dk2"/>
              </a:buClr>
              <a:buSzPct val="100000"/>
              <a:buFont typeface="Arial"/>
              <a:buChar char="●"/>
            </a:pPr>
            <a:r>
              <a:rPr lang="nl"/>
              <a:t>Voorbeeld</a:t>
            </a:r>
          </a:p>
          <a:p>
            <a:pPr marL="457200" lvl="0" indent="-419100" rtl="0">
              <a:spcBef>
                <a:spcPts val="0"/>
              </a:spcBef>
              <a:buClr>
                <a:schemeClr val="dk2"/>
              </a:buClr>
              <a:buSzPct val="100000"/>
              <a:buFont typeface="Arial"/>
              <a:buChar char="●"/>
            </a:pPr>
            <a:r>
              <a:rPr lang="nl"/>
              <a:t>Code</a:t>
            </a:r>
          </a:p>
          <a:p>
            <a:pPr marL="457200" lvl="0" indent="-419100" rtl="0">
              <a:spcBef>
                <a:spcPts val="0"/>
              </a:spcBef>
              <a:buClr>
                <a:schemeClr val="dk2"/>
              </a:buClr>
              <a:buSzPct val="100000"/>
              <a:buFont typeface="Arial"/>
              <a:buChar char="●"/>
            </a:pPr>
            <a:r>
              <a:rPr lang="nl"/>
              <a:t>Begripsverwarring</a:t>
            </a:r>
          </a:p>
          <a:p>
            <a:pPr marL="457200" lvl="0" indent="-419100" rtl="0">
              <a:spcBef>
                <a:spcPts val="0"/>
              </a:spcBef>
              <a:buClr>
                <a:schemeClr val="dk2"/>
              </a:buClr>
              <a:buSzPct val="100000"/>
              <a:buFont typeface="Arial"/>
              <a:buChar char="●"/>
            </a:pPr>
            <a:r>
              <a:rPr lang="nl"/>
              <a:t>Demo per topic</a:t>
            </a:r>
          </a:p>
          <a:p>
            <a:pPr>
              <a:spcBef>
                <a:spcPts val="0"/>
              </a:spcBef>
              <a:buNone/>
            </a:pP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spcBef>
                <a:spcPts val="0"/>
              </a:spcBef>
              <a:buNone/>
            </a:pPr>
            <a:r>
              <a:rPr lang="nl"/>
              <a:t>Introductie [S]</a:t>
            </a:r>
          </a:p>
        </p:txBody>
      </p:sp>
      <p:sp>
        <p:nvSpPr>
          <p:cNvPr id="48" name="Shape 48"/>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rtl="0">
              <a:spcBef>
                <a:spcPts val="0"/>
              </a:spcBef>
              <a:buNone/>
            </a:pPr>
            <a:r>
              <a:rPr lang="nl" sz="1800"/>
              <a:t>Model-View-Controller JS framework</a:t>
            </a:r>
          </a:p>
          <a:p>
            <a:pPr rtl="0">
              <a:spcBef>
                <a:spcPts val="0"/>
              </a:spcBef>
              <a:buNone/>
            </a:pPr>
            <a:r>
              <a:rPr lang="nl" sz="1800" b="1"/>
              <a:t>PRESENTATIE </a:t>
            </a:r>
            <a:r>
              <a:rPr lang="nl" sz="1800" u="sng">
                <a:solidFill>
                  <a:schemeClr val="hlink"/>
                </a:solidFill>
                <a:hlinkClick r:id="rId3"/>
              </a:rPr>
              <a:t>https://docs.google.com/presentation/d/1PgW0y9sg8tbLYrO5cXRVwepdYFZ_dxV3qb6kTOyt5Ec/edit#slide=id.g46b77f51_0_78</a:t>
            </a:r>
            <a:r>
              <a:rPr lang="nl" sz="1800"/>
              <a:t> </a:t>
            </a:r>
          </a:p>
          <a:p>
            <a:pPr rtl="0">
              <a:spcBef>
                <a:spcPts val="0"/>
              </a:spcBef>
              <a:buNone/>
            </a:pPr>
            <a:r>
              <a:rPr lang="nl" sz="1800" b="1"/>
              <a:t>THINKSTER</a:t>
            </a:r>
          </a:p>
          <a:p>
            <a:pPr rtl="0">
              <a:spcBef>
                <a:spcPts val="0"/>
              </a:spcBef>
              <a:buNone/>
            </a:pPr>
            <a:r>
              <a:rPr lang="nl" sz="1800" u="sng">
                <a:solidFill>
                  <a:schemeClr val="hlink"/>
                </a:solidFill>
                <a:hlinkClick r:id="rId4"/>
              </a:rPr>
              <a:t>https://thinkster.io/angulartutorial/a-better-way-to-learn-angularjs/</a:t>
            </a:r>
          </a:p>
          <a:p>
            <a:pPr rtl="0">
              <a:spcBef>
                <a:spcPts val="0"/>
              </a:spcBef>
              <a:buNone/>
            </a:pPr>
            <a:r>
              <a:rPr lang="nl" sz="1800" b="1"/>
              <a:t>EXTRA</a:t>
            </a:r>
          </a:p>
          <a:p>
            <a:pPr>
              <a:spcBef>
                <a:spcPts val="0"/>
              </a:spcBef>
              <a:buNone/>
            </a:pPr>
            <a:r>
              <a:rPr lang="nl" sz="1800" u="sng">
                <a:solidFill>
                  <a:schemeClr val="hlink"/>
                </a:solidFill>
                <a:hlinkClick r:id="rId5"/>
              </a:rPr>
              <a:t>http://www.slideshare.net/sbegaudeau/angular-js-101-everything-you-need-to-know-to-get-started</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spcBef>
                <a:spcPts val="0"/>
              </a:spcBef>
              <a:buNone/>
            </a:pPr>
            <a:r>
              <a:rPr lang="nl"/>
              <a:t>Historie [R]</a:t>
            </a:r>
          </a:p>
        </p:txBody>
      </p:sp>
      <p:sp>
        <p:nvSpPr>
          <p:cNvPr id="54" name="Shape 54"/>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lvl="0" rtl="0">
              <a:spcBef>
                <a:spcPts val="0"/>
              </a:spcBef>
              <a:buClr>
                <a:schemeClr val="dk1"/>
              </a:buClr>
              <a:buSzPct val="91666"/>
              <a:buFont typeface="Arial"/>
              <a:buNone/>
            </a:pPr>
            <a:r>
              <a:rPr lang="nl" sz="1200">
                <a:solidFill>
                  <a:schemeClr val="dk1"/>
                </a:solidFill>
                <a:latin typeface="Calibri"/>
                <a:ea typeface="Calibri"/>
                <a:cs typeface="Calibri"/>
                <a:sym typeface="Calibri"/>
              </a:rPr>
              <a:t>AngularJS as a side project from 2009</a:t>
            </a:r>
          </a:p>
          <a:p>
            <a:pPr lvl="0" rtl="0">
              <a:spcBef>
                <a:spcPts val="0"/>
              </a:spcBef>
              <a:buClr>
                <a:schemeClr val="dk1"/>
              </a:buClr>
              <a:buSzPct val="91666"/>
              <a:buFont typeface="Arial"/>
              <a:buNone/>
            </a:pPr>
            <a:r>
              <a:rPr lang="nl" sz="1200">
                <a:solidFill>
                  <a:schemeClr val="dk1"/>
                </a:solidFill>
                <a:latin typeface="Calibri"/>
                <a:ea typeface="Calibri"/>
                <a:cs typeface="Calibri"/>
                <a:sym typeface="Calibri"/>
              </a:rPr>
              <a:t>It all starter with two developers, Misko Hevery and Adam Abrons. </a:t>
            </a:r>
          </a:p>
          <a:p>
            <a:pPr lvl="0" rtl="0">
              <a:spcBef>
                <a:spcPts val="0"/>
              </a:spcBef>
              <a:buClr>
                <a:schemeClr val="dk1"/>
              </a:buClr>
              <a:buFont typeface="Arial"/>
              <a:buNone/>
            </a:pPr>
            <a:endParaRPr sz="1200">
              <a:solidFill>
                <a:schemeClr val="dk1"/>
              </a:solidFill>
              <a:latin typeface="Calibri"/>
              <a:ea typeface="Calibri"/>
              <a:cs typeface="Calibri"/>
              <a:sym typeface="Calibri"/>
            </a:endParaRPr>
          </a:p>
          <a:p>
            <a:pPr lvl="0" rtl="0">
              <a:spcBef>
                <a:spcPts val="0"/>
              </a:spcBef>
              <a:buClr>
                <a:schemeClr val="dk1"/>
              </a:buClr>
              <a:buSzPct val="91666"/>
              <a:buFont typeface="Arial"/>
              <a:buNone/>
            </a:pPr>
            <a:r>
              <a:rPr lang="nl" sz="1200">
                <a:solidFill>
                  <a:schemeClr val="dk1"/>
                </a:solidFill>
                <a:latin typeface="Calibri"/>
                <a:ea typeface="Calibri"/>
                <a:cs typeface="Calibri"/>
                <a:sym typeface="Calibri"/>
              </a:rPr>
              <a:t>Frustration on Google Feedback project</a:t>
            </a:r>
          </a:p>
          <a:p>
            <a:pPr lvl="0" rtl="0">
              <a:spcBef>
                <a:spcPts val="0"/>
              </a:spcBef>
              <a:buClr>
                <a:schemeClr val="dk1"/>
              </a:buClr>
              <a:buSzPct val="91666"/>
              <a:buFont typeface="Arial"/>
              <a:buNone/>
            </a:pPr>
            <a:r>
              <a:rPr lang="nl" sz="1200">
                <a:solidFill>
                  <a:schemeClr val="dk1"/>
                </a:solidFill>
                <a:latin typeface="Calibri"/>
                <a:ea typeface="Calibri"/>
                <a:cs typeface="Calibri"/>
                <a:sym typeface="Calibri"/>
              </a:rPr>
              <a:t>Bet was lost 3! Instead of two weeks it where three weeks.</a:t>
            </a:r>
          </a:p>
          <a:p>
            <a:pPr lvl="0" rtl="0">
              <a:spcBef>
                <a:spcPts val="0"/>
              </a:spcBef>
              <a:buClr>
                <a:schemeClr val="dk1"/>
              </a:buClr>
              <a:buSzPct val="91666"/>
              <a:buFont typeface="Arial"/>
              <a:buNone/>
            </a:pPr>
            <a:r>
              <a:rPr lang="nl" sz="1200">
                <a:solidFill>
                  <a:schemeClr val="dk1"/>
                </a:solidFill>
                <a:latin typeface="Calibri"/>
                <a:ea typeface="Calibri"/>
                <a:cs typeface="Calibri"/>
                <a:sym typeface="Calibri"/>
              </a:rPr>
              <a:t>17.000 to 1.500 lines of code</a:t>
            </a:r>
          </a:p>
          <a:p>
            <a:pPr lvl="0" rtl="0">
              <a:spcBef>
                <a:spcPts val="0"/>
              </a:spcBef>
              <a:buClr>
                <a:schemeClr val="dk1"/>
              </a:buClr>
              <a:buFont typeface="Arial"/>
              <a:buNone/>
            </a:pPr>
            <a:endParaRPr sz="1200">
              <a:solidFill>
                <a:schemeClr val="dk1"/>
              </a:solidFill>
              <a:latin typeface="Calibri"/>
              <a:ea typeface="Calibri"/>
              <a:cs typeface="Calibri"/>
              <a:sym typeface="Calibri"/>
            </a:endParaRPr>
          </a:p>
          <a:p>
            <a:pPr lvl="0" rtl="0">
              <a:spcBef>
                <a:spcPts val="0"/>
              </a:spcBef>
              <a:buClr>
                <a:schemeClr val="dk1"/>
              </a:buClr>
              <a:buSzPct val="91666"/>
              <a:buFont typeface="Arial"/>
              <a:buNone/>
            </a:pPr>
            <a:r>
              <a:rPr lang="nl" sz="1200">
                <a:solidFill>
                  <a:schemeClr val="dk1"/>
                </a:solidFill>
                <a:latin typeface="Calibri"/>
                <a:ea typeface="Calibri"/>
                <a:cs typeface="Calibri"/>
                <a:sym typeface="Calibri"/>
              </a:rPr>
              <a:t>Angular public version </a:t>
            </a:r>
          </a:p>
          <a:p>
            <a:pPr lvl="0" rtl="0">
              <a:spcBef>
                <a:spcPts val="0"/>
              </a:spcBef>
              <a:buClr>
                <a:schemeClr val="dk1"/>
              </a:buClr>
              <a:buSzPct val="91666"/>
              <a:buFont typeface="Arial"/>
              <a:buNone/>
            </a:pPr>
            <a:r>
              <a:rPr lang="nl" sz="1200">
                <a:solidFill>
                  <a:schemeClr val="dk1"/>
                </a:solidFill>
                <a:latin typeface="Calibri"/>
                <a:ea typeface="Calibri"/>
                <a:cs typeface="Calibri"/>
                <a:sym typeface="Calibri"/>
              </a:rPr>
              <a:t>Oct 20, 2010 0.9.0</a:t>
            </a:r>
          </a:p>
          <a:p>
            <a:pPr lvl="0" rtl="0">
              <a:spcBef>
                <a:spcPts val="0"/>
              </a:spcBef>
              <a:buClr>
                <a:schemeClr val="dk1"/>
              </a:buClr>
              <a:buSzPct val="91666"/>
              <a:buFont typeface="Arial"/>
              <a:buNone/>
            </a:pPr>
            <a:r>
              <a:rPr lang="nl" sz="1200">
                <a:solidFill>
                  <a:schemeClr val="dk1"/>
                </a:solidFill>
                <a:latin typeface="Calibri"/>
                <a:ea typeface="Calibri"/>
                <a:cs typeface="Calibri"/>
                <a:sym typeface="Calibri"/>
              </a:rPr>
              <a:t>Jun 13, 2012 1.0.0</a:t>
            </a:r>
          </a:p>
          <a:p>
            <a:pPr lvl="0" rtl="0">
              <a:spcBef>
                <a:spcPts val="0"/>
              </a:spcBef>
              <a:buClr>
                <a:schemeClr val="dk1"/>
              </a:buClr>
              <a:buSzPct val="91666"/>
              <a:buFont typeface="Arial"/>
              <a:buNone/>
            </a:pPr>
            <a:r>
              <a:rPr lang="nl" sz="1200">
                <a:solidFill>
                  <a:schemeClr val="dk1"/>
                </a:solidFill>
                <a:latin typeface="Calibri"/>
                <a:ea typeface="Calibri"/>
                <a:cs typeface="Calibri"/>
                <a:sym typeface="Calibri"/>
              </a:rPr>
              <a:t>Nov 8, 2013 1.2.0 </a:t>
            </a:r>
          </a:p>
          <a:p>
            <a:pPr lvl="0">
              <a:spcBef>
                <a:spcPts val="0"/>
              </a:spcBef>
              <a:buNone/>
            </a:pPr>
            <a:r>
              <a:rPr lang="nl" sz="1200">
                <a:solidFill>
                  <a:schemeClr val="dk1"/>
                </a:solidFill>
                <a:latin typeface="Calibri"/>
                <a:ea typeface="Calibri"/>
                <a:cs typeface="Calibri"/>
                <a:sym typeface="Calibri"/>
              </a:rPr>
              <a:t>Oct 13, 2014 1.3.0 (current version)</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spcBef>
                <a:spcPts val="0"/>
              </a:spcBef>
              <a:buNone/>
            </a:pPr>
            <a:r>
              <a:rPr lang="nl"/>
              <a:t>Two-way Data Binding [S]</a:t>
            </a:r>
          </a:p>
        </p:txBody>
      </p:sp>
      <p:sp>
        <p:nvSpPr>
          <p:cNvPr id="60" name="Shape 60"/>
          <p:cNvSpPr txBox="1">
            <a:spLocks noGrp="1"/>
          </p:cNvSpPr>
          <p:nvPr>
            <p:ph type="body" idx="1"/>
          </p:nvPr>
        </p:nvSpPr>
        <p:spPr>
          <a:xfrm>
            <a:off x="457200" y="1560824"/>
            <a:ext cx="8229600" cy="3465299"/>
          </a:xfrm>
          <a:prstGeom prst="rect">
            <a:avLst/>
          </a:prstGeom>
        </p:spPr>
        <p:txBody>
          <a:bodyPr lIns="91425" tIns="91425" rIns="91425" bIns="91425" anchor="t" anchorCtr="0">
            <a:noAutofit/>
          </a:bodyPr>
          <a:lstStyle/>
          <a:p>
            <a:pPr lvl="0" rtl="0">
              <a:spcBef>
                <a:spcPts val="0"/>
              </a:spcBef>
              <a:buNone/>
            </a:pPr>
            <a:r>
              <a:rPr lang="nl" sz="1100" b="1"/>
              <a:t>Doel</a:t>
            </a:r>
          </a:p>
          <a:p>
            <a:pPr rtl="0">
              <a:spcBef>
                <a:spcPts val="0"/>
              </a:spcBef>
              <a:buNone/>
            </a:pPr>
            <a:r>
              <a:rPr lang="nl" sz="1100"/>
              <a:t>Data binding neemt het probleem weg dat je zelf data heen en weer moet schuiven tussen objecten en de DOM.</a:t>
            </a:r>
          </a:p>
          <a:p>
            <a:pPr rtl="0">
              <a:spcBef>
                <a:spcPts val="0"/>
              </a:spcBef>
              <a:buNone/>
            </a:pPr>
            <a:endParaRPr sz="1100"/>
          </a:p>
          <a:p>
            <a:pPr rtl="0">
              <a:spcBef>
                <a:spcPts val="0"/>
              </a:spcBef>
              <a:buNone/>
            </a:pPr>
            <a:r>
              <a:rPr lang="nl" sz="1100" b="1"/>
              <a:t>Hoe te gebruiken?</a:t>
            </a:r>
          </a:p>
          <a:p>
            <a:pPr rtl="0">
              <a:spcBef>
                <a:spcPts val="0"/>
              </a:spcBef>
              <a:buNone/>
            </a:pPr>
            <a:r>
              <a:rPr lang="nl" sz="1100"/>
              <a:t>Je definieert welk JS object property gelinkt is aan je UI en AngularJS regelt de rest. Als een gebruiker de UI aanpast, past AngularJS de object property aan. Als je de object property aanpast, past AngularJS de UI aan. Een JS object is het </a:t>
            </a:r>
            <a:r>
              <a:rPr lang="nl" sz="1100" i="1"/>
              <a:t>Model</a:t>
            </a:r>
            <a:r>
              <a:rPr lang="nl" sz="1100"/>
              <a:t>.</a:t>
            </a:r>
          </a:p>
          <a:p>
            <a:pPr rtl="0">
              <a:spcBef>
                <a:spcPts val="0"/>
              </a:spcBef>
              <a:buNone/>
            </a:pPr>
            <a:endParaRPr sz="1100"/>
          </a:p>
          <a:p>
            <a:pPr rtl="0">
              <a:spcBef>
                <a:spcPts val="0"/>
              </a:spcBef>
              <a:buNone/>
            </a:pPr>
            <a:r>
              <a:rPr lang="nl" sz="1100" b="1"/>
              <a:t>Voorbeeld</a:t>
            </a:r>
          </a:p>
          <a:p>
            <a:pPr lvl="0" rtl="0">
              <a:spcBef>
                <a:spcPts val="0"/>
              </a:spcBef>
              <a:buNone/>
            </a:pPr>
            <a:r>
              <a:rPr lang="nl" sz="1100"/>
              <a:t>$scope.firstname = ‘Sander’;		← Object property</a:t>
            </a:r>
          </a:p>
          <a:p>
            <a:pPr rtl="0">
              <a:spcBef>
                <a:spcPts val="0"/>
              </a:spcBef>
              <a:buNone/>
            </a:pPr>
            <a:r>
              <a:rPr lang="nl" sz="1100"/>
              <a:t>{{firstname}}				← UI</a:t>
            </a:r>
          </a:p>
          <a:p>
            <a:pPr rtl="0">
              <a:spcBef>
                <a:spcPts val="0"/>
              </a:spcBef>
              <a:buNone/>
            </a:pPr>
            <a:endParaRPr sz="1100"/>
          </a:p>
          <a:p>
            <a:pPr rtl="0">
              <a:spcBef>
                <a:spcPts val="0"/>
              </a:spcBef>
              <a:buNone/>
            </a:pPr>
            <a:r>
              <a:rPr lang="nl" sz="1100" b="1"/>
              <a:t>Link</a:t>
            </a:r>
          </a:p>
          <a:p>
            <a:pPr lvl="0">
              <a:spcBef>
                <a:spcPts val="0"/>
              </a:spcBef>
              <a:buNone/>
            </a:pPr>
            <a:r>
              <a:rPr lang="nl" sz="1100" u="sng">
                <a:solidFill>
                  <a:schemeClr val="hlink"/>
                </a:solidFill>
                <a:hlinkClick r:id="rId3"/>
              </a:rPr>
              <a:t>http://localhost:8080/kes-angular/demo/two-way-data-binding</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spcBef>
                <a:spcPts val="0"/>
              </a:spcBef>
              <a:buNone/>
            </a:pPr>
            <a:r>
              <a:rPr lang="nl"/>
              <a:t>Scope [R]</a:t>
            </a:r>
          </a:p>
        </p:txBody>
      </p:sp>
      <p:sp>
        <p:nvSpPr>
          <p:cNvPr id="66" name="Shape 66"/>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lvl="0" rtl="0">
              <a:spcBef>
                <a:spcPts val="0"/>
              </a:spcBef>
              <a:buClr>
                <a:schemeClr val="dk1"/>
              </a:buClr>
              <a:buSzPct val="122222"/>
              <a:buFont typeface="Arial"/>
              <a:buNone/>
            </a:pPr>
            <a:r>
              <a:rPr lang="nl" sz="900">
                <a:solidFill>
                  <a:schemeClr val="dk1"/>
                </a:solidFill>
                <a:latin typeface="Calibri"/>
                <a:ea typeface="Calibri"/>
                <a:cs typeface="Calibri"/>
                <a:sym typeface="Calibri"/>
              </a:rPr>
              <a:t>$scope</a:t>
            </a:r>
          </a:p>
          <a:p>
            <a:pPr lvl="0" rtl="0">
              <a:spcBef>
                <a:spcPts val="0"/>
              </a:spcBef>
              <a:buClr>
                <a:schemeClr val="dk1"/>
              </a:buClr>
              <a:buSzPct val="122222"/>
              <a:buFont typeface="Arial"/>
              <a:buNone/>
            </a:pPr>
            <a:r>
              <a:rPr lang="nl" sz="900">
                <a:solidFill>
                  <a:schemeClr val="dk1"/>
                </a:solidFill>
                <a:latin typeface="Calibri"/>
                <a:ea typeface="Calibri"/>
                <a:cs typeface="Calibri"/>
                <a:sym typeface="Calibri"/>
              </a:rPr>
              <a:t>Scope is an object that refers to the application model. (see later model)</a:t>
            </a:r>
          </a:p>
          <a:p>
            <a:pPr lvl="0" rtl="0">
              <a:spcBef>
                <a:spcPts val="0"/>
              </a:spcBef>
              <a:buClr>
                <a:schemeClr val="dk1"/>
              </a:buClr>
              <a:buSzPct val="122222"/>
              <a:buFont typeface="Arial"/>
              <a:buNone/>
            </a:pPr>
            <a:r>
              <a:rPr lang="nl" sz="900">
                <a:solidFill>
                  <a:schemeClr val="dk1"/>
                </a:solidFill>
                <a:latin typeface="Calibri"/>
                <a:ea typeface="Calibri"/>
                <a:cs typeface="Calibri"/>
                <a:sym typeface="Calibri"/>
              </a:rPr>
              <a:t>Scopes provide context against which expressions are evaluated.</a:t>
            </a:r>
          </a:p>
          <a:p>
            <a:pPr lvl="0" rtl="0">
              <a:spcBef>
                <a:spcPts val="0"/>
              </a:spcBef>
              <a:buClr>
                <a:schemeClr val="dk1"/>
              </a:buClr>
              <a:buSzPct val="122222"/>
              <a:buFont typeface="Arial"/>
              <a:buNone/>
            </a:pPr>
            <a:r>
              <a:rPr lang="nl" sz="900">
                <a:solidFill>
                  <a:schemeClr val="dk1"/>
                </a:solidFill>
                <a:latin typeface="Calibri"/>
                <a:ea typeface="Calibri"/>
                <a:cs typeface="Calibri"/>
                <a:sym typeface="Calibri"/>
              </a:rPr>
              <a:t>Scopes are arranged in hierarchical structure which mimic the DOM structure of the application.</a:t>
            </a:r>
          </a:p>
          <a:p>
            <a:pPr lvl="0" rtl="0">
              <a:spcBef>
                <a:spcPts val="0"/>
              </a:spcBef>
              <a:buClr>
                <a:schemeClr val="dk1"/>
              </a:buClr>
              <a:buSzPct val="122222"/>
              <a:buFont typeface="Arial"/>
              <a:buNone/>
            </a:pPr>
            <a:r>
              <a:rPr lang="nl" sz="900">
                <a:solidFill>
                  <a:schemeClr val="dk1"/>
                </a:solidFill>
                <a:latin typeface="Calibri"/>
                <a:ea typeface="Calibri"/>
                <a:cs typeface="Calibri"/>
                <a:sym typeface="Calibri"/>
              </a:rPr>
              <a:t>WHAT?</a:t>
            </a:r>
          </a:p>
          <a:p>
            <a:pPr lvl="0" rtl="0">
              <a:spcBef>
                <a:spcPts val="0"/>
              </a:spcBef>
              <a:buClr>
                <a:schemeClr val="dk1"/>
              </a:buClr>
              <a:buFont typeface="Arial"/>
              <a:buNone/>
            </a:pPr>
            <a:endParaRPr sz="900">
              <a:solidFill>
                <a:schemeClr val="dk1"/>
              </a:solidFill>
              <a:latin typeface="Calibri"/>
              <a:ea typeface="Calibri"/>
              <a:cs typeface="Calibri"/>
              <a:sym typeface="Calibri"/>
            </a:endParaRPr>
          </a:p>
          <a:p>
            <a:pPr lvl="0" rtl="0">
              <a:spcBef>
                <a:spcPts val="0"/>
              </a:spcBef>
              <a:buClr>
                <a:schemeClr val="dk1"/>
              </a:buClr>
              <a:buSzPct val="122222"/>
              <a:buFont typeface="Arial"/>
              <a:buNone/>
            </a:pPr>
            <a:r>
              <a:rPr lang="nl" sz="900">
                <a:solidFill>
                  <a:schemeClr val="dk1"/>
                </a:solidFill>
                <a:latin typeface="Calibri"/>
                <a:ea typeface="Calibri"/>
                <a:cs typeface="Calibri"/>
                <a:sym typeface="Calibri"/>
              </a:rPr>
              <a:t>When to use:</a:t>
            </a:r>
          </a:p>
          <a:p>
            <a:pPr lvl="0" rtl="0">
              <a:spcBef>
                <a:spcPts val="0"/>
              </a:spcBef>
              <a:buClr>
                <a:schemeClr val="dk1"/>
              </a:buClr>
              <a:buSzPct val="122222"/>
              <a:buFont typeface="Arial"/>
              <a:buNone/>
            </a:pPr>
            <a:r>
              <a:rPr lang="nl" sz="900">
                <a:solidFill>
                  <a:schemeClr val="dk1"/>
                </a:solidFill>
                <a:latin typeface="Calibri"/>
                <a:ea typeface="Calibri"/>
                <a:cs typeface="Calibri"/>
                <a:sym typeface="Calibri"/>
              </a:rPr>
              <a:t>You need business, values logic to be called from your view</a:t>
            </a:r>
          </a:p>
          <a:p>
            <a:pPr lvl="0" rtl="0">
              <a:spcBef>
                <a:spcPts val="0"/>
              </a:spcBef>
              <a:buClr>
                <a:schemeClr val="dk1"/>
              </a:buClr>
              <a:buFont typeface="Arial"/>
              <a:buNone/>
            </a:pPr>
            <a:endParaRPr sz="900">
              <a:solidFill>
                <a:schemeClr val="dk1"/>
              </a:solidFill>
              <a:latin typeface="Calibri"/>
              <a:ea typeface="Calibri"/>
              <a:cs typeface="Calibri"/>
              <a:sym typeface="Calibri"/>
            </a:endParaRPr>
          </a:p>
          <a:p>
            <a:pPr lvl="0" rtl="0">
              <a:spcBef>
                <a:spcPts val="0"/>
              </a:spcBef>
              <a:buClr>
                <a:schemeClr val="dk1"/>
              </a:buClr>
              <a:buSzPct val="122222"/>
              <a:buFont typeface="Arial"/>
              <a:buNone/>
            </a:pPr>
            <a:r>
              <a:rPr lang="nl" sz="900" i="1">
                <a:solidFill>
                  <a:schemeClr val="dk1"/>
                </a:solidFill>
                <a:latin typeface="Calibri"/>
                <a:ea typeface="Calibri"/>
                <a:cs typeface="Calibri"/>
                <a:sym typeface="Calibri"/>
              </a:rPr>
              <a:t>$scope.doBusinessLogic = function(anInput1, anInput2) {</a:t>
            </a:r>
          </a:p>
          <a:p>
            <a:pPr lvl="0" rtl="0">
              <a:spcBef>
                <a:spcPts val="0"/>
              </a:spcBef>
              <a:buClr>
                <a:schemeClr val="dk1"/>
              </a:buClr>
              <a:buSzPct val="122222"/>
              <a:buFont typeface="Arial"/>
              <a:buNone/>
            </a:pPr>
            <a:r>
              <a:rPr lang="nl" sz="900" i="1">
                <a:solidFill>
                  <a:schemeClr val="dk1"/>
                </a:solidFill>
                <a:latin typeface="Calibri"/>
                <a:ea typeface="Calibri"/>
                <a:cs typeface="Calibri"/>
                <a:sym typeface="Calibri"/>
              </a:rPr>
              <a:t>  return (anInput1 * 2 + anInput2);</a:t>
            </a:r>
          </a:p>
          <a:p>
            <a:pPr lvl="0" rtl="0">
              <a:spcBef>
                <a:spcPts val="0"/>
              </a:spcBef>
              <a:buClr>
                <a:schemeClr val="dk1"/>
              </a:buClr>
              <a:buSzPct val="122222"/>
              <a:buFont typeface="Arial"/>
              <a:buNone/>
            </a:pPr>
            <a:r>
              <a:rPr lang="nl" sz="900" i="1">
                <a:solidFill>
                  <a:schemeClr val="dk1"/>
                </a:solidFill>
                <a:latin typeface="Calibri"/>
                <a:ea typeface="Calibri"/>
                <a:cs typeface="Calibri"/>
                <a:sym typeface="Calibri"/>
              </a:rPr>
              <a:t>}</a:t>
            </a:r>
          </a:p>
          <a:p>
            <a:pPr lvl="0" rtl="0">
              <a:spcBef>
                <a:spcPts val="0"/>
              </a:spcBef>
              <a:buClr>
                <a:schemeClr val="dk1"/>
              </a:buClr>
              <a:buSzPct val="122222"/>
              <a:buFont typeface="Arial"/>
              <a:buNone/>
            </a:pPr>
            <a:r>
              <a:rPr lang="nl" sz="900" i="1">
                <a:solidFill>
                  <a:schemeClr val="dk1"/>
                </a:solidFill>
                <a:latin typeface="Calibri"/>
                <a:ea typeface="Calibri"/>
                <a:cs typeface="Calibri"/>
                <a:sym typeface="Calibri"/>
              </a:rPr>
              <a:t>$scope.businessValue = 300;</a:t>
            </a:r>
          </a:p>
          <a:p>
            <a:pPr lvl="0" rtl="0">
              <a:spcBef>
                <a:spcPts val="0"/>
              </a:spcBef>
              <a:buClr>
                <a:schemeClr val="dk1"/>
              </a:buClr>
              <a:buFont typeface="Arial"/>
              <a:buNone/>
            </a:pPr>
            <a:endParaRPr sz="900" i="1">
              <a:solidFill>
                <a:schemeClr val="dk1"/>
              </a:solidFill>
              <a:latin typeface="Calibri"/>
              <a:ea typeface="Calibri"/>
              <a:cs typeface="Calibri"/>
              <a:sym typeface="Calibri"/>
            </a:endParaRPr>
          </a:p>
          <a:p>
            <a:pPr lvl="0">
              <a:spcBef>
                <a:spcPts val="0"/>
              </a:spcBef>
              <a:buNone/>
            </a:pPr>
            <a:r>
              <a:rPr lang="nl" sz="900">
                <a:solidFill>
                  <a:schemeClr val="dk1"/>
                </a:solidFill>
                <a:latin typeface="Calibri"/>
                <a:ea typeface="Calibri"/>
                <a:cs typeface="Calibri"/>
                <a:sym typeface="Calibri"/>
              </a:rPr>
              <a:t>And these are usable in the view if defined around the 'right' scope </a:t>
            </a:r>
            <a:r>
              <a:rPr lang="nl" sz="900" u="sng">
                <a:solidFill>
                  <a:schemeClr val="dk1"/>
                </a:solidFill>
                <a:latin typeface="Calibri"/>
                <a:ea typeface="Calibri"/>
                <a:cs typeface="Calibri"/>
                <a:sym typeface="Calibri"/>
              </a:rPr>
              <a:t>(als bruggetje naar volgende sheet)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spcBef>
                <a:spcPts val="0"/>
              </a:spcBef>
              <a:buNone/>
            </a:pPr>
            <a:r>
              <a:rPr lang="nl"/>
              <a:t>Controller [R]</a:t>
            </a:r>
          </a:p>
        </p:txBody>
      </p:sp>
      <p:sp>
        <p:nvSpPr>
          <p:cNvPr id="72" name="Shape 72"/>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lvl="0" rtl="0">
              <a:spcBef>
                <a:spcPts val="0"/>
              </a:spcBef>
              <a:buClr>
                <a:schemeClr val="dk1"/>
              </a:buClr>
              <a:buSzPct val="91666"/>
              <a:buFont typeface="Arial"/>
              <a:buNone/>
            </a:pPr>
            <a:r>
              <a:rPr lang="nl" sz="1200">
                <a:solidFill>
                  <a:schemeClr val="dk1"/>
                </a:solidFill>
                <a:latin typeface="Calibri"/>
                <a:ea typeface="Calibri"/>
                <a:cs typeface="Calibri"/>
                <a:sym typeface="Calibri"/>
              </a:rPr>
              <a:t>Controller is a JavaScript constructor function that is used to augment the Angular Scope</a:t>
            </a:r>
          </a:p>
          <a:p>
            <a:pPr lvl="0" rtl="0">
              <a:spcBef>
                <a:spcPts val="0"/>
              </a:spcBef>
              <a:buClr>
                <a:schemeClr val="dk1"/>
              </a:buClr>
              <a:buFont typeface="Arial"/>
              <a:buNone/>
            </a:pPr>
            <a:endParaRPr sz="1200">
              <a:solidFill>
                <a:schemeClr val="dk1"/>
              </a:solidFill>
              <a:latin typeface="Calibri"/>
              <a:ea typeface="Calibri"/>
              <a:cs typeface="Calibri"/>
              <a:sym typeface="Calibri"/>
            </a:endParaRPr>
          </a:p>
          <a:p>
            <a:pPr lvl="0" rtl="0">
              <a:spcBef>
                <a:spcPts val="0"/>
              </a:spcBef>
              <a:buClr>
                <a:schemeClr val="dk1"/>
              </a:buClr>
              <a:buSzPct val="91666"/>
              <a:buFont typeface="Arial"/>
              <a:buNone/>
            </a:pPr>
            <a:r>
              <a:rPr lang="nl" sz="1200">
                <a:solidFill>
                  <a:schemeClr val="dk1"/>
                </a:solidFill>
                <a:latin typeface="Calibri"/>
                <a:ea typeface="Calibri"/>
                <a:cs typeface="Calibri"/>
                <a:sym typeface="Calibri"/>
              </a:rPr>
              <a:t>When to use:</a:t>
            </a:r>
          </a:p>
          <a:p>
            <a:pPr lvl="0" rtl="0">
              <a:spcBef>
                <a:spcPts val="0"/>
              </a:spcBef>
              <a:buClr>
                <a:schemeClr val="dk1"/>
              </a:buClr>
              <a:buSzPct val="91666"/>
              <a:buFont typeface="Arial"/>
              <a:buNone/>
            </a:pPr>
            <a:r>
              <a:rPr lang="nl" sz="1200">
                <a:solidFill>
                  <a:schemeClr val="dk1"/>
                </a:solidFill>
                <a:latin typeface="Calibri"/>
                <a:ea typeface="Calibri"/>
                <a:cs typeface="Calibri"/>
                <a:sym typeface="Calibri"/>
              </a:rPr>
              <a:t>Set up the initial state of the $scope object.</a:t>
            </a:r>
          </a:p>
          <a:p>
            <a:pPr lvl="0">
              <a:spcBef>
                <a:spcPts val="0"/>
              </a:spcBef>
              <a:buNone/>
            </a:pPr>
            <a:r>
              <a:rPr lang="nl" sz="1200">
                <a:solidFill>
                  <a:schemeClr val="dk1"/>
                </a:solidFill>
                <a:latin typeface="Calibri"/>
                <a:ea typeface="Calibri"/>
                <a:cs typeface="Calibri"/>
                <a:sym typeface="Calibri"/>
              </a:rPr>
              <a:t>Add behavior to the $scope object.</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lvl="0" rtl="0">
              <a:spcBef>
                <a:spcPts val="0"/>
              </a:spcBef>
              <a:buNone/>
            </a:pPr>
            <a:r>
              <a:rPr lang="nl"/>
              <a:t>Controller [R]</a:t>
            </a:r>
          </a:p>
        </p:txBody>
      </p:sp>
      <p:sp>
        <p:nvSpPr>
          <p:cNvPr id="78" name="Shape 78"/>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lvl="0" rtl="0">
              <a:spcBef>
                <a:spcPts val="0"/>
              </a:spcBef>
              <a:buNone/>
            </a:pPr>
            <a:r>
              <a:rPr lang="nl" sz="1000" i="1">
                <a:solidFill>
                  <a:schemeClr val="dk1"/>
                </a:solidFill>
                <a:latin typeface="Calibri"/>
                <a:ea typeface="Calibri"/>
                <a:cs typeface="Calibri"/>
                <a:sym typeface="Calibri"/>
              </a:rPr>
              <a:t>Minimal example</a:t>
            </a:r>
          </a:p>
          <a:p>
            <a:pPr lvl="0" rtl="0">
              <a:spcBef>
                <a:spcPts val="0"/>
              </a:spcBef>
              <a:buNone/>
            </a:pPr>
            <a:endParaRPr sz="1000" i="1">
              <a:solidFill>
                <a:schemeClr val="dk1"/>
              </a:solidFill>
              <a:latin typeface="Calibri"/>
              <a:ea typeface="Calibri"/>
              <a:cs typeface="Calibri"/>
              <a:sym typeface="Calibri"/>
            </a:endParaRPr>
          </a:p>
          <a:p>
            <a:pPr lvl="0" rtl="0">
              <a:spcBef>
                <a:spcPts val="0"/>
              </a:spcBef>
              <a:buNone/>
            </a:pPr>
            <a:r>
              <a:rPr lang="nl" sz="1000" i="1">
                <a:solidFill>
                  <a:schemeClr val="dk1"/>
                </a:solidFill>
                <a:latin typeface="Calibri"/>
                <a:ea typeface="Calibri"/>
                <a:cs typeface="Calibri"/>
                <a:sym typeface="Calibri"/>
              </a:rPr>
              <a:t>=&gt; index.html</a:t>
            </a:r>
          </a:p>
          <a:p>
            <a:pPr lvl="0" rtl="0">
              <a:spcBef>
                <a:spcPts val="0"/>
              </a:spcBef>
              <a:buNone/>
            </a:pPr>
            <a:endParaRPr sz="1000" i="1">
              <a:solidFill>
                <a:schemeClr val="dk1"/>
              </a:solidFill>
              <a:latin typeface="Calibri"/>
              <a:ea typeface="Calibri"/>
              <a:cs typeface="Calibri"/>
              <a:sym typeface="Calibri"/>
            </a:endParaRPr>
          </a:p>
          <a:p>
            <a:pPr lvl="0" rtl="0">
              <a:spcBef>
                <a:spcPts val="0"/>
              </a:spcBef>
              <a:buNone/>
            </a:pPr>
            <a:r>
              <a:rPr lang="nl" sz="1000" i="1">
                <a:solidFill>
                  <a:schemeClr val="dk1"/>
                </a:solidFill>
                <a:latin typeface="Calibri"/>
                <a:ea typeface="Calibri"/>
                <a:cs typeface="Calibri"/>
                <a:sym typeface="Calibri"/>
              </a:rPr>
              <a:t>&lt;html ng-app&gt;</a:t>
            </a:r>
          </a:p>
          <a:p>
            <a:pPr lvl="0" rtl="0">
              <a:spcBef>
                <a:spcPts val="0"/>
              </a:spcBef>
              <a:buNone/>
            </a:pPr>
            <a:r>
              <a:rPr lang="nl" sz="1000" i="1">
                <a:solidFill>
                  <a:schemeClr val="dk1"/>
                </a:solidFill>
                <a:latin typeface="Calibri"/>
                <a:ea typeface="Calibri"/>
                <a:cs typeface="Calibri"/>
                <a:sym typeface="Calibri"/>
              </a:rPr>
              <a:t>&lt;head&gt;</a:t>
            </a:r>
          </a:p>
          <a:p>
            <a:pPr lvl="0" rtl="0">
              <a:spcBef>
                <a:spcPts val="0"/>
              </a:spcBef>
              <a:buNone/>
            </a:pPr>
            <a:r>
              <a:rPr lang="nl" sz="1000" i="1">
                <a:solidFill>
                  <a:schemeClr val="dk1"/>
                </a:solidFill>
                <a:latin typeface="Calibri"/>
                <a:ea typeface="Calibri"/>
                <a:cs typeface="Calibri"/>
                <a:sym typeface="Calibri"/>
              </a:rPr>
              <a:t>&lt;script src="angular.js"&gt;&lt;/script&gt;</a:t>
            </a:r>
          </a:p>
          <a:p>
            <a:pPr lvl="0" rtl="0">
              <a:spcBef>
                <a:spcPts val="0"/>
              </a:spcBef>
              <a:buNone/>
            </a:pPr>
            <a:r>
              <a:rPr lang="nl" sz="1000" i="1">
                <a:solidFill>
                  <a:schemeClr val="dk1"/>
                </a:solidFill>
                <a:latin typeface="Calibri"/>
                <a:ea typeface="Calibri"/>
                <a:cs typeface="Calibri"/>
                <a:sym typeface="Calibri"/>
              </a:rPr>
              <a:t>&lt;script src="controllers.js"&gt;&lt;/script&gt;</a:t>
            </a:r>
          </a:p>
          <a:p>
            <a:pPr lvl="0" rtl="0">
              <a:spcBef>
                <a:spcPts val="0"/>
              </a:spcBef>
              <a:buNone/>
            </a:pPr>
            <a:r>
              <a:rPr lang="nl" sz="1000" i="1">
                <a:solidFill>
                  <a:schemeClr val="dk1"/>
                </a:solidFill>
                <a:latin typeface="Calibri"/>
                <a:ea typeface="Calibri"/>
                <a:cs typeface="Calibri"/>
                <a:sym typeface="Calibri"/>
              </a:rPr>
              <a:t>&lt;/head&gt;</a:t>
            </a:r>
          </a:p>
          <a:p>
            <a:pPr lvl="0" rtl="0">
              <a:spcBef>
                <a:spcPts val="0"/>
              </a:spcBef>
              <a:buNone/>
            </a:pPr>
            <a:r>
              <a:rPr lang="nl" sz="1000" i="1">
                <a:solidFill>
                  <a:schemeClr val="dk1"/>
                </a:solidFill>
                <a:latin typeface="Calibri"/>
                <a:ea typeface="Calibri"/>
                <a:cs typeface="Calibri"/>
                <a:sym typeface="Calibri"/>
              </a:rPr>
              <a:t>&lt;body&gt;</a:t>
            </a:r>
          </a:p>
          <a:p>
            <a:pPr lvl="0" rtl="0">
              <a:spcBef>
                <a:spcPts val="0"/>
              </a:spcBef>
              <a:buNone/>
            </a:pPr>
            <a:r>
              <a:rPr lang="nl" sz="1000" i="1">
                <a:solidFill>
                  <a:schemeClr val="dk1"/>
                </a:solidFill>
                <a:latin typeface="Calibri"/>
                <a:ea typeface="Calibri"/>
                <a:cs typeface="Calibri"/>
                <a:sym typeface="Calibri"/>
              </a:rPr>
              <a:t>&lt;div ng-controller='HelloController'&gt;</a:t>
            </a:r>
          </a:p>
          <a:p>
            <a:pPr lvl="0" rtl="0">
              <a:spcBef>
                <a:spcPts val="0"/>
              </a:spcBef>
              <a:buNone/>
            </a:pPr>
            <a:r>
              <a:rPr lang="nl" sz="1000" i="1">
                <a:solidFill>
                  <a:schemeClr val="dk1"/>
                </a:solidFill>
                <a:latin typeface="Calibri"/>
                <a:ea typeface="Calibri"/>
                <a:cs typeface="Calibri"/>
                <a:sym typeface="Calibri"/>
              </a:rPr>
              <a:t>&lt;p&gt;{{greeting.text}} World&lt;/p&gt; &lt;/div&gt;</a:t>
            </a:r>
          </a:p>
          <a:p>
            <a:pPr lvl="0" rtl="0">
              <a:spcBef>
                <a:spcPts val="0"/>
              </a:spcBef>
              <a:buNone/>
            </a:pPr>
            <a:r>
              <a:rPr lang="nl" sz="1000" i="1">
                <a:solidFill>
                  <a:schemeClr val="dk1"/>
                </a:solidFill>
                <a:latin typeface="Calibri"/>
                <a:ea typeface="Calibri"/>
                <a:cs typeface="Calibri"/>
                <a:sym typeface="Calibri"/>
              </a:rPr>
              <a:t>&lt;/body&gt;</a:t>
            </a:r>
          </a:p>
          <a:p>
            <a:pPr lvl="0" rtl="0">
              <a:spcBef>
                <a:spcPts val="0"/>
              </a:spcBef>
              <a:buNone/>
            </a:pPr>
            <a:r>
              <a:rPr lang="nl" sz="1000" i="1">
                <a:solidFill>
                  <a:schemeClr val="dk1"/>
                </a:solidFill>
                <a:latin typeface="Calibri"/>
                <a:ea typeface="Calibri"/>
                <a:cs typeface="Calibri"/>
                <a:sym typeface="Calibri"/>
              </a:rPr>
              <a:t>&lt;/html&gt;</a:t>
            </a:r>
          </a:p>
        </p:txBody>
      </p:sp>
    </p:spTree>
  </p:cSld>
  <p:clrMapOvr>
    <a:masterClrMapping/>
  </p:clrMapOvr>
  <p:transition spd="slow">
    <p:cut/>
  </p:transition>
</p:sld>
</file>

<file path=ppt/theme/theme1.xml><?xml version="1.0" encoding="utf-8"?>
<a:theme xmlns:a="http://schemas.openxmlformats.org/drawingml/2006/main"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1014</Words>
  <Application>Microsoft Office PowerPoint</Application>
  <PresentationFormat>Diavoorstelling (16:9)</PresentationFormat>
  <Paragraphs>218</Paragraphs>
  <Slides>24</Slides>
  <Notes>24</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24</vt:i4>
      </vt:variant>
    </vt:vector>
  </HeadingPairs>
  <TitlesOfParts>
    <vt:vector size="27" baseType="lpstr">
      <vt:lpstr>Arial</vt:lpstr>
      <vt:lpstr>Calibri</vt:lpstr>
      <vt:lpstr>modern</vt:lpstr>
      <vt:lpstr>KES AngularJS</vt:lpstr>
      <vt:lpstr>Inhoudsopgave [S]</vt:lpstr>
      <vt:lpstr>TO DO</vt:lpstr>
      <vt:lpstr>Introductie [S]</vt:lpstr>
      <vt:lpstr>Historie [R]</vt:lpstr>
      <vt:lpstr>Two-way Data Binding [S]</vt:lpstr>
      <vt:lpstr>Scope [R]</vt:lpstr>
      <vt:lpstr>Controller [R]</vt:lpstr>
      <vt:lpstr>Controller [R]</vt:lpstr>
      <vt:lpstr>Controller [R]</vt:lpstr>
      <vt:lpstr>Dependency Injection [R]</vt:lpstr>
      <vt:lpstr>Model [S]</vt:lpstr>
      <vt:lpstr>View [S]</vt:lpstr>
      <vt:lpstr>Service, Factory of Provider </vt:lpstr>
      <vt:lpstr>Service, Factory of Provider </vt:lpstr>
      <vt:lpstr>Service, Factory of Provider </vt:lpstr>
      <vt:lpstr>Filter [R]</vt:lpstr>
      <vt:lpstr>Filter [R]</vt:lpstr>
      <vt:lpstr>Filter [R]</vt:lpstr>
      <vt:lpstr>Directive [S]</vt:lpstr>
      <vt:lpstr>Directive (zelf creëren) [S]</vt:lpstr>
      <vt:lpstr>Voor meer informatie</vt:lpstr>
      <vt:lpstr>Vragen [R/S]</vt:lpstr>
      <vt:lpstr>Aan de slag [S]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KES AngularJS</dc:title>
  <cp:lastModifiedBy>Sander Tetteroo</cp:lastModifiedBy>
  <cp:revision>1</cp:revision>
  <dcterms:modified xsi:type="dcterms:W3CDTF">2014-12-28T18:59:56Z</dcterms:modified>
</cp:coreProperties>
</file>