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B7A20B4-94A5-4527-A33D-3C7DE8E6674F}">
  <a:tblStyle styleName="Table_0" styleId="{9B7A20B4-94A5-4527-A33D-3C7DE8E6674F}">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Lst>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3.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 name="Shape 30"/>
        <p:cNvGrpSpPr/>
        <p:nvPr/>
      </p:nvGrpSpPr>
      <p:grpSpPr>
        <a:xfrm>
          <a:off y="0" x="0"/>
          <a:ext cy="0" cx="0"/>
          <a:chOff y="0" x="0"/>
          <a:chExt cy="0" cx="0"/>
        </a:xfrm>
      </p:grpSpPr>
      <p:sp>
        <p:nvSpPr>
          <p:cNvPr id="31" name="Shape 3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2" name="Shape 3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7" name="Shape 8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3" name="Shape 9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7" name="Shape 97"/>
        <p:cNvGrpSpPr/>
        <p:nvPr/>
      </p:nvGrpSpPr>
      <p:grpSpPr>
        <a:xfrm>
          <a:off y="0" x="0"/>
          <a:ext cy="0" cx="0"/>
          <a:chOff y="0" x="0"/>
          <a:chExt cy="0" cx="0"/>
        </a:xfrm>
      </p:grpSpPr>
      <p:sp>
        <p:nvSpPr>
          <p:cNvPr id="98" name="Shape 9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9" name="Shape 9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3" name="Shape 103"/>
        <p:cNvGrpSpPr/>
        <p:nvPr/>
      </p:nvGrpSpPr>
      <p:grpSpPr>
        <a:xfrm>
          <a:off y="0" x="0"/>
          <a:ext cy="0" cx="0"/>
          <a:chOff y="0" x="0"/>
          <a:chExt cy="0" cx="0"/>
        </a:xfrm>
      </p:grpSpPr>
      <p:sp>
        <p:nvSpPr>
          <p:cNvPr id="104" name="Shape 10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5" name="Shape 10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9" name="Shape 109"/>
        <p:cNvGrpSpPr/>
        <p:nvPr/>
      </p:nvGrpSpPr>
      <p:grpSpPr>
        <a:xfrm>
          <a:off y="0" x="0"/>
          <a:ext cy="0" cx="0"/>
          <a:chOff y="0" x="0"/>
          <a:chExt cy="0" cx="0"/>
        </a:xfrm>
      </p:grpSpPr>
      <p:sp>
        <p:nvSpPr>
          <p:cNvPr id="110" name="Shape 11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1" name="Shape 11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nl"/>
              <a:t>Veel programmeurs komen op het moment van het maken van een … bij verschillende types ^ (ik behandeld de 3 meest gebruikte, maar er zijn er ook nog een aantal meer)</a:t>
            </a:r>
          </a:p>
          <a:p>
            <a:pPr rtl="0" lvl="0" indent="-317500" marL="457200">
              <a:spcBef>
                <a:spcPts val="0"/>
              </a:spcBef>
              <a:buClr>
                <a:srgbClr val="000000"/>
              </a:buClr>
              <a:buSzPct val="127272"/>
              <a:buFont typeface="Arial"/>
              <a:buChar char="●"/>
            </a:pPr>
            <a:r>
              <a:rPr lang="nl"/>
              <a:t>wat zijn de verschillen …</a:t>
            </a:r>
          </a:p>
          <a:p>
            <a:pPr lvl="0" indent="-317500" marL="457200">
              <a:spcBef>
                <a:spcPts val="0"/>
              </a:spcBef>
              <a:buClr>
                <a:srgbClr val="000000"/>
              </a:buClr>
              <a:buSzPct val="127272"/>
              <a:buFont typeface="Arial"/>
              <a:buChar char="●"/>
            </a:pPr>
            <a:r>
              <a:rPr lang="nl"/>
              <a:t>wanneer gebruik je wat … voorbeeld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7" name="Shape 11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1" name="Shape 121"/>
        <p:cNvGrpSpPr/>
        <p:nvPr/>
      </p:nvGrpSpPr>
      <p:grpSpPr>
        <a:xfrm>
          <a:off y="0" x="0"/>
          <a:ext cy="0" cx="0"/>
          <a:chOff y="0" x="0"/>
          <a:chExt cy="0" cx="0"/>
        </a:xfrm>
      </p:grpSpPr>
      <p:sp>
        <p:nvSpPr>
          <p:cNvPr id="122" name="Shape 12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3" name="Shape 12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7" name="Shape 127"/>
        <p:cNvGrpSpPr/>
        <p:nvPr/>
      </p:nvGrpSpPr>
      <p:grpSpPr>
        <a:xfrm>
          <a:off y="0" x="0"/>
          <a:ext cy="0" cx="0"/>
          <a:chOff y="0" x="0"/>
          <a:chExt cy="0" cx="0"/>
        </a:xfrm>
      </p:grpSpPr>
      <p:sp>
        <p:nvSpPr>
          <p:cNvPr id="128" name="Shape 1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9" name="Shape 12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3" name="Shape 133"/>
        <p:cNvGrpSpPr/>
        <p:nvPr/>
      </p:nvGrpSpPr>
      <p:grpSpPr>
        <a:xfrm>
          <a:off y="0" x="0"/>
          <a:ext cy="0" cx="0"/>
          <a:chOff y="0" x="0"/>
          <a:chExt cy="0" cx="0"/>
        </a:xfrm>
      </p:grpSpPr>
      <p:sp>
        <p:nvSpPr>
          <p:cNvPr id="134" name="Shape 1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5" name="Shape 1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9" name="Shape 139"/>
        <p:cNvGrpSpPr/>
        <p:nvPr/>
      </p:nvGrpSpPr>
      <p:grpSpPr>
        <a:xfrm>
          <a:off y="0" x="0"/>
          <a:ext cy="0" cx="0"/>
          <a:chOff y="0" x="0"/>
          <a:chExt cy="0" cx="0"/>
        </a:xfrm>
      </p:grpSpPr>
      <p:sp>
        <p:nvSpPr>
          <p:cNvPr id="140" name="Shape 1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1" name="Shape 14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9" name="Shape 3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5" name="Shape 145"/>
        <p:cNvGrpSpPr/>
        <p:nvPr/>
      </p:nvGrpSpPr>
      <p:grpSpPr>
        <a:xfrm>
          <a:off y="0" x="0"/>
          <a:ext cy="0" cx="0"/>
          <a:chOff y="0" x="0"/>
          <a:chExt cy="0" cx="0"/>
        </a:xfrm>
      </p:grpSpPr>
      <p:sp>
        <p:nvSpPr>
          <p:cNvPr id="146" name="Shape 1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7" name="Shape 14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1" name="Shape 151"/>
        <p:cNvGrpSpPr/>
        <p:nvPr/>
      </p:nvGrpSpPr>
      <p:grpSpPr>
        <a:xfrm>
          <a:off y="0" x="0"/>
          <a:ext cy="0" cx="0"/>
          <a:chOff y="0" x="0"/>
          <a:chExt cy="0" cx="0"/>
        </a:xfrm>
      </p:grpSpPr>
      <p:sp>
        <p:nvSpPr>
          <p:cNvPr id="152" name="Shape 15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3" name="Shape 15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7" name="Shape 157"/>
        <p:cNvGrpSpPr/>
        <p:nvPr/>
      </p:nvGrpSpPr>
      <p:grpSpPr>
        <a:xfrm>
          <a:off y="0" x="0"/>
          <a:ext cy="0" cx="0"/>
          <a:chOff y="0" x="0"/>
          <a:chExt cy="0" cx="0"/>
        </a:xfrm>
      </p:grpSpPr>
      <p:sp>
        <p:nvSpPr>
          <p:cNvPr id="158" name="Shape 1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9" name="Shape 15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3" name="Shape 163"/>
        <p:cNvGrpSpPr/>
        <p:nvPr/>
      </p:nvGrpSpPr>
      <p:grpSpPr>
        <a:xfrm>
          <a:off y="0" x="0"/>
          <a:ext cy="0" cx="0"/>
          <a:chOff y="0" x="0"/>
          <a:chExt cy="0" cx="0"/>
        </a:xfrm>
      </p:grpSpPr>
      <p:sp>
        <p:nvSpPr>
          <p:cNvPr id="164" name="Shape 16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5" name="Shape 16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9" name="Shape 169"/>
        <p:cNvGrpSpPr/>
        <p:nvPr/>
      </p:nvGrpSpPr>
      <p:grpSpPr>
        <a:xfrm>
          <a:off y="0" x="0"/>
          <a:ext cy="0" cx="0"/>
          <a:chOff y="0" x="0"/>
          <a:chExt cy="0" cx="0"/>
        </a:xfrm>
      </p:grpSpPr>
      <p:sp>
        <p:nvSpPr>
          <p:cNvPr id="170" name="Shape 17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1" name="Shape 17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 name="Shape 61"/>
        <p:cNvGrpSpPr/>
        <p:nvPr/>
      </p:nvGrpSpPr>
      <p:grpSpPr>
        <a:xfrm>
          <a:off y="0" x="0"/>
          <a:ext cy="0" cx="0"/>
          <a:chOff y="0" x="0"/>
          <a:chExt cy="0" cx="0"/>
        </a:xfrm>
      </p:grpSpPr>
      <p:sp>
        <p:nvSpPr>
          <p:cNvPr id="62" name="Shape 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3" name="Shape 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9" name="Shape 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 name="Shape 73"/>
        <p:cNvGrpSpPr/>
        <p:nvPr/>
      </p:nvGrpSpPr>
      <p:grpSpPr>
        <a:xfrm>
          <a:off y="0" x="0"/>
          <a:ext cy="0" cx="0"/>
          <a:chOff y="0" x="0"/>
          <a:chExt cy="0" cx="0"/>
        </a:xfrm>
      </p:grpSpPr>
      <p:sp>
        <p:nvSpPr>
          <p:cNvPr id="74" name="Shape 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5" name="Shape 7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1" name="Shape 8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rot="10800000" flipH="1">
            <a:off y="3093234" x="0"/>
            <a:ext cy="712499" cx="84582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9" name="Shape 9"/>
          <p:cNvSpPr txBox="1"/>
          <p:nvPr>
            <p:ph type="ctrTitle"/>
          </p:nvPr>
        </p:nvSpPr>
        <p:spPr>
          <a:xfrm>
            <a:off y="1300757" x="685800"/>
            <a:ext cy="1684199" cx="7772400"/>
          </a:xfrm>
          <a:prstGeom prst="rect">
            <a:avLst/>
          </a:prstGeom>
        </p:spPr>
        <p:txBody>
          <a:bodyPr bIns="91425" rIns="91425" lIns="91425" tIns="91425" anchor="b" anchorCtr="0"/>
          <a:lstStyle>
            <a:lvl1pPr>
              <a:spcBef>
                <a:spcPts val="0"/>
              </a:spcBef>
              <a:buClr>
                <a:schemeClr val="dk2"/>
              </a:buClr>
              <a:buSzPct val="100000"/>
              <a:defRPr sz="7200">
                <a:solidFill>
                  <a:schemeClr val="dk2"/>
                </a:solidFill>
              </a:defRPr>
            </a:lvl1pPr>
            <a:lvl2pPr>
              <a:spcBef>
                <a:spcPts val="0"/>
              </a:spcBef>
              <a:buClr>
                <a:schemeClr val="dk2"/>
              </a:buClr>
              <a:buSzPct val="100000"/>
              <a:defRPr sz="7200">
                <a:solidFill>
                  <a:schemeClr val="dk2"/>
                </a:solidFill>
              </a:defRPr>
            </a:lvl2pPr>
            <a:lvl3pPr>
              <a:spcBef>
                <a:spcPts val="0"/>
              </a:spcBef>
              <a:buClr>
                <a:schemeClr val="dk2"/>
              </a:buClr>
              <a:buSzPct val="100000"/>
              <a:defRPr sz="7200">
                <a:solidFill>
                  <a:schemeClr val="dk2"/>
                </a:solidFill>
              </a:defRPr>
            </a:lvl3pPr>
            <a:lvl4pPr>
              <a:spcBef>
                <a:spcPts val="0"/>
              </a:spcBef>
              <a:buClr>
                <a:schemeClr val="dk2"/>
              </a:buClr>
              <a:buSzPct val="100000"/>
              <a:defRPr sz="7200">
                <a:solidFill>
                  <a:schemeClr val="dk2"/>
                </a:solidFill>
              </a:defRPr>
            </a:lvl4pPr>
            <a:lvl5pPr>
              <a:spcBef>
                <a:spcPts val="0"/>
              </a:spcBef>
              <a:buClr>
                <a:schemeClr val="dk2"/>
              </a:buClr>
              <a:buSzPct val="100000"/>
              <a:defRPr sz="7200">
                <a:solidFill>
                  <a:schemeClr val="dk2"/>
                </a:solidFill>
              </a:defRPr>
            </a:lvl5pPr>
            <a:lvl6pPr>
              <a:spcBef>
                <a:spcPts val="0"/>
              </a:spcBef>
              <a:buClr>
                <a:schemeClr val="dk2"/>
              </a:buClr>
              <a:buSzPct val="100000"/>
              <a:defRPr sz="7200">
                <a:solidFill>
                  <a:schemeClr val="dk2"/>
                </a:solidFill>
              </a:defRPr>
            </a:lvl6pPr>
            <a:lvl7pPr>
              <a:spcBef>
                <a:spcPts val="0"/>
              </a:spcBef>
              <a:buClr>
                <a:schemeClr val="dk2"/>
              </a:buClr>
              <a:buSzPct val="100000"/>
              <a:defRPr sz="7200">
                <a:solidFill>
                  <a:schemeClr val="dk2"/>
                </a:solidFill>
              </a:defRPr>
            </a:lvl7pPr>
            <a:lvl8pPr>
              <a:spcBef>
                <a:spcPts val="0"/>
              </a:spcBef>
              <a:buClr>
                <a:schemeClr val="dk2"/>
              </a:buClr>
              <a:buSzPct val="100000"/>
              <a:defRPr sz="7200">
                <a:solidFill>
                  <a:schemeClr val="dk2"/>
                </a:solidFill>
              </a:defRPr>
            </a:lvl8pPr>
            <a:lvl9pPr>
              <a:spcBef>
                <a:spcPts val="0"/>
              </a:spcBef>
              <a:buClr>
                <a:schemeClr val="dk2"/>
              </a:buClr>
              <a:buSzPct val="100000"/>
              <a:defRPr sz="7200">
                <a:solidFill>
                  <a:schemeClr val="dk2"/>
                </a:solidFill>
              </a:defRPr>
            </a:lvl9pPr>
          </a:lstStyle>
          <a:p/>
        </p:txBody>
      </p:sp>
      <p:sp>
        <p:nvSpPr>
          <p:cNvPr id="10" name="Shape 10"/>
          <p:cNvSpPr txBox="1"/>
          <p:nvPr>
            <p:ph idx="1" type="subTitle"/>
          </p:nvPr>
        </p:nvSpPr>
        <p:spPr>
          <a:xfrm>
            <a:off y="3093357" x="685800"/>
            <a:ext cy="712499" cx="7772400"/>
          </a:xfrm>
          <a:prstGeom prst="rect">
            <a:avLst/>
          </a:prstGeom>
        </p:spPr>
        <p:txBody>
          <a:bodyPr bIns="91425" rIns="91425" lIns="91425" tIns="91425" anchor="ctr" anchorCtr="0"/>
          <a:lstStyle>
            <a:lvl1pPr>
              <a:spcBef>
                <a:spcPts val="0"/>
              </a:spcBef>
              <a:buClr>
                <a:schemeClr val="lt2"/>
              </a:buClr>
              <a:buNone/>
              <a:defRPr b="1">
                <a:solidFill>
                  <a:schemeClr val="lt2"/>
                </a:solidFill>
              </a:defRPr>
            </a:lvl1pPr>
            <a:lvl2pPr>
              <a:spcBef>
                <a:spcPts val="0"/>
              </a:spcBef>
              <a:buClr>
                <a:schemeClr val="lt2"/>
              </a:buClr>
              <a:buSzPct val="100000"/>
              <a:buNone/>
              <a:defRPr b="1" sz="3000">
                <a:solidFill>
                  <a:schemeClr val="lt2"/>
                </a:solidFill>
              </a:defRPr>
            </a:lvl2pPr>
            <a:lvl3pPr>
              <a:spcBef>
                <a:spcPts val="0"/>
              </a:spcBef>
              <a:buClr>
                <a:schemeClr val="lt2"/>
              </a:buClr>
              <a:buSzPct val="100000"/>
              <a:buNone/>
              <a:defRPr b="1" sz="3000">
                <a:solidFill>
                  <a:schemeClr val="lt2"/>
                </a:solidFill>
              </a:defRPr>
            </a:lvl3pPr>
            <a:lvl4pPr>
              <a:spcBef>
                <a:spcPts val="0"/>
              </a:spcBef>
              <a:buClr>
                <a:schemeClr val="lt2"/>
              </a:buClr>
              <a:buSzPct val="100000"/>
              <a:buNone/>
              <a:defRPr b="1" sz="3000">
                <a:solidFill>
                  <a:schemeClr val="lt2"/>
                </a:solidFill>
              </a:defRPr>
            </a:lvl4pPr>
            <a:lvl5pPr>
              <a:spcBef>
                <a:spcPts val="0"/>
              </a:spcBef>
              <a:buClr>
                <a:schemeClr val="lt2"/>
              </a:buClr>
              <a:buSzPct val="100000"/>
              <a:buNone/>
              <a:defRPr b="1" sz="3000">
                <a:solidFill>
                  <a:schemeClr val="lt2"/>
                </a:solidFill>
              </a:defRPr>
            </a:lvl5pPr>
            <a:lvl6pPr>
              <a:spcBef>
                <a:spcPts val="0"/>
              </a:spcBef>
              <a:buClr>
                <a:schemeClr val="lt2"/>
              </a:buClr>
              <a:buSzPct val="100000"/>
              <a:buNone/>
              <a:defRPr b="1" sz="3000">
                <a:solidFill>
                  <a:schemeClr val="lt2"/>
                </a:solidFill>
              </a:defRPr>
            </a:lvl6pPr>
            <a:lvl7pPr>
              <a:spcBef>
                <a:spcPts val="0"/>
              </a:spcBef>
              <a:buClr>
                <a:schemeClr val="lt2"/>
              </a:buClr>
              <a:buSzPct val="100000"/>
              <a:buNone/>
              <a:defRPr b="1" sz="3000">
                <a:solidFill>
                  <a:schemeClr val="lt2"/>
                </a:solidFill>
              </a:defRPr>
            </a:lvl7pPr>
            <a:lvl8pPr>
              <a:spcBef>
                <a:spcPts val="0"/>
              </a:spcBef>
              <a:buClr>
                <a:schemeClr val="lt2"/>
              </a:buClr>
              <a:buSzPct val="100000"/>
              <a:buNone/>
              <a:defRPr b="1" sz="3000">
                <a:solidFill>
                  <a:schemeClr val="lt2"/>
                </a:solidFill>
              </a:defRPr>
            </a:lvl8pPr>
            <a:lvl9pPr>
              <a:spcBef>
                <a:spcPts val="0"/>
              </a:spcBef>
              <a:buClr>
                <a:schemeClr val="lt2"/>
              </a:buClr>
              <a:buSzPct val="100000"/>
              <a:buNone/>
              <a:defRPr b="1" sz="30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y="0" x="0"/>
          <a:ext cy="0" cx="0"/>
          <a:chOff y="0" x="0"/>
          <a:chExt cy="0" cx="0"/>
        </a:xfrm>
      </p:grpSpPr>
      <p:sp>
        <p:nvSpPr>
          <p:cNvPr id="12" name="Shape 12"/>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13" name="Shape 13"/>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y="1460499" x="457200"/>
            <a:ext cy="34652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5" name="Shape 15"/>
        <p:cNvGrpSpPr/>
        <p:nvPr/>
      </p:nvGrpSpPr>
      <p:grpSpPr>
        <a:xfrm>
          <a:off y="0" x="0"/>
          <a:ext cy="0" cx="0"/>
          <a:chOff y="0" x="0"/>
          <a:chExt cy="0" cx="0"/>
        </a:xfrm>
      </p:grpSpPr>
      <p:sp>
        <p:nvSpPr>
          <p:cNvPr id="16" name="Shape 16"/>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17" name="Shape 17"/>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y="1460499" x="457200"/>
            <a:ext cy="3465299" cx="40302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y="1461908" x="4656667"/>
            <a:ext cy="3465299" cx="40302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0" name="Shape 20"/>
        <p:cNvGrpSpPr/>
        <p:nvPr/>
      </p:nvGrpSpPr>
      <p:grpSpPr>
        <a:xfrm>
          <a:off y="0" x="0"/>
          <a:ext cy="0" cx="0"/>
          <a:chOff y="0" x="0"/>
          <a:chExt cy="0" cx="0"/>
        </a:xfrm>
      </p:grpSpPr>
      <p:sp>
        <p:nvSpPr>
          <p:cNvPr id="21" name="Shape 21"/>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22" name="Shape 22"/>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3" name="Shape 23"/>
        <p:cNvGrpSpPr/>
        <p:nvPr/>
      </p:nvGrpSpPr>
      <p:grpSpPr>
        <a:xfrm>
          <a:off y="0" x="0"/>
          <a:ext cy="0" cx="0"/>
          <a:chOff y="0" x="0"/>
          <a:chExt cy="0" cx="0"/>
        </a:xfrm>
      </p:grpSpPr>
      <p:sp>
        <p:nvSpPr>
          <p:cNvPr id="24" name="Shape 24"/>
          <p:cNvSpPr/>
          <p:nvPr/>
        </p:nvSpPr>
        <p:spPr>
          <a:xfrm>
            <a:off y="4406309" x="0"/>
            <a:ext cy="519599"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25" name="Shape 25"/>
          <p:cNvSpPr txBox="1"/>
          <p:nvPr>
            <p:ph idx="1" type="body"/>
          </p:nvPr>
        </p:nvSpPr>
        <p:spPr>
          <a:xfrm>
            <a:off y="4406309" x="457200"/>
            <a:ext cy="519599" cx="8229600"/>
          </a:xfrm>
          <a:prstGeom prst="rect">
            <a:avLst/>
          </a:prstGeom>
        </p:spPr>
        <p:txBody>
          <a:bodyPr bIns="91425" rIns="91425" lIns="91425" tIns="91425" anchor="ctr" anchorCtr="0"/>
          <a:lstStyle>
            <a:lvl1pPr>
              <a:spcBef>
                <a:spcPts val="0"/>
              </a:spcBef>
              <a:buClr>
                <a:schemeClr val="lt1"/>
              </a:buClr>
              <a:buSzPct val="100000"/>
              <a:buNone/>
              <a:defRPr b="1" sz="2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6" name="Shape 26"/>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7" x="457200"/>
            <a:ext cy="1141499" cx="8229600"/>
          </a:xfrm>
          <a:prstGeom prst="rect">
            <a:avLst/>
          </a:prstGeom>
          <a:noFill/>
          <a:ln>
            <a:noFill/>
          </a:ln>
        </p:spPr>
        <p:txBody>
          <a:bodyPr bIns="91425" rIns="91425" lIns="91425" tIns="91425" anchor="b" anchorCtr="0"/>
          <a:lstStyle>
            <a:lvl1pPr>
              <a:spcBef>
                <a:spcPts val="0"/>
              </a:spcBef>
              <a:buClr>
                <a:schemeClr val="lt1"/>
              </a:buClr>
              <a:buSzPct val="100000"/>
              <a:buNone/>
              <a:defRPr b="1" sz="4800">
                <a:solidFill>
                  <a:schemeClr val="lt1"/>
                </a:solidFill>
              </a:defRPr>
            </a:lvl1pPr>
            <a:lvl2pPr>
              <a:spcBef>
                <a:spcPts val="0"/>
              </a:spcBef>
              <a:buClr>
                <a:schemeClr val="lt1"/>
              </a:buClr>
              <a:buSzPct val="100000"/>
              <a:buNone/>
              <a:defRPr b="1" sz="4800">
                <a:solidFill>
                  <a:schemeClr val="lt1"/>
                </a:solidFill>
              </a:defRPr>
            </a:lvl2pPr>
            <a:lvl3pPr>
              <a:spcBef>
                <a:spcPts val="0"/>
              </a:spcBef>
              <a:buClr>
                <a:schemeClr val="lt1"/>
              </a:buClr>
              <a:buSzPct val="100000"/>
              <a:buNone/>
              <a:defRPr b="1" sz="4800">
                <a:solidFill>
                  <a:schemeClr val="lt1"/>
                </a:solidFill>
              </a:defRPr>
            </a:lvl3pPr>
            <a:lvl4pPr>
              <a:spcBef>
                <a:spcPts val="0"/>
              </a:spcBef>
              <a:buClr>
                <a:schemeClr val="lt1"/>
              </a:buClr>
              <a:buSzPct val="100000"/>
              <a:buNone/>
              <a:defRPr b="1" sz="4800">
                <a:solidFill>
                  <a:schemeClr val="lt1"/>
                </a:solidFill>
              </a:defRPr>
            </a:lvl4pPr>
            <a:lvl5pPr>
              <a:spcBef>
                <a:spcPts val="0"/>
              </a:spcBef>
              <a:buClr>
                <a:schemeClr val="lt1"/>
              </a:buClr>
              <a:buSzPct val="100000"/>
              <a:buNone/>
              <a:defRPr b="1" sz="4800">
                <a:solidFill>
                  <a:schemeClr val="lt1"/>
                </a:solidFill>
              </a:defRPr>
            </a:lvl5pPr>
            <a:lvl6pPr>
              <a:spcBef>
                <a:spcPts val="0"/>
              </a:spcBef>
              <a:buClr>
                <a:schemeClr val="lt1"/>
              </a:buClr>
              <a:buSzPct val="100000"/>
              <a:buNone/>
              <a:defRPr b="1" sz="4800">
                <a:solidFill>
                  <a:schemeClr val="lt1"/>
                </a:solidFill>
              </a:defRPr>
            </a:lvl6pPr>
            <a:lvl7pPr>
              <a:spcBef>
                <a:spcPts val="0"/>
              </a:spcBef>
              <a:buClr>
                <a:schemeClr val="lt1"/>
              </a:buClr>
              <a:buSzPct val="100000"/>
              <a:buNone/>
              <a:defRPr b="1" sz="4800">
                <a:solidFill>
                  <a:schemeClr val="lt1"/>
                </a:solidFill>
              </a:defRPr>
            </a:lvl7pPr>
            <a:lvl8pPr>
              <a:spcBef>
                <a:spcPts val="0"/>
              </a:spcBef>
              <a:buClr>
                <a:schemeClr val="lt1"/>
              </a:buClr>
              <a:buSzPct val="100000"/>
              <a:buNone/>
              <a:defRPr b="1" sz="4800">
                <a:solidFill>
                  <a:schemeClr val="lt1"/>
                </a:solidFill>
              </a:defRPr>
            </a:lvl8pPr>
            <a:lvl9pPr>
              <a:spcBef>
                <a:spcPts val="0"/>
              </a:spcBef>
              <a:buClr>
                <a:schemeClr val="lt1"/>
              </a:buClr>
              <a:buSzPct val="100000"/>
              <a:buNone/>
              <a:defRPr b="1" sz="4800">
                <a:solidFill>
                  <a:schemeClr val="lt1"/>
                </a:solidFill>
              </a:defRPr>
            </a:lvl9pPr>
          </a:lstStyle>
          <a:p/>
        </p:txBody>
      </p:sp>
      <p:sp>
        <p:nvSpPr>
          <p:cNvPr id="6" name="Shape 6"/>
          <p:cNvSpPr txBox="1"/>
          <p:nvPr>
            <p:ph idx="1" type="body"/>
          </p:nvPr>
        </p:nvSpPr>
        <p:spPr>
          <a:xfrm>
            <a:off y="1460499" x="457200"/>
            <a:ext cy="3465299" cx="8229600"/>
          </a:xfrm>
          <a:prstGeom prst="rect">
            <a:avLst/>
          </a:prstGeom>
          <a:noFill/>
          <a:ln>
            <a:noFill/>
          </a:ln>
        </p:spPr>
        <p:txBody>
          <a:bodyPr bIns="91425" rIns="91425" lIns="91425" tIns="91425" anchor="t" anchorCtr="0"/>
          <a:lstStyle>
            <a:lvl1pPr>
              <a:spcBef>
                <a:spcPts val="600"/>
              </a:spcBef>
              <a:buClr>
                <a:schemeClr val="dk2"/>
              </a:buClr>
              <a:buSzPct val="100000"/>
              <a:defRPr sz="3000">
                <a:solidFill>
                  <a:schemeClr val="dk2"/>
                </a:solidFill>
              </a:defRPr>
            </a:lvl1pPr>
            <a:lvl2pPr>
              <a:spcBef>
                <a:spcPts val="480"/>
              </a:spcBef>
              <a:buClr>
                <a:schemeClr val="dk2"/>
              </a:buClr>
              <a:buSzPct val="100000"/>
              <a:defRPr sz="2400">
                <a:solidFill>
                  <a:schemeClr val="dk2"/>
                </a:solidFill>
              </a:defRPr>
            </a:lvl2pPr>
            <a:lvl3pPr>
              <a:spcBef>
                <a:spcPts val="480"/>
              </a:spcBef>
              <a:buClr>
                <a:schemeClr val="dk2"/>
              </a:buClr>
              <a:buSzPct val="100000"/>
              <a:defRPr sz="24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http://localhost:8080/kes-angular/demo/view" Type="http://schemas.openxmlformats.org/officeDocument/2006/relationships/hyperlink" TargetMode="External"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 Target="https://angularjs.org/" Type="http://schemas.openxmlformats.org/officeDocument/2006/relationships/hyperlink" TargetMode="External" Id="rId3"/></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https://thinkster.io/angulartutorial/a-better-way-to-learn-angularjs/" Type="http://schemas.openxmlformats.org/officeDocument/2006/relationships/hyperlink" TargetMode="External" Id="rId4"/><Relationship Target="https://docs.google.com/presentation/d/1PgW0y9sg8tbLYrO5cXRVwepdYFZ_dxV3qb6kTOyt5Ec/edit#slide=id.g46b77f51_0_78" Type="http://schemas.openxmlformats.org/officeDocument/2006/relationships/hyperlink" TargetMode="External" Id="rId3"/><Relationship Target="http://www.slideshare.net/sbegaudeau/angular-js-101-everything-you-need-to-know-to-get-started" Type="http://schemas.openxmlformats.org/officeDocument/2006/relationships/hyperlink" TargetMode="External" Id="rId5"/></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http://localhost:8080/kes-angular/demo/two-way-data-binding" Type="http://schemas.openxmlformats.org/officeDocument/2006/relationships/hyperlink" TargetMode="External"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 name="Shape 27"/>
        <p:cNvGrpSpPr/>
        <p:nvPr/>
      </p:nvGrpSpPr>
      <p:grpSpPr>
        <a:xfrm>
          <a:off y="0" x="0"/>
          <a:ext cy="0" cx="0"/>
          <a:chOff y="0" x="0"/>
          <a:chExt cy="0" cx="0"/>
        </a:xfrm>
      </p:grpSpPr>
      <p:sp>
        <p:nvSpPr>
          <p:cNvPr id="28" name="Shape 28"/>
          <p:cNvSpPr txBox="1"/>
          <p:nvPr>
            <p:ph type="ctrTitle"/>
          </p:nvPr>
        </p:nvSpPr>
        <p:spPr>
          <a:xfrm>
            <a:off y="1300757" x="685800"/>
            <a:ext cy="1684199" cx="7772400"/>
          </a:xfrm>
          <a:prstGeom prst="rect">
            <a:avLst/>
          </a:prstGeom>
        </p:spPr>
        <p:txBody>
          <a:bodyPr bIns="91425" rIns="91425" lIns="91425" tIns="91425" anchor="b" anchorCtr="0">
            <a:noAutofit/>
          </a:bodyPr>
          <a:lstStyle/>
          <a:p>
            <a:pPr>
              <a:spcBef>
                <a:spcPts val="0"/>
              </a:spcBef>
              <a:buNone/>
            </a:pPr>
            <a:r>
              <a:rPr lang="nl"/>
              <a:t>KES AngularJS</a:t>
            </a:r>
          </a:p>
        </p:txBody>
      </p:sp>
      <p:sp>
        <p:nvSpPr>
          <p:cNvPr id="29" name="Shape 29"/>
          <p:cNvSpPr txBox="1"/>
          <p:nvPr>
            <p:ph idx="1" type="subTitle"/>
          </p:nvPr>
        </p:nvSpPr>
        <p:spPr>
          <a:xfrm>
            <a:off y="3093357" x="685800"/>
            <a:ext cy="712499" cx="7772400"/>
          </a:xfrm>
          <a:prstGeom prst="rect">
            <a:avLst/>
          </a:prstGeom>
        </p:spPr>
        <p:txBody>
          <a:bodyPr bIns="91425" rIns="91425" lIns="91425" tIns="91425" anchor="ctr" anchorCtr="0">
            <a:noAutofit/>
          </a:bodyPr>
          <a:lstStyle/>
          <a:p>
            <a:pPr>
              <a:spcBef>
                <a:spcPts val="0"/>
              </a:spcBef>
              <a:buNone/>
            </a:pPr>
            <a:r>
              <a:rPr lang="nl"/>
              <a:t>Remco van der Horst en Sander Tetteroo</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y="0" x="0"/>
          <a:ext cy="0" cx="0"/>
          <a:chOff y="0" x="0"/>
          <a:chExt cy="0" cx="0"/>
        </a:xfrm>
      </p:grpSpPr>
      <p:sp>
        <p:nvSpPr>
          <p:cNvPr id="83" name="Shape 83"/>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nl"/>
              <a:t>Controller [R]</a:t>
            </a:r>
          </a:p>
        </p:txBody>
      </p:sp>
      <p:sp>
        <p:nvSpPr>
          <p:cNvPr id="84" name="Shape 84"/>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None/>
            </a:pPr>
            <a:r>
              <a:rPr sz="700" lang="nl" i="1">
                <a:solidFill>
                  <a:schemeClr val="dk1"/>
                </a:solidFill>
                <a:latin typeface="Calibri"/>
                <a:ea typeface="Calibri"/>
                <a:cs typeface="Calibri"/>
                <a:sym typeface="Calibri"/>
              </a:rPr>
              <a:t>=&gt; controllers.js:</a:t>
            </a:r>
          </a:p>
          <a:p>
            <a:pPr rtl="0" lvl="0">
              <a:spcBef>
                <a:spcPts val="0"/>
              </a:spcBef>
              <a:buNone/>
            </a:pPr>
            <a:r>
              <a:rPr sz="700" lang="nl" i="1">
                <a:solidFill>
                  <a:schemeClr val="dk1"/>
                </a:solidFill>
                <a:latin typeface="Calibri"/>
                <a:ea typeface="Calibri"/>
                <a:cs typeface="Calibri"/>
                <a:sym typeface="Calibri"/>
              </a:rPr>
              <a:t>function HelloController($scope) { </a:t>
            </a:r>
          </a:p>
          <a:p>
            <a:pPr rtl="0" lvl="0">
              <a:spcBef>
                <a:spcPts val="0"/>
              </a:spcBef>
              <a:buNone/>
            </a:pPr>
            <a:r>
              <a:rPr sz="700" lang="nl" i="1">
                <a:solidFill>
                  <a:schemeClr val="dk1"/>
                </a:solidFill>
                <a:latin typeface="Calibri"/>
                <a:ea typeface="Calibri"/>
                <a:cs typeface="Calibri"/>
                <a:sym typeface="Calibri"/>
              </a:rPr>
              <a:t>$scope.greeting = { text: 'Hello from controller to the' };</a:t>
            </a:r>
          </a:p>
          <a:p>
            <a:pPr rtl="0" lvl="0">
              <a:spcBef>
                <a:spcPts val="0"/>
              </a:spcBef>
              <a:buNone/>
            </a:pPr>
            <a:r>
              <a:rPr sz="700" lang="nl" i="1">
                <a:solidFill>
                  <a:schemeClr val="dk1"/>
                </a:solidFill>
                <a:latin typeface="Calibri"/>
                <a:ea typeface="Calibri"/>
                <a:cs typeface="Calibri"/>
                <a:sym typeface="Calibri"/>
              </a:rPr>
              <a:t>}</a:t>
            </a:r>
          </a:p>
          <a:p>
            <a:pPr rtl="0" lvl="0">
              <a:spcBef>
                <a:spcPts val="0"/>
              </a:spcBef>
              <a:buNone/>
            </a:pPr>
            <a:r>
              <a:t/>
            </a:r>
            <a:endParaRPr sz="700" i="1">
              <a:solidFill>
                <a:schemeClr val="dk1"/>
              </a:solidFill>
              <a:latin typeface="Calibri"/>
              <a:ea typeface="Calibri"/>
              <a:cs typeface="Calibri"/>
              <a:sym typeface="Calibri"/>
            </a:endParaRPr>
          </a:p>
          <a:p>
            <a:pPr rtl="0" lvl="0">
              <a:spcBef>
                <a:spcPts val="0"/>
              </a:spcBef>
              <a:buNone/>
            </a:pPr>
            <a:r>
              <a:rPr sz="700" lang="nl" i="1">
                <a:solidFill>
                  <a:schemeClr val="dk1"/>
                </a:solidFill>
                <a:latin typeface="Calibri"/>
                <a:ea typeface="Calibri"/>
                <a:cs typeface="Calibri"/>
                <a:sym typeface="Calibri"/>
              </a:rPr>
              <a:t>Daarna </a:t>
            </a:r>
          </a:p>
          <a:p>
            <a:pPr rtl="0" lvl="0">
              <a:spcBef>
                <a:spcPts val="0"/>
              </a:spcBef>
              <a:buNone/>
            </a:pPr>
            <a:r>
              <a:rPr sz="700" lang="nl" i="1">
                <a:solidFill>
                  <a:schemeClr val="dk1"/>
                </a:solidFill>
                <a:latin typeface="Calibri"/>
                <a:ea typeface="Calibri"/>
                <a:cs typeface="Calibri"/>
                <a:sym typeface="Calibri"/>
              </a:rPr>
              <a:t>return to Scopes are arranged in hierarchical structure which mimic the DOM structure of the application.</a:t>
            </a:r>
          </a:p>
          <a:p>
            <a:pPr rtl="0" lvl="0">
              <a:spcBef>
                <a:spcPts val="0"/>
              </a:spcBef>
              <a:buNone/>
            </a:pPr>
            <a:r>
              <a:t/>
            </a:r>
            <a:endParaRPr sz="700" i="1">
              <a:solidFill>
                <a:schemeClr val="dk1"/>
              </a:solidFill>
              <a:latin typeface="Calibri"/>
              <a:ea typeface="Calibri"/>
              <a:cs typeface="Calibri"/>
              <a:sym typeface="Calibri"/>
            </a:endParaRPr>
          </a:p>
          <a:p>
            <a:pPr rtl="0" lvl="0">
              <a:spcBef>
                <a:spcPts val="0"/>
              </a:spcBef>
              <a:buNone/>
            </a:pPr>
            <a:r>
              <a:rPr sz="700" lang="nl" i="1">
                <a:solidFill>
                  <a:schemeClr val="dk1"/>
                </a:solidFill>
                <a:latin typeface="Calibri"/>
                <a:ea typeface="Calibri"/>
                <a:cs typeface="Calibri"/>
                <a:sym typeface="Calibri"/>
              </a:rPr>
              <a:t>Add to index.html</a:t>
            </a:r>
          </a:p>
          <a:p>
            <a:pPr rtl="0" lvl="0">
              <a:spcBef>
                <a:spcPts val="0"/>
              </a:spcBef>
              <a:buNone/>
            </a:pPr>
            <a:r>
              <a:rPr sz="700" lang="nl" i="1">
                <a:solidFill>
                  <a:schemeClr val="dk1"/>
                </a:solidFill>
                <a:latin typeface="Calibri"/>
                <a:ea typeface="Calibri"/>
                <a:cs typeface="Calibri"/>
                <a:sym typeface="Calibri"/>
              </a:rPr>
              <a:t>&lt;div ng-controller='HelloController2'&gt;</a:t>
            </a:r>
          </a:p>
          <a:p>
            <a:pPr rtl="0" lvl="0">
              <a:spcBef>
                <a:spcPts val="0"/>
              </a:spcBef>
              <a:buNone/>
            </a:pPr>
            <a:r>
              <a:rPr sz="700" lang="nl" i="1">
                <a:solidFill>
                  <a:schemeClr val="dk1"/>
                </a:solidFill>
                <a:latin typeface="Calibri"/>
                <a:ea typeface="Calibri"/>
                <a:cs typeface="Calibri"/>
                <a:sym typeface="Calibri"/>
              </a:rPr>
              <a:t>&lt;p&gt;{{greeting.text}}, World&lt;/p&gt; &lt;/div&gt;</a:t>
            </a:r>
          </a:p>
          <a:p>
            <a:pPr rtl="0" lvl="0">
              <a:spcBef>
                <a:spcPts val="0"/>
              </a:spcBef>
              <a:buNone/>
            </a:pPr>
            <a:r>
              <a:t/>
            </a:r>
            <a:endParaRPr sz="700" i="1">
              <a:solidFill>
                <a:schemeClr val="dk1"/>
              </a:solidFill>
              <a:latin typeface="Calibri"/>
              <a:ea typeface="Calibri"/>
              <a:cs typeface="Calibri"/>
              <a:sym typeface="Calibri"/>
            </a:endParaRPr>
          </a:p>
          <a:p>
            <a:pPr rtl="0" lvl="0">
              <a:spcBef>
                <a:spcPts val="0"/>
              </a:spcBef>
              <a:buNone/>
            </a:pPr>
            <a:r>
              <a:rPr sz="700" lang="nl" i="1">
                <a:solidFill>
                  <a:schemeClr val="dk1"/>
                </a:solidFill>
                <a:latin typeface="Calibri"/>
                <a:ea typeface="Calibri"/>
                <a:cs typeface="Calibri"/>
                <a:sym typeface="Calibri"/>
              </a:rPr>
              <a:t>Add to controllers.js</a:t>
            </a:r>
          </a:p>
          <a:p>
            <a:pPr rtl="0" lvl="0">
              <a:spcBef>
                <a:spcPts val="0"/>
              </a:spcBef>
              <a:buNone/>
            </a:pPr>
            <a:r>
              <a:rPr sz="700" lang="nl" i="1">
                <a:solidFill>
                  <a:schemeClr val="dk1"/>
                </a:solidFill>
                <a:latin typeface="Calibri"/>
                <a:ea typeface="Calibri"/>
                <a:cs typeface="Calibri"/>
                <a:sym typeface="Calibri"/>
              </a:rPr>
              <a:t>function HelloController2($scope) { </a:t>
            </a:r>
          </a:p>
          <a:p>
            <a:pPr rtl="0" lvl="0">
              <a:spcBef>
                <a:spcPts val="0"/>
              </a:spcBef>
              <a:buNone/>
            </a:pPr>
            <a:r>
              <a:rPr sz="700" lang="nl" i="1">
                <a:solidFill>
                  <a:schemeClr val="dk1"/>
                </a:solidFill>
                <a:latin typeface="Calibri"/>
                <a:ea typeface="Calibri"/>
                <a:cs typeface="Calibri"/>
                <a:sym typeface="Calibri"/>
              </a:rPr>
              <a:t>$scope.greeting = { text: 'Hello from second controller to the' };</a:t>
            </a:r>
          </a:p>
          <a:p>
            <a:pPr rtl="0" lvl="0">
              <a:spcBef>
                <a:spcPts val="0"/>
              </a:spcBef>
              <a:buNone/>
            </a:pPr>
            <a:r>
              <a:rPr sz="700" lang="nl" i="1">
                <a:solidFill>
                  <a:schemeClr val="dk1"/>
                </a:solidFill>
                <a:latin typeface="Calibri"/>
                <a:ea typeface="Calibri"/>
                <a:cs typeface="Calibri"/>
                <a:sym typeface="Calibri"/>
              </a:rPr>
              <a:t>}</a:t>
            </a:r>
          </a:p>
          <a:p>
            <a:pPr rtl="0" lvl="0">
              <a:spcBef>
                <a:spcPts val="0"/>
              </a:spcBef>
              <a:buNone/>
            </a:pPr>
            <a:r>
              <a:t/>
            </a:r>
            <a:endParaRPr sz="700" i="1">
              <a:solidFill>
                <a:schemeClr val="dk1"/>
              </a:solidFill>
              <a:latin typeface="Calibri"/>
              <a:ea typeface="Calibri"/>
              <a:cs typeface="Calibri"/>
              <a:sym typeface="Calibri"/>
            </a:endParaRPr>
          </a:p>
          <a:p>
            <a:pPr rtl="0" lvl="0">
              <a:spcBef>
                <a:spcPts val="0"/>
              </a:spcBef>
              <a:buNone/>
            </a:pPr>
            <a:r>
              <a:rPr sz="700" lang="nl" i="1">
                <a:solidFill>
                  <a:schemeClr val="dk1"/>
                </a:solidFill>
                <a:latin typeface="Calibri"/>
                <a:ea typeface="Calibri"/>
                <a:cs typeface="Calibri"/>
                <a:sym typeface="Calibri"/>
              </a:rPr>
              <a:t>Switch between the levels for the $scope versus controller relation</a:t>
            </a:r>
          </a:p>
          <a:p>
            <a:pPr rtl="0" lvl="0">
              <a:spcBef>
                <a:spcPts val="0"/>
              </a:spcBef>
              <a:buNone/>
            </a:pPr>
            <a:r>
              <a:t/>
            </a:r>
            <a:endParaRPr sz="700" i="1">
              <a:solidFill>
                <a:schemeClr val="dk1"/>
              </a:solidFill>
              <a:latin typeface="Calibri"/>
              <a:ea typeface="Calibri"/>
              <a:cs typeface="Calibri"/>
              <a:sym typeface="Calibri"/>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nl"/>
              <a:t>Dependency Injection [R]</a:t>
            </a:r>
          </a:p>
        </p:txBody>
      </p:sp>
      <p:sp>
        <p:nvSpPr>
          <p:cNvPr id="90" name="Shape 90"/>
          <p:cNvSpPr txBox="1"/>
          <p:nvPr>
            <p:ph idx="1" type="body"/>
          </p:nvPr>
        </p:nvSpPr>
        <p:spPr>
          <a:xfrm>
            <a:off y="1460499" x="457200"/>
            <a:ext cy="3465299" cx="8229600"/>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y="0" x="0"/>
          <a:ext cy="0" cx="0"/>
          <a:chOff y="0" x="0"/>
          <a:chExt cy="0" cx="0"/>
        </a:xfrm>
      </p:grpSpPr>
      <p:sp>
        <p:nvSpPr>
          <p:cNvPr id="95" name="Shape 95"/>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nl"/>
              <a:t>Model [S]</a:t>
            </a:r>
          </a:p>
        </p:txBody>
      </p:sp>
      <p:sp>
        <p:nvSpPr>
          <p:cNvPr id="96" name="Shape 96"/>
          <p:cNvSpPr txBox="1"/>
          <p:nvPr>
            <p:ph idx="1" type="body"/>
          </p:nvPr>
        </p:nvSpPr>
        <p:spPr>
          <a:xfrm>
            <a:off y="1460499" x="457200"/>
            <a:ext cy="3465299" cx="8229600"/>
          </a:xfrm>
          <a:prstGeom prst="rect">
            <a:avLst/>
          </a:prstGeom>
        </p:spPr>
        <p:txBody>
          <a:bodyPr bIns="91425" rIns="91425" lIns="91425" tIns="91425" anchor="t" anchorCtr="0">
            <a:noAutofit/>
          </a:bodyPr>
          <a:lstStyle/>
          <a:p>
            <a:pPr rtl="0">
              <a:spcBef>
                <a:spcPts val="0"/>
              </a:spcBef>
              <a:buNone/>
            </a:pPr>
            <a:r>
              <a:rPr b="1" sz="1400" lang="nl"/>
              <a:t>Doel</a:t>
            </a:r>
          </a:p>
          <a:p>
            <a:pPr rtl="0">
              <a:spcBef>
                <a:spcPts val="0"/>
              </a:spcBef>
              <a:buNone/>
            </a:pPr>
            <a:r>
              <a:rPr sz="1400" lang="nl"/>
              <a:t>Het </a:t>
            </a:r>
            <a:r>
              <a:rPr sz="1400" lang="nl" i="1"/>
              <a:t>Model</a:t>
            </a:r>
            <a:r>
              <a:rPr sz="1400" lang="nl"/>
              <a:t> in AngularJS is een JS object. Een </a:t>
            </a:r>
            <a:r>
              <a:rPr sz="1400" lang="nl" i="1"/>
              <a:t>Model</a:t>
            </a:r>
            <a:r>
              <a:rPr sz="1400" lang="nl"/>
              <a:t> wordt in principe altijd gevuld in een JSON formaat, </a:t>
            </a:r>
            <a:r>
              <a:rPr b="1" sz="1400" lang="nl"/>
              <a:t>maar </a:t>
            </a:r>
            <a:r>
              <a:rPr sz="1400" lang="nl"/>
              <a:t>kan ook worden gevuld met een String waarde. Het </a:t>
            </a:r>
            <a:r>
              <a:rPr sz="1400" lang="nl" i="1"/>
              <a:t>Model</a:t>
            </a:r>
            <a:r>
              <a:rPr sz="1400" lang="nl"/>
              <a:t> wordt gebruikt in een UI, Web Service etc.</a:t>
            </a:r>
          </a:p>
          <a:p>
            <a:pPr rtl="0">
              <a:spcBef>
                <a:spcPts val="0"/>
              </a:spcBef>
              <a:buNone/>
            </a:pPr>
            <a:r>
              <a:t/>
            </a:r>
            <a:endParaRPr sz="1400"/>
          </a:p>
          <a:p>
            <a:pPr rtl="0">
              <a:spcBef>
                <a:spcPts val="0"/>
              </a:spcBef>
              <a:buNone/>
            </a:pPr>
            <a:r>
              <a:rPr b="1" sz="1400" lang="nl"/>
              <a:t>Voorbeeld</a:t>
            </a:r>
          </a:p>
          <a:p>
            <a:pPr rtl="0">
              <a:spcBef>
                <a:spcPts val="0"/>
              </a:spcBef>
              <a:buNone/>
            </a:pPr>
            <a:r>
              <a:rPr sz="1400" lang="nl"/>
              <a:t>$scope.title = ‘AngularJS demo’;</a:t>
            </a:r>
          </a:p>
          <a:p>
            <a:pPr rtl="0">
              <a:spcBef>
                <a:spcPts val="0"/>
              </a:spcBef>
              <a:buNone/>
            </a:pPr>
            <a:r>
              <a:rPr sz="1400" lang="nl"/>
              <a:t>$scope.users = [</a:t>
            </a:r>
          </a:p>
          <a:p>
            <a:pPr rtl="0">
              <a:spcBef>
                <a:spcPts val="0"/>
              </a:spcBef>
              <a:buNone/>
            </a:pPr>
            <a:r>
              <a:rPr sz="1400" lang="nl"/>
              <a:t>	{‘firstname’: ‘Sander’, ‘lastname’: ‘Tetteroo’},</a:t>
            </a:r>
          </a:p>
          <a:p>
            <a:pPr rtl="0">
              <a:spcBef>
                <a:spcPts val="0"/>
              </a:spcBef>
              <a:buNone/>
            </a:pPr>
            <a:r>
              <a:rPr sz="1400" lang="nl"/>
              <a:t>	{‘firstname’: ‘Remco’, ‘lastname’: ‘van der Horst’}</a:t>
            </a:r>
          </a:p>
          <a:p>
            <a:pPr>
              <a:spcBef>
                <a:spcPts val="0"/>
              </a:spcBef>
              <a:buNone/>
            </a:pPr>
            <a:r>
              <a:rPr sz="1400" lang="nl"/>
              <a: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y="0" x="0"/>
          <a:ext cy="0" cx="0"/>
          <a:chOff y="0" x="0"/>
          <a:chExt cy="0" cx="0"/>
        </a:xfrm>
      </p:grpSpPr>
      <p:sp>
        <p:nvSpPr>
          <p:cNvPr id="101" name="Shape 101"/>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nl"/>
              <a:t>View [S]</a:t>
            </a:r>
          </a:p>
        </p:txBody>
      </p:sp>
      <p:sp>
        <p:nvSpPr>
          <p:cNvPr id="102" name="Shape 102"/>
          <p:cNvSpPr txBox="1"/>
          <p:nvPr>
            <p:ph idx="1" type="body"/>
          </p:nvPr>
        </p:nvSpPr>
        <p:spPr>
          <a:xfrm>
            <a:off y="1460499" x="457200"/>
            <a:ext cy="3465299" cx="8229600"/>
          </a:xfrm>
          <a:prstGeom prst="rect">
            <a:avLst/>
          </a:prstGeom>
        </p:spPr>
        <p:txBody>
          <a:bodyPr bIns="91425" rIns="91425" lIns="91425" tIns="91425" anchor="t" anchorCtr="0">
            <a:noAutofit/>
          </a:bodyPr>
          <a:lstStyle/>
          <a:p>
            <a:pPr rtl="0">
              <a:spcBef>
                <a:spcPts val="0"/>
              </a:spcBef>
              <a:buNone/>
            </a:pPr>
            <a:r>
              <a:rPr b="1" sz="1400" lang="nl"/>
              <a:t>Doel</a:t>
            </a:r>
          </a:p>
          <a:p>
            <a:pPr rtl="0">
              <a:spcBef>
                <a:spcPts val="0"/>
              </a:spcBef>
              <a:buNone/>
            </a:pPr>
            <a:r>
              <a:rPr sz="1400" lang="nl"/>
              <a:t>De </a:t>
            </a:r>
            <a:r>
              <a:rPr sz="1400" lang="nl" i="1"/>
              <a:t>View</a:t>
            </a:r>
            <a:r>
              <a:rPr sz="1400" lang="nl"/>
              <a:t> in AngularJS is de content van de webpagina. </a:t>
            </a:r>
          </a:p>
          <a:p>
            <a:pPr rtl="0">
              <a:spcBef>
                <a:spcPts val="0"/>
              </a:spcBef>
              <a:buNone/>
            </a:pPr>
            <a:r>
              <a:t/>
            </a:r>
            <a:endParaRPr sz="1400"/>
          </a:p>
          <a:p>
            <a:pPr rtl="0">
              <a:spcBef>
                <a:spcPts val="0"/>
              </a:spcBef>
              <a:buNone/>
            </a:pPr>
            <a:r>
              <a:rPr b="1" sz="1400" lang="nl"/>
              <a:t>Link</a:t>
            </a:r>
          </a:p>
          <a:p>
            <a:pPr>
              <a:spcBef>
                <a:spcPts val="0"/>
              </a:spcBef>
              <a:buNone/>
            </a:pPr>
            <a:r>
              <a:rPr u="sng" sz="1400" lang="nl">
                <a:solidFill>
                  <a:schemeClr val="hlink"/>
                </a:solidFill>
                <a:hlinkClick r:id="rId3"/>
              </a:rPr>
              <a:t>http://localhost:8080/kes-angular/demo/view</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y="0" x="0"/>
          <a:ext cy="0" cx="0"/>
          <a:chOff y="0" x="0"/>
          <a:chExt cy="0" cx="0"/>
        </a:xfrm>
      </p:grpSpPr>
      <p:sp>
        <p:nvSpPr>
          <p:cNvPr id="107" name="Shape 107"/>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sz="4600" lang="nl"/>
              <a:t>Service, Factory of Provider </a:t>
            </a:r>
          </a:p>
        </p:txBody>
      </p:sp>
      <p:sp>
        <p:nvSpPr>
          <p:cNvPr id="108" name="Shape 108"/>
          <p:cNvSpPr txBox="1"/>
          <p:nvPr>
            <p:ph idx="1" type="body"/>
          </p:nvPr>
        </p:nvSpPr>
        <p:spPr>
          <a:xfrm>
            <a:off y="1460499" x="457200"/>
            <a:ext cy="3465299" cx="8229600"/>
          </a:xfrm>
          <a:prstGeom prst="rect">
            <a:avLst/>
          </a:prstGeom>
        </p:spPr>
        <p:txBody>
          <a:bodyPr bIns="91425" rIns="91425" lIns="91425" tIns="91425" anchor="t" anchorCtr="0">
            <a:noAutofit/>
          </a:bodyPr>
          <a:lstStyle/>
          <a:p>
            <a:pPr rtl="0">
              <a:spcBef>
                <a:spcPts val="0"/>
              </a:spcBef>
              <a:buNone/>
            </a:pPr>
            <a:r>
              <a:rPr b="1" sz="1400" lang="nl"/>
              <a:t>Service</a:t>
            </a:r>
          </a:p>
          <a:p>
            <a:pPr rtl="0">
              <a:spcBef>
                <a:spcPts val="0"/>
              </a:spcBef>
              <a:buNone/>
            </a:pPr>
            <a:r>
              <a:rPr sz="1400" lang="nl"/>
              <a:t>Een </a:t>
            </a:r>
            <a:r>
              <a:rPr sz="1400" lang="nl" i="1"/>
              <a:t>Service</a:t>
            </a:r>
            <a:r>
              <a:rPr sz="1400" lang="nl"/>
              <a:t> in AngularJS wordt gebruikt om gebundelde data te verzamelen en overal in de applicatie te kunnen gebruiken.</a:t>
            </a:r>
          </a:p>
          <a:p>
            <a:pPr rtl="0">
              <a:spcBef>
                <a:spcPts val="0"/>
              </a:spcBef>
              <a:buNone/>
            </a:pPr>
            <a:r>
              <a:t/>
            </a:r>
            <a:endParaRPr sz="1400"/>
          </a:p>
          <a:p>
            <a:pPr rtl="0">
              <a:spcBef>
                <a:spcPts val="0"/>
              </a:spcBef>
              <a:buNone/>
            </a:pPr>
            <a:r>
              <a:rPr b="1" sz="1400" lang="nl">
                <a:solidFill>
                  <a:srgbClr val="FF0000"/>
                </a:solidFill>
              </a:rPr>
              <a:t>Niet verwarren met</a:t>
            </a:r>
          </a:p>
          <a:p>
            <a:pPr rtl="0">
              <a:spcBef>
                <a:spcPts val="0"/>
              </a:spcBef>
              <a:buNone/>
            </a:pPr>
            <a:r>
              <a:rPr sz="1400" lang="nl"/>
              <a:t>Web Service</a:t>
            </a:r>
          </a:p>
          <a:p>
            <a:pPr rtl="0">
              <a:spcBef>
                <a:spcPts val="0"/>
              </a:spcBef>
              <a:buNone/>
            </a:pPr>
            <a:r>
              <a:t/>
            </a:r>
            <a:endParaRPr sz="1400"/>
          </a:p>
          <a:p>
            <a:pPr rtl="0">
              <a:spcBef>
                <a:spcPts val="0"/>
              </a:spcBef>
              <a:buNone/>
            </a:pPr>
            <a:r>
              <a:rPr b="1" sz="1400" lang="nl"/>
              <a:t>Voorbeeld</a:t>
            </a:r>
          </a:p>
          <a:p>
            <a:pPr>
              <a:spcBef>
                <a:spcPts val="0"/>
              </a:spcBef>
              <a:buNone/>
            </a:pPr>
            <a:r>
              <a:rPr sz="1400" lang="nl"/>
              <a:t>link</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y="0" x="0"/>
          <a:ext cy="0" cx="0"/>
          <a:chOff y="0" x="0"/>
          <a:chExt cy="0" cx="0"/>
        </a:xfrm>
      </p:grpSpPr>
      <p:sp>
        <p:nvSpPr>
          <p:cNvPr id="113" name="Shape 113"/>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sz="4600" lang="nl"/>
              <a:t>Service, Factory of Provider </a:t>
            </a:r>
          </a:p>
        </p:txBody>
      </p:sp>
      <p:sp>
        <p:nvSpPr>
          <p:cNvPr id="114" name="Shape 114"/>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None/>
            </a:pPr>
            <a:r>
              <a:rPr b="1" sz="1400" lang="nl"/>
              <a:t>Factory</a:t>
            </a:r>
          </a:p>
          <a:p>
            <a:pPr rtl="0" lvl="0">
              <a:spcBef>
                <a:spcPts val="0"/>
              </a:spcBef>
              <a:buNone/>
            </a:pPr>
            <a:r>
              <a:rPr sz="1400" lang="nl"/>
              <a:t>Een </a:t>
            </a:r>
            <a:r>
              <a:rPr sz="1400" lang="nl" i="1"/>
              <a:t>Factory </a:t>
            </a:r>
            <a:r>
              <a:rPr sz="1400" lang="nl"/>
              <a:t>in AngularJS wordt gebruikt om ...</a:t>
            </a:r>
          </a:p>
          <a:p>
            <a:pPr rtl="0" lvl="0">
              <a:spcBef>
                <a:spcPts val="0"/>
              </a:spcBef>
              <a:buNone/>
            </a:pPr>
            <a:r>
              <a:t/>
            </a:r>
            <a:endParaRPr sz="1400"/>
          </a:p>
          <a:p>
            <a:pPr rtl="0" lvl="0">
              <a:spcBef>
                <a:spcPts val="0"/>
              </a:spcBef>
              <a:buNone/>
            </a:pPr>
            <a:r>
              <a:rPr b="1" sz="1400" lang="nl">
                <a:solidFill>
                  <a:srgbClr val="FF0000"/>
                </a:solidFill>
              </a:rPr>
              <a:t>Niet verwarren met</a:t>
            </a:r>
          </a:p>
          <a:p>
            <a:pPr rtl="0" lvl="0">
              <a:spcBef>
                <a:spcPts val="0"/>
              </a:spcBef>
              <a:buNone/>
            </a:pPr>
            <a:r>
              <a:rPr sz="1400" lang="nl"/>
              <a:t>Web Service</a:t>
            </a:r>
          </a:p>
          <a:p>
            <a:pPr rtl="0" lvl="0">
              <a:spcBef>
                <a:spcPts val="0"/>
              </a:spcBef>
              <a:buNone/>
            </a:pPr>
            <a:r>
              <a:t/>
            </a:r>
            <a:endParaRPr sz="1400"/>
          </a:p>
          <a:p>
            <a:pPr rtl="0" lvl="0">
              <a:spcBef>
                <a:spcPts val="0"/>
              </a:spcBef>
              <a:buNone/>
            </a:pPr>
            <a:r>
              <a:rPr b="1" sz="1400" lang="nl"/>
              <a:t>Voorbeeld</a:t>
            </a:r>
          </a:p>
          <a:p>
            <a:pPr rtl="0" lvl="0">
              <a:spcBef>
                <a:spcPts val="0"/>
              </a:spcBef>
              <a:buNone/>
            </a:pPr>
            <a:r>
              <a:rPr sz="1400" lang="nl"/>
              <a:t>link</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y="0" x="0"/>
          <a:ext cy="0" cx="0"/>
          <a:chOff y="0" x="0"/>
          <a:chExt cy="0" cx="0"/>
        </a:xfrm>
      </p:grpSpPr>
      <p:sp>
        <p:nvSpPr>
          <p:cNvPr id="119" name="Shape 119"/>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sz="4600" lang="nl"/>
              <a:t>Service, Factory of Provider </a:t>
            </a:r>
          </a:p>
        </p:txBody>
      </p:sp>
      <p:sp>
        <p:nvSpPr>
          <p:cNvPr id="120" name="Shape 120"/>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None/>
            </a:pPr>
            <a:r>
              <a:rPr b="1" sz="1400" lang="nl"/>
              <a:t>Provider</a:t>
            </a:r>
          </a:p>
          <a:p>
            <a:pPr rtl="0" lvl="0">
              <a:spcBef>
                <a:spcPts val="0"/>
              </a:spcBef>
              <a:buNone/>
            </a:pPr>
            <a:r>
              <a:rPr sz="1400" lang="nl"/>
              <a:t>Een </a:t>
            </a:r>
            <a:r>
              <a:rPr sz="1400" lang="nl" i="1"/>
              <a:t>Provider </a:t>
            </a:r>
            <a:r>
              <a:rPr sz="1400" lang="nl"/>
              <a:t>in AngularJS wordt gebruikt om ...</a:t>
            </a:r>
          </a:p>
          <a:p>
            <a:pPr rtl="0" lvl="0">
              <a:spcBef>
                <a:spcPts val="0"/>
              </a:spcBef>
              <a:buNone/>
            </a:pPr>
            <a:r>
              <a:t/>
            </a:r>
            <a:endParaRPr sz="1400"/>
          </a:p>
          <a:p>
            <a:pPr rtl="0" lvl="0">
              <a:spcBef>
                <a:spcPts val="0"/>
              </a:spcBef>
              <a:buNone/>
            </a:pPr>
            <a:r>
              <a:rPr b="1" sz="1400" lang="nl">
                <a:solidFill>
                  <a:srgbClr val="FF0000"/>
                </a:solidFill>
              </a:rPr>
              <a:t>Niet verwarren met</a:t>
            </a:r>
          </a:p>
          <a:p>
            <a:pPr rtl="0" lvl="0">
              <a:spcBef>
                <a:spcPts val="0"/>
              </a:spcBef>
              <a:buNone/>
            </a:pPr>
            <a:r>
              <a:rPr sz="1400" lang="nl"/>
              <a:t>Web Service</a:t>
            </a:r>
          </a:p>
          <a:p>
            <a:pPr rtl="0" lvl="0">
              <a:spcBef>
                <a:spcPts val="0"/>
              </a:spcBef>
              <a:buNone/>
            </a:pPr>
            <a:r>
              <a:t/>
            </a:r>
            <a:endParaRPr sz="1400"/>
          </a:p>
          <a:p>
            <a:pPr rtl="0" lvl="0">
              <a:spcBef>
                <a:spcPts val="0"/>
              </a:spcBef>
              <a:buNone/>
            </a:pPr>
            <a:r>
              <a:rPr b="1" sz="1400" lang="nl"/>
              <a:t>Voorbeeld</a:t>
            </a:r>
          </a:p>
          <a:p>
            <a:pPr rtl="0" lvl="0">
              <a:spcBef>
                <a:spcPts val="0"/>
              </a:spcBef>
              <a:buNone/>
            </a:pPr>
            <a:r>
              <a:rPr sz="1400" lang="nl"/>
              <a:t>link</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y="0" x="0"/>
          <a:ext cy="0" cx="0"/>
          <a:chOff y="0" x="0"/>
          <a:chExt cy="0" cx="0"/>
        </a:xfrm>
      </p:grpSpPr>
      <p:sp>
        <p:nvSpPr>
          <p:cNvPr id="125" name="Shape 125"/>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nl"/>
              <a:t>Filter [R]</a:t>
            </a:r>
          </a:p>
        </p:txBody>
      </p:sp>
      <p:sp>
        <p:nvSpPr>
          <p:cNvPr id="126" name="Shape 126"/>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Clr>
                <a:schemeClr val="dk1"/>
              </a:buClr>
              <a:buSzPct val="91666"/>
              <a:buFont typeface="Arial"/>
              <a:buNone/>
            </a:pPr>
            <a:r>
              <a:rPr sz="1200" lang="nl">
                <a:solidFill>
                  <a:schemeClr val="dk1"/>
                </a:solidFill>
                <a:latin typeface="Calibri"/>
                <a:ea typeface="Calibri"/>
                <a:cs typeface="Calibri"/>
                <a:sym typeface="Calibri"/>
              </a:rPr>
              <a:t>A filter formats the value of an expression for display to the user. </a:t>
            </a:r>
          </a:p>
          <a:p>
            <a:pPr rtl="0" lvl="0">
              <a:spcBef>
                <a:spcPts val="0"/>
              </a:spcBef>
              <a:buClr>
                <a:schemeClr val="dk1"/>
              </a:buClr>
              <a:buFont typeface="Arial"/>
              <a:buNone/>
            </a:pPr>
            <a:r>
              <a:t/>
            </a:r>
            <a:endParaRPr sz="1200">
              <a:solidFill>
                <a:schemeClr val="dk1"/>
              </a:solidFill>
              <a:latin typeface="Calibri"/>
              <a:ea typeface="Calibri"/>
              <a:cs typeface="Calibri"/>
              <a:sym typeface="Calibri"/>
            </a:endParaRPr>
          </a:p>
          <a:p>
            <a:pPr rtl="0" lvl="0">
              <a:spcBef>
                <a:spcPts val="0"/>
              </a:spcBef>
              <a:buClr>
                <a:schemeClr val="dk1"/>
              </a:buClr>
              <a:buSzPct val="91666"/>
              <a:buFont typeface="Arial"/>
              <a:buNone/>
            </a:pPr>
            <a:r>
              <a:rPr sz="1200" lang="nl">
                <a:solidFill>
                  <a:schemeClr val="dk1"/>
                </a:solidFill>
                <a:latin typeface="Calibri"/>
                <a:ea typeface="Calibri"/>
                <a:cs typeface="Calibri"/>
                <a:sym typeface="Calibri"/>
              </a:rPr>
              <a:t>Where to use:</a:t>
            </a:r>
          </a:p>
          <a:p>
            <a:pPr rtl="0" lvl="0">
              <a:spcBef>
                <a:spcPts val="0"/>
              </a:spcBef>
              <a:buNone/>
            </a:pPr>
            <a:r>
              <a:rPr sz="1200" lang="nl">
                <a:solidFill>
                  <a:schemeClr val="dk1"/>
                </a:solidFill>
                <a:latin typeface="Calibri"/>
                <a:ea typeface="Calibri"/>
                <a:cs typeface="Calibri"/>
                <a:sym typeface="Calibri"/>
              </a:rPr>
              <a:t>View templates, controllers or services</a:t>
            </a:r>
          </a:p>
          <a:p>
            <a:pPr rtl="0" lvl="0">
              <a:spcBef>
                <a:spcPts val="0"/>
              </a:spcBef>
              <a:buNone/>
            </a:pPr>
            <a:r>
              <a:t/>
            </a:r>
            <a:endParaRPr sz="1200">
              <a:solidFill>
                <a:schemeClr val="dk1"/>
              </a:solidFill>
              <a:latin typeface="Calibri"/>
              <a:ea typeface="Calibri"/>
              <a:cs typeface="Calibri"/>
              <a:sym typeface="Calibri"/>
            </a:endParaRPr>
          </a:p>
          <a:p>
            <a:pPr rtl="0" lvl="0">
              <a:spcBef>
                <a:spcPts val="0"/>
              </a:spcBef>
              <a:buNone/>
            </a:pPr>
            <a:r>
              <a:rPr sz="1200" lang="nl">
                <a:solidFill>
                  <a:schemeClr val="dk1"/>
                </a:solidFill>
                <a:latin typeface="Calibri"/>
                <a:ea typeface="Calibri"/>
                <a:cs typeface="Calibri"/>
                <a:sym typeface="Calibri"/>
              </a:rPr>
              <a:t>Examples</a:t>
            </a:r>
          </a:p>
          <a:p>
            <a:pPr rtl="0" lvl="0">
              <a:spcBef>
                <a:spcPts val="0"/>
              </a:spcBef>
              <a:buNone/>
            </a:pPr>
            <a:r>
              <a:rPr sz="1200" lang="nl">
                <a:solidFill>
                  <a:schemeClr val="dk1"/>
                </a:solidFill>
                <a:latin typeface="Calibri"/>
                <a:ea typeface="Calibri"/>
                <a:cs typeface="Calibri"/>
                <a:sym typeface="Calibri"/>
              </a:rPr>
              <a:t> {{12.9 | currency}}</a:t>
            </a:r>
          </a:p>
          <a:p>
            <a:pPr rtl="0" lvl="0">
              <a:spcBef>
                <a:spcPts val="0"/>
              </a:spcBef>
              <a:buNone/>
            </a:pPr>
            <a:r>
              <a:rPr sz="1200" lang="nl">
                <a:solidFill>
                  <a:schemeClr val="dk1"/>
                </a:solidFill>
                <a:latin typeface="Calibri"/>
                <a:ea typeface="Calibri"/>
                <a:cs typeface="Calibri"/>
                <a:sym typeface="Calibri"/>
              </a:rPr>
              <a:t> {{12.9 | currency | number:0 }}</a:t>
            </a:r>
          </a:p>
          <a:p>
            <a:pPr lvl="0">
              <a:spcBef>
                <a:spcPts val="0"/>
              </a:spcBef>
              <a:buNone/>
            </a:pPr>
            <a:r>
              <a:t/>
            </a:r>
            <a:endParaRPr sz="1200">
              <a:solidFill>
                <a:schemeClr val="dk1"/>
              </a:solidFill>
              <a:latin typeface="Calibri"/>
              <a:ea typeface="Calibri"/>
              <a:cs typeface="Calibri"/>
              <a:sym typeface="Calibri"/>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y="0" x="0"/>
          <a:ext cy="0" cx="0"/>
          <a:chOff y="0" x="0"/>
          <a:chExt cy="0" cx="0"/>
        </a:xfrm>
      </p:grpSpPr>
      <p:sp>
        <p:nvSpPr>
          <p:cNvPr id="131" name="Shape 131"/>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nl"/>
              <a:t>Filter [R]</a:t>
            </a:r>
          </a:p>
        </p:txBody>
      </p:sp>
      <p:sp>
        <p:nvSpPr>
          <p:cNvPr id="132" name="Shape 132"/>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None/>
            </a:pPr>
            <a:r>
              <a:rPr sz="1200" lang="nl" i="1">
                <a:solidFill>
                  <a:schemeClr val="dk1"/>
                </a:solidFill>
                <a:latin typeface="Calibri"/>
                <a:ea typeface="Calibri"/>
                <a:cs typeface="Calibri"/>
                <a:sym typeface="Calibri"/>
              </a:rPr>
              <a:t>Roll your own filters</a:t>
            </a:r>
          </a:p>
          <a:p>
            <a:pPr rtl="0" lvl="0">
              <a:spcBef>
                <a:spcPts val="0"/>
              </a:spcBef>
              <a:buNone/>
            </a:pPr>
            <a:r>
              <a:t/>
            </a:r>
            <a:endParaRPr sz="1200" i="1">
              <a:solidFill>
                <a:schemeClr val="dk1"/>
              </a:solidFill>
              <a:latin typeface="Calibri"/>
              <a:ea typeface="Calibri"/>
              <a:cs typeface="Calibri"/>
              <a:sym typeface="Calibri"/>
            </a:endParaRPr>
          </a:p>
          <a:p>
            <a:pPr rtl="0" lvl="0">
              <a:spcBef>
                <a:spcPts val="0"/>
              </a:spcBef>
              <a:buNone/>
            </a:pPr>
            <a:r>
              <a:rPr sz="1200" lang="nl" i="1">
                <a:solidFill>
                  <a:schemeClr val="dk1"/>
                </a:solidFill>
                <a:latin typeface="Calibri"/>
                <a:ea typeface="Calibri"/>
                <a:cs typeface="Calibri"/>
                <a:sym typeface="Calibri"/>
              </a:rPr>
              <a:t>=&gt; index.html</a:t>
            </a:r>
          </a:p>
          <a:p>
            <a:pPr rtl="0" lvl="0">
              <a:spcBef>
                <a:spcPts val="0"/>
              </a:spcBef>
              <a:buNone/>
            </a:pPr>
            <a:r>
              <a:t/>
            </a:r>
            <a:endParaRPr sz="1200" i="1">
              <a:solidFill>
                <a:schemeClr val="dk1"/>
              </a:solidFill>
              <a:latin typeface="Calibri"/>
              <a:ea typeface="Calibri"/>
              <a:cs typeface="Calibri"/>
              <a:sym typeface="Calibri"/>
            </a:endParaRPr>
          </a:p>
          <a:p>
            <a:pPr rtl="0" lvl="0">
              <a:spcBef>
                <a:spcPts val="0"/>
              </a:spcBef>
              <a:buNone/>
            </a:pPr>
            <a:r>
              <a:rPr sz="1200" lang="nl" i="1">
                <a:solidFill>
                  <a:schemeClr val="dk1"/>
                </a:solidFill>
                <a:latin typeface="Calibri"/>
                <a:ea typeface="Calibri"/>
                <a:cs typeface="Calibri"/>
                <a:sym typeface="Calibri"/>
              </a:rPr>
              <a:t>&lt;html ng-app="myApp"&gt;</a:t>
            </a:r>
          </a:p>
          <a:p>
            <a:pPr rtl="0" lvl="0">
              <a:spcBef>
                <a:spcPts val="0"/>
              </a:spcBef>
              <a:buNone/>
            </a:pPr>
            <a:r>
              <a:rPr sz="1200" lang="nl" i="1">
                <a:solidFill>
                  <a:schemeClr val="dk1"/>
                </a:solidFill>
                <a:latin typeface="Calibri"/>
                <a:ea typeface="Calibri"/>
                <a:cs typeface="Calibri"/>
                <a:sym typeface="Calibri"/>
              </a:rPr>
              <a:t>&lt;head&gt;</a:t>
            </a:r>
          </a:p>
          <a:p>
            <a:pPr rtl="0" lvl="0">
              <a:spcBef>
                <a:spcPts val="0"/>
              </a:spcBef>
              <a:buNone/>
            </a:pPr>
            <a:r>
              <a:rPr sz="1200" lang="nl" i="1">
                <a:solidFill>
                  <a:schemeClr val="dk1"/>
                </a:solidFill>
                <a:latin typeface="Calibri"/>
                <a:ea typeface="Calibri"/>
                <a:cs typeface="Calibri"/>
                <a:sym typeface="Calibri"/>
              </a:rPr>
              <a:t>&lt;script src="angular.js"&gt;&lt;/script&gt;</a:t>
            </a:r>
          </a:p>
          <a:p>
            <a:pPr rtl="0" lvl="0">
              <a:spcBef>
                <a:spcPts val="0"/>
              </a:spcBef>
              <a:buNone/>
            </a:pPr>
            <a:r>
              <a:rPr sz="1200" lang="nl" i="1">
                <a:solidFill>
                  <a:schemeClr val="dk1"/>
                </a:solidFill>
                <a:latin typeface="Calibri"/>
                <a:ea typeface="Calibri"/>
                <a:cs typeface="Calibri"/>
                <a:sym typeface="Calibri"/>
              </a:rPr>
              <a:t>&lt;script src="filters.js"&gt;&lt;/script&gt;</a:t>
            </a:r>
          </a:p>
          <a:p>
            <a:pPr rtl="0" lvl="0">
              <a:spcBef>
                <a:spcPts val="0"/>
              </a:spcBef>
              <a:buNone/>
            </a:pPr>
            <a:r>
              <a:rPr sz="1200" lang="nl" i="1">
                <a:solidFill>
                  <a:schemeClr val="dk1"/>
                </a:solidFill>
                <a:latin typeface="Calibri"/>
                <a:ea typeface="Calibri"/>
                <a:cs typeface="Calibri"/>
                <a:sym typeface="Calibri"/>
              </a:rPr>
              <a:t>&lt;/head&gt;</a:t>
            </a:r>
          </a:p>
          <a:p>
            <a:pPr rtl="0" lvl="0">
              <a:spcBef>
                <a:spcPts val="0"/>
              </a:spcBef>
              <a:buNone/>
            </a:pPr>
            <a:r>
              <a:rPr sz="1200" lang="nl" i="1">
                <a:solidFill>
                  <a:schemeClr val="dk1"/>
                </a:solidFill>
                <a:latin typeface="Calibri"/>
                <a:ea typeface="Calibri"/>
                <a:cs typeface="Calibri"/>
                <a:sym typeface="Calibri"/>
              </a:rPr>
              <a:t>&lt;body&gt;</a:t>
            </a:r>
          </a:p>
          <a:p>
            <a:pPr rtl="0" lvl="0">
              <a:spcBef>
                <a:spcPts val="0"/>
              </a:spcBef>
              <a:buNone/>
            </a:pPr>
            <a:r>
              <a:rPr sz="1200" lang="nl" i="1">
                <a:solidFill>
                  <a:schemeClr val="dk1"/>
                </a:solidFill>
                <a:latin typeface="Calibri"/>
                <a:ea typeface="Calibri"/>
                <a:cs typeface="Calibri"/>
                <a:sym typeface="Calibri"/>
              </a:rPr>
              <a:t>&lt;h1&gt;{{'Sander in reverse' | </a:t>
            </a:r>
            <a:r>
              <a:rPr sz="1200" lang="nl" i="1">
                <a:solidFill>
                  <a:schemeClr val="dk1"/>
                </a:solidFill>
                <a:latin typeface="Calibri"/>
                <a:ea typeface="Calibri"/>
                <a:cs typeface="Calibri"/>
                <a:sym typeface="Calibri"/>
              </a:rPr>
              <a:t>reverse</a:t>
            </a:r>
            <a:r>
              <a:rPr sz="1200" lang="nl" i="1">
                <a:solidFill>
                  <a:schemeClr val="dk1"/>
                </a:solidFill>
                <a:latin typeface="Calibri"/>
                <a:ea typeface="Calibri"/>
                <a:cs typeface="Calibri"/>
                <a:sym typeface="Calibri"/>
              </a:rPr>
              <a:t>​}}&lt;/h1&gt;</a:t>
            </a:r>
          </a:p>
          <a:p>
            <a:pPr rtl="0" lvl="0">
              <a:spcBef>
                <a:spcPts val="0"/>
              </a:spcBef>
              <a:buNone/>
            </a:pPr>
            <a:r>
              <a:rPr sz="1200" lang="nl" i="1">
                <a:solidFill>
                  <a:schemeClr val="dk1"/>
                </a:solidFill>
                <a:latin typeface="Calibri"/>
                <a:ea typeface="Calibri"/>
                <a:cs typeface="Calibri"/>
                <a:sym typeface="Calibri"/>
              </a:rPr>
              <a:t>&lt;/body&gt;</a:t>
            </a:r>
          </a:p>
          <a:p>
            <a:pPr rtl="0" lvl="0">
              <a:spcBef>
                <a:spcPts val="0"/>
              </a:spcBef>
              <a:buNone/>
            </a:pPr>
            <a:r>
              <a:rPr sz="1200" lang="nl" i="1">
                <a:solidFill>
                  <a:schemeClr val="dk1"/>
                </a:solidFill>
                <a:latin typeface="Calibri"/>
                <a:ea typeface="Calibri"/>
                <a:cs typeface="Calibri"/>
                <a:sym typeface="Calibri"/>
              </a:rPr>
              <a:t>&lt;/html&gt;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y="0" x="0"/>
          <a:ext cy="0" cx="0"/>
          <a:chOff y="0" x="0"/>
          <a:chExt cy="0" cx="0"/>
        </a:xfrm>
      </p:grpSpPr>
      <p:sp>
        <p:nvSpPr>
          <p:cNvPr id="137" name="Shape 137"/>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nl"/>
              <a:t>Filter [R]</a:t>
            </a:r>
          </a:p>
        </p:txBody>
      </p:sp>
      <p:sp>
        <p:nvSpPr>
          <p:cNvPr id="138" name="Shape 138"/>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None/>
            </a:pPr>
            <a:r>
              <a:rPr sz="1200" lang="nl" i="1">
                <a:solidFill>
                  <a:schemeClr val="dk1"/>
                </a:solidFill>
                <a:latin typeface="Calibri"/>
                <a:ea typeface="Calibri"/>
                <a:cs typeface="Calibri"/>
                <a:sym typeface="Calibri"/>
              </a:rPr>
              <a:t>=&gt; filters.js</a:t>
            </a:r>
          </a:p>
          <a:p>
            <a:pPr rtl="0" lvl="0">
              <a:spcBef>
                <a:spcPts val="0"/>
              </a:spcBef>
              <a:buNone/>
            </a:pPr>
            <a:r>
              <a:t/>
            </a:r>
            <a:endParaRPr sz="1200" i="1">
              <a:solidFill>
                <a:schemeClr val="dk1"/>
              </a:solidFill>
              <a:latin typeface="Calibri"/>
              <a:ea typeface="Calibri"/>
              <a:cs typeface="Calibri"/>
              <a:sym typeface="Calibri"/>
            </a:endParaRPr>
          </a:p>
          <a:p>
            <a:pPr rtl="0" lvl="0">
              <a:spcBef>
                <a:spcPts val="0"/>
              </a:spcBef>
              <a:buNone/>
            </a:pPr>
            <a:r>
              <a:rPr sz="1200" lang="nl" i="1">
                <a:solidFill>
                  <a:schemeClr val="dk1"/>
                </a:solidFill>
                <a:latin typeface="Calibri"/>
                <a:ea typeface="Calibri"/>
                <a:cs typeface="Calibri"/>
                <a:sym typeface="Calibri"/>
              </a:rPr>
              <a:t>myApp.filter('reverse', function (Data) {</a:t>
            </a:r>
          </a:p>
          <a:p>
            <a:pPr rtl="0" lvl="0">
              <a:spcBef>
                <a:spcPts val="0"/>
              </a:spcBef>
              <a:buNone/>
            </a:pPr>
            <a:r>
              <a:rPr sz="1200" lang="nl" i="1">
                <a:solidFill>
                  <a:schemeClr val="dk1"/>
                </a:solidFill>
                <a:latin typeface="Calibri"/>
                <a:ea typeface="Calibri"/>
                <a:cs typeface="Calibri"/>
                <a:sym typeface="Calibri"/>
              </a:rPr>
              <a:t>  return function (text) {</a:t>
            </a:r>
          </a:p>
          <a:p>
            <a:pPr rtl="0" lvl="0">
              <a:spcBef>
                <a:spcPts val="0"/>
              </a:spcBef>
              <a:buNone/>
            </a:pPr>
            <a:r>
              <a:rPr sz="1200" lang="nl" i="1">
                <a:solidFill>
                  <a:schemeClr val="dk1"/>
                </a:solidFill>
                <a:latin typeface="Calibri"/>
                <a:ea typeface="Calibri"/>
                <a:cs typeface="Calibri"/>
                <a:sym typeface="Calibri"/>
              </a:rPr>
              <a:t>    return text.split("").reverse().join("") + Data.message;</a:t>
            </a:r>
          </a:p>
          <a:p>
            <a:pPr rtl="0" lvl="0">
              <a:spcBef>
                <a:spcPts val="0"/>
              </a:spcBef>
              <a:buNone/>
            </a:pPr>
            <a:r>
              <a:rPr sz="1200" lang="nl" i="1">
                <a:solidFill>
                  <a:schemeClr val="dk1"/>
                </a:solidFill>
                <a:latin typeface="Calibri"/>
                <a:ea typeface="Calibri"/>
                <a:cs typeface="Calibri"/>
                <a:sym typeface="Calibri"/>
              </a:rPr>
              <a:t>  }</a:t>
            </a:r>
          </a:p>
          <a:p>
            <a:pPr rtl="0" lvl="0">
              <a:spcBef>
                <a:spcPts val="0"/>
              </a:spcBef>
              <a:buNone/>
            </a:pPr>
            <a:r>
              <a:rPr sz="1200" lang="nl" i="1">
                <a:solidFill>
                  <a:schemeClr val="dk1"/>
                </a:solidFill>
                <a:latin typeface="Calibri"/>
                <a:ea typeface="Calibri"/>
                <a:cs typeface="Calibri"/>
                <a:sym typeface="Calibri"/>
              </a:rPr>
              <a:t>}</a:t>
            </a:r>
          </a:p>
          <a:p>
            <a:pPr rtl="0" lvl="0">
              <a:spcBef>
                <a:spcPts val="0"/>
              </a:spcBef>
              <a:buNone/>
            </a:pPr>
            <a:r>
              <a:t/>
            </a:r>
            <a:endParaRPr sz="1200" i="1">
              <a:solidFill>
                <a:schemeClr val="dk1"/>
              </a:solidFill>
              <a:latin typeface="Calibri"/>
              <a:ea typeface="Calibri"/>
              <a:cs typeface="Calibri"/>
              <a:sym typeface="Calibri"/>
            </a:endParaRPr>
          </a:p>
          <a:p>
            <a:pPr rtl="0" lvl="0">
              <a:spcBef>
                <a:spcPts val="0"/>
              </a:spcBef>
              <a:buNone/>
            </a:pPr>
            <a:r>
              <a:t/>
            </a:r>
            <a:endParaRPr sz="1200">
              <a:solidFill>
                <a:schemeClr val="dk1"/>
              </a:solidFill>
              <a:latin typeface="Calibri"/>
              <a:ea typeface="Calibri"/>
              <a:cs typeface="Calibri"/>
              <a:sym typeface="Calibri"/>
            </a:endParaRPr>
          </a:p>
          <a:p>
            <a:pPr rtl="0" lvl="0">
              <a:spcBef>
                <a:spcPts val="0"/>
              </a:spcBef>
              <a:buNone/>
            </a:pPr>
            <a:r>
              <a:t/>
            </a:r>
            <a:endParaRPr sz="1200" i="1">
              <a:solidFill>
                <a:schemeClr val="dk1"/>
              </a:solidFill>
              <a:latin typeface="Calibri"/>
              <a:ea typeface="Calibri"/>
              <a:cs typeface="Calibri"/>
              <a:sym typeface="Calibri"/>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y="0" x="0"/>
          <a:ext cy="0" cx="0"/>
          <a:chOff y="0" x="0"/>
          <a:chExt cy="0" cx="0"/>
        </a:xfrm>
      </p:grpSpPr>
      <p:sp>
        <p:nvSpPr>
          <p:cNvPr id="34" name="Shape 34"/>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nl"/>
              <a:t>Inhoudsopgave [S]</a:t>
            </a:r>
          </a:p>
        </p:txBody>
      </p:sp>
      <p:graphicFrame>
        <p:nvGraphicFramePr>
          <p:cNvPr id="35" name="Shape 35"/>
          <p:cNvGraphicFramePr/>
          <p:nvPr/>
        </p:nvGraphicFramePr>
        <p:xfrm>
          <a:off y="1460825" x="460900"/>
          <a:ext cy="3000000" cx="3000000"/>
        </p:xfrm>
        <a:graphic>
          <a:graphicData uri="http://schemas.openxmlformats.org/drawingml/2006/table">
            <a:tbl>
              <a:tblPr>
                <a:noFill/>
                <a:tableStyleId>{9B7A20B4-94A5-4527-A33D-3C7DE8E6674F}</a:tableStyleId>
              </a:tblPr>
              <a:tblGrid>
                <a:gridCol w="4111100"/>
                <a:gridCol w="4111100"/>
              </a:tblGrid>
              <a:tr h="3460950">
                <a:tc>
                  <a:txBody>
                    <a:bodyPr>
                      <a:noAutofit/>
                    </a:bodyPr>
                    <a:lstStyle/>
                    <a:p>
                      <a:pPr rtl="0" lvl="0" indent="-330200" marL="457200">
                        <a:spcBef>
                          <a:spcPts val="600"/>
                        </a:spcBef>
                        <a:buClr>
                          <a:schemeClr val="dk2"/>
                        </a:buClr>
                        <a:buSzPct val="100000"/>
                        <a:buFont typeface="Arial"/>
                        <a:buChar char="●"/>
                      </a:pPr>
                      <a:r>
                        <a:rPr sz="1600" lang="nl">
                          <a:solidFill>
                            <a:schemeClr val="dk2"/>
                          </a:solidFill>
                        </a:rPr>
                        <a:t>Introductie</a:t>
                      </a:r>
                    </a:p>
                    <a:p>
                      <a:pPr rtl="0" lvl="0" indent="-330200" marL="457200">
                        <a:spcBef>
                          <a:spcPts val="600"/>
                        </a:spcBef>
                        <a:buClr>
                          <a:schemeClr val="dk2"/>
                        </a:buClr>
                        <a:buSzPct val="100000"/>
                        <a:buFont typeface="Arial"/>
                        <a:buChar char="●"/>
                      </a:pPr>
                      <a:r>
                        <a:rPr sz="1600" lang="nl">
                          <a:solidFill>
                            <a:schemeClr val="dk2"/>
                          </a:solidFill>
                        </a:rPr>
                        <a:t>Historie</a:t>
                      </a:r>
                    </a:p>
                    <a:p>
                      <a:pPr rtl="0" lvl="0" indent="-330200" marL="457200">
                        <a:spcBef>
                          <a:spcPts val="600"/>
                        </a:spcBef>
                        <a:buClr>
                          <a:schemeClr val="dk2"/>
                        </a:buClr>
                        <a:buSzPct val="100000"/>
                        <a:buFont typeface="Arial"/>
                        <a:buChar char="●"/>
                      </a:pPr>
                      <a:r>
                        <a:rPr sz="1600" lang="nl">
                          <a:solidFill>
                            <a:schemeClr val="dk2"/>
                          </a:solidFill>
                        </a:rPr>
                        <a:t>Two-way Data Binding</a:t>
                      </a:r>
                    </a:p>
                    <a:p>
                      <a:pPr rtl="0" lvl="0" indent="-330200" marL="457200">
                        <a:spcBef>
                          <a:spcPts val="600"/>
                        </a:spcBef>
                        <a:buClr>
                          <a:schemeClr val="dk2"/>
                        </a:buClr>
                        <a:buSzPct val="100000"/>
                        <a:buFont typeface="Arial"/>
                        <a:buChar char="●"/>
                      </a:pPr>
                      <a:r>
                        <a:rPr sz="1600" lang="nl">
                          <a:solidFill>
                            <a:schemeClr val="dk2"/>
                          </a:solidFill>
                        </a:rPr>
                        <a:t>Scope</a:t>
                      </a:r>
                    </a:p>
                    <a:p>
                      <a:pPr rtl="0" lvl="0" indent="-330200" marL="457200">
                        <a:spcBef>
                          <a:spcPts val="600"/>
                        </a:spcBef>
                        <a:buClr>
                          <a:schemeClr val="dk2"/>
                        </a:buClr>
                        <a:buSzPct val="100000"/>
                        <a:buFont typeface="Arial"/>
                        <a:buChar char="●"/>
                      </a:pPr>
                      <a:r>
                        <a:rPr sz="1600" lang="nl">
                          <a:solidFill>
                            <a:schemeClr val="dk2"/>
                          </a:solidFill>
                        </a:rPr>
                        <a:t>Dependency Injection</a:t>
                      </a:r>
                    </a:p>
                    <a:p>
                      <a:pPr rtl="0" lvl="0" indent="-330200" marL="457200">
                        <a:spcBef>
                          <a:spcPts val="600"/>
                        </a:spcBef>
                        <a:buClr>
                          <a:schemeClr val="dk2"/>
                        </a:buClr>
                        <a:buSzPct val="100000"/>
                        <a:buFont typeface="Arial"/>
                        <a:buChar char="●"/>
                      </a:pPr>
                      <a:r>
                        <a:rPr sz="1600" lang="nl">
                          <a:solidFill>
                            <a:schemeClr val="dk2"/>
                          </a:solidFill>
                        </a:rPr>
                        <a:t>Controller</a:t>
                      </a:r>
                    </a:p>
                    <a:p>
                      <a:pPr rtl="0" lvl="0" indent="-330200" marL="457200">
                        <a:spcBef>
                          <a:spcPts val="600"/>
                        </a:spcBef>
                        <a:buClr>
                          <a:schemeClr val="dk2"/>
                        </a:buClr>
                        <a:buSzPct val="100000"/>
                        <a:buFont typeface="Arial"/>
                        <a:buChar char="●"/>
                      </a:pPr>
                      <a:r>
                        <a:rPr sz="1600" lang="nl">
                          <a:solidFill>
                            <a:schemeClr val="dk2"/>
                          </a:solidFill>
                        </a:rPr>
                        <a:t>Model</a:t>
                      </a:r>
                    </a:p>
                    <a:p>
                      <a:pPr rtl="0" lvl="0" indent="-330200" marL="457200">
                        <a:spcBef>
                          <a:spcPts val="600"/>
                        </a:spcBef>
                        <a:buClr>
                          <a:schemeClr val="dk2"/>
                        </a:buClr>
                        <a:buSzPct val="100000"/>
                        <a:buFont typeface="Arial"/>
                        <a:buChar char="●"/>
                      </a:pPr>
                      <a:r>
                        <a:rPr sz="1600" lang="nl">
                          <a:solidFill>
                            <a:schemeClr val="dk2"/>
                          </a:solidFill>
                        </a:rPr>
                        <a:t>View</a:t>
                      </a:r>
                    </a:p>
                    <a:p>
                      <a:pPr rtl="0" lvl="0" indent="-330200" marL="457200">
                        <a:spcBef>
                          <a:spcPts val="600"/>
                        </a:spcBef>
                        <a:buClr>
                          <a:schemeClr val="dk2"/>
                        </a:buClr>
                        <a:buSzPct val="100000"/>
                        <a:buFont typeface="Arial"/>
                        <a:buChar char="●"/>
                      </a:pPr>
                      <a:r>
                        <a:rPr sz="1600" lang="nl">
                          <a:solidFill>
                            <a:schemeClr val="dk2"/>
                          </a:solidFill>
                        </a:rPr>
                        <a:t>Service, Factory en Provider</a:t>
                      </a:r>
                    </a:p>
                    <a:p>
                      <a:pPr rtl="0" lvl="0" indent="-330200" marL="457200">
                        <a:spcBef>
                          <a:spcPts val="600"/>
                        </a:spcBef>
                        <a:buClr>
                          <a:schemeClr val="dk2"/>
                        </a:buClr>
                        <a:buSzPct val="100000"/>
                        <a:buFont typeface="Arial"/>
                        <a:buChar char="●"/>
                      </a:pPr>
                      <a:r>
                        <a:rPr sz="1600" lang="nl">
                          <a:solidFill>
                            <a:schemeClr val="dk2"/>
                          </a:solidFill>
                        </a:rPr>
                        <a:t>Filter</a:t>
                      </a:r>
                    </a:p>
                    <a:p>
                      <a:pPr rtl="0" lvl="0" indent="-330200" marL="457200">
                        <a:spcBef>
                          <a:spcPts val="600"/>
                        </a:spcBef>
                        <a:buClr>
                          <a:schemeClr val="dk2"/>
                        </a:buClr>
                        <a:buSzPct val="100000"/>
                        <a:buFont typeface="Arial"/>
                        <a:buChar char="●"/>
                      </a:pPr>
                      <a:r>
                        <a:rPr sz="1600" lang="nl">
                          <a:solidFill>
                            <a:schemeClr val="dk2"/>
                          </a:solidFill>
                        </a:rPr>
                        <a:t>Directive</a:t>
                      </a:r>
                    </a:p>
                    <a:p>
                      <a:pPr rtl="0" lvl="0">
                        <a:spcBef>
                          <a:spcPts val="0"/>
                        </a:spcBef>
                        <a:buNone/>
                      </a:pPr>
                      <a:r>
                        <a:t/>
                      </a:r>
                      <a:endParaRPr/>
                    </a:p>
                  </a:txBody>
                  <a:tcPr marR="91425" marB="91425" marT="91425" marL="91425">
                    <a:lnL w="9525" cap="flat">
                      <a:solidFill>
                        <a:srgbClr val="000000">
                          <a:alpha val="0"/>
                        </a:srgbClr>
                      </a:solidFill>
                      <a:prstDash val="solid"/>
                      <a:round/>
                      <a:headEnd w="med" len="med" type="none"/>
                      <a:tailEnd w="med" len="med" type="none"/>
                    </a:lnL>
                    <a:lnR w="9525" cap="flat">
                      <a:solidFill>
                        <a:schemeClr val="lt1">
                          <a:alpha val="0"/>
                        </a:schemeClr>
                      </a:solidFill>
                      <a:prstDash val="solid"/>
                      <a:round/>
                      <a:headEnd w="med" len="med" type="none"/>
                      <a:tailEnd w="med" len="med" type="none"/>
                    </a:lnR>
                    <a:lnT w="9525" cap="flat">
                      <a:solidFill>
                        <a:srgbClr val="000000">
                          <a:alpha val="0"/>
                        </a:srgbClr>
                      </a:solidFill>
                      <a:prstDash val="solid"/>
                      <a:round/>
                      <a:headEnd w="med" len="med" type="none"/>
                      <a:tailEnd w="med" len="med" type="none"/>
                    </a:lnT>
                    <a:lnB w="9525" cap="flat">
                      <a:solidFill>
                        <a:srgbClr val="000000">
                          <a:alpha val="0"/>
                        </a:srgbClr>
                      </a:solidFill>
                      <a:prstDash val="solid"/>
                      <a:round/>
                      <a:headEnd w="med" len="med" type="none"/>
                      <a:tailEnd w="med" len="med" type="none"/>
                    </a:lnB>
                  </a:tcPr>
                </a:tc>
                <a:tc>
                  <a:txBody>
                    <a:bodyPr>
                      <a:noAutofit/>
                    </a:bodyPr>
                    <a:lstStyle/>
                    <a:p>
                      <a:pPr rtl="0" lvl="0" indent="-330200" marL="457200">
                        <a:spcBef>
                          <a:spcPts val="600"/>
                        </a:spcBef>
                        <a:buClr>
                          <a:schemeClr val="dk2"/>
                        </a:buClr>
                        <a:buSzPct val="100000"/>
                        <a:buFont typeface="Arial"/>
                        <a:buChar char="●"/>
                      </a:pPr>
                      <a:r>
                        <a:rPr sz="1600" lang="nl">
                          <a:solidFill>
                            <a:schemeClr val="dk2"/>
                          </a:solidFill>
                        </a:rPr>
                        <a:t>Voor meer informatie</a:t>
                      </a:r>
                    </a:p>
                    <a:p>
                      <a:pPr rtl="0" lvl="0" indent="-330200" marL="457200">
                        <a:spcBef>
                          <a:spcPts val="600"/>
                        </a:spcBef>
                        <a:buClr>
                          <a:schemeClr val="dk2"/>
                        </a:buClr>
                        <a:buSzPct val="100000"/>
                        <a:buFont typeface="Arial"/>
                        <a:buChar char="●"/>
                      </a:pPr>
                      <a:r>
                        <a:rPr sz="1600" lang="nl">
                          <a:solidFill>
                            <a:schemeClr val="dk2"/>
                          </a:solidFill>
                        </a:rPr>
                        <a:t>Vragen</a:t>
                      </a:r>
                    </a:p>
                    <a:p>
                      <a:pPr rtl="0" lvl="0" indent="-330200" marL="457200">
                        <a:spcBef>
                          <a:spcPts val="600"/>
                        </a:spcBef>
                        <a:buClr>
                          <a:schemeClr val="dk2"/>
                        </a:buClr>
                        <a:buSzPct val="100000"/>
                        <a:buFont typeface="Arial"/>
                        <a:buChar char="●"/>
                      </a:pPr>
                      <a:r>
                        <a:rPr sz="1600" lang="nl">
                          <a:solidFill>
                            <a:schemeClr val="dk2"/>
                          </a:solidFill>
                        </a:rPr>
                        <a:t>Aan de slag</a:t>
                      </a:r>
                    </a:p>
                  </a:txBody>
                  <a:tcPr marR="91425" marB="91425" marT="91425" marL="91425">
                    <a:lnL w="9525" cap="flat">
                      <a:solidFill>
                        <a:schemeClr val="lt1">
                          <a:alpha val="0"/>
                        </a:schemeClr>
                      </a:solidFill>
                      <a:prstDash val="solid"/>
                      <a:round/>
                      <a:headEnd w="med" len="med" type="none"/>
                      <a:tailEnd w="med" len="med" type="none"/>
                    </a:lnL>
                    <a:lnR w="9525" cap="flat">
                      <a:solidFill>
                        <a:srgbClr val="000000">
                          <a:alpha val="0"/>
                        </a:srgbClr>
                      </a:solidFill>
                      <a:prstDash val="solid"/>
                      <a:round/>
                      <a:headEnd w="med" len="med" type="none"/>
                      <a:tailEnd w="med" len="med" type="none"/>
                    </a:lnR>
                    <a:lnT w="9525" cap="flat">
                      <a:solidFill>
                        <a:srgbClr val="000000">
                          <a:alpha val="0"/>
                        </a:srgbClr>
                      </a:solidFill>
                      <a:prstDash val="solid"/>
                      <a:round/>
                      <a:headEnd w="med" len="med" type="none"/>
                      <a:tailEnd w="med" len="med" type="none"/>
                    </a:lnT>
                    <a:lnB w="9525" cap="flat">
                      <a:solidFill>
                        <a:srgbClr val="000000">
                          <a:alpha val="0"/>
                        </a:srgbClr>
                      </a:solidFill>
                      <a:prstDash val="solid"/>
                      <a:round/>
                      <a:headEnd w="med" len="med" type="none"/>
                      <a:tailEnd w="med" len="med" type="none"/>
                    </a:lnB>
                  </a:tcPr>
                </a:tc>
              </a:tr>
            </a:tbl>
          </a:graphicData>
        </a:graphic>
      </p:graphicFrame>
      <p:sp>
        <p:nvSpPr>
          <p:cNvPr id="36" name="Shape 36"/>
          <p:cNvSpPr txBox="1"/>
          <p:nvPr/>
        </p:nvSpPr>
        <p:spPr>
          <a:xfrm>
            <a:off y="4187025" x="5738775"/>
            <a:ext cy="735599" cx="2948099"/>
          </a:xfrm>
          <a:prstGeom prst="rect">
            <a:avLst/>
          </a:prstGeom>
          <a:noFill/>
          <a:ln>
            <a:noFill/>
          </a:ln>
        </p:spPr>
        <p:txBody>
          <a:bodyPr bIns="91425" rIns="91425" lIns="91425" tIns="91425" anchor="t" anchorCtr="0">
            <a:noAutofit/>
          </a:bodyPr>
          <a:lstStyle/>
          <a:p>
            <a:pPr algn="r" rtl="0">
              <a:spcBef>
                <a:spcPts val="0"/>
              </a:spcBef>
              <a:buNone/>
            </a:pPr>
            <a:r>
              <a:rPr sz="1800" lang="nl">
                <a:solidFill>
                  <a:schemeClr val="dk2"/>
                </a:solidFill>
              </a:rPr>
              <a:t>Duur: </a:t>
            </a:r>
          </a:p>
          <a:p>
            <a:pPr algn="r">
              <a:spcBef>
                <a:spcPts val="0"/>
              </a:spcBef>
              <a:buNone/>
            </a:pPr>
            <a:r>
              <a:rPr sz="1800" lang="nl">
                <a:solidFill>
                  <a:schemeClr val="dk2"/>
                </a:solidFill>
              </a:rPr>
              <a:t>[0] minuten</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y="0" x="0"/>
          <a:ext cy="0" cx="0"/>
          <a:chOff y="0" x="0"/>
          <a:chExt cy="0" cx="0"/>
        </a:xfrm>
      </p:grpSpPr>
      <p:sp>
        <p:nvSpPr>
          <p:cNvPr id="143" name="Shape 143"/>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nl"/>
              <a:t>Directive [S]</a:t>
            </a:r>
          </a:p>
        </p:txBody>
      </p:sp>
      <p:sp>
        <p:nvSpPr>
          <p:cNvPr id="144" name="Shape 144"/>
          <p:cNvSpPr txBox="1"/>
          <p:nvPr>
            <p:ph idx="1" type="body"/>
          </p:nvPr>
        </p:nvSpPr>
        <p:spPr>
          <a:xfrm>
            <a:off y="1460499" x="457200"/>
            <a:ext cy="3465299" cx="8229600"/>
          </a:xfrm>
          <a:prstGeom prst="rect">
            <a:avLst/>
          </a:prstGeom>
        </p:spPr>
        <p:txBody>
          <a:bodyPr bIns="91425" rIns="91425" lIns="91425" tIns="91425" anchor="t" anchorCtr="0">
            <a:noAutofit/>
          </a:bodyPr>
          <a:lstStyle/>
          <a:p>
            <a:pPr rtl="0">
              <a:spcBef>
                <a:spcPts val="0"/>
              </a:spcBef>
              <a:buNone/>
            </a:pPr>
            <a:r>
              <a:rPr lang="nl"/>
              <a:t>ng-bind</a:t>
            </a:r>
          </a:p>
          <a:p>
            <a:pPr rtl="0">
              <a:spcBef>
                <a:spcPts val="0"/>
              </a:spcBef>
              <a:buNone/>
            </a:pPr>
            <a:r>
              <a:rPr lang="nl"/>
              <a:t>ng-if</a:t>
            </a:r>
          </a:p>
          <a:p>
            <a:pPr rtl="0">
              <a:spcBef>
                <a:spcPts val="0"/>
              </a:spcBef>
              <a:buNone/>
            </a:pPr>
            <a:r>
              <a:rPr lang="nl"/>
              <a:t>ng-repeat</a:t>
            </a:r>
          </a:p>
          <a:p>
            <a:pPr rtl="0">
              <a:spcBef>
                <a:spcPts val="0"/>
              </a:spcBef>
              <a:buNone/>
            </a:pPr>
            <a:r>
              <a:rPr lang="nl"/>
              <a:t>ng-model</a:t>
            </a:r>
          </a:p>
          <a:p>
            <a:pPr rtl="0">
              <a:spcBef>
                <a:spcPts val="0"/>
              </a:spcBef>
              <a:buNone/>
            </a:pPr>
            <a:r>
              <a:rPr lang="nl"/>
              <a:t>ng-click</a:t>
            </a:r>
          </a:p>
          <a:p>
            <a:pPr>
              <a:spcBef>
                <a:spcPts val="0"/>
              </a:spcBef>
              <a:buNone/>
            </a:pPr>
            <a:r>
              <a:rPr lang="nl"/>
              <a:t>ng-class (de meest bekende en gebruikte pakken - meer te vinden op MEER INFO sheet)</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y="0" x="0"/>
          <a:ext cy="0" cx="0"/>
          <a:chOff y="0" x="0"/>
          <a:chExt cy="0" cx="0"/>
        </a:xfrm>
      </p:grpSpPr>
      <p:sp>
        <p:nvSpPr>
          <p:cNvPr id="149" name="Shape 149"/>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nl"/>
              <a:t>Directive (zelf creëren) [S]</a:t>
            </a:r>
          </a:p>
        </p:txBody>
      </p:sp>
      <p:sp>
        <p:nvSpPr>
          <p:cNvPr id="150" name="Shape 150"/>
          <p:cNvSpPr txBox="1"/>
          <p:nvPr>
            <p:ph idx="1" type="body"/>
          </p:nvPr>
        </p:nvSpPr>
        <p:spPr>
          <a:xfrm>
            <a:off y="1460499" x="457200"/>
            <a:ext cy="3465299" cx="8229600"/>
          </a:xfrm>
          <a:prstGeom prst="rect">
            <a:avLst/>
          </a:prstGeom>
        </p:spPr>
        <p:txBody>
          <a:bodyPr bIns="91425" rIns="91425" lIns="91425" tIns="91425" anchor="t" anchorCtr="0">
            <a:noAutofit/>
          </a:bodyPr>
          <a:lstStyle/>
          <a:p>
            <a:pPr rtl="0">
              <a:spcBef>
                <a:spcPts val="0"/>
              </a:spcBef>
              <a:buNone/>
            </a:pPr>
            <a:r>
              <a:rPr b="1" sz="1800" lang="nl"/>
              <a:t>Doel</a:t>
            </a:r>
          </a:p>
          <a:p>
            <a:pPr rtl="0">
              <a:spcBef>
                <a:spcPts val="0"/>
              </a:spcBef>
              <a:buNone/>
            </a:pPr>
            <a:r>
              <a:rPr sz="1800" lang="nl"/>
              <a:t>Je kan eigen HTML tags aanmaken waarmee je de DOM kan veranderen</a:t>
            </a:r>
          </a:p>
          <a:p>
            <a:pPr rtl="0">
              <a:spcBef>
                <a:spcPts val="0"/>
              </a:spcBef>
              <a:buNone/>
            </a:pPr>
            <a:r>
              <a:t/>
            </a:r>
            <a:endParaRPr sz="1800"/>
          </a:p>
          <a:p>
            <a:pPr rtl="0" lvl="0">
              <a:spcBef>
                <a:spcPts val="0"/>
              </a:spcBef>
              <a:buClr>
                <a:schemeClr val="dk1"/>
              </a:buClr>
              <a:buSzPct val="61111"/>
              <a:buFont typeface="Arial"/>
              <a:buNone/>
            </a:pPr>
            <a:r>
              <a:rPr b="1" sz="1800" lang="nl"/>
              <a:t>Directive</a:t>
            </a:r>
          </a:p>
          <a:p>
            <a:pPr rtl="0">
              <a:spcBef>
                <a:spcPts val="0"/>
              </a:spcBef>
              <a:buNone/>
            </a:pPr>
            <a:r>
              <a:rPr sz="1800" lang="nl"/>
              <a:t>&lt;sander-tag title="Lastname" property="lastname"&gt;&lt;/sander-tag&gt;</a:t>
            </a:r>
          </a:p>
          <a:p>
            <a:pPr rtl="0">
              <a:spcBef>
                <a:spcPts val="0"/>
              </a:spcBef>
              <a:buNone/>
            </a:pPr>
            <a:r>
              <a:t/>
            </a:r>
            <a:endParaRPr sz="1800"/>
          </a:p>
          <a:p>
            <a:pPr rtl="0">
              <a:spcBef>
                <a:spcPts val="0"/>
              </a:spcBef>
              <a:buNone/>
            </a:pPr>
            <a:r>
              <a:rPr b="1" sz="1800" lang="nl"/>
              <a:t>Directive genereert</a:t>
            </a:r>
          </a:p>
          <a:p>
            <a:pPr rtl="0" lvl="0">
              <a:spcBef>
                <a:spcPts val="0"/>
              </a:spcBef>
              <a:buClr>
                <a:schemeClr val="dk1"/>
              </a:buClr>
              <a:buSzPct val="61111"/>
              <a:buFont typeface="Arial"/>
              <a:buNone/>
            </a:pPr>
            <a:r>
              <a:rPr sz="1800" lang="nl"/>
              <a:t>&lt;div&gt;&lt;label for="lastname"&gt;Lastname&lt;/label&gt;&lt;input type="text" ng-model="lastname" id="lastname"&gt;&lt;/div&gt;</a:t>
            </a:r>
          </a:p>
          <a:p>
            <a:pPr>
              <a:spcBef>
                <a:spcPts val="0"/>
              </a:spcBef>
              <a:buNone/>
            </a:pPr>
            <a:r>
              <a:t/>
            </a:r>
            <a:endParaRPr sz="1800"/>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y="0" x="0"/>
          <a:ext cy="0" cx="0"/>
          <a:chOff y="0" x="0"/>
          <a:chExt cy="0" cx="0"/>
        </a:xfrm>
      </p:grpSpPr>
      <p:sp>
        <p:nvSpPr>
          <p:cNvPr id="155" name="Shape 155"/>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nl"/>
              <a:t>Voor meer informatie</a:t>
            </a:r>
          </a:p>
        </p:txBody>
      </p:sp>
      <p:sp>
        <p:nvSpPr>
          <p:cNvPr id="156" name="Shape 156"/>
          <p:cNvSpPr txBox="1"/>
          <p:nvPr>
            <p:ph idx="1" type="body"/>
          </p:nvPr>
        </p:nvSpPr>
        <p:spPr>
          <a:xfrm>
            <a:off y="1460499" x="457200"/>
            <a:ext cy="3465299" cx="8229600"/>
          </a:xfrm>
          <a:prstGeom prst="rect">
            <a:avLst/>
          </a:prstGeom>
        </p:spPr>
        <p:txBody>
          <a:bodyPr bIns="91425" rIns="91425" lIns="91425" tIns="91425" anchor="t" anchorCtr="0">
            <a:noAutofit/>
          </a:bodyPr>
          <a:lstStyle/>
          <a:p>
            <a:pPr rtl="0">
              <a:spcBef>
                <a:spcPts val="0"/>
              </a:spcBef>
              <a:buNone/>
            </a:pPr>
            <a:r>
              <a:rPr lang="nl"/>
              <a:t>AngularJS		</a:t>
            </a:r>
            <a:r>
              <a:rPr u="sng" lang="nl">
                <a:solidFill>
                  <a:schemeClr val="hlink"/>
                </a:solidFill>
                <a:hlinkClick r:id="rId3"/>
              </a:rPr>
              <a:t>https://angularjs.org/</a:t>
            </a:r>
          </a:p>
          <a:p>
            <a:pPr rtl="0">
              <a:spcBef>
                <a:spcPts val="0"/>
              </a:spcBef>
              <a:buNone/>
            </a:pPr>
            <a:r>
              <a:rPr lang="nl"/>
              <a:t>Tutorial			…</a:t>
            </a:r>
          </a:p>
          <a:p>
            <a:pPr>
              <a:spcBef>
                <a:spcPts val="0"/>
              </a:spcBef>
              <a:buNone/>
            </a:pPr>
            <a:r>
              <a:rPr lang="nl"/>
              <a:t>etc.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y="0" x="0"/>
          <a:ext cy="0" cx="0"/>
          <a:chOff y="0" x="0"/>
          <a:chExt cy="0" cx="0"/>
        </a:xfrm>
      </p:grpSpPr>
      <p:sp>
        <p:nvSpPr>
          <p:cNvPr id="161" name="Shape 161"/>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nl"/>
              <a:t>Vragen [R/S]</a:t>
            </a:r>
          </a:p>
        </p:txBody>
      </p:sp>
      <p:sp>
        <p:nvSpPr>
          <p:cNvPr id="162" name="Shape 162"/>
          <p:cNvSpPr txBox="1"/>
          <p:nvPr>
            <p:ph idx="1" type="body"/>
          </p:nvPr>
        </p:nvSpPr>
        <p:spPr>
          <a:xfrm>
            <a:off y="1460499" x="457200"/>
            <a:ext cy="3465299" cx="8229600"/>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y="0" x="0"/>
          <a:ext cy="0" cx="0"/>
          <a:chOff y="0" x="0"/>
          <a:chExt cy="0" cx="0"/>
        </a:xfrm>
      </p:grpSpPr>
      <p:sp>
        <p:nvSpPr>
          <p:cNvPr id="167" name="Shape 167"/>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nl"/>
              <a:t>Aan de slag [S]</a:t>
            </a:r>
          </a:p>
        </p:txBody>
      </p:sp>
      <p:sp>
        <p:nvSpPr>
          <p:cNvPr id="168" name="Shape 168"/>
          <p:cNvSpPr txBox="1"/>
          <p:nvPr>
            <p:ph idx="1" type="body"/>
          </p:nvPr>
        </p:nvSpPr>
        <p:spPr>
          <a:xfrm>
            <a:off y="1460499" x="457200"/>
            <a:ext cy="3465299" cx="8229600"/>
          </a:xfrm>
          <a:prstGeom prst="rect">
            <a:avLst/>
          </a:prstGeom>
        </p:spPr>
        <p:txBody>
          <a:bodyPr bIns="91425" rIns="91425" lIns="91425" tIns="91425" anchor="t" anchorCtr="0">
            <a:noAutofit/>
          </a:bodyPr>
          <a:lstStyle/>
          <a:p>
            <a:pPr rtl="0">
              <a:spcBef>
                <a:spcPts val="0"/>
              </a:spcBef>
              <a:buNone/>
            </a:pPr>
            <a:r>
              <a:rPr lang="nl"/>
              <a:t>^ stof behandelen</a:t>
            </a:r>
          </a:p>
          <a:p>
            <a:pPr lvl="0" indent="-419100" marL="457200">
              <a:spcBef>
                <a:spcPts val="0"/>
              </a:spcBef>
              <a:buClr>
                <a:schemeClr val="dk2"/>
              </a:buClr>
              <a:buSzPct val="100000"/>
              <a:buFont typeface="Arial"/>
              <a:buChar char="+"/>
            </a:pPr>
            <a:r>
              <a:rPr lang="nl"/>
              <a:t>als ze klaar zijn, extra stof</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nl"/>
              <a:t>TO DO</a:t>
            </a:r>
          </a:p>
        </p:txBody>
      </p:sp>
      <p:sp>
        <p:nvSpPr>
          <p:cNvPr id="42" name="Shape 42"/>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Clr>
                <a:schemeClr val="dk1"/>
              </a:buClr>
              <a:buSzPct val="36666"/>
              <a:buFont typeface="Arial"/>
              <a:buNone/>
            </a:pPr>
            <a:r>
              <a:rPr lang="nl"/>
              <a:t>Elke sheet:</a:t>
            </a:r>
          </a:p>
          <a:p>
            <a:pPr rtl="0" lvl="0" indent="-419100" marL="457200">
              <a:spcBef>
                <a:spcPts val="0"/>
              </a:spcBef>
              <a:buClr>
                <a:schemeClr val="dk2"/>
              </a:buClr>
              <a:buSzPct val="100000"/>
              <a:buFont typeface="Arial"/>
              <a:buChar char="●"/>
            </a:pPr>
            <a:r>
              <a:rPr lang="nl"/>
              <a:t>Doel</a:t>
            </a:r>
          </a:p>
          <a:p>
            <a:pPr rtl="0" lvl="0" indent="-419100" marL="457200">
              <a:spcBef>
                <a:spcPts val="0"/>
              </a:spcBef>
              <a:buClr>
                <a:schemeClr val="dk2"/>
              </a:buClr>
              <a:buSzPct val="100000"/>
              <a:buFont typeface="Arial"/>
              <a:buChar char="●"/>
            </a:pPr>
            <a:r>
              <a:rPr lang="nl"/>
              <a:t>Voorbeeld</a:t>
            </a:r>
          </a:p>
          <a:p>
            <a:pPr rtl="0" lvl="0" indent="-419100" marL="457200">
              <a:spcBef>
                <a:spcPts val="0"/>
              </a:spcBef>
              <a:buClr>
                <a:schemeClr val="dk2"/>
              </a:buClr>
              <a:buSzPct val="100000"/>
              <a:buFont typeface="Arial"/>
              <a:buChar char="●"/>
            </a:pPr>
            <a:r>
              <a:rPr lang="nl"/>
              <a:t>Code</a:t>
            </a:r>
          </a:p>
          <a:p>
            <a:pPr rtl="0" lvl="0" indent="-419100" marL="457200">
              <a:spcBef>
                <a:spcPts val="0"/>
              </a:spcBef>
              <a:buClr>
                <a:schemeClr val="dk2"/>
              </a:buClr>
              <a:buSzPct val="100000"/>
              <a:buFont typeface="Arial"/>
              <a:buChar char="●"/>
            </a:pPr>
            <a:r>
              <a:rPr lang="nl"/>
              <a:t>Begripsverwarring</a:t>
            </a:r>
          </a:p>
          <a:p>
            <a:pPr rtl="0" lvl="0" indent="-419100" marL="457200">
              <a:spcBef>
                <a:spcPts val="0"/>
              </a:spcBef>
              <a:buClr>
                <a:schemeClr val="dk2"/>
              </a:buClr>
              <a:buSzPct val="100000"/>
              <a:buFont typeface="Arial"/>
              <a:buChar char="●"/>
            </a:pPr>
            <a:r>
              <a:rPr lang="nl"/>
              <a:t>Demo per topic</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nl"/>
              <a:t>Introductie [S]</a:t>
            </a:r>
          </a:p>
        </p:txBody>
      </p:sp>
      <p:sp>
        <p:nvSpPr>
          <p:cNvPr id="48" name="Shape 48"/>
          <p:cNvSpPr txBox="1"/>
          <p:nvPr>
            <p:ph idx="1" type="body"/>
          </p:nvPr>
        </p:nvSpPr>
        <p:spPr>
          <a:xfrm>
            <a:off y="1460499" x="457200"/>
            <a:ext cy="3465299" cx="8229600"/>
          </a:xfrm>
          <a:prstGeom prst="rect">
            <a:avLst/>
          </a:prstGeom>
        </p:spPr>
        <p:txBody>
          <a:bodyPr bIns="91425" rIns="91425" lIns="91425" tIns="91425" anchor="t" anchorCtr="0">
            <a:noAutofit/>
          </a:bodyPr>
          <a:lstStyle/>
          <a:p>
            <a:pPr rtl="0">
              <a:spcBef>
                <a:spcPts val="0"/>
              </a:spcBef>
              <a:buNone/>
            </a:pPr>
            <a:r>
              <a:rPr sz="1800" lang="nl"/>
              <a:t>Model-View-Controller JS framework</a:t>
            </a:r>
          </a:p>
          <a:p>
            <a:pPr rtl="0">
              <a:spcBef>
                <a:spcPts val="0"/>
              </a:spcBef>
              <a:buNone/>
            </a:pPr>
            <a:r>
              <a:rPr b="1" sz="1800" lang="nl"/>
              <a:t>PRESENTATIE </a:t>
            </a:r>
            <a:r>
              <a:rPr u="sng" sz="1800" lang="nl">
                <a:solidFill>
                  <a:schemeClr val="hlink"/>
                </a:solidFill>
                <a:hlinkClick r:id="rId3"/>
              </a:rPr>
              <a:t>https://docs.google.com/presentation/d/1PgW0y9sg8tbLYrO5cXRVwepdYFZ_dxV3qb6kTOyt5Ec/edit#slide=id.g46b77f51_0_78</a:t>
            </a:r>
            <a:r>
              <a:rPr sz="1800" lang="nl"/>
              <a:t> </a:t>
            </a:r>
          </a:p>
          <a:p>
            <a:pPr rtl="0">
              <a:spcBef>
                <a:spcPts val="0"/>
              </a:spcBef>
              <a:buNone/>
            </a:pPr>
            <a:r>
              <a:rPr b="1" sz="1800" lang="nl"/>
              <a:t>THINKSTER</a:t>
            </a:r>
          </a:p>
          <a:p>
            <a:pPr rtl="0">
              <a:spcBef>
                <a:spcPts val="0"/>
              </a:spcBef>
              <a:buNone/>
            </a:pPr>
            <a:r>
              <a:rPr u="sng" sz="1800" lang="nl">
                <a:solidFill>
                  <a:schemeClr val="hlink"/>
                </a:solidFill>
                <a:hlinkClick r:id="rId4"/>
              </a:rPr>
              <a:t>https://thinkster.io/angulartutorial/a-better-way-to-learn-angularjs/</a:t>
            </a:r>
          </a:p>
          <a:p>
            <a:pPr rtl="0">
              <a:spcBef>
                <a:spcPts val="0"/>
              </a:spcBef>
              <a:buNone/>
            </a:pPr>
            <a:r>
              <a:rPr b="1" sz="1800" lang="nl"/>
              <a:t>EXTRA</a:t>
            </a:r>
          </a:p>
          <a:p>
            <a:pPr>
              <a:spcBef>
                <a:spcPts val="0"/>
              </a:spcBef>
              <a:buNone/>
            </a:pPr>
            <a:r>
              <a:rPr u="sng" sz="1800" lang="nl">
                <a:solidFill>
                  <a:schemeClr val="hlink"/>
                </a:solidFill>
                <a:hlinkClick r:id="rId5"/>
              </a:rPr>
              <a:t>http://www.slideshare.net/sbegaudeau/angular-js-101-everything-you-need-to-know-to-get-started</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nl"/>
              <a:t>Historie [R]</a:t>
            </a:r>
          </a:p>
        </p:txBody>
      </p:sp>
      <p:sp>
        <p:nvSpPr>
          <p:cNvPr id="54" name="Shape 54"/>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Clr>
                <a:schemeClr val="dk1"/>
              </a:buClr>
              <a:buSzPct val="91666"/>
              <a:buFont typeface="Arial"/>
              <a:buNone/>
            </a:pPr>
            <a:r>
              <a:rPr sz="1200" lang="nl">
                <a:solidFill>
                  <a:schemeClr val="dk1"/>
                </a:solidFill>
                <a:latin typeface="Calibri"/>
                <a:ea typeface="Calibri"/>
                <a:cs typeface="Calibri"/>
                <a:sym typeface="Calibri"/>
              </a:rPr>
              <a:t>AngularJS as a side project from 2009</a:t>
            </a:r>
          </a:p>
          <a:p>
            <a:pPr rtl="0" lvl="0">
              <a:spcBef>
                <a:spcPts val="0"/>
              </a:spcBef>
              <a:buClr>
                <a:schemeClr val="dk1"/>
              </a:buClr>
              <a:buSzPct val="91666"/>
              <a:buFont typeface="Arial"/>
              <a:buNone/>
            </a:pPr>
            <a:r>
              <a:rPr sz="1200" lang="nl">
                <a:solidFill>
                  <a:schemeClr val="dk1"/>
                </a:solidFill>
                <a:latin typeface="Calibri"/>
                <a:ea typeface="Calibri"/>
                <a:cs typeface="Calibri"/>
                <a:sym typeface="Calibri"/>
              </a:rPr>
              <a:t>It all starter with two developers, Misko Hevery and Adam Abrons. </a:t>
            </a:r>
          </a:p>
          <a:p>
            <a:pPr rtl="0" lvl="0">
              <a:spcBef>
                <a:spcPts val="0"/>
              </a:spcBef>
              <a:buClr>
                <a:schemeClr val="dk1"/>
              </a:buClr>
              <a:buFont typeface="Arial"/>
              <a:buNone/>
            </a:pPr>
            <a:r>
              <a:t/>
            </a:r>
            <a:endParaRPr sz="1200">
              <a:solidFill>
                <a:schemeClr val="dk1"/>
              </a:solidFill>
              <a:latin typeface="Calibri"/>
              <a:ea typeface="Calibri"/>
              <a:cs typeface="Calibri"/>
              <a:sym typeface="Calibri"/>
            </a:endParaRPr>
          </a:p>
          <a:p>
            <a:pPr rtl="0" lvl="0">
              <a:spcBef>
                <a:spcPts val="0"/>
              </a:spcBef>
              <a:buClr>
                <a:schemeClr val="dk1"/>
              </a:buClr>
              <a:buSzPct val="91666"/>
              <a:buFont typeface="Arial"/>
              <a:buNone/>
            </a:pPr>
            <a:r>
              <a:rPr sz="1200" lang="nl">
                <a:solidFill>
                  <a:schemeClr val="dk1"/>
                </a:solidFill>
                <a:latin typeface="Calibri"/>
                <a:ea typeface="Calibri"/>
                <a:cs typeface="Calibri"/>
                <a:sym typeface="Calibri"/>
              </a:rPr>
              <a:t>Frustration on Google Feedback project</a:t>
            </a:r>
          </a:p>
          <a:p>
            <a:pPr rtl="0" lvl="0">
              <a:spcBef>
                <a:spcPts val="0"/>
              </a:spcBef>
              <a:buClr>
                <a:schemeClr val="dk1"/>
              </a:buClr>
              <a:buSzPct val="91666"/>
              <a:buFont typeface="Arial"/>
              <a:buNone/>
            </a:pPr>
            <a:r>
              <a:rPr sz="1200" lang="nl">
                <a:solidFill>
                  <a:schemeClr val="dk1"/>
                </a:solidFill>
                <a:latin typeface="Calibri"/>
                <a:ea typeface="Calibri"/>
                <a:cs typeface="Calibri"/>
                <a:sym typeface="Calibri"/>
              </a:rPr>
              <a:t>Bet was lost 3! Instead of two weeks it where three weeks.</a:t>
            </a:r>
          </a:p>
          <a:p>
            <a:pPr rtl="0" lvl="0">
              <a:spcBef>
                <a:spcPts val="0"/>
              </a:spcBef>
              <a:buClr>
                <a:schemeClr val="dk1"/>
              </a:buClr>
              <a:buSzPct val="91666"/>
              <a:buFont typeface="Arial"/>
              <a:buNone/>
            </a:pPr>
            <a:r>
              <a:rPr sz="1200" lang="nl">
                <a:solidFill>
                  <a:schemeClr val="dk1"/>
                </a:solidFill>
                <a:latin typeface="Calibri"/>
                <a:ea typeface="Calibri"/>
                <a:cs typeface="Calibri"/>
                <a:sym typeface="Calibri"/>
              </a:rPr>
              <a:t>17.000 to 1.500 lines of code</a:t>
            </a:r>
          </a:p>
          <a:p>
            <a:pPr rtl="0" lvl="0">
              <a:spcBef>
                <a:spcPts val="0"/>
              </a:spcBef>
              <a:buClr>
                <a:schemeClr val="dk1"/>
              </a:buClr>
              <a:buFont typeface="Arial"/>
              <a:buNone/>
            </a:pPr>
            <a:r>
              <a:t/>
            </a:r>
            <a:endParaRPr sz="1200">
              <a:solidFill>
                <a:schemeClr val="dk1"/>
              </a:solidFill>
              <a:latin typeface="Calibri"/>
              <a:ea typeface="Calibri"/>
              <a:cs typeface="Calibri"/>
              <a:sym typeface="Calibri"/>
            </a:endParaRPr>
          </a:p>
          <a:p>
            <a:pPr rtl="0" lvl="0">
              <a:spcBef>
                <a:spcPts val="0"/>
              </a:spcBef>
              <a:buClr>
                <a:schemeClr val="dk1"/>
              </a:buClr>
              <a:buSzPct val="91666"/>
              <a:buFont typeface="Arial"/>
              <a:buNone/>
            </a:pPr>
            <a:r>
              <a:rPr sz="1200" lang="nl">
                <a:solidFill>
                  <a:schemeClr val="dk1"/>
                </a:solidFill>
                <a:latin typeface="Calibri"/>
                <a:ea typeface="Calibri"/>
                <a:cs typeface="Calibri"/>
                <a:sym typeface="Calibri"/>
              </a:rPr>
              <a:t>Angular public version </a:t>
            </a:r>
          </a:p>
          <a:p>
            <a:pPr rtl="0" lvl="0">
              <a:spcBef>
                <a:spcPts val="0"/>
              </a:spcBef>
              <a:buClr>
                <a:schemeClr val="dk1"/>
              </a:buClr>
              <a:buSzPct val="91666"/>
              <a:buFont typeface="Arial"/>
              <a:buNone/>
            </a:pPr>
            <a:r>
              <a:rPr sz="1200" lang="nl">
                <a:solidFill>
                  <a:schemeClr val="dk1"/>
                </a:solidFill>
                <a:latin typeface="Calibri"/>
                <a:ea typeface="Calibri"/>
                <a:cs typeface="Calibri"/>
                <a:sym typeface="Calibri"/>
              </a:rPr>
              <a:t>Oct 20, 2010 0.9.0</a:t>
            </a:r>
          </a:p>
          <a:p>
            <a:pPr rtl="0" lvl="0">
              <a:spcBef>
                <a:spcPts val="0"/>
              </a:spcBef>
              <a:buClr>
                <a:schemeClr val="dk1"/>
              </a:buClr>
              <a:buSzPct val="91666"/>
              <a:buFont typeface="Arial"/>
              <a:buNone/>
            </a:pPr>
            <a:r>
              <a:rPr sz="1200" lang="nl">
                <a:solidFill>
                  <a:schemeClr val="dk1"/>
                </a:solidFill>
                <a:latin typeface="Calibri"/>
                <a:ea typeface="Calibri"/>
                <a:cs typeface="Calibri"/>
                <a:sym typeface="Calibri"/>
              </a:rPr>
              <a:t>Jun 13, 2012 1.0.0</a:t>
            </a:r>
          </a:p>
          <a:p>
            <a:pPr rtl="0" lvl="0">
              <a:spcBef>
                <a:spcPts val="0"/>
              </a:spcBef>
              <a:buClr>
                <a:schemeClr val="dk1"/>
              </a:buClr>
              <a:buSzPct val="91666"/>
              <a:buFont typeface="Arial"/>
              <a:buNone/>
            </a:pPr>
            <a:r>
              <a:rPr sz="1200" lang="nl">
                <a:solidFill>
                  <a:schemeClr val="dk1"/>
                </a:solidFill>
                <a:latin typeface="Calibri"/>
                <a:ea typeface="Calibri"/>
                <a:cs typeface="Calibri"/>
                <a:sym typeface="Calibri"/>
              </a:rPr>
              <a:t>Nov 8, 2013 1.2.0 </a:t>
            </a:r>
          </a:p>
          <a:p>
            <a:pPr lvl="0">
              <a:spcBef>
                <a:spcPts val="0"/>
              </a:spcBef>
              <a:buNone/>
            </a:pPr>
            <a:r>
              <a:rPr sz="1200" lang="nl">
                <a:solidFill>
                  <a:schemeClr val="dk1"/>
                </a:solidFill>
                <a:latin typeface="Calibri"/>
                <a:ea typeface="Calibri"/>
                <a:cs typeface="Calibri"/>
                <a:sym typeface="Calibri"/>
              </a:rPr>
              <a:t>Oct 13, 2014 1.3.0 (current version)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nl"/>
              <a:t>Two-way Data Binding [S]</a:t>
            </a:r>
          </a:p>
        </p:txBody>
      </p:sp>
      <p:sp>
        <p:nvSpPr>
          <p:cNvPr id="60" name="Shape 60"/>
          <p:cNvSpPr txBox="1"/>
          <p:nvPr>
            <p:ph idx="1" type="body"/>
          </p:nvPr>
        </p:nvSpPr>
        <p:spPr>
          <a:xfrm>
            <a:off y="1560824" x="457200"/>
            <a:ext cy="3465299" cx="8229600"/>
          </a:xfrm>
          <a:prstGeom prst="rect">
            <a:avLst/>
          </a:prstGeom>
        </p:spPr>
        <p:txBody>
          <a:bodyPr bIns="91425" rIns="91425" lIns="91425" tIns="91425" anchor="t" anchorCtr="0">
            <a:noAutofit/>
          </a:bodyPr>
          <a:lstStyle/>
          <a:p>
            <a:pPr rtl="0" lvl="0">
              <a:spcBef>
                <a:spcPts val="0"/>
              </a:spcBef>
              <a:buNone/>
            </a:pPr>
            <a:r>
              <a:rPr b="1" sz="1100" lang="nl"/>
              <a:t>Doel</a:t>
            </a:r>
          </a:p>
          <a:p>
            <a:pPr rtl="0">
              <a:spcBef>
                <a:spcPts val="0"/>
              </a:spcBef>
              <a:buNone/>
            </a:pPr>
            <a:r>
              <a:rPr sz="1100" lang="nl"/>
              <a:t>Data binding neemt het probleem weg dat je zelf data heen en weer moet schuiven tussen objecten en de DOM.</a:t>
            </a:r>
          </a:p>
          <a:p>
            <a:pPr rtl="0">
              <a:spcBef>
                <a:spcPts val="0"/>
              </a:spcBef>
              <a:buNone/>
            </a:pPr>
            <a:r>
              <a:t/>
            </a:r>
            <a:endParaRPr sz="1100"/>
          </a:p>
          <a:p>
            <a:pPr rtl="0">
              <a:spcBef>
                <a:spcPts val="0"/>
              </a:spcBef>
              <a:buNone/>
            </a:pPr>
            <a:r>
              <a:rPr b="1" sz="1100" lang="nl"/>
              <a:t>Hoe te gebruiken?</a:t>
            </a:r>
          </a:p>
          <a:p>
            <a:pPr rtl="0">
              <a:spcBef>
                <a:spcPts val="0"/>
              </a:spcBef>
              <a:buNone/>
            </a:pPr>
            <a:r>
              <a:rPr sz="1100" lang="nl"/>
              <a:t>Je definieert welk JS object property gelinkt is aan je UI en AngularJS regelt de rest. Als een gebruiker de UI aanpast, past AngularJS de object property aan. Als je de object property aanpast, past AngularJS de UI aan. Een JS object is het </a:t>
            </a:r>
            <a:r>
              <a:rPr sz="1100" lang="nl" i="1"/>
              <a:t>Model</a:t>
            </a:r>
            <a:r>
              <a:rPr sz="1100" lang="nl"/>
              <a:t>.</a:t>
            </a:r>
          </a:p>
          <a:p>
            <a:pPr rtl="0">
              <a:spcBef>
                <a:spcPts val="0"/>
              </a:spcBef>
              <a:buNone/>
            </a:pPr>
            <a:r>
              <a:t/>
            </a:r>
            <a:endParaRPr sz="1100"/>
          </a:p>
          <a:p>
            <a:pPr rtl="0">
              <a:spcBef>
                <a:spcPts val="0"/>
              </a:spcBef>
              <a:buNone/>
            </a:pPr>
            <a:r>
              <a:rPr b="1" sz="1100" lang="nl"/>
              <a:t>Voorbeeld</a:t>
            </a:r>
          </a:p>
          <a:p>
            <a:pPr rtl="0" lvl="0">
              <a:spcBef>
                <a:spcPts val="0"/>
              </a:spcBef>
              <a:buNone/>
            </a:pPr>
            <a:r>
              <a:rPr sz="1100" lang="nl"/>
              <a:t>$scope.firstname = ‘Sander’;		← Object property</a:t>
            </a:r>
          </a:p>
          <a:p>
            <a:pPr rtl="0">
              <a:spcBef>
                <a:spcPts val="0"/>
              </a:spcBef>
              <a:buNone/>
            </a:pPr>
            <a:r>
              <a:rPr sz="1100" lang="nl"/>
              <a:t>{{firstname}}				← UI</a:t>
            </a:r>
          </a:p>
          <a:p>
            <a:pPr rtl="0">
              <a:spcBef>
                <a:spcPts val="0"/>
              </a:spcBef>
              <a:buNone/>
            </a:pPr>
            <a:r>
              <a:t/>
            </a:r>
            <a:endParaRPr sz="1100"/>
          </a:p>
          <a:p>
            <a:pPr rtl="0">
              <a:spcBef>
                <a:spcPts val="0"/>
              </a:spcBef>
              <a:buNone/>
            </a:pPr>
            <a:r>
              <a:rPr b="1" sz="1100" lang="nl"/>
              <a:t>Link</a:t>
            </a:r>
          </a:p>
          <a:p>
            <a:pPr lvl="0">
              <a:spcBef>
                <a:spcPts val="0"/>
              </a:spcBef>
              <a:buNone/>
            </a:pPr>
            <a:r>
              <a:rPr u="sng" sz="1100" lang="nl">
                <a:solidFill>
                  <a:schemeClr val="hlink"/>
                </a:solidFill>
                <a:hlinkClick r:id="rId3"/>
              </a:rPr>
              <a:t>http://localhost:8080/kes-angular/demo/two-way-data-binding</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y="0" x="0"/>
          <a:ext cy="0" cx="0"/>
          <a:chOff y="0" x="0"/>
          <a:chExt cy="0" cx="0"/>
        </a:xfrm>
      </p:grpSpPr>
      <p:sp>
        <p:nvSpPr>
          <p:cNvPr id="65" name="Shape 65"/>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nl"/>
              <a:t>Scope [R]</a:t>
            </a:r>
          </a:p>
        </p:txBody>
      </p:sp>
      <p:sp>
        <p:nvSpPr>
          <p:cNvPr id="66" name="Shape 66"/>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Clr>
                <a:schemeClr val="dk1"/>
              </a:buClr>
              <a:buSzPct val="122222"/>
              <a:buFont typeface="Arial"/>
              <a:buNone/>
            </a:pPr>
            <a:r>
              <a:rPr sz="900" lang="nl">
                <a:solidFill>
                  <a:schemeClr val="dk1"/>
                </a:solidFill>
                <a:latin typeface="Calibri"/>
                <a:ea typeface="Calibri"/>
                <a:cs typeface="Calibri"/>
                <a:sym typeface="Calibri"/>
              </a:rPr>
              <a:t>$scope</a:t>
            </a:r>
          </a:p>
          <a:p>
            <a:pPr rtl="0" lvl="0">
              <a:spcBef>
                <a:spcPts val="0"/>
              </a:spcBef>
              <a:buClr>
                <a:schemeClr val="dk1"/>
              </a:buClr>
              <a:buSzPct val="122222"/>
              <a:buFont typeface="Arial"/>
              <a:buNone/>
            </a:pPr>
            <a:r>
              <a:rPr sz="900" lang="nl">
                <a:solidFill>
                  <a:schemeClr val="dk1"/>
                </a:solidFill>
                <a:latin typeface="Calibri"/>
                <a:ea typeface="Calibri"/>
                <a:cs typeface="Calibri"/>
                <a:sym typeface="Calibri"/>
              </a:rPr>
              <a:t>Scope is an object that refers to the application model. (see later model)</a:t>
            </a:r>
          </a:p>
          <a:p>
            <a:pPr rtl="0" lvl="0">
              <a:spcBef>
                <a:spcPts val="0"/>
              </a:spcBef>
              <a:buClr>
                <a:schemeClr val="dk1"/>
              </a:buClr>
              <a:buSzPct val="122222"/>
              <a:buFont typeface="Arial"/>
              <a:buNone/>
            </a:pPr>
            <a:r>
              <a:rPr sz="900" lang="nl">
                <a:solidFill>
                  <a:schemeClr val="dk1"/>
                </a:solidFill>
                <a:latin typeface="Calibri"/>
                <a:ea typeface="Calibri"/>
                <a:cs typeface="Calibri"/>
                <a:sym typeface="Calibri"/>
              </a:rPr>
              <a:t>Scopes provide context against which expressions are evaluated.</a:t>
            </a:r>
          </a:p>
          <a:p>
            <a:pPr rtl="0" lvl="0">
              <a:spcBef>
                <a:spcPts val="0"/>
              </a:spcBef>
              <a:buClr>
                <a:schemeClr val="dk1"/>
              </a:buClr>
              <a:buSzPct val="122222"/>
              <a:buFont typeface="Arial"/>
              <a:buNone/>
            </a:pPr>
            <a:r>
              <a:rPr sz="900" lang="nl">
                <a:solidFill>
                  <a:schemeClr val="dk1"/>
                </a:solidFill>
                <a:latin typeface="Calibri"/>
                <a:ea typeface="Calibri"/>
                <a:cs typeface="Calibri"/>
                <a:sym typeface="Calibri"/>
              </a:rPr>
              <a:t>Scopes are arranged in hierarchical structure which mimic the DOM structure of the application.</a:t>
            </a:r>
          </a:p>
          <a:p>
            <a:pPr rtl="0" lvl="0">
              <a:spcBef>
                <a:spcPts val="0"/>
              </a:spcBef>
              <a:buClr>
                <a:schemeClr val="dk1"/>
              </a:buClr>
              <a:buSzPct val="122222"/>
              <a:buFont typeface="Arial"/>
              <a:buNone/>
            </a:pPr>
            <a:r>
              <a:rPr sz="900" lang="nl">
                <a:solidFill>
                  <a:schemeClr val="dk1"/>
                </a:solidFill>
                <a:latin typeface="Calibri"/>
                <a:ea typeface="Calibri"/>
                <a:cs typeface="Calibri"/>
                <a:sym typeface="Calibri"/>
              </a:rPr>
              <a:t>WHAT?</a:t>
            </a:r>
          </a:p>
          <a:p>
            <a:pPr rtl="0" lvl="0">
              <a:spcBef>
                <a:spcPts val="0"/>
              </a:spcBef>
              <a:buClr>
                <a:schemeClr val="dk1"/>
              </a:buClr>
              <a:buFont typeface="Arial"/>
              <a:buNone/>
            </a:pPr>
            <a:r>
              <a:t/>
            </a:r>
            <a:endParaRPr sz="900">
              <a:solidFill>
                <a:schemeClr val="dk1"/>
              </a:solidFill>
              <a:latin typeface="Calibri"/>
              <a:ea typeface="Calibri"/>
              <a:cs typeface="Calibri"/>
              <a:sym typeface="Calibri"/>
            </a:endParaRPr>
          </a:p>
          <a:p>
            <a:pPr rtl="0" lvl="0">
              <a:spcBef>
                <a:spcPts val="0"/>
              </a:spcBef>
              <a:buClr>
                <a:schemeClr val="dk1"/>
              </a:buClr>
              <a:buSzPct val="122222"/>
              <a:buFont typeface="Arial"/>
              <a:buNone/>
            </a:pPr>
            <a:r>
              <a:rPr sz="900" lang="nl">
                <a:solidFill>
                  <a:schemeClr val="dk1"/>
                </a:solidFill>
                <a:latin typeface="Calibri"/>
                <a:ea typeface="Calibri"/>
                <a:cs typeface="Calibri"/>
                <a:sym typeface="Calibri"/>
              </a:rPr>
              <a:t>When to use:</a:t>
            </a:r>
          </a:p>
          <a:p>
            <a:pPr rtl="0" lvl="0">
              <a:spcBef>
                <a:spcPts val="0"/>
              </a:spcBef>
              <a:buClr>
                <a:schemeClr val="dk1"/>
              </a:buClr>
              <a:buSzPct val="122222"/>
              <a:buFont typeface="Arial"/>
              <a:buNone/>
            </a:pPr>
            <a:r>
              <a:rPr sz="900" lang="nl">
                <a:solidFill>
                  <a:schemeClr val="dk1"/>
                </a:solidFill>
                <a:latin typeface="Calibri"/>
                <a:ea typeface="Calibri"/>
                <a:cs typeface="Calibri"/>
                <a:sym typeface="Calibri"/>
              </a:rPr>
              <a:t>You need business, values logic to be called from your view</a:t>
            </a:r>
          </a:p>
          <a:p>
            <a:pPr rtl="0" lvl="0">
              <a:spcBef>
                <a:spcPts val="0"/>
              </a:spcBef>
              <a:buClr>
                <a:schemeClr val="dk1"/>
              </a:buClr>
              <a:buFont typeface="Arial"/>
              <a:buNone/>
            </a:pPr>
            <a:r>
              <a:t/>
            </a:r>
            <a:endParaRPr sz="900">
              <a:solidFill>
                <a:schemeClr val="dk1"/>
              </a:solidFill>
              <a:latin typeface="Calibri"/>
              <a:ea typeface="Calibri"/>
              <a:cs typeface="Calibri"/>
              <a:sym typeface="Calibri"/>
            </a:endParaRPr>
          </a:p>
          <a:p>
            <a:pPr rtl="0" lvl="0">
              <a:spcBef>
                <a:spcPts val="0"/>
              </a:spcBef>
              <a:buClr>
                <a:schemeClr val="dk1"/>
              </a:buClr>
              <a:buSzPct val="122222"/>
              <a:buFont typeface="Arial"/>
              <a:buNone/>
            </a:pPr>
            <a:r>
              <a:rPr sz="900" lang="nl" i="1">
                <a:solidFill>
                  <a:schemeClr val="dk1"/>
                </a:solidFill>
                <a:latin typeface="Calibri"/>
                <a:ea typeface="Calibri"/>
                <a:cs typeface="Calibri"/>
                <a:sym typeface="Calibri"/>
              </a:rPr>
              <a:t>$scope.doBusinessLogic = function(anInput1, anInput2) {</a:t>
            </a:r>
          </a:p>
          <a:p>
            <a:pPr rtl="0" lvl="0">
              <a:spcBef>
                <a:spcPts val="0"/>
              </a:spcBef>
              <a:buClr>
                <a:schemeClr val="dk1"/>
              </a:buClr>
              <a:buSzPct val="122222"/>
              <a:buFont typeface="Arial"/>
              <a:buNone/>
            </a:pPr>
            <a:r>
              <a:rPr sz="900" lang="nl" i="1">
                <a:solidFill>
                  <a:schemeClr val="dk1"/>
                </a:solidFill>
                <a:latin typeface="Calibri"/>
                <a:ea typeface="Calibri"/>
                <a:cs typeface="Calibri"/>
                <a:sym typeface="Calibri"/>
              </a:rPr>
              <a:t>  return (anInput1 * 2 + anInput2);</a:t>
            </a:r>
          </a:p>
          <a:p>
            <a:pPr rtl="0" lvl="0">
              <a:spcBef>
                <a:spcPts val="0"/>
              </a:spcBef>
              <a:buClr>
                <a:schemeClr val="dk1"/>
              </a:buClr>
              <a:buSzPct val="122222"/>
              <a:buFont typeface="Arial"/>
              <a:buNone/>
            </a:pPr>
            <a:r>
              <a:rPr sz="900" lang="nl" i="1">
                <a:solidFill>
                  <a:schemeClr val="dk1"/>
                </a:solidFill>
                <a:latin typeface="Calibri"/>
                <a:ea typeface="Calibri"/>
                <a:cs typeface="Calibri"/>
                <a:sym typeface="Calibri"/>
              </a:rPr>
              <a:t>}</a:t>
            </a:r>
          </a:p>
          <a:p>
            <a:pPr rtl="0" lvl="0">
              <a:spcBef>
                <a:spcPts val="0"/>
              </a:spcBef>
              <a:buClr>
                <a:schemeClr val="dk1"/>
              </a:buClr>
              <a:buSzPct val="122222"/>
              <a:buFont typeface="Arial"/>
              <a:buNone/>
            </a:pPr>
            <a:r>
              <a:rPr sz="900" lang="nl" i="1">
                <a:solidFill>
                  <a:schemeClr val="dk1"/>
                </a:solidFill>
                <a:latin typeface="Calibri"/>
                <a:ea typeface="Calibri"/>
                <a:cs typeface="Calibri"/>
                <a:sym typeface="Calibri"/>
              </a:rPr>
              <a:t>$scope.businessValue = 300;</a:t>
            </a:r>
          </a:p>
          <a:p>
            <a:pPr rtl="0" lvl="0">
              <a:spcBef>
                <a:spcPts val="0"/>
              </a:spcBef>
              <a:buClr>
                <a:schemeClr val="dk1"/>
              </a:buClr>
              <a:buFont typeface="Arial"/>
              <a:buNone/>
            </a:pPr>
            <a:r>
              <a:t/>
            </a:r>
            <a:endParaRPr sz="900" i="1">
              <a:solidFill>
                <a:schemeClr val="dk1"/>
              </a:solidFill>
              <a:latin typeface="Calibri"/>
              <a:ea typeface="Calibri"/>
              <a:cs typeface="Calibri"/>
              <a:sym typeface="Calibri"/>
            </a:endParaRPr>
          </a:p>
          <a:p>
            <a:pPr lvl="0">
              <a:spcBef>
                <a:spcPts val="0"/>
              </a:spcBef>
              <a:buNone/>
            </a:pPr>
            <a:r>
              <a:rPr sz="900" lang="nl">
                <a:solidFill>
                  <a:schemeClr val="dk1"/>
                </a:solidFill>
                <a:latin typeface="Calibri"/>
                <a:ea typeface="Calibri"/>
                <a:cs typeface="Calibri"/>
                <a:sym typeface="Calibri"/>
              </a:rPr>
              <a:t>And these are usable in the view if defined around the 'right' scope </a:t>
            </a:r>
            <a:r>
              <a:rPr u="sng" sz="900" lang="nl">
                <a:solidFill>
                  <a:schemeClr val="dk1"/>
                </a:solidFill>
                <a:latin typeface="Calibri"/>
                <a:ea typeface="Calibri"/>
                <a:cs typeface="Calibri"/>
                <a:sym typeface="Calibri"/>
              </a:rPr>
              <a:t>(als bruggetje naar volgende sheet)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nl"/>
              <a:t>Controller [R]</a:t>
            </a:r>
          </a:p>
        </p:txBody>
      </p:sp>
      <p:sp>
        <p:nvSpPr>
          <p:cNvPr id="72" name="Shape 72"/>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Clr>
                <a:schemeClr val="dk1"/>
              </a:buClr>
              <a:buSzPct val="91666"/>
              <a:buFont typeface="Arial"/>
              <a:buNone/>
            </a:pPr>
            <a:r>
              <a:rPr sz="1200" lang="nl">
                <a:solidFill>
                  <a:schemeClr val="dk1"/>
                </a:solidFill>
                <a:latin typeface="Calibri"/>
                <a:ea typeface="Calibri"/>
                <a:cs typeface="Calibri"/>
                <a:sym typeface="Calibri"/>
              </a:rPr>
              <a:t>Controller is a JavaScript constructor function that is used to augment the Angular Scope</a:t>
            </a:r>
          </a:p>
          <a:p>
            <a:pPr rtl="0" lvl="0">
              <a:spcBef>
                <a:spcPts val="0"/>
              </a:spcBef>
              <a:buClr>
                <a:schemeClr val="dk1"/>
              </a:buClr>
              <a:buFont typeface="Arial"/>
              <a:buNone/>
            </a:pPr>
            <a:r>
              <a:t/>
            </a:r>
            <a:endParaRPr sz="1200">
              <a:solidFill>
                <a:schemeClr val="dk1"/>
              </a:solidFill>
              <a:latin typeface="Calibri"/>
              <a:ea typeface="Calibri"/>
              <a:cs typeface="Calibri"/>
              <a:sym typeface="Calibri"/>
            </a:endParaRPr>
          </a:p>
          <a:p>
            <a:pPr rtl="0" lvl="0">
              <a:spcBef>
                <a:spcPts val="0"/>
              </a:spcBef>
              <a:buClr>
                <a:schemeClr val="dk1"/>
              </a:buClr>
              <a:buSzPct val="91666"/>
              <a:buFont typeface="Arial"/>
              <a:buNone/>
            </a:pPr>
            <a:r>
              <a:rPr sz="1200" lang="nl">
                <a:solidFill>
                  <a:schemeClr val="dk1"/>
                </a:solidFill>
                <a:latin typeface="Calibri"/>
                <a:ea typeface="Calibri"/>
                <a:cs typeface="Calibri"/>
                <a:sym typeface="Calibri"/>
              </a:rPr>
              <a:t>When to use:</a:t>
            </a:r>
          </a:p>
          <a:p>
            <a:pPr rtl="0" lvl="0">
              <a:spcBef>
                <a:spcPts val="0"/>
              </a:spcBef>
              <a:buClr>
                <a:schemeClr val="dk1"/>
              </a:buClr>
              <a:buSzPct val="91666"/>
              <a:buFont typeface="Arial"/>
              <a:buNone/>
            </a:pPr>
            <a:r>
              <a:rPr sz="1200" lang="nl">
                <a:solidFill>
                  <a:schemeClr val="dk1"/>
                </a:solidFill>
                <a:latin typeface="Calibri"/>
                <a:ea typeface="Calibri"/>
                <a:cs typeface="Calibri"/>
                <a:sym typeface="Calibri"/>
              </a:rPr>
              <a:t>Set up the initial state of the $scope object.</a:t>
            </a:r>
          </a:p>
          <a:p>
            <a:pPr lvl="0">
              <a:spcBef>
                <a:spcPts val="0"/>
              </a:spcBef>
              <a:buNone/>
            </a:pPr>
            <a:r>
              <a:rPr sz="1200" lang="nl">
                <a:solidFill>
                  <a:schemeClr val="dk1"/>
                </a:solidFill>
                <a:latin typeface="Calibri"/>
                <a:ea typeface="Calibri"/>
                <a:cs typeface="Calibri"/>
                <a:sym typeface="Calibri"/>
              </a:rPr>
              <a:t>Add behavior to the $scope object.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y="0" x="0"/>
          <a:ext cy="0" cx="0"/>
          <a:chOff y="0" x="0"/>
          <a:chExt cy="0" cx="0"/>
        </a:xfrm>
      </p:grpSpPr>
      <p:sp>
        <p:nvSpPr>
          <p:cNvPr id="77" name="Shape 77"/>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nl"/>
              <a:t>Controller [R]</a:t>
            </a:r>
          </a:p>
        </p:txBody>
      </p:sp>
      <p:sp>
        <p:nvSpPr>
          <p:cNvPr id="78" name="Shape 78"/>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None/>
            </a:pPr>
            <a:r>
              <a:rPr sz="1000" lang="nl" i="1">
                <a:solidFill>
                  <a:schemeClr val="dk1"/>
                </a:solidFill>
                <a:latin typeface="Calibri"/>
                <a:ea typeface="Calibri"/>
                <a:cs typeface="Calibri"/>
                <a:sym typeface="Calibri"/>
              </a:rPr>
              <a:t>Minimal example</a:t>
            </a:r>
          </a:p>
          <a:p>
            <a:pPr rtl="0" lvl="0">
              <a:spcBef>
                <a:spcPts val="0"/>
              </a:spcBef>
              <a:buNone/>
            </a:pPr>
            <a:r>
              <a:t/>
            </a:r>
            <a:endParaRPr sz="1000" i="1">
              <a:solidFill>
                <a:schemeClr val="dk1"/>
              </a:solidFill>
              <a:latin typeface="Calibri"/>
              <a:ea typeface="Calibri"/>
              <a:cs typeface="Calibri"/>
              <a:sym typeface="Calibri"/>
            </a:endParaRPr>
          </a:p>
          <a:p>
            <a:pPr rtl="0" lvl="0">
              <a:spcBef>
                <a:spcPts val="0"/>
              </a:spcBef>
              <a:buNone/>
            </a:pPr>
            <a:r>
              <a:rPr sz="1000" lang="nl" i="1">
                <a:solidFill>
                  <a:schemeClr val="dk1"/>
                </a:solidFill>
                <a:latin typeface="Calibri"/>
                <a:ea typeface="Calibri"/>
                <a:cs typeface="Calibri"/>
                <a:sym typeface="Calibri"/>
              </a:rPr>
              <a:t>=&gt; index.html</a:t>
            </a:r>
          </a:p>
          <a:p>
            <a:pPr rtl="0" lvl="0">
              <a:spcBef>
                <a:spcPts val="0"/>
              </a:spcBef>
              <a:buNone/>
            </a:pPr>
            <a:r>
              <a:t/>
            </a:r>
            <a:endParaRPr sz="1000" i="1">
              <a:solidFill>
                <a:schemeClr val="dk1"/>
              </a:solidFill>
              <a:latin typeface="Calibri"/>
              <a:ea typeface="Calibri"/>
              <a:cs typeface="Calibri"/>
              <a:sym typeface="Calibri"/>
            </a:endParaRPr>
          </a:p>
          <a:p>
            <a:pPr rtl="0" lvl="0">
              <a:spcBef>
                <a:spcPts val="0"/>
              </a:spcBef>
              <a:buNone/>
            </a:pPr>
            <a:r>
              <a:rPr sz="1000" lang="nl" i="1">
                <a:solidFill>
                  <a:schemeClr val="dk1"/>
                </a:solidFill>
                <a:latin typeface="Calibri"/>
                <a:ea typeface="Calibri"/>
                <a:cs typeface="Calibri"/>
                <a:sym typeface="Calibri"/>
              </a:rPr>
              <a:t>&lt;html ng-app&gt;</a:t>
            </a:r>
          </a:p>
          <a:p>
            <a:pPr rtl="0" lvl="0">
              <a:spcBef>
                <a:spcPts val="0"/>
              </a:spcBef>
              <a:buNone/>
            </a:pPr>
            <a:r>
              <a:rPr sz="1000" lang="nl" i="1">
                <a:solidFill>
                  <a:schemeClr val="dk1"/>
                </a:solidFill>
                <a:latin typeface="Calibri"/>
                <a:ea typeface="Calibri"/>
                <a:cs typeface="Calibri"/>
                <a:sym typeface="Calibri"/>
              </a:rPr>
              <a:t>&lt;head&gt;</a:t>
            </a:r>
          </a:p>
          <a:p>
            <a:pPr rtl="0" lvl="0">
              <a:spcBef>
                <a:spcPts val="0"/>
              </a:spcBef>
              <a:buNone/>
            </a:pPr>
            <a:r>
              <a:rPr sz="1000" lang="nl" i="1">
                <a:solidFill>
                  <a:schemeClr val="dk1"/>
                </a:solidFill>
                <a:latin typeface="Calibri"/>
                <a:ea typeface="Calibri"/>
                <a:cs typeface="Calibri"/>
                <a:sym typeface="Calibri"/>
              </a:rPr>
              <a:t>&lt;script src="angular.js"&gt;&lt;/script&gt;</a:t>
            </a:r>
          </a:p>
          <a:p>
            <a:pPr rtl="0" lvl="0">
              <a:spcBef>
                <a:spcPts val="0"/>
              </a:spcBef>
              <a:buNone/>
            </a:pPr>
            <a:r>
              <a:rPr sz="1000" lang="nl" i="1">
                <a:solidFill>
                  <a:schemeClr val="dk1"/>
                </a:solidFill>
                <a:latin typeface="Calibri"/>
                <a:ea typeface="Calibri"/>
                <a:cs typeface="Calibri"/>
                <a:sym typeface="Calibri"/>
              </a:rPr>
              <a:t>&lt;script src="controllers.js"&gt;&lt;/script&gt;</a:t>
            </a:r>
          </a:p>
          <a:p>
            <a:pPr rtl="0" lvl="0">
              <a:spcBef>
                <a:spcPts val="0"/>
              </a:spcBef>
              <a:buNone/>
            </a:pPr>
            <a:r>
              <a:rPr sz="1000" lang="nl" i="1">
                <a:solidFill>
                  <a:schemeClr val="dk1"/>
                </a:solidFill>
                <a:latin typeface="Calibri"/>
                <a:ea typeface="Calibri"/>
                <a:cs typeface="Calibri"/>
                <a:sym typeface="Calibri"/>
              </a:rPr>
              <a:t>&lt;/head&gt;</a:t>
            </a:r>
          </a:p>
          <a:p>
            <a:pPr rtl="0" lvl="0">
              <a:spcBef>
                <a:spcPts val="0"/>
              </a:spcBef>
              <a:buNone/>
            </a:pPr>
            <a:r>
              <a:rPr sz="1000" lang="nl" i="1">
                <a:solidFill>
                  <a:schemeClr val="dk1"/>
                </a:solidFill>
                <a:latin typeface="Calibri"/>
                <a:ea typeface="Calibri"/>
                <a:cs typeface="Calibri"/>
                <a:sym typeface="Calibri"/>
              </a:rPr>
              <a:t>&lt;body&gt;</a:t>
            </a:r>
          </a:p>
          <a:p>
            <a:pPr rtl="0" lvl="0">
              <a:spcBef>
                <a:spcPts val="0"/>
              </a:spcBef>
              <a:buNone/>
            </a:pPr>
            <a:r>
              <a:rPr sz="1000" lang="nl" i="1">
                <a:solidFill>
                  <a:schemeClr val="dk1"/>
                </a:solidFill>
                <a:latin typeface="Calibri"/>
                <a:ea typeface="Calibri"/>
                <a:cs typeface="Calibri"/>
                <a:sym typeface="Calibri"/>
              </a:rPr>
              <a:t>&lt;div ng-controller='HelloController'&gt;</a:t>
            </a:r>
          </a:p>
          <a:p>
            <a:pPr rtl="0" lvl="0">
              <a:spcBef>
                <a:spcPts val="0"/>
              </a:spcBef>
              <a:buNone/>
            </a:pPr>
            <a:r>
              <a:rPr sz="1000" lang="nl" i="1">
                <a:solidFill>
                  <a:schemeClr val="dk1"/>
                </a:solidFill>
                <a:latin typeface="Calibri"/>
                <a:ea typeface="Calibri"/>
                <a:cs typeface="Calibri"/>
                <a:sym typeface="Calibri"/>
              </a:rPr>
              <a:t>&lt;p&gt;{{greeting.text}} World&lt;/p&gt; &lt;/div&gt;</a:t>
            </a:r>
          </a:p>
          <a:p>
            <a:pPr rtl="0" lvl="0">
              <a:spcBef>
                <a:spcPts val="0"/>
              </a:spcBef>
              <a:buNone/>
            </a:pPr>
            <a:r>
              <a:rPr sz="1000" lang="nl" i="1">
                <a:solidFill>
                  <a:schemeClr val="dk1"/>
                </a:solidFill>
                <a:latin typeface="Calibri"/>
                <a:ea typeface="Calibri"/>
                <a:cs typeface="Calibri"/>
                <a:sym typeface="Calibri"/>
              </a:rPr>
              <a:t>&lt;/body&gt;</a:t>
            </a:r>
          </a:p>
          <a:p>
            <a:pPr rtl="0" lvl="0">
              <a:spcBef>
                <a:spcPts val="0"/>
              </a:spcBef>
              <a:buNone/>
            </a:pPr>
            <a:r>
              <a:rPr sz="1000" lang="nl" i="1">
                <a:solidFill>
                  <a:schemeClr val="dk1"/>
                </a:solidFill>
                <a:latin typeface="Calibri"/>
                <a:ea typeface="Calibri"/>
                <a:cs typeface="Calibri"/>
                <a:sym typeface="Calibri"/>
              </a:rPr>
              <a:t>&lt;/html&gt;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