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6"/>
  </p:notesMasterIdLst>
  <p:sldIdLst>
    <p:sldId id="256" r:id="rId2"/>
    <p:sldId id="257" r:id="rId3"/>
    <p:sldId id="259" r:id="rId4"/>
    <p:sldId id="260" r:id="rId5"/>
    <p:sldId id="261" r:id="rId6"/>
    <p:sldId id="280" r:id="rId7"/>
    <p:sldId id="281" r:id="rId8"/>
    <p:sldId id="282" r:id="rId9"/>
    <p:sldId id="262" r:id="rId10"/>
    <p:sldId id="267" r:id="rId11"/>
    <p:sldId id="268" r:id="rId12"/>
    <p:sldId id="263" r:id="rId13"/>
    <p:sldId id="264" r:id="rId14"/>
    <p:sldId id="265" r:id="rId15"/>
    <p:sldId id="266" r:id="rId16"/>
    <p:sldId id="269"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7A20B4-94A5-4527-A33D-3C7DE8E6674F}">
  <a:tblStyle styleId="{9B7A20B4-94A5-4527-A33D-3C7DE8E6674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64" autoAdjust="0"/>
  </p:normalViewPr>
  <p:slideViewPr>
    <p:cSldViewPr snapToGrid="0">
      <p:cViewPr varScale="1">
        <p:scale>
          <a:sx n="117" d="100"/>
          <a:sy n="117"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025992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google.com/presentation/d/1PgW0y9sg8tbLYrO5cXRVwepdYFZ_dxV3qb6kTOyt5Ec/edit#slide=id.g46b77f51_0_78"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inkster.io/angulartutorial/a-better-way-to-learn-angularj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nl-NL" b="1" dirty="0" smtClean="0"/>
              <a:t>Opzet</a:t>
            </a:r>
            <a:r>
              <a:rPr lang="nl-NL" b="1" baseline="0" dirty="0" smtClean="0"/>
              <a:t> </a:t>
            </a:r>
            <a:r>
              <a:rPr lang="nl-NL" b="1" baseline="0" dirty="0" err="1" smtClean="0"/>
              <a:t>DIA’s</a:t>
            </a:r>
            <a:endParaRPr lang="nl-NL" b="1" dirty="0" smtClean="0"/>
          </a:p>
          <a:p>
            <a:pPr marL="457200" lvl="0" indent="-419100" rtl="0">
              <a:spcBef>
                <a:spcPts val="0"/>
              </a:spcBef>
              <a:buClr>
                <a:schemeClr val="dk2"/>
              </a:buClr>
              <a:buSzPct val="100000"/>
              <a:buFont typeface="Arial"/>
              <a:buChar char="●"/>
            </a:pPr>
            <a:r>
              <a:rPr lang="nl-NL" dirty="0" smtClean="0"/>
              <a:t>Doel</a:t>
            </a:r>
          </a:p>
          <a:p>
            <a:pPr marL="457200" lvl="0" indent="-419100" rtl="0">
              <a:spcBef>
                <a:spcPts val="0"/>
              </a:spcBef>
              <a:buClr>
                <a:schemeClr val="dk2"/>
              </a:buClr>
              <a:buSzPct val="100000"/>
              <a:buFont typeface="Arial"/>
              <a:buChar char="●"/>
            </a:pPr>
            <a:r>
              <a:rPr lang="nl-NL" dirty="0" smtClean="0"/>
              <a:t>Voorbeeld</a:t>
            </a:r>
          </a:p>
          <a:p>
            <a:pPr marL="457200" lvl="0" indent="-419100" rtl="0">
              <a:spcBef>
                <a:spcPts val="0"/>
              </a:spcBef>
              <a:buClr>
                <a:schemeClr val="dk2"/>
              </a:buClr>
              <a:buSzPct val="100000"/>
              <a:buFont typeface="Arial"/>
              <a:buChar char="●"/>
            </a:pPr>
            <a:r>
              <a:rPr lang="nl-NL" dirty="0" smtClean="0"/>
              <a:t>Code</a:t>
            </a:r>
          </a:p>
          <a:p>
            <a:pPr marL="457200" lvl="0" indent="-419100" rtl="0">
              <a:spcBef>
                <a:spcPts val="0"/>
              </a:spcBef>
              <a:buClr>
                <a:schemeClr val="dk2"/>
              </a:buClr>
              <a:buSzPct val="100000"/>
              <a:buFont typeface="Arial"/>
              <a:buChar char="●"/>
            </a:pPr>
            <a:r>
              <a:rPr lang="nl-NL" dirty="0" smtClean="0"/>
              <a:t>Begripsverwarring</a:t>
            </a:r>
          </a:p>
          <a:p>
            <a:pPr marL="457200" lvl="0" indent="-419100" rtl="0">
              <a:spcBef>
                <a:spcPts val="0"/>
              </a:spcBef>
              <a:buClr>
                <a:schemeClr val="dk2"/>
              </a:buClr>
              <a:buSzPct val="100000"/>
              <a:buFont typeface="Arial"/>
              <a:buChar char="●"/>
            </a:pPr>
            <a:r>
              <a:rPr lang="nl-NL" dirty="0" smtClean="0"/>
              <a:t>Demo per topic</a:t>
            </a:r>
          </a:p>
          <a:p>
            <a:pPr marL="457200" lvl="0" indent="-419100" rtl="0">
              <a:spcBef>
                <a:spcPts val="0"/>
              </a:spcBef>
              <a:buClr>
                <a:schemeClr val="dk2"/>
              </a:buClr>
              <a:buSzPct val="100000"/>
              <a:buFont typeface="Arial"/>
              <a:buChar char="●"/>
            </a:pPr>
            <a:endParaRPr lang="nl-NL" dirty="0" smtClean="0"/>
          </a:p>
          <a:p>
            <a:pPr rtl="0">
              <a:spcBef>
                <a:spcPts val="0"/>
              </a:spcBef>
              <a:buNone/>
            </a:pPr>
            <a:r>
              <a:rPr lang="nl" sz="1100" b="1" dirty="0" smtClean="0"/>
              <a:t>PRESENTATIE 	</a:t>
            </a:r>
            <a:r>
              <a:rPr lang="nl" sz="1100" u="sng" dirty="0" smtClean="0">
                <a:solidFill>
                  <a:schemeClr val="hlink"/>
                </a:solidFill>
                <a:hlinkClick r:id="rId3"/>
              </a:rPr>
              <a:t>https://docs.google.com/presentation/d/1PgW0y9sg8tbLYrO5cXRVwepdYFZ_dxV3qb6kTOyt5Ec/edit#slide=id.g46b77f51_0_78</a:t>
            </a:r>
            <a:r>
              <a:rPr lang="nl" sz="1100" dirty="0" smtClean="0"/>
              <a:t> </a:t>
            </a:r>
          </a:p>
          <a:p>
            <a:pPr rtl="0">
              <a:spcBef>
                <a:spcPts val="0"/>
              </a:spcBef>
              <a:buNone/>
            </a:pPr>
            <a:r>
              <a:rPr lang="nl" sz="1100" b="1" dirty="0" smtClean="0"/>
              <a:t>THINKSTER</a:t>
            </a:r>
            <a:r>
              <a:rPr lang="nl" sz="1100" b="1" baseline="0" dirty="0" smtClean="0"/>
              <a:t> 		</a:t>
            </a:r>
            <a:r>
              <a:rPr lang="nl" sz="1100" u="sng" dirty="0" smtClean="0">
                <a:solidFill>
                  <a:schemeClr val="hlink"/>
                </a:solidFill>
                <a:hlinkClick r:id="rId4"/>
              </a:rPr>
              <a:t>https://thinkster.io/angulartutorial/a-better-way-to-learn-angularjs/</a:t>
            </a:r>
          </a:p>
          <a:p>
            <a:pPr rtl="0">
              <a:spcBef>
                <a:spcPts val="0"/>
              </a:spcBef>
              <a:buNone/>
            </a:pPr>
            <a:r>
              <a:rPr lang="nl" sz="1100" b="1" dirty="0" smtClean="0"/>
              <a:t>EXTRA</a:t>
            </a:r>
            <a:r>
              <a:rPr lang="nl" sz="1100" b="1" baseline="0" dirty="0" smtClean="0"/>
              <a:t> 		</a:t>
            </a:r>
            <a:r>
              <a:rPr lang="nl" sz="1100" u="sng" dirty="0" smtClean="0">
                <a:solidFill>
                  <a:schemeClr val="hlink"/>
                </a:solidFill>
              </a:rPr>
              <a:t>http://www.slideshare.net/sbegaudeau/angular-js-101-everything-you-need-to-know-to-get-started</a:t>
            </a:r>
          </a:p>
          <a:p>
            <a:pPr rtl="0">
              <a:spcBef>
                <a:spcPts val="0"/>
              </a:spcBef>
              <a:buNone/>
            </a:pPr>
            <a:r>
              <a:rPr lang="nl-NL" b="1" dirty="0" smtClean="0"/>
              <a:t>WHY</a:t>
            </a:r>
            <a:r>
              <a:rPr lang="nl-NL" b="0" dirty="0" smtClean="0"/>
              <a:t>		http://www.sitepoint.com/10-reasons-use-angularjs/</a:t>
            </a:r>
            <a:endParaRPr lang="nl-NL" b="1" dirty="0" smtClean="0"/>
          </a:p>
        </p:txBody>
      </p:sp>
    </p:spTree>
    <p:extLst>
      <p:ext uri="{BB962C8B-B14F-4D97-AF65-F5344CB8AC3E}">
        <p14:creationId xmlns:p14="http://schemas.microsoft.com/office/powerpoint/2010/main" val="426730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8261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6574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38854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6486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1485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77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Veel programmeurs komen op het moment van het maken van een … bij verschillende types ^ (ik behandeld de 3 meest gebruikte, maar er zijn er ook nog een aantal meer)</a:t>
            </a:r>
          </a:p>
          <a:p>
            <a:pPr marL="457200" lvl="0" indent="-317500" rtl="0">
              <a:spcBef>
                <a:spcPts val="0"/>
              </a:spcBef>
              <a:buClr>
                <a:srgbClr val="000000"/>
              </a:buClr>
              <a:buSzPct val="127272"/>
              <a:buFont typeface="Arial"/>
              <a:buChar char="●"/>
            </a:pPr>
            <a:r>
              <a:rPr lang="nl"/>
              <a:t>wat zijn de verschillen …</a:t>
            </a:r>
          </a:p>
          <a:p>
            <a:pPr marL="457200" lvl="0" indent="-317500">
              <a:spcBef>
                <a:spcPts val="0"/>
              </a:spcBef>
              <a:buClr>
                <a:srgbClr val="000000"/>
              </a:buClr>
              <a:buSzPct val="127272"/>
              <a:buFont typeface="Arial"/>
              <a:buChar char="●"/>
            </a:pPr>
            <a:r>
              <a:rPr lang="nl"/>
              <a:t>wanneer gebruik je wat … voorbeeld</a:t>
            </a:r>
          </a:p>
        </p:txBody>
      </p:sp>
    </p:spTree>
    <p:extLst>
      <p:ext uri="{BB962C8B-B14F-4D97-AF65-F5344CB8AC3E}">
        <p14:creationId xmlns:p14="http://schemas.microsoft.com/office/powerpoint/2010/main" val="106719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95712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3116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2643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77101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87793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85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2246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7584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2929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JS framework	AngularJS</a:t>
            </a:r>
            <a:r>
              <a:rPr lang="en-US" baseline="0" dirty="0" smtClean="0"/>
              <a:t> is </a:t>
            </a:r>
            <a:r>
              <a:rPr lang="en-US" baseline="0" dirty="0" err="1" smtClean="0"/>
              <a:t>een</a:t>
            </a:r>
            <a:r>
              <a:rPr lang="en-US" baseline="0" dirty="0" smtClean="0"/>
              <a:t> JS framework </a:t>
            </a:r>
            <a:r>
              <a:rPr lang="en-US" baseline="0" dirty="0" err="1" smtClean="0"/>
              <a:t>waar</a:t>
            </a:r>
            <a:r>
              <a:rPr lang="en-US" baseline="0" dirty="0" smtClean="0"/>
              <a:t> </a:t>
            </a:r>
            <a:r>
              <a:rPr lang="en-US" baseline="0" dirty="0" err="1" smtClean="0"/>
              <a:t>uiteraard</a:t>
            </a:r>
            <a:r>
              <a:rPr lang="en-US" baseline="0" dirty="0" smtClean="0"/>
              <a:t> 100% in JS </a:t>
            </a:r>
            <a:r>
              <a:rPr lang="en-US" baseline="0" dirty="0" err="1" smtClean="0"/>
              <a:t>ontwikkelt</a:t>
            </a:r>
            <a:r>
              <a:rPr lang="en-US" baseline="0" dirty="0" smtClean="0"/>
              <a:t> </a:t>
            </a:r>
            <a:r>
              <a:rPr lang="en-US" baseline="0" dirty="0" err="1" smtClean="0"/>
              <a:t>wordt</a:t>
            </a:r>
            <a:endParaRPr lang="en-US" baseline="0" dirty="0" smtClean="0"/>
          </a:p>
          <a:p>
            <a:pPr>
              <a:spcBef>
                <a:spcPts val="0"/>
              </a:spcBef>
              <a:buNone/>
            </a:pPr>
            <a:r>
              <a:rPr lang="en-US" baseline="0" dirty="0" smtClean="0"/>
              <a:t>Google	</a:t>
            </a:r>
            <a:r>
              <a:rPr lang="en-US" baseline="0" dirty="0" err="1" smtClean="0"/>
              <a:t>Onderhouden</a:t>
            </a:r>
            <a:r>
              <a:rPr lang="en-US" baseline="0" dirty="0" smtClean="0"/>
              <a:t> door Google </a:t>
            </a:r>
            <a:r>
              <a:rPr lang="en-US" baseline="0" dirty="0" err="1" smtClean="0"/>
              <a:t>en</a:t>
            </a:r>
            <a:r>
              <a:rPr lang="en-US" baseline="0" dirty="0" smtClean="0"/>
              <a:t> </a:t>
            </a:r>
            <a:r>
              <a:rPr lang="en-US" baseline="0" dirty="0" err="1" smtClean="0"/>
              <a:t>een</a:t>
            </a:r>
            <a:r>
              <a:rPr lang="en-US" baseline="0" dirty="0" smtClean="0"/>
              <a:t> community van </a:t>
            </a:r>
            <a:r>
              <a:rPr lang="en-US" baseline="0" dirty="0" err="1" smtClean="0"/>
              <a:t>individuele</a:t>
            </a:r>
            <a:r>
              <a:rPr lang="en-US" baseline="0" dirty="0" smtClean="0"/>
              <a:t> </a:t>
            </a:r>
            <a:r>
              <a:rPr lang="en-US" baseline="0" dirty="0" err="1" smtClean="0"/>
              <a:t>ontwikkelaars</a:t>
            </a:r>
            <a:endParaRPr lang="en-US" baseline="0" dirty="0" smtClean="0"/>
          </a:p>
          <a:p>
            <a:pPr>
              <a:spcBef>
                <a:spcPts val="0"/>
              </a:spcBef>
              <a:buNone/>
            </a:pPr>
            <a:r>
              <a:rPr lang="en-US" baseline="0" dirty="0" smtClean="0"/>
              <a:t>100% client	</a:t>
            </a:r>
            <a:r>
              <a:rPr lang="en-US" baseline="0" dirty="0" err="1" smtClean="0"/>
              <a:t>En</a:t>
            </a:r>
            <a:r>
              <a:rPr lang="en-US" baseline="0" dirty="0" smtClean="0"/>
              <a:t> is 100% </a:t>
            </a:r>
            <a:r>
              <a:rPr lang="en-US" baseline="0" dirty="0" err="1" smtClean="0"/>
              <a:t>clientside</a:t>
            </a:r>
            <a:r>
              <a:rPr lang="en-US" baseline="0" dirty="0" smtClean="0"/>
              <a:t> </a:t>
            </a:r>
            <a:r>
              <a:rPr lang="en-US" baseline="0" dirty="0" err="1" smtClean="0"/>
              <a:t>waarbij</a:t>
            </a:r>
            <a:r>
              <a:rPr lang="en-US" baseline="0" dirty="0" smtClean="0"/>
              <a:t> het </a:t>
            </a:r>
            <a:r>
              <a:rPr lang="en-US" baseline="0" dirty="0" err="1" smtClean="0"/>
              <a:t>makkelijk</a:t>
            </a:r>
            <a:r>
              <a:rPr lang="en-US" baseline="0" dirty="0" smtClean="0"/>
              <a:t> </a:t>
            </a:r>
            <a:r>
              <a:rPr lang="en-US" baseline="0" dirty="0" err="1" smtClean="0"/>
              <a:t>maakt</a:t>
            </a:r>
            <a:r>
              <a:rPr lang="en-US" baseline="0" dirty="0" smtClean="0"/>
              <a:t> om offline </a:t>
            </a:r>
            <a:r>
              <a:rPr lang="en-US" baseline="0" dirty="0" err="1" smtClean="0"/>
              <a:t>mobiele</a:t>
            </a:r>
            <a:r>
              <a:rPr lang="en-US" baseline="0" dirty="0" smtClean="0"/>
              <a:t> </a:t>
            </a:r>
            <a:r>
              <a:rPr lang="en-US" baseline="0" dirty="0" err="1" smtClean="0"/>
              <a:t>en</a:t>
            </a:r>
            <a:r>
              <a:rPr lang="en-US" baseline="0" dirty="0" smtClean="0"/>
              <a:t> desktop </a:t>
            </a:r>
            <a:r>
              <a:rPr lang="en-US" baseline="0" dirty="0" err="1" smtClean="0"/>
              <a:t>applicaties</a:t>
            </a:r>
            <a:r>
              <a:rPr lang="en-US" baseline="0" dirty="0" smtClean="0"/>
              <a:t> </a:t>
            </a:r>
            <a:r>
              <a:rPr lang="en-US" baseline="0" dirty="0" err="1" smtClean="0"/>
              <a:t>te</a:t>
            </a:r>
            <a:r>
              <a:rPr lang="en-US" baseline="0" dirty="0" smtClean="0"/>
              <a:t> </a:t>
            </a:r>
            <a:r>
              <a:rPr lang="en-US" baseline="0" dirty="0" err="1" smtClean="0"/>
              <a:t>ontwikkelen</a:t>
            </a:r>
            <a:endParaRPr lang="en-US" baseline="0" dirty="0" smtClean="0"/>
          </a:p>
          <a:p>
            <a:pPr>
              <a:spcBef>
                <a:spcPts val="0"/>
              </a:spcBef>
              <a:buNone/>
            </a:pPr>
            <a:r>
              <a:rPr lang="en-US" dirty="0" smtClean="0"/>
              <a:t>MVC	AngularJS </a:t>
            </a:r>
            <a:r>
              <a:rPr lang="en-US" dirty="0" err="1" smtClean="0"/>
              <a:t>werkt</a:t>
            </a:r>
            <a:r>
              <a:rPr lang="en-US" dirty="0" smtClean="0"/>
              <a:t> </a:t>
            </a:r>
            <a:r>
              <a:rPr lang="en-US" dirty="0" err="1" smtClean="0"/>
              <a:t>volgens</a:t>
            </a:r>
            <a:r>
              <a:rPr lang="en-US" dirty="0" smtClean="0"/>
              <a:t> het model-view-controller </a:t>
            </a:r>
            <a:r>
              <a:rPr lang="en-US" dirty="0" err="1" smtClean="0"/>
              <a:t>architectuur</a:t>
            </a:r>
            <a:endParaRPr lang="en-US" dirty="0" smtClean="0"/>
          </a:p>
          <a:p>
            <a:pPr marL="0" indent="0">
              <a:spcBef>
                <a:spcPts val="0"/>
              </a:spcBef>
              <a:buFontTx/>
              <a:buNone/>
            </a:pPr>
            <a:r>
              <a:rPr lang="en-US" baseline="0" dirty="0" smtClean="0"/>
              <a:t>- - - - - - - - - -</a:t>
            </a:r>
          </a:p>
          <a:p>
            <a:pPr marL="0" indent="0">
              <a:spcBef>
                <a:spcPts val="0"/>
              </a:spcBef>
              <a:buFontTx/>
              <a:buNone/>
            </a:pPr>
            <a:r>
              <a:rPr lang="en-US" baseline="0" dirty="0" smtClean="0"/>
              <a:t>SPA	Single-page </a:t>
            </a:r>
            <a:r>
              <a:rPr lang="en-US" baseline="0" dirty="0" err="1" smtClean="0"/>
              <a:t>applicaties</a:t>
            </a:r>
            <a:endParaRPr lang="en-US" baseline="0" dirty="0" smtClean="0"/>
          </a:p>
          <a:p>
            <a:pPr>
              <a:spcBef>
                <a:spcPts val="0"/>
              </a:spcBef>
              <a:buNone/>
            </a:pPr>
            <a:r>
              <a:rPr lang="en-US" baseline="0" dirty="0" err="1" smtClean="0"/>
              <a:t>Dynamisch</a:t>
            </a:r>
            <a:r>
              <a:rPr lang="en-US" baseline="0" dirty="0" smtClean="0"/>
              <a:t>	Je </a:t>
            </a:r>
            <a:r>
              <a:rPr lang="en-US" baseline="0" dirty="0" err="1" smtClean="0"/>
              <a:t>kan</a:t>
            </a:r>
            <a:r>
              <a:rPr lang="en-US" baseline="0" dirty="0" smtClean="0"/>
              <a:t> </a:t>
            </a:r>
            <a:r>
              <a:rPr lang="en-US" baseline="0" dirty="0" err="1" smtClean="0"/>
              <a:t>dynamische</a:t>
            </a:r>
            <a:r>
              <a:rPr lang="en-US" baseline="0" dirty="0" smtClean="0"/>
              <a:t> content </a:t>
            </a:r>
            <a:r>
              <a:rPr lang="en-US" baseline="0" dirty="0" err="1" smtClean="0"/>
              <a:t>weergeven</a:t>
            </a:r>
            <a:r>
              <a:rPr lang="en-US" baseline="0" dirty="0" smtClean="0"/>
              <a:t> door </a:t>
            </a:r>
            <a:r>
              <a:rPr lang="en-US" baseline="0" dirty="0" err="1" smtClean="0"/>
              <a:t>middel</a:t>
            </a:r>
            <a:r>
              <a:rPr lang="en-US" baseline="0" dirty="0" smtClean="0"/>
              <a:t> van two-way data-binding om </a:t>
            </a:r>
            <a:r>
              <a:rPr lang="en-US" baseline="0" dirty="0" err="1" smtClean="0"/>
              <a:t>automatisch</a:t>
            </a:r>
            <a:r>
              <a:rPr lang="en-US" baseline="0" dirty="0" smtClean="0"/>
              <a:t> </a:t>
            </a:r>
            <a:r>
              <a:rPr lang="en-US" baseline="0" dirty="0" err="1" smtClean="0"/>
              <a:t>synchroon</a:t>
            </a:r>
            <a:r>
              <a:rPr lang="en-US" baseline="0" dirty="0" smtClean="0"/>
              <a:t> model </a:t>
            </a:r>
            <a:r>
              <a:rPr lang="en-US" baseline="0" dirty="0" err="1" smtClean="0"/>
              <a:t>en</a:t>
            </a:r>
            <a:r>
              <a:rPr lang="en-US" baseline="0" dirty="0" smtClean="0"/>
              <a:t> view</a:t>
            </a:r>
          </a:p>
          <a:p>
            <a:pPr>
              <a:spcBef>
                <a:spcPts val="0"/>
              </a:spcBef>
              <a:buNone/>
            </a:pPr>
            <a:r>
              <a:rPr lang="en-US" baseline="0" dirty="0" smtClean="0"/>
              <a:t>POJO	Plain Old JS Object (JS is </a:t>
            </a:r>
            <a:r>
              <a:rPr lang="en-US" baseline="0" dirty="0" err="1" smtClean="0"/>
              <a:t>ook</a:t>
            </a:r>
            <a:r>
              <a:rPr lang="en-US" baseline="0" dirty="0" smtClean="0"/>
              <a:t> Java) … elk data model is </a:t>
            </a:r>
            <a:r>
              <a:rPr lang="en-US" baseline="0" dirty="0" err="1" smtClean="0"/>
              <a:t>een</a:t>
            </a:r>
            <a:r>
              <a:rPr lang="en-US" baseline="0" dirty="0" smtClean="0"/>
              <a:t> POJO in JSON format </a:t>
            </a:r>
            <a:r>
              <a:rPr lang="en-US" baseline="0" dirty="0" err="1" smtClean="0"/>
              <a:t>zonder</a:t>
            </a:r>
            <a:r>
              <a:rPr lang="en-US" baseline="0" dirty="0" smtClean="0"/>
              <a:t> getter </a:t>
            </a:r>
            <a:r>
              <a:rPr lang="en-US" baseline="0" dirty="0" err="1" smtClean="0"/>
              <a:t>en</a:t>
            </a:r>
            <a:r>
              <a:rPr lang="en-US" baseline="0" dirty="0" smtClean="0"/>
              <a:t> setter </a:t>
            </a:r>
            <a:r>
              <a:rPr lang="en-US" baseline="0" dirty="0" err="1" smtClean="0"/>
              <a:t>functies</a:t>
            </a:r>
            <a:r>
              <a:rPr lang="en-US" baseline="0" dirty="0" smtClean="0"/>
              <a:t>, je </a:t>
            </a:r>
            <a:r>
              <a:rPr lang="en-US" baseline="0" dirty="0" err="1" smtClean="0"/>
              <a:t>kan</a:t>
            </a:r>
            <a:r>
              <a:rPr lang="en-US" baseline="0" dirty="0" smtClean="0"/>
              <a:t> properties </a:t>
            </a:r>
            <a:r>
              <a:rPr lang="en-US" baseline="0" dirty="0" err="1" smtClean="0"/>
              <a:t>toevoegen</a:t>
            </a:r>
            <a:r>
              <a:rPr lang="en-US" baseline="0" dirty="0" smtClean="0"/>
              <a:t> </a:t>
            </a:r>
            <a:r>
              <a:rPr lang="en-US" baseline="0" dirty="0" err="1" smtClean="0"/>
              <a:t>en</a:t>
            </a:r>
            <a:r>
              <a:rPr lang="en-US" baseline="0" dirty="0" smtClean="0"/>
              <a:t> </a:t>
            </a:r>
            <a:r>
              <a:rPr lang="en-US" baseline="0" dirty="0" err="1" smtClean="0"/>
              <a:t>veranderen</a:t>
            </a:r>
            <a:r>
              <a:rPr lang="en-US" baseline="0" dirty="0" smtClean="0"/>
              <a:t> </a:t>
            </a:r>
            <a:r>
              <a:rPr lang="en-US" baseline="0" dirty="0" err="1" smtClean="0"/>
              <a:t>en</a:t>
            </a:r>
            <a:r>
              <a:rPr lang="en-US" baseline="0" dirty="0" smtClean="0"/>
              <a:t> door </a:t>
            </a:r>
            <a:r>
              <a:rPr lang="en-US" baseline="0" dirty="0" err="1" smtClean="0"/>
              <a:t>objecten</a:t>
            </a:r>
            <a:r>
              <a:rPr lang="en-US" baseline="0" dirty="0" smtClean="0"/>
              <a:t> </a:t>
            </a:r>
            <a:r>
              <a:rPr lang="en-US" baseline="0" dirty="0" err="1" smtClean="0"/>
              <a:t>heen</a:t>
            </a:r>
            <a:r>
              <a:rPr lang="en-US" baseline="0" dirty="0" smtClean="0"/>
              <a:t> iterate. Je code </a:t>
            </a:r>
            <a:r>
              <a:rPr lang="en-US" baseline="0" dirty="0" err="1" smtClean="0"/>
              <a:t>zal</a:t>
            </a:r>
            <a:r>
              <a:rPr lang="en-US" baseline="0" dirty="0" smtClean="0"/>
              <a:t> </a:t>
            </a:r>
            <a:r>
              <a:rPr lang="en-US" baseline="0" dirty="0" err="1" smtClean="0"/>
              <a:t>daardoor</a:t>
            </a:r>
            <a:r>
              <a:rPr lang="en-US" baseline="0" dirty="0" smtClean="0"/>
              <a:t> </a:t>
            </a:r>
            <a:r>
              <a:rPr lang="en-US" baseline="0" dirty="0" err="1" smtClean="0"/>
              <a:t>veel</a:t>
            </a:r>
            <a:r>
              <a:rPr lang="en-US" baseline="0" dirty="0" smtClean="0"/>
              <a:t> </a:t>
            </a:r>
            <a:r>
              <a:rPr lang="en-US" baseline="0" dirty="0" err="1" smtClean="0"/>
              <a:t>overzichtelijker</a:t>
            </a:r>
            <a:r>
              <a:rPr lang="en-US" baseline="0" dirty="0" smtClean="0"/>
              <a:t> </a:t>
            </a:r>
            <a:r>
              <a:rPr lang="en-US" baseline="0" dirty="0" err="1" smtClean="0"/>
              <a:t>zijn</a:t>
            </a:r>
            <a:endParaRPr lang="en-US" baseline="0" dirty="0" smtClean="0"/>
          </a:p>
          <a:p>
            <a:pPr>
              <a:spcBef>
                <a:spcPts val="0"/>
              </a:spcBef>
              <a:buNone/>
            </a:pPr>
            <a:r>
              <a:rPr lang="en-US" baseline="0" dirty="0" smtClean="0"/>
              <a:t>Directives	AngularJS </a:t>
            </a:r>
            <a:r>
              <a:rPr lang="en-US" baseline="0" dirty="0" err="1" smtClean="0"/>
              <a:t>laat</a:t>
            </a:r>
            <a:r>
              <a:rPr lang="en-US" baseline="0" dirty="0" smtClean="0"/>
              <a:t> je de HTML </a:t>
            </a:r>
            <a:r>
              <a:rPr lang="en-US" baseline="0" dirty="0" err="1" smtClean="0"/>
              <a:t>vocabulair</a:t>
            </a:r>
            <a:r>
              <a:rPr lang="en-US" baseline="0" dirty="0" smtClean="0"/>
              <a:t> </a:t>
            </a:r>
            <a:r>
              <a:rPr lang="en-US" baseline="0" dirty="0" err="1" smtClean="0"/>
              <a:t>uitbreiden</a:t>
            </a:r>
            <a:r>
              <a:rPr lang="en-US" baseline="0" dirty="0" smtClean="0"/>
              <a:t>, je </a:t>
            </a:r>
            <a:r>
              <a:rPr lang="en-US" baseline="0" dirty="0" err="1" smtClean="0"/>
              <a:t>kan</a:t>
            </a:r>
            <a:r>
              <a:rPr lang="en-US" baseline="0" dirty="0" smtClean="0"/>
              <a:t> je </a:t>
            </a:r>
            <a:r>
              <a:rPr lang="en-US" baseline="0" dirty="0" err="1" smtClean="0"/>
              <a:t>eigen</a:t>
            </a:r>
            <a:r>
              <a:rPr lang="en-US" baseline="0" dirty="0" smtClean="0"/>
              <a:t> HTML </a:t>
            </a:r>
            <a:r>
              <a:rPr lang="en-US" baseline="0" dirty="0" err="1" smtClean="0"/>
              <a:t>elementen</a:t>
            </a:r>
            <a:r>
              <a:rPr lang="en-US" baseline="0" dirty="0" smtClean="0"/>
              <a:t> </a:t>
            </a:r>
            <a:r>
              <a:rPr lang="en-US" baseline="0" dirty="0" err="1" smtClean="0"/>
              <a:t>creëren</a:t>
            </a:r>
            <a:endParaRPr lang="en-US" baseline="0" dirty="0" smtClean="0"/>
          </a:p>
          <a:p>
            <a:pPr>
              <a:spcBef>
                <a:spcPts val="0"/>
              </a:spcBef>
              <a:buNone/>
            </a:pPr>
            <a:r>
              <a:rPr lang="en-US" baseline="0" dirty="0" smtClean="0"/>
              <a:t>DOM	</a:t>
            </a:r>
            <a:r>
              <a:rPr lang="en-US" baseline="0" dirty="0" err="1" smtClean="0"/>
              <a:t>Normaal</a:t>
            </a:r>
            <a:r>
              <a:rPr lang="en-US" baseline="0" dirty="0" smtClean="0"/>
              <a:t> </a:t>
            </a:r>
            <a:r>
              <a:rPr lang="en-US" baseline="0" dirty="0" err="1" smtClean="0"/>
              <a:t>manipuleert</a:t>
            </a:r>
            <a:r>
              <a:rPr lang="en-US" baseline="0" dirty="0" smtClean="0"/>
              <a:t> de view de DOM om data </a:t>
            </a:r>
            <a:r>
              <a:rPr lang="en-US" baseline="0" dirty="0" err="1" smtClean="0"/>
              <a:t>te</a:t>
            </a:r>
            <a:r>
              <a:rPr lang="en-US" baseline="0" dirty="0" smtClean="0"/>
              <a:t> </a:t>
            </a:r>
            <a:r>
              <a:rPr lang="en-US" baseline="0" dirty="0" err="1" smtClean="0"/>
              <a:t>weergeven</a:t>
            </a:r>
            <a:r>
              <a:rPr lang="en-US" baseline="0" dirty="0" smtClean="0"/>
              <a:t> </a:t>
            </a:r>
            <a:r>
              <a:rPr lang="en-US" baseline="0" dirty="0" err="1" smtClean="0"/>
              <a:t>en</a:t>
            </a:r>
            <a:r>
              <a:rPr lang="en-US" baseline="0" dirty="0" smtClean="0"/>
              <a:t> om </a:t>
            </a:r>
            <a:r>
              <a:rPr lang="en-US" baseline="0" dirty="0" err="1" smtClean="0"/>
              <a:t>gedrag</a:t>
            </a:r>
            <a:r>
              <a:rPr lang="en-US" baseline="0" dirty="0" smtClean="0"/>
              <a:t> toe </a:t>
            </a:r>
            <a:r>
              <a:rPr lang="en-US" baseline="0" dirty="0" err="1" smtClean="0"/>
              <a:t>te</a:t>
            </a:r>
            <a:r>
              <a:rPr lang="en-US" baseline="0" dirty="0" smtClean="0"/>
              <a:t> </a:t>
            </a:r>
            <a:r>
              <a:rPr lang="en-US" baseline="0" dirty="0" err="1" smtClean="0"/>
              <a:t>kennen</a:t>
            </a:r>
            <a:r>
              <a:rPr lang="en-US" baseline="0" dirty="0" smtClean="0"/>
              <a:t>, </a:t>
            </a:r>
            <a:r>
              <a:rPr lang="en-US" baseline="0" dirty="0" err="1" smtClean="0"/>
              <a:t>dit</a:t>
            </a:r>
            <a:r>
              <a:rPr lang="en-US" baseline="0" dirty="0" smtClean="0"/>
              <a:t> </a:t>
            </a:r>
            <a:r>
              <a:rPr lang="en-US" baseline="0" dirty="0" err="1" smtClean="0"/>
              <a:t>wordt</a:t>
            </a:r>
            <a:r>
              <a:rPr lang="en-US" baseline="0" dirty="0" smtClean="0"/>
              <a:t> in AngularJS in directives </a:t>
            </a:r>
            <a:r>
              <a:rPr lang="en-US" baseline="0" dirty="0" err="1" smtClean="0"/>
              <a:t>geregeld</a:t>
            </a:r>
            <a:r>
              <a:rPr lang="en-US" baseline="0" dirty="0" smtClean="0"/>
              <a:t> </a:t>
            </a:r>
            <a:r>
              <a:rPr lang="en-US" baseline="0" dirty="0" err="1" smtClean="0"/>
              <a:t>en</a:t>
            </a:r>
            <a:r>
              <a:rPr lang="en-US" baseline="0" dirty="0" smtClean="0"/>
              <a:t> </a:t>
            </a:r>
            <a:r>
              <a:rPr lang="en-US" baseline="0" dirty="0" err="1" smtClean="0"/>
              <a:t>niet</a:t>
            </a:r>
            <a:r>
              <a:rPr lang="en-US" baseline="0" dirty="0" smtClean="0"/>
              <a:t> in de view</a:t>
            </a:r>
          </a:p>
          <a:p>
            <a:pPr>
              <a:spcBef>
                <a:spcPts val="0"/>
              </a:spcBef>
              <a:buNone/>
            </a:pPr>
            <a:r>
              <a:rPr lang="en-US" baseline="0" dirty="0" smtClean="0"/>
              <a:t>MVC	</a:t>
            </a:r>
            <a:r>
              <a:rPr lang="en-US" baseline="0" dirty="0" err="1" smtClean="0"/>
              <a:t>Vanwege</a:t>
            </a:r>
            <a:r>
              <a:rPr lang="en-US" baseline="0" dirty="0" smtClean="0"/>
              <a:t> MVC </a:t>
            </a:r>
            <a:r>
              <a:rPr lang="en-US" baseline="0" dirty="0" err="1" smtClean="0"/>
              <a:t>wordt</a:t>
            </a:r>
            <a:r>
              <a:rPr lang="en-US" baseline="0" dirty="0" smtClean="0"/>
              <a:t> de </a:t>
            </a:r>
            <a:r>
              <a:rPr lang="en-US" baseline="0" dirty="0" err="1" smtClean="0"/>
              <a:t>applicatie</a:t>
            </a:r>
            <a:r>
              <a:rPr lang="en-US" baseline="0" dirty="0" smtClean="0"/>
              <a:t> </a:t>
            </a:r>
            <a:r>
              <a:rPr lang="en-US" baseline="0" dirty="0" err="1" smtClean="0"/>
              <a:t>makkelijk</a:t>
            </a:r>
            <a:r>
              <a:rPr lang="en-US" baseline="0" dirty="0" smtClean="0"/>
              <a:t> onderhoudbaar </a:t>
            </a:r>
            <a:r>
              <a:rPr lang="en-US" baseline="0" dirty="0" err="1" smtClean="0"/>
              <a:t>en</a:t>
            </a:r>
            <a:r>
              <a:rPr lang="en-US" baseline="0" dirty="0" smtClean="0"/>
              <a:t> </a:t>
            </a:r>
            <a:r>
              <a:rPr lang="en-US" baseline="0" dirty="0" err="1" smtClean="0"/>
              <a:t>blijft</a:t>
            </a:r>
            <a:r>
              <a:rPr lang="en-US" baseline="0" dirty="0" smtClean="0"/>
              <a:t> het </a:t>
            </a:r>
            <a:r>
              <a:rPr lang="en-US" baseline="0" dirty="0" err="1" smtClean="0"/>
              <a:t>overzichtelijk</a:t>
            </a:r>
            <a:endParaRPr lang="en-US" baseline="0" dirty="0" smtClean="0"/>
          </a:p>
          <a:p>
            <a:pPr>
              <a:spcBef>
                <a:spcPts val="0"/>
              </a:spcBef>
              <a:buNone/>
            </a:pPr>
            <a:endParaRPr lang="en-US" baseline="0" dirty="0" smtClean="0"/>
          </a:p>
          <a:p>
            <a:pPr>
              <a:spcBef>
                <a:spcPts val="0"/>
              </a:spcBef>
              <a:buNone/>
            </a:pPr>
            <a:endParaRPr dirty="0"/>
          </a:p>
        </p:txBody>
      </p:sp>
    </p:spTree>
    <p:extLst>
      <p:ext uri="{BB962C8B-B14F-4D97-AF65-F5344CB8AC3E}">
        <p14:creationId xmlns:p14="http://schemas.microsoft.com/office/powerpoint/2010/main" val="175878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248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60247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smtClean="0"/>
              <a:t>De </a:t>
            </a:r>
            <a:r>
              <a:rPr lang="en-US" dirty="0" err="1" smtClean="0"/>
              <a:t>structuur</a:t>
            </a:r>
            <a:r>
              <a:rPr lang="en-US" dirty="0" smtClean="0"/>
              <a:t> van </a:t>
            </a:r>
            <a:r>
              <a:rPr lang="en-US" dirty="0" err="1" smtClean="0"/>
              <a:t>een</a:t>
            </a:r>
            <a:r>
              <a:rPr lang="en-US" dirty="0" smtClean="0"/>
              <a:t> AngularJS</a:t>
            </a:r>
            <a:r>
              <a:rPr lang="en-US" baseline="0" dirty="0" smtClean="0"/>
              <a:t> </a:t>
            </a:r>
            <a:r>
              <a:rPr lang="en-US" dirty="0" err="1" smtClean="0"/>
              <a:t>applicatie</a:t>
            </a:r>
            <a:r>
              <a:rPr lang="en-US" dirty="0" smtClean="0"/>
              <a:t> </a:t>
            </a:r>
            <a:r>
              <a:rPr lang="en-US" dirty="0" err="1" smtClean="0"/>
              <a:t>wordt</a:t>
            </a:r>
            <a:r>
              <a:rPr lang="en-US" dirty="0" smtClean="0"/>
              <a:t> </a:t>
            </a:r>
            <a:r>
              <a:rPr lang="en-US" dirty="0" err="1" smtClean="0"/>
              <a:t>gescheiden</a:t>
            </a:r>
            <a:r>
              <a:rPr lang="en-US" dirty="0" smtClean="0"/>
              <a:t> in </a:t>
            </a:r>
            <a:r>
              <a:rPr lang="en-US" dirty="0" err="1" smtClean="0"/>
              <a:t>drie</a:t>
            </a:r>
            <a:r>
              <a:rPr lang="en-US" dirty="0" smtClean="0"/>
              <a:t> </a:t>
            </a:r>
            <a:r>
              <a:rPr lang="en-US" dirty="0" err="1" smtClean="0"/>
              <a:t>delen</a:t>
            </a:r>
            <a:endParaRPr lang="en-US" dirty="0" smtClean="0"/>
          </a:p>
          <a:p>
            <a:r>
              <a:rPr lang="en-US" dirty="0" err="1" smtClean="0"/>
              <a:t>Logica</a:t>
            </a:r>
            <a:endParaRPr lang="en-US" dirty="0" smtClean="0"/>
          </a:p>
          <a:p>
            <a:r>
              <a:rPr lang="en-US" dirty="0" smtClean="0"/>
              <a:t>Data</a:t>
            </a:r>
          </a:p>
          <a:p>
            <a:r>
              <a:rPr lang="en-US" dirty="0" smtClean="0"/>
              <a:t>UI</a:t>
            </a:r>
            <a:endParaRPr lang="en-US" dirty="0"/>
          </a:p>
        </p:txBody>
      </p:sp>
    </p:spTree>
    <p:extLst>
      <p:ext uri="{BB962C8B-B14F-4D97-AF65-F5344CB8AC3E}">
        <p14:creationId xmlns:p14="http://schemas.microsoft.com/office/powerpoint/2010/main" val="222839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err="1" smtClean="0"/>
              <a:t>Dit</a:t>
            </a:r>
            <a:r>
              <a:rPr lang="en-US" dirty="0" smtClean="0"/>
              <a:t> is het model-view-controller</a:t>
            </a:r>
            <a:r>
              <a:rPr lang="en-US" baseline="0" dirty="0" smtClean="0"/>
              <a:t> </a:t>
            </a:r>
            <a:r>
              <a:rPr lang="en-US" baseline="0" dirty="0" err="1" smtClean="0"/>
              <a:t>architectuur</a:t>
            </a:r>
            <a:endParaRPr lang="en-US" baseline="0" dirty="0" smtClean="0"/>
          </a:p>
          <a:p>
            <a:endParaRPr lang="en-US" dirty="0" smtClean="0"/>
          </a:p>
          <a:p>
            <a:r>
              <a:rPr lang="en-US" dirty="0" smtClean="0"/>
              <a:t>Om</a:t>
            </a:r>
            <a:r>
              <a:rPr lang="en-US" baseline="0" dirty="0" smtClean="0"/>
              <a:t> het </a:t>
            </a:r>
            <a:r>
              <a:rPr lang="en-US" baseline="0" dirty="0" err="1" smtClean="0"/>
              <a:t>makkelijk</a:t>
            </a:r>
            <a:r>
              <a:rPr lang="en-US" baseline="0" dirty="0" smtClean="0"/>
              <a:t> </a:t>
            </a:r>
            <a:r>
              <a:rPr lang="en-US" baseline="0" dirty="0" err="1" smtClean="0"/>
              <a:t>testbaar</a:t>
            </a:r>
            <a:r>
              <a:rPr lang="en-US" baseline="0" dirty="0" smtClean="0"/>
              <a:t>, </a:t>
            </a:r>
            <a:r>
              <a:rPr lang="en-US" baseline="0" dirty="0" err="1" smtClean="0"/>
              <a:t>uitbreidbaar</a:t>
            </a:r>
            <a:r>
              <a:rPr lang="en-US" baseline="0" dirty="0" smtClean="0"/>
              <a:t>, onderhoudbaar, </a:t>
            </a:r>
            <a:r>
              <a:rPr lang="en-US" baseline="0" dirty="0" err="1" smtClean="0"/>
              <a:t>refactorbaar</a:t>
            </a:r>
            <a:r>
              <a:rPr lang="en-US" baseline="0" dirty="0" smtClean="0"/>
              <a:t> </a:t>
            </a:r>
            <a:r>
              <a:rPr lang="en-US" baseline="0" dirty="0" err="1" smtClean="0"/>
              <a:t>en</a:t>
            </a:r>
            <a:r>
              <a:rPr lang="en-US" baseline="0" dirty="0" smtClean="0"/>
              <a:t> </a:t>
            </a:r>
            <a:r>
              <a:rPr lang="en-US" baseline="0" dirty="0" err="1" smtClean="0"/>
              <a:t>begrijpbaar</a:t>
            </a:r>
            <a:r>
              <a:rPr lang="en-US" baseline="0" dirty="0" smtClean="0"/>
              <a:t> </a:t>
            </a:r>
            <a:r>
              <a:rPr lang="en-US" baseline="0" dirty="0" err="1" smtClean="0"/>
              <a:t>te</a:t>
            </a:r>
            <a:r>
              <a:rPr lang="en-US" baseline="0" dirty="0" smtClean="0"/>
              <a:t> </a:t>
            </a:r>
            <a:r>
              <a:rPr lang="en-US" baseline="0" dirty="0" err="1" smtClean="0"/>
              <a:t>maken</a:t>
            </a:r>
            <a:endParaRPr lang="en-US" baseline="0" dirty="0" smtClean="0"/>
          </a:p>
          <a:p>
            <a:endParaRPr lang="en-US" baseline="0" dirty="0" smtClean="0"/>
          </a:p>
          <a:p>
            <a:r>
              <a:rPr lang="en-US" baseline="0" dirty="0" smtClean="0"/>
              <a:t>Controller </a:t>
            </a:r>
            <a:r>
              <a:rPr lang="en-US" baseline="0" dirty="0" err="1" smtClean="0"/>
              <a:t>veranderd</a:t>
            </a:r>
            <a:r>
              <a:rPr lang="en-US" baseline="0" dirty="0" smtClean="0"/>
              <a:t> </a:t>
            </a:r>
            <a:r>
              <a:rPr lang="en-US" baseline="0" dirty="0" err="1" smtClean="0"/>
              <a:t>een</a:t>
            </a:r>
            <a:r>
              <a:rPr lang="en-US" baseline="0" dirty="0" smtClean="0"/>
              <a:t> Model</a:t>
            </a:r>
          </a:p>
          <a:p>
            <a:r>
              <a:rPr lang="en-US" baseline="0" dirty="0" smtClean="0"/>
              <a:t>Het Model </a:t>
            </a:r>
            <a:r>
              <a:rPr lang="en-US" baseline="0" dirty="0" err="1" smtClean="0"/>
              <a:t>maakt</a:t>
            </a:r>
            <a:r>
              <a:rPr lang="en-US" baseline="0" dirty="0" smtClean="0"/>
              <a:t> </a:t>
            </a:r>
            <a:r>
              <a:rPr lang="en-US" baseline="0" dirty="0" err="1" smtClean="0"/>
              <a:t>dat</a:t>
            </a:r>
            <a:r>
              <a:rPr lang="en-US" baseline="0" dirty="0" smtClean="0"/>
              <a:t> </a:t>
            </a:r>
            <a:r>
              <a:rPr lang="en-US" baseline="0" dirty="0" err="1" smtClean="0"/>
              <a:t>bekend</a:t>
            </a:r>
            <a:r>
              <a:rPr lang="en-US" baseline="0" dirty="0" smtClean="0"/>
              <a:t> in de View</a:t>
            </a:r>
          </a:p>
          <a:p>
            <a:r>
              <a:rPr lang="en-US" baseline="0" dirty="0" err="1" smtClean="0"/>
              <a:t>En</a:t>
            </a:r>
            <a:r>
              <a:rPr lang="en-US" baseline="0" dirty="0" smtClean="0"/>
              <a:t> de View </a:t>
            </a:r>
            <a:r>
              <a:rPr lang="en-US" baseline="0" dirty="0" err="1" smtClean="0"/>
              <a:t>maakt</a:t>
            </a:r>
            <a:r>
              <a:rPr lang="en-US" baseline="0" dirty="0" smtClean="0"/>
              <a:t> </a:t>
            </a:r>
            <a:r>
              <a:rPr lang="en-US" baseline="0" dirty="0" err="1" smtClean="0"/>
              <a:t>dat</a:t>
            </a:r>
            <a:r>
              <a:rPr lang="en-US" baseline="0" dirty="0" smtClean="0"/>
              <a:t> </a:t>
            </a:r>
            <a:r>
              <a:rPr lang="en-US" baseline="0" dirty="0" err="1" smtClean="0"/>
              <a:t>weer</a:t>
            </a:r>
            <a:r>
              <a:rPr lang="en-US" baseline="0" dirty="0" smtClean="0"/>
              <a:t> </a:t>
            </a:r>
            <a:r>
              <a:rPr lang="en-US" baseline="0" dirty="0" err="1" smtClean="0"/>
              <a:t>bekend</a:t>
            </a:r>
            <a:r>
              <a:rPr lang="en-US" baseline="0" dirty="0" smtClean="0"/>
              <a:t> </a:t>
            </a:r>
            <a:r>
              <a:rPr lang="en-US" baseline="0" dirty="0" err="1" smtClean="0"/>
              <a:t>aan</a:t>
            </a:r>
            <a:r>
              <a:rPr lang="en-US" baseline="0" dirty="0" smtClean="0"/>
              <a:t> de Controller</a:t>
            </a:r>
            <a:endParaRPr lang="en-US" baseline="0" dirty="0" smtClean="0"/>
          </a:p>
        </p:txBody>
      </p:sp>
    </p:spTree>
    <p:extLst>
      <p:ext uri="{BB962C8B-B14F-4D97-AF65-F5344CB8AC3E}">
        <p14:creationId xmlns:p14="http://schemas.microsoft.com/office/powerpoint/2010/main" val="10620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smtClean="0"/>
              <a:t>In AngularJS</a:t>
            </a:r>
            <a:r>
              <a:rPr lang="en-US" baseline="0" dirty="0" smtClean="0"/>
              <a:t> </a:t>
            </a:r>
            <a:r>
              <a:rPr lang="en-US" baseline="0" dirty="0" err="1" smtClean="0"/>
              <a:t>bevat</a:t>
            </a:r>
            <a:r>
              <a:rPr lang="en-US" baseline="0" dirty="0" smtClean="0"/>
              <a:t> het Model JavaScript </a:t>
            </a:r>
            <a:r>
              <a:rPr lang="en-US" baseline="0" dirty="0" err="1" smtClean="0"/>
              <a:t>objecten</a:t>
            </a:r>
            <a:r>
              <a:rPr lang="en-US" baseline="0" dirty="0" smtClean="0"/>
              <a:t> of </a:t>
            </a:r>
            <a:r>
              <a:rPr lang="en-US" baseline="0" dirty="0" err="1" smtClean="0"/>
              <a:t>primitieven</a:t>
            </a:r>
            <a:endParaRPr lang="en-US" baseline="0" dirty="0" smtClean="0"/>
          </a:p>
          <a:p>
            <a:endParaRPr lang="en-US" baseline="0" dirty="0" smtClean="0"/>
          </a:p>
          <a:p>
            <a:r>
              <a:rPr lang="en-US" baseline="0" dirty="0" smtClean="0"/>
              <a:t>De View </a:t>
            </a:r>
            <a:r>
              <a:rPr lang="en-US" baseline="0" dirty="0" err="1" smtClean="0"/>
              <a:t>wordt</a:t>
            </a:r>
            <a:r>
              <a:rPr lang="en-US" baseline="0" dirty="0" smtClean="0"/>
              <a:t> </a:t>
            </a:r>
            <a:r>
              <a:rPr lang="en-US" baseline="0" dirty="0" err="1" smtClean="0"/>
              <a:t>gemaakt</a:t>
            </a:r>
            <a:r>
              <a:rPr lang="en-US" baseline="0" dirty="0" smtClean="0"/>
              <a:t> in DOM van </a:t>
            </a:r>
            <a:r>
              <a:rPr lang="en-US" baseline="0" dirty="0" err="1" smtClean="0"/>
              <a:t>een</a:t>
            </a:r>
            <a:r>
              <a:rPr lang="en-US" baseline="0" dirty="0" smtClean="0"/>
              <a:t> HTML template</a:t>
            </a:r>
          </a:p>
          <a:p>
            <a:endParaRPr lang="en-US" baseline="0" dirty="0" smtClean="0"/>
          </a:p>
          <a:p>
            <a:r>
              <a:rPr lang="en-US" baseline="0" dirty="0" smtClean="0"/>
              <a:t>De Controller </a:t>
            </a:r>
            <a:r>
              <a:rPr lang="en-US" baseline="0" dirty="0" err="1" smtClean="0"/>
              <a:t>bevat</a:t>
            </a:r>
            <a:r>
              <a:rPr lang="en-US" baseline="0" dirty="0" smtClean="0"/>
              <a:t> JavaScript </a:t>
            </a:r>
            <a:r>
              <a:rPr lang="en-US" baseline="0" dirty="0" err="1" smtClean="0"/>
              <a:t>classen</a:t>
            </a:r>
            <a:endParaRPr lang="en-US" dirty="0"/>
          </a:p>
        </p:txBody>
      </p:sp>
    </p:spTree>
    <p:extLst>
      <p:ext uri="{BB962C8B-B14F-4D97-AF65-F5344CB8AC3E}">
        <p14:creationId xmlns:p14="http://schemas.microsoft.com/office/powerpoint/2010/main" val="334070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0697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3093234"/>
            <a:ext cx="8458200" cy="7124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9" name="Shape 9"/>
          <p:cNvSpPr txBox="1">
            <a:spLocks noGrp="1"/>
          </p:cNvSpPr>
          <p:nvPr>
            <p:ph type="ctrTitle"/>
          </p:nvPr>
        </p:nvSpPr>
        <p:spPr>
          <a:xfrm>
            <a:off x="685800" y="1300757"/>
            <a:ext cx="7772400" cy="1684199"/>
          </a:xfrm>
          <a:prstGeom prst="rect">
            <a:avLst/>
          </a:prstGeom>
        </p:spPr>
        <p:txBody>
          <a:bodyPr lIns="91425" tIns="91425" rIns="91425" b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a:endParaRPr/>
          </a:p>
        </p:txBody>
      </p:sp>
      <p:sp>
        <p:nvSpPr>
          <p:cNvPr id="10" name="Shape 10"/>
          <p:cNvSpPr txBox="1">
            <a:spLocks noGrp="1"/>
          </p:cNvSpPr>
          <p:nvPr>
            <p:ph type="subTitle" idx="1"/>
          </p:nvPr>
        </p:nvSpPr>
        <p:spPr>
          <a:xfrm>
            <a:off x="685800" y="3093357"/>
            <a:ext cx="7772400" cy="712499"/>
          </a:xfrm>
          <a:prstGeom prst="rect">
            <a:avLst/>
          </a:prstGeom>
        </p:spPr>
        <p:txBody>
          <a:bodyPr lIns="91425" tIns="91425" rIns="91425" b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sz="3000" b="1">
                <a:solidFill>
                  <a:schemeClr val="lt2"/>
                </a:solidFill>
              </a:defRPr>
            </a:lvl2pPr>
            <a:lvl3pPr>
              <a:spcBef>
                <a:spcPts val="0"/>
              </a:spcBef>
              <a:buClr>
                <a:schemeClr val="lt2"/>
              </a:buClr>
              <a:buSzPct val="100000"/>
              <a:buNone/>
              <a:defRPr sz="3000" b="1">
                <a:solidFill>
                  <a:schemeClr val="lt2"/>
                </a:solidFill>
              </a:defRPr>
            </a:lvl3pPr>
            <a:lvl4pPr>
              <a:spcBef>
                <a:spcPts val="0"/>
              </a:spcBef>
              <a:buClr>
                <a:schemeClr val="lt2"/>
              </a:buClr>
              <a:buSzPct val="100000"/>
              <a:buNone/>
              <a:defRPr sz="3000" b="1">
                <a:solidFill>
                  <a:schemeClr val="lt2"/>
                </a:solidFill>
              </a:defRPr>
            </a:lvl4pPr>
            <a:lvl5pPr>
              <a:spcBef>
                <a:spcPts val="0"/>
              </a:spcBef>
              <a:buClr>
                <a:schemeClr val="lt2"/>
              </a:buClr>
              <a:buSzPct val="100000"/>
              <a:buNone/>
              <a:defRPr sz="3000" b="1">
                <a:solidFill>
                  <a:schemeClr val="lt2"/>
                </a:solidFill>
              </a:defRPr>
            </a:lvl5pPr>
            <a:lvl6pPr>
              <a:spcBef>
                <a:spcPts val="0"/>
              </a:spcBef>
              <a:buClr>
                <a:schemeClr val="lt2"/>
              </a:buClr>
              <a:buSzPct val="100000"/>
              <a:buNone/>
              <a:defRPr sz="3000" b="1">
                <a:solidFill>
                  <a:schemeClr val="lt2"/>
                </a:solidFill>
              </a:defRPr>
            </a:lvl6pPr>
            <a:lvl7pPr>
              <a:spcBef>
                <a:spcPts val="0"/>
              </a:spcBef>
              <a:buClr>
                <a:schemeClr val="lt2"/>
              </a:buClr>
              <a:buSzPct val="100000"/>
              <a:buNone/>
              <a:defRPr sz="3000" b="1">
                <a:solidFill>
                  <a:schemeClr val="lt2"/>
                </a:solidFill>
              </a:defRPr>
            </a:lvl7pPr>
            <a:lvl8pPr>
              <a:spcBef>
                <a:spcPts val="0"/>
              </a:spcBef>
              <a:buClr>
                <a:schemeClr val="lt2"/>
              </a:buClr>
              <a:buSzPct val="100000"/>
              <a:buNone/>
              <a:defRPr sz="3000" b="1">
                <a:solidFill>
                  <a:schemeClr val="lt2"/>
                </a:solidFill>
              </a:defRPr>
            </a:lvl8pPr>
            <a:lvl9pPr>
              <a:spcBef>
                <a:spcPts val="0"/>
              </a:spcBef>
              <a:buClr>
                <a:schemeClr val="lt2"/>
              </a:buClr>
              <a:buSzPct val="100000"/>
              <a:buNone/>
              <a:defRPr sz="3000" b="1">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3" name="Shape 13"/>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460499"/>
            <a:ext cx="82296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460499"/>
            <a:ext cx="40302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56667" y="1461908"/>
            <a:ext cx="40302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2" name="Shape 22"/>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3"/>
        <p:cNvGrpSpPr/>
        <p:nvPr/>
      </p:nvGrpSpPr>
      <p:grpSpPr>
        <a:xfrm>
          <a:off x="0" y="0"/>
          <a:ext cx="0" cy="0"/>
          <a:chOff x="0" y="0"/>
          <a:chExt cx="0" cy="0"/>
        </a:xfrm>
      </p:grpSpPr>
      <p:sp>
        <p:nvSpPr>
          <p:cNvPr id="24" name="Shape 24"/>
          <p:cNvSpPr/>
          <p:nvPr/>
        </p:nvSpPr>
        <p:spPr>
          <a:xfrm>
            <a:off x="0" y="4406309"/>
            <a:ext cx="8686800" cy="5195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ctr" anchorCtr="0"/>
          <a:lstStyle>
            <a:lvl1pPr>
              <a:spcBef>
                <a:spcPts val="0"/>
              </a:spcBef>
              <a:buClr>
                <a:schemeClr val="lt1"/>
              </a:buClr>
              <a:buSzPct val="100000"/>
              <a:buNone/>
              <a:defRPr sz="2400" b="1">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7"/>
            <a:ext cx="8229600" cy="1141499"/>
          </a:xfrm>
          <a:prstGeom prst="rect">
            <a:avLst/>
          </a:prstGeom>
          <a:noFill/>
          <a:ln>
            <a:noFill/>
          </a:ln>
        </p:spPr>
        <p:txBody>
          <a:bodyPr lIns="91425" tIns="91425" rIns="91425" bIns="91425" anchor="b" anchorCtr="0"/>
          <a:lstStyle>
            <a:lvl1pPr>
              <a:spcBef>
                <a:spcPts val="0"/>
              </a:spcBef>
              <a:buClr>
                <a:schemeClr val="lt1"/>
              </a:buClr>
              <a:buSzPct val="100000"/>
              <a:buNone/>
              <a:defRPr sz="4800" b="1">
                <a:solidFill>
                  <a:schemeClr val="lt1"/>
                </a:solidFill>
              </a:defRPr>
            </a:lvl1pPr>
            <a:lvl2pPr>
              <a:spcBef>
                <a:spcPts val="0"/>
              </a:spcBef>
              <a:buClr>
                <a:schemeClr val="lt1"/>
              </a:buClr>
              <a:buSzPct val="100000"/>
              <a:buNone/>
              <a:defRPr sz="4800" b="1">
                <a:solidFill>
                  <a:schemeClr val="lt1"/>
                </a:solidFill>
              </a:defRPr>
            </a:lvl2pPr>
            <a:lvl3pPr>
              <a:spcBef>
                <a:spcPts val="0"/>
              </a:spcBef>
              <a:buClr>
                <a:schemeClr val="lt1"/>
              </a:buClr>
              <a:buSzPct val="100000"/>
              <a:buNone/>
              <a:defRPr sz="4800" b="1">
                <a:solidFill>
                  <a:schemeClr val="lt1"/>
                </a:solidFill>
              </a:defRPr>
            </a:lvl3pPr>
            <a:lvl4pPr>
              <a:spcBef>
                <a:spcPts val="0"/>
              </a:spcBef>
              <a:buClr>
                <a:schemeClr val="lt1"/>
              </a:buClr>
              <a:buSzPct val="100000"/>
              <a:buNone/>
              <a:defRPr sz="4800" b="1">
                <a:solidFill>
                  <a:schemeClr val="lt1"/>
                </a:solidFill>
              </a:defRPr>
            </a:lvl4pPr>
            <a:lvl5pPr>
              <a:spcBef>
                <a:spcPts val="0"/>
              </a:spcBef>
              <a:buClr>
                <a:schemeClr val="lt1"/>
              </a:buClr>
              <a:buSzPct val="100000"/>
              <a:buNone/>
              <a:defRPr sz="4800" b="1">
                <a:solidFill>
                  <a:schemeClr val="lt1"/>
                </a:solidFill>
              </a:defRPr>
            </a:lvl5pPr>
            <a:lvl6pPr>
              <a:spcBef>
                <a:spcPts val="0"/>
              </a:spcBef>
              <a:buClr>
                <a:schemeClr val="lt1"/>
              </a:buClr>
              <a:buSzPct val="100000"/>
              <a:buNone/>
              <a:defRPr sz="4800" b="1">
                <a:solidFill>
                  <a:schemeClr val="lt1"/>
                </a:solidFill>
              </a:defRPr>
            </a:lvl6pPr>
            <a:lvl7pPr>
              <a:spcBef>
                <a:spcPts val="0"/>
              </a:spcBef>
              <a:buClr>
                <a:schemeClr val="lt1"/>
              </a:buClr>
              <a:buSzPct val="100000"/>
              <a:buNone/>
              <a:defRPr sz="4800" b="1">
                <a:solidFill>
                  <a:schemeClr val="lt1"/>
                </a:solidFill>
              </a:defRPr>
            </a:lvl7pPr>
            <a:lvl8pPr>
              <a:spcBef>
                <a:spcPts val="0"/>
              </a:spcBef>
              <a:buClr>
                <a:schemeClr val="lt1"/>
              </a:buClr>
              <a:buSzPct val="100000"/>
              <a:buNone/>
              <a:defRPr sz="4800" b="1">
                <a:solidFill>
                  <a:schemeClr val="lt1"/>
                </a:solidFill>
              </a:defRPr>
            </a:lvl8pPr>
            <a:lvl9pPr>
              <a:spcBef>
                <a:spcPts val="0"/>
              </a:spcBef>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460499"/>
            <a:ext cx="8229600" cy="3465299"/>
          </a:xfrm>
          <a:prstGeom prst="rect">
            <a:avLst/>
          </a:prstGeom>
          <a:noFill/>
          <a:ln>
            <a:noFill/>
          </a:ln>
        </p:spPr>
        <p:txBody>
          <a:bodyPr lIns="91425" tIns="91425" rIns="91425" b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080/kes-angular/demo/vie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kes-angular/demo/two-way-data-bind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300757"/>
            <a:ext cx="7772400" cy="1684199"/>
          </a:xfrm>
          <a:prstGeom prst="rect">
            <a:avLst/>
          </a:prstGeom>
        </p:spPr>
        <p:txBody>
          <a:bodyPr lIns="91425" tIns="91425" rIns="91425" bIns="91425" anchor="b" anchorCtr="0">
            <a:noAutofit/>
          </a:bodyPr>
          <a:lstStyle/>
          <a:p>
            <a:pPr>
              <a:spcBef>
                <a:spcPts val="0"/>
              </a:spcBef>
              <a:buNone/>
            </a:pPr>
            <a:r>
              <a:rPr lang="nl" dirty="0"/>
              <a:t>KES AngularJS</a:t>
            </a:r>
          </a:p>
        </p:txBody>
      </p:sp>
      <p:sp>
        <p:nvSpPr>
          <p:cNvPr id="29" name="Shape 29"/>
          <p:cNvSpPr txBox="1">
            <a:spLocks noGrp="1"/>
          </p:cNvSpPr>
          <p:nvPr>
            <p:ph type="subTitle" idx="1"/>
          </p:nvPr>
        </p:nvSpPr>
        <p:spPr>
          <a:xfrm>
            <a:off x="685800" y="3093357"/>
            <a:ext cx="7772400" cy="712499"/>
          </a:xfrm>
          <a:prstGeom prst="rect">
            <a:avLst/>
          </a:prstGeom>
        </p:spPr>
        <p:txBody>
          <a:bodyPr lIns="91425" tIns="91425" rIns="91425" bIns="91425" anchor="ctr" anchorCtr="0">
            <a:noAutofit/>
          </a:bodyPr>
          <a:lstStyle/>
          <a:p>
            <a:pPr>
              <a:spcBef>
                <a:spcPts val="0"/>
              </a:spcBef>
              <a:buNone/>
            </a:pPr>
            <a:r>
              <a:rPr lang="nl" sz="2000" dirty="0" smtClean="0"/>
              <a:t>Sander Tetteroo | Son N Nguyen | Remco van der Horst</a:t>
            </a:r>
            <a:endParaRPr lang="nl" sz="20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Model [S]</a:t>
            </a:r>
          </a:p>
        </p:txBody>
      </p:sp>
      <p:sp>
        <p:nvSpPr>
          <p:cNvPr id="96" name="Shape 9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400" b="1" dirty="0"/>
              <a:t>Doel</a:t>
            </a:r>
          </a:p>
          <a:p>
            <a:pPr rtl="0">
              <a:spcBef>
                <a:spcPts val="0"/>
              </a:spcBef>
              <a:buNone/>
            </a:pPr>
            <a:r>
              <a:rPr lang="nl" sz="1400" dirty="0"/>
              <a:t>Het </a:t>
            </a:r>
            <a:r>
              <a:rPr lang="nl" sz="1400" i="1" dirty="0"/>
              <a:t>Model</a:t>
            </a:r>
            <a:r>
              <a:rPr lang="nl" sz="1400" dirty="0"/>
              <a:t> in AngularJS is een JS object. Een </a:t>
            </a:r>
            <a:r>
              <a:rPr lang="nl" sz="1400" i="1" dirty="0"/>
              <a:t>Model</a:t>
            </a:r>
            <a:r>
              <a:rPr lang="nl" sz="1400" dirty="0"/>
              <a:t> wordt in principe altijd gevuld in een JSON formaat, </a:t>
            </a:r>
            <a:r>
              <a:rPr lang="nl" sz="1400" b="1" dirty="0"/>
              <a:t>maar </a:t>
            </a:r>
            <a:r>
              <a:rPr lang="nl" sz="1400" dirty="0"/>
              <a:t>kan ook worden gevuld met een String waarde. Het </a:t>
            </a:r>
            <a:r>
              <a:rPr lang="nl" sz="1400" i="1" dirty="0"/>
              <a:t>Model</a:t>
            </a:r>
            <a:r>
              <a:rPr lang="nl" sz="1400" dirty="0"/>
              <a:t> wordt gebruikt in een UI, Web Service etc.</a:t>
            </a:r>
          </a:p>
          <a:p>
            <a:pPr rtl="0">
              <a:spcBef>
                <a:spcPts val="0"/>
              </a:spcBef>
              <a:buNone/>
            </a:pPr>
            <a:endParaRPr sz="1400" dirty="0"/>
          </a:p>
          <a:p>
            <a:pPr rtl="0">
              <a:spcBef>
                <a:spcPts val="0"/>
              </a:spcBef>
              <a:buNone/>
            </a:pPr>
            <a:r>
              <a:rPr lang="nl" sz="1400" b="1" dirty="0"/>
              <a:t>Voorbeeld</a:t>
            </a:r>
          </a:p>
          <a:p>
            <a:pPr rtl="0">
              <a:spcBef>
                <a:spcPts val="0"/>
              </a:spcBef>
              <a:buNone/>
            </a:pPr>
            <a:r>
              <a:rPr lang="nl" sz="1400" dirty="0"/>
              <a:t>$scope.title = ‘AngularJS demo’;</a:t>
            </a:r>
          </a:p>
          <a:p>
            <a:pPr rtl="0">
              <a:spcBef>
                <a:spcPts val="0"/>
              </a:spcBef>
              <a:buNone/>
            </a:pPr>
            <a:r>
              <a:rPr lang="nl" sz="1400" dirty="0"/>
              <a:t>$scope.users = [</a:t>
            </a:r>
          </a:p>
          <a:p>
            <a:pPr rtl="0">
              <a:spcBef>
                <a:spcPts val="0"/>
              </a:spcBef>
              <a:buNone/>
            </a:pPr>
            <a:r>
              <a:rPr lang="nl" sz="1400" dirty="0"/>
              <a:t>	{‘firstname’: ‘Sander’, ‘lastname’: ‘Tetteroo’},</a:t>
            </a:r>
          </a:p>
          <a:p>
            <a:pPr rtl="0">
              <a:spcBef>
                <a:spcPts val="0"/>
              </a:spcBef>
              <a:buNone/>
            </a:pPr>
            <a:r>
              <a:rPr lang="nl" sz="1400" dirty="0"/>
              <a:t>	{‘firstname’: ‘Remco’, ‘lastname’: ‘van der Horst’}</a:t>
            </a:r>
          </a:p>
          <a:p>
            <a:pPr>
              <a:spcBef>
                <a:spcPts val="0"/>
              </a:spcBef>
              <a:buNone/>
            </a:pPr>
            <a:r>
              <a:rPr lang="nl" sz="1400" dirty="0"/>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View [S]</a:t>
            </a:r>
          </a:p>
        </p:txBody>
      </p:sp>
      <p:sp>
        <p:nvSpPr>
          <p:cNvPr id="102" name="Shape 10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400" b="1"/>
              <a:t>Doel</a:t>
            </a:r>
          </a:p>
          <a:p>
            <a:pPr rtl="0">
              <a:spcBef>
                <a:spcPts val="0"/>
              </a:spcBef>
              <a:buNone/>
            </a:pPr>
            <a:r>
              <a:rPr lang="nl" sz="1400"/>
              <a:t>De </a:t>
            </a:r>
            <a:r>
              <a:rPr lang="nl" sz="1400" i="1"/>
              <a:t>View</a:t>
            </a:r>
            <a:r>
              <a:rPr lang="nl" sz="1400"/>
              <a:t> in AngularJS is de content van de webpagina. </a:t>
            </a:r>
          </a:p>
          <a:p>
            <a:pPr rtl="0">
              <a:spcBef>
                <a:spcPts val="0"/>
              </a:spcBef>
              <a:buNone/>
            </a:pPr>
            <a:endParaRPr sz="1400"/>
          </a:p>
          <a:p>
            <a:pPr rtl="0">
              <a:spcBef>
                <a:spcPts val="0"/>
              </a:spcBef>
              <a:buNone/>
            </a:pPr>
            <a:r>
              <a:rPr lang="nl" sz="1400" b="1"/>
              <a:t>Link</a:t>
            </a:r>
          </a:p>
          <a:p>
            <a:pPr>
              <a:spcBef>
                <a:spcPts val="0"/>
              </a:spcBef>
              <a:buNone/>
            </a:pPr>
            <a:r>
              <a:rPr lang="nl" sz="1400" u="sng">
                <a:solidFill>
                  <a:schemeClr val="hlink"/>
                </a:solidFill>
                <a:hlinkClick r:id="rId3"/>
              </a:rPr>
              <a:t>http://localhost:8080/kes-angular/demo/view</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dirty="0"/>
              <a:t>Controller </a:t>
            </a:r>
            <a:r>
              <a:rPr lang="nl" dirty="0" smtClean="0"/>
              <a:t>[Son]</a:t>
            </a:r>
            <a:endParaRPr lang="nl" dirty="0"/>
          </a:p>
        </p:txBody>
      </p:sp>
      <p:sp>
        <p:nvSpPr>
          <p:cNvPr id="72" name="Shape 7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Controller is a JavaScript constructor function that is used to augment the Angular Scope</a:t>
            </a:r>
          </a:p>
          <a:p>
            <a:pPr lvl="0" rtl="0">
              <a:spcBef>
                <a:spcPts val="0"/>
              </a:spcBef>
              <a:buClr>
                <a:schemeClr val="dk1"/>
              </a:buClr>
              <a:buFont typeface="Arial"/>
              <a:buNone/>
            </a:pPr>
            <a:endParaRPr sz="120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When to use:</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Set up the initial state of the $scope object.</a:t>
            </a:r>
          </a:p>
          <a:p>
            <a:pPr lvl="0">
              <a:spcBef>
                <a:spcPts val="0"/>
              </a:spcBef>
              <a:buNone/>
            </a:pPr>
            <a:r>
              <a:rPr lang="nl" sz="1200">
                <a:solidFill>
                  <a:schemeClr val="dk1"/>
                </a:solidFill>
                <a:latin typeface="Calibri"/>
                <a:ea typeface="Calibri"/>
                <a:cs typeface="Calibri"/>
                <a:sym typeface="Calibri"/>
              </a:rPr>
              <a:t>Add behavior to the $scope object.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dirty="0"/>
              <a:t>Controller </a:t>
            </a:r>
            <a:r>
              <a:rPr lang="nl" dirty="0" smtClean="0"/>
              <a:t>[Son]</a:t>
            </a:r>
            <a:endParaRPr lang="nl" dirty="0"/>
          </a:p>
        </p:txBody>
      </p:sp>
      <p:sp>
        <p:nvSpPr>
          <p:cNvPr id="78" name="Shape 7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000" i="1">
                <a:solidFill>
                  <a:schemeClr val="dk1"/>
                </a:solidFill>
                <a:latin typeface="Calibri"/>
                <a:ea typeface="Calibri"/>
                <a:cs typeface="Calibri"/>
                <a:sym typeface="Calibri"/>
              </a:rPr>
              <a:t>Minimal example</a:t>
            </a:r>
          </a:p>
          <a:p>
            <a:pPr lvl="0" rtl="0">
              <a:spcBef>
                <a:spcPts val="0"/>
              </a:spcBef>
              <a:buNone/>
            </a:pPr>
            <a:endParaRPr sz="1000" i="1">
              <a:solidFill>
                <a:schemeClr val="dk1"/>
              </a:solidFill>
              <a:latin typeface="Calibri"/>
              <a:ea typeface="Calibri"/>
              <a:cs typeface="Calibri"/>
              <a:sym typeface="Calibri"/>
            </a:endParaRPr>
          </a:p>
          <a:p>
            <a:pPr lvl="0" rtl="0">
              <a:spcBef>
                <a:spcPts val="0"/>
              </a:spcBef>
              <a:buNone/>
            </a:pPr>
            <a:r>
              <a:rPr lang="nl" sz="1000" i="1">
                <a:solidFill>
                  <a:schemeClr val="dk1"/>
                </a:solidFill>
                <a:latin typeface="Calibri"/>
                <a:ea typeface="Calibri"/>
                <a:cs typeface="Calibri"/>
                <a:sym typeface="Calibri"/>
              </a:rPr>
              <a:t>=&gt; index.html</a:t>
            </a:r>
          </a:p>
          <a:p>
            <a:pPr lvl="0" rtl="0">
              <a:spcBef>
                <a:spcPts val="0"/>
              </a:spcBef>
              <a:buNone/>
            </a:pPr>
            <a:endParaRPr sz="1000" i="1">
              <a:solidFill>
                <a:schemeClr val="dk1"/>
              </a:solidFill>
              <a:latin typeface="Calibri"/>
              <a:ea typeface="Calibri"/>
              <a:cs typeface="Calibri"/>
              <a:sym typeface="Calibri"/>
            </a:endParaRPr>
          </a:p>
          <a:p>
            <a:pPr lvl="0" rtl="0">
              <a:spcBef>
                <a:spcPts val="0"/>
              </a:spcBef>
              <a:buNone/>
            </a:pPr>
            <a:r>
              <a:rPr lang="nl" sz="1000" i="1">
                <a:solidFill>
                  <a:schemeClr val="dk1"/>
                </a:solidFill>
                <a:latin typeface="Calibri"/>
                <a:ea typeface="Calibri"/>
                <a:cs typeface="Calibri"/>
                <a:sym typeface="Calibri"/>
              </a:rPr>
              <a:t>&lt;html ng-app&gt;</a:t>
            </a:r>
          </a:p>
          <a:p>
            <a:pPr lvl="0" rtl="0">
              <a:spcBef>
                <a:spcPts val="0"/>
              </a:spcBef>
              <a:buNone/>
            </a:pPr>
            <a:r>
              <a:rPr lang="nl" sz="1000" i="1">
                <a:solidFill>
                  <a:schemeClr val="dk1"/>
                </a:solidFill>
                <a:latin typeface="Calibri"/>
                <a:ea typeface="Calibri"/>
                <a:cs typeface="Calibri"/>
                <a:sym typeface="Calibri"/>
              </a:rPr>
              <a:t>&lt;head&gt;</a:t>
            </a:r>
          </a:p>
          <a:p>
            <a:pPr lvl="0" rtl="0">
              <a:spcBef>
                <a:spcPts val="0"/>
              </a:spcBef>
              <a:buNone/>
            </a:pPr>
            <a:r>
              <a:rPr lang="nl" sz="1000" i="1">
                <a:solidFill>
                  <a:schemeClr val="dk1"/>
                </a:solidFill>
                <a:latin typeface="Calibri"/>
                <a:ea typeface="Calibri"/>
                <a:cs typeface="Calibri"/>
                <a:sym typeface="Calibri"/>
              </a:rPr>
              <a:t>&lt;script src="angular.js"&gt;&lt;/script&gt;</a:t>
            </a:r>
          </a:p>
          <a:p>
            <a:pPr lvl="0" rtl="0">
              <a:spcBef>
                <a:spcPts val="0"/>
              </a:spcBef>
              <a:buNone/>
            </a:pPr>
            <a:r>
              <a:rPr lang="nl" sz="1000" i="1">
                <a:solidFill>
                  <a:schemeClr val="dk1"/>
                </a:solidFill>
                <a:latin typeface="Calibri"/>
                <a:ea typeface="Calibri"/>
                <a:cs typeface="Calibri"/>
                <a:sym typeface="Calibri"/>
              </a:rPr>
              <a:t>&lt;script src="controllers.js"&gt;&lt;/script&gt;</a:t>
            </a:r>
          </a:p>
          <a:p>
            <a:pPr lvl="0" rtl="0">
              <a:spcBef>
                <a:spcPts val="0"/>
              </a:spcBef>
              <a:buNone/>
            </a:pPr>
            <a:r>
              <a:rPr lang="nl" sz="1000" i="1">
                <a:solidFill>
                  <a:schemeClr val="dk1"/>
                </a:solidFill>
                <a:latin typeface="Calibri"/>
                <a:ea typeface="Calibri"/>
                <a:cs typeface="Calibri"/>
                <a:sym typeface="Calibri"/>
              </a:rPr>
              <a:t>&lt;/head&gt;</a:t>
            </a:r>
          </a:p>
          <a:p>
            <a:pPr lvl="0" rtl="0">
              <a:spcBef>
                <a:spcPts val="0"/>
              </a:spcBef>
              <a:buNone/>
            </a:pPr>
            <a:r>
              <a:rPr lang="nl" sz="1000" i="1">
                <a:solidFill>
                  <a:schemeClr val="dk1"/>
                </a:solidFill>
                <a:latin typeface="Calibri"/>
                <a:ea typeface="Calibri"/>
                <a:cs typeface="Calibri"/>
                <a:sym typeface="Calibri"/>
              </a:rPr>
              <a:t>&lt;body&gt;</a:t>
            </a:r>
          </a:p>
          <a:p>
            <a:pPr lvl="0" rtl="0">
              <a:spcBef>
                <a:spcPts val="0"/>
              </a:spcBef>
              <a:buNone/>
            </a:pPr>
            <a:r>
              <a:rPr lang="nl" sz="1000" i="1">
                <a:solidFill>
                  <a:schemeClr val="dk1"/>
                </a:solidFill>
                <a:latin typeface="Calibri"/>
                <a:ea typeface="Calibri"/>
                <a:cs typeface="Calibri"/>
                <a:sym typeface="Calibri"/>
              </a:rPr>
              <a:t>&lt;div ng-controller='HelloController'&gt;</a:t>
            </a:r>
          </a:p>
          <a:p>
            <a:pPr lvl="0" rtl="0">
              <a:spcBef>
                <a:spcPts val="0"/>
              </a:spcBef>
              <a:buNone/>
            </a:pPr>
            <a:r>
              <a:rPr lang="nl" sz="1000" i="1">
                <a:solidFill>
                  <a:schemeClr val="dk1"/>
                </a:solidFill>
                <a:latin typeface="Calibri"/>
                <a:ea typeface="Calibri"/>
                <a:cs typeface="Calibri"/>
                <a:sym typeface="Calibri"/>
              </a:rPr>
              <a:t>&lt;p&gt;{{greeting.text}} World&lt;/p&gt; &lt;/div&gt;</a:t>
            </a:r>
          </a:p>
          <a:p>
            <a:pPr lvl="0" rtl="0">
              <a:spcBef>
                <a:spcPts val="0"/>
              </a:spcBef>
              <a:buNone/>
            </a:pPr>
            <a:r>
              <a:rPr lang="nl" sz="1000" i="1">
                <a:solidFill>
                  <a:schemeClr val="dk1"/>
                </a:solidFill>
                <a:latin typeface="Calibri"/>
                <a:ea typeface="Calibri"/>
                <a:cs typeface="Calibri"/>
                <a:sym typeface="Calibri"/>
              </a:rPr>
              <a:t>&lt;/body&gt;</a:t>
            </a:r>
          </a:p>
          <a:p>
            <a:pPr lvl="0" rtl="0">
              <a:spcBef>
                <a:spcPts val="0"/>
              </a:spcBef>
              <a:buNone/>
            </a:pPr>
            <a:r>
              <a:rPr lang="nl" sz="1000" i="1">
                <a:solidFill>
                  <a:schemeClr val="dk1"/>
                </a:solidFill>
                <a:latin typeface="Calibri"/>
                <a:ea typeface="Calibri"/>
                <a:cs typeface="Calibri"/>
                <a:sym typeface="Calibri"/>
              </a:rPr>
              <a:t>&lt;/html&gt;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dirty="0"/>
              <a:t>Controller </a:t>
            </a:r>
            <a:r>
              <a:rPr lang="nl" dirty="0" smtClean="0"/>
              <a:t>[Son]</a:t>
            </a:r>
            <a:endParaRPr lang="nl" dirty="0"/>
          </a:p>
        </p:txBody>
      </p:sp>
      <p:sp>
        <p:nvSpPr>
          <p:cNvPr id="84" name="Shape 8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700" i="1">
                <a:solidFill>
                  <a:schemeClr val="dk1"/>
                </a:solidFill>
                <a:latin typeface="Calibri"/>
                <a:ea typeface="Calibri"/>
                <a:cs typeface="Calibri"/>
                <a:sym typeface="Calibri"/>
              </a:rPr>
              <a:t>=&gt; controllers.js:</a:t>
            </a:r>
          </a:p>
          <a:p>
            <a:pPr lvl="0" rtl="0">
              <a:spcBef>
                <a:spcPts val="0"/>
              </a:spcBef>
              <a:buNone/>
            </a:pPr>
            <a:r>
              <a:rPr lang="nl" sz="700" i="1">
                <a:solidFill>
                  <a:schemeClr val="dk1"/>
                </a:solidFill>
                <a:latin typeface="Calibri"/>
                <a:ea typeface="Calibri"/>
                <a:cs typeface="Calibri"/>
                <a:sym typeface="Calibri"/>
              </a:rPr>
              <a:t>function HelloController($scope) { </a:t>
            </a:r>
          </a:p>
          <a:p>
            <a:pPr lvl="0" rtl="0">
              <a:spcBef>
                <a:spcPts val="0"/>
              </a:spcBef>
              <a:buNone/>
            </a:pPr>
            <a:r>
              <a:rPr lang="nl" sz="700" i="1">
                <a:solidFill>
                  <a:schemeClr val="dk1"/>
                </a:solidFill>
                <a:latin typeface="Calibri"/>
                <a:ea typeface="Calibri"/>
                <a:cs typeface="Calibri"/>
                <a:sym typeface="Calibri"/>
              </a:rPr>
              <a:t>$scope.greeting = { text: 'Hello from controller to the' };</a:t>
            </a:r>
          </a:p>
          <a:p>
            <a:pPr lvl="0" rtl="0">
              <a:spcBef>
                <a:spcPts val="0"/>
              </a:spcBef>
              <a:buNone/>
            </a:pPr>
            <a:r>
              <a:rPr lang="nl" sz="700" i="1">
                <a:solidFill>
                  <a:schemeClr val="dk1"/>
                </a:solidFill>
                <a:latin typeface="Calibri"/>
                <a:ea typeface="Calibri"/>
                <a:cs typeface="Calibri"/>
                <a:sym typeface="Calibri"/>
              </a:rPr>
              <a:t>}</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Daarna </a:t>
            </a:r>
          </a:p>
          <a:p>
            <a:pPr lvl="0" rtl="0">
              <a:spcBef>
                <a:spcPts val="0"/>
              </a:spcBef>
              <a:buNone/>
            </a:pPr>
            <a:r>
              <a:rPr lang="nl" sz="700" i="1">
                <a:solidFill>
                  <a:schemeClr val="dk1"/>
                </a:solidFill>
                <a:latin typeface="Calibri"/>
                <a:ea typeface="Calibri"/>
                <a:cs typeface="Calibri"/>
                <a:sym typeface="Calibri"/>
              </a:rPr>
              <a:t>return to Scopes are arranged in hierarchical structure which mimic the DOM structure of the application.</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Add to index.html</a:t>
            </a:r>
          </a:p>
          <a:p>
            <a:pPr lvl="0" rtl="0">
              <a:spcBef>
                <a:spcPts val="0"/>
              </a:spcBef>
              <a:buNone/>
            </a:pPr>
            <a:r>
              <a:rPr lang="nl" sz="700" i="1">
                <a:solidFill>
                  <a:schemeClr val="dk1"/>
                </a:solidFill>
                <a:latin typeface="Calibri"/>
                <a:ea typeface="Calibri"/>
                <a:cs typeface="Calibri"/>
                <a:sym typeface="Calibri"/>
              </a:rPr>
              <a:t>&lt;div ng-controller='HelloController2'&gt;</a:t>
            </a:r>
          </a:p>
          <a:p>
            <a:pPr lvl="0" rtl="0">
              <a:spcBef>
                <a:spcPts val="0"/>
              </a:spcBef>
              <a:buNone/>
            </a:pPr>
            <a:r>
              <a:rPr lang="nl" sz="700" i="1">
                <a:solidFill>
                  <a:schemeClr val="dk1"/>
                </a:solidFill>
                <a:latin typeface="Calibri"/>
                <a:ea typeface="Calibri"/>
                <a:cs typeface="Calibri"/>
                <a:sym typeface="Calibri"/>
              </a:rPr>
              <a:t>&lt;p&gt;{{greeting.text}}, World&lt;/p&gt; &lt;/div&gt;</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Add to controllers.js</a:t>
            </a:r>
          </a:p>
          <a:p>
            <a:pPr lvl="0" rtl="0">
              <a:spcBef>
                <a:spcPts val="0"/>
              </a:spcBef>
              <a:buNone/>
            </a:pPr>
            <a:r>
              <a:rPr lang="nl" sz="700" i="1">
                <a:solidFill>
                  <a:schemeClr val="dk1"/>
                </a:solidFill>
                <a:latin typeface="Calibri"/>
                <a:ea typeface="Calibri"/>
                <a:cs typeface="Calibri"/>
                <a:sym typeface="Calibri"/>
              </a:rPr>
              <a:t>function HelloController2($scope) { </a:t>
            </a:r>
          </a:p>
          <a:p>
            <a:pPr lvl="0" rtl="0">
              <a:spcBef>
                <a:spcPts val="0"/>
              </a:spcBef>
              <a:buNone/>
            </a:pPr>
            <a:r>
              <a:rPr lang="nl" sz="700" i="1">
                <a:solidFill>
                  <a:schemeClr val="dk1"/>
                </a:solidFill>
                <a:latin typeface="Calibri"/>
                <a:ea typeface="Calibri"/>
                <a:cs typeface="Calibri"/>
                <a:sym typeface="Calibri"/>
              </a:rPr>
              <a:t>$scope.greeting = { text: 'Hello from second controller to the' };</a:t>
            </a:r>
          </a:p>
          <a:p>
            <a:pPr lvl="0" rtl="0">
              <a:spcBef>
                <a:spcPts val="0"/>
              </a:spcBef>
              <a:buNone/>
            </a:pPr>
            <a:r>
              <a:rPr lang="nl" sz="700" i="1">
                <a:solidFill>
                  <a:schemeClr val="dk1"/>
                </a:solidFill>
                <a:latin typeface="Calibri"/>
                <a:ea typeface="Calibri"/>
                <a:cs typeface="Calibri"/>
                <a:sym typeface="Calibri"/>
              </a:rPr>
              <a:t>}</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Switch between the levels for the $scope versus controller relation</a:t>
            </a:r>
          </a:p>
          <a:p>
            <a:pPr lvl="0" rtl="0">
              <a:spcBef>
                <a:spcPts val="0"/>
              </a:spcBef>
              <a:buNone/>
            </a:pPr>
            <a:endParaRPr sz="700" i="1">
              <a:solidFill>
                <a:schemeClr val="dk1"/>
              </a:solidFill>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dirty="0"/>
              <a:t>Dependency Injection </a:t>
            </a:r>
            <a:r>
              <a:rPr lang="nl" dirty="0" smtClean="0"/>
              <a:t>[Son]</a:t>
            </a:r>
            <a:endParaRPr lang="nl" dirty="0"/>
          </a:p>
        </p:txBody>
      </p:sp>
      <p:sp>
        <p:nvSpPr>
          <p:cNvPr id="90" name="Shape 90"/>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sz="4600" dirty="0" smtClean="0"/>
              <a:t>Service [S]</a:t>
            </a:r>
            <a:endParaRPr lang="nl" sz="4600" dirty="0"/>
          </a:p>
        </p:txBody>
      </p:sp>
      <p:sp>
        <p:nvSpPr>
          <p:cNvPr id="108" name="Shape 10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400" b="1"/>
              <a:t>Service</a:t>
            </a:r>
          </a:p>
          <a:p>
            <a:pPr rtl="0">
              <a:spcBef>
                <a:spcPts val="0"/>
              </a:spcBef>
              <a:buNone/>
            </a:pPr>
            <a:r>
              <a:rPr lang="nl" sz="1400"/>
              <a:t>Een </a:t>
            </a:r>
            <a:r>
              <a:rPr lang="nl" sz="1400" i="1"/>
              <a:t>Service</a:t>
            </a:r>
            <a:r>
              <a:rPr lang="nl" sz="1400"/>
              <a:t> in AngularJS wordt gebruikt om gebundelde data te verzamelen en overal in de applicatie te kunnen gebruiken.</a:t>
            </a:r>
          </a:p>
          <a:p>
            <a:pPr rtl="0">
              <a:spcBef>
                <a:spcPts val="0"/>
              </a:spcBef>
              <a:buNone/>
            </a:pPr>
            <a:endParaRPr sz="1400"/>
          </a:p>
          <a:p>
            <a:pPr rtl="0">
              <a:spcBef>
                <a:spcPts val="0"/>
              </a:spcBef>
              <a:buNone/>
            </a:pPr>
            <a:r>
              <a:rPr lang="nl" sz="1400" b="1">
                <a:solidFill>
                  <a:srgbClr val="FF0000"/>
                </a:solidFill>
              </a:rPr>
              <a:t>Niet verwarren met</a:t>
            </a:r>
          </a:p>
          <a:p>
            <a:pPr rtl="0">
              <a:spcBef>
                <a:spcPts val="0"/>
              </a:spcBef>
              <a:buNone/>
            </a:pPr>
            <a:r>
              <a:rPr lang="nl" sz="1400"/>
              <a:t>Web Service</a:t>
            </a:r>
          </a:p>
          <a:p>
            <a:pPr rtl="0">
              <a:spcBef>
                <a:spcPts val="0"/>
              </a:spcBef>
              <a:buNone/>
            </a:pPr>
            <a:endParaRPr sz="1400"/>
          </a:p>
          <a:p>
            <a:pPr rtl="0">
              <a:spcBef>
                <a:spcPts val="0"/>
              </a:spcBef>
              <a:buNone/>
            </a:pPr>
            <a:r>
              <a:rPr lang="nl" sz="1400" b="1"/>
              <a:t>Voorbeeld</a:t>
            </a:r>
          </a:p>
          <a:p>
            <a:pPr>
              <a:spcBef>
                <a:spcPts val="0"/>
              </a:spcBef>
              <a:buNone/>
            </a:pPr>
            <a:r>
              <a:rPr lang="nl" sz="1400"/>
              <a:t>link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Filter [R]</a:t>
            </a:r>
          </a:p>
        </p:txBody>
      </p:sp>
      <p:sp>
        <p:nvSpPr>
          <p:cNvPr id="126" name="Shape 12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A filter formats the value of an expression for display to the user. </a:t>
            </a:r>
          </a:p>
          <a:p>
            <a:pPr lvl="0" rtl="0">
              <a:spcBef>
                <a:spcPts val="0"/>
              </a:spcBef>
              <a:buClr>
                <a:schemeClr val="dk1"/>
              </a:buClr>
              <a:buFont typeface="Arial"/>
              <a:buNone/>
            </a:pPr>
            <a:endParaRPr sz="120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Where to use:</a:t>
            </a:r>
          </a:p>
          <a:p>
            <a:pPr lvl="0" rtl="0">
              <a:spcBef>
                <a:spcPts val="0"/>
              </a:spcBef>
              <a:buNone/>
            </a:pPr>
            <a:r>
              <a:rPr lang="nl" sz="1200">
                <a:solidFill>
                  <a:schemeClr val="dk1"/>
                </a:solidFill>
                <a:latin typeface="Calibri"/>
                <a:ea typeface="Calibri"/>
                <a:cs typeface="Calibri"/>
                <a:sym typeface="Calibri"/>
              </a:rPr>
              <a:t>View templates, controllers or services</a:t>
            </a:r>
          </a:p>
          <a:p>
            <a:pPr lvl="0" rtl="0">
              <a:spcBef>
                <a:spcPts val="0"/>
              </a:spcBef>
              <a:buNone/>
            </a:pPr>
            <a:endParaRPr sz="1200">
              <a:solidFill>
                <a:schemeClr val="dk1"/>
              </a:solidFill>
              <a:latin typeface="Calibri"/>
              <a:ea typeface="Calibri"/>
              <a:cs typeface="Calibri"/>
              <a:sym typeface="Calibri"/>
            </a:endParaRPr>
          </a:p>
          <a:p>
            <a:pPr lvl="0" rtl="0">
              <a:spcBef>
                <a:spcPts val="0"/>
              </a:spcBef>
              <a:buNone/>
            </a:pPr>
            <a:r>
              <a:rPr lang="nl" sz="1200">
                <a:solidFill>
                  <a:schemeClr val="dk1"/>
                </a:solidFill>
                <a:latin typeface="Calibri"/>
                <a:ea typeface="Calibri"/>
                <a:cs typeface="Calibri"/>
                <a:sym typeface="Calibri"/>
              </a:rPr>
              <a:t>Examples</a:t>
            </a:r>
          </a:p>
          <a:p>
            <a:pPr lvl="0" rtl="0">
              <a:spcBef>
                <a:spcPts val="0"/>
              </a:spcBef>
              <a:buNone/>
            </a:pPr>
            <a:r>
              <a:rPr lang="nl" sz="1200">
                <a:solidFill>
                  <a:schemeClr val="dk1"/>
                </a:solidFill>
                <a:latin typeface="Calibri"/>
                <a:ea typeface="Calibri"/>
                <a:cs typeface="Calibri"/>
                <a:sym typeface="Calibri"/>
              </a:rPr>
              <a:t> {{12.9 | currency}}</a:t>
            </a:r>
          </a:p>
          <a:p>
            <a:pPr lvl="0" rtl="0">
              <a:spcBef>
                <a:spcPts val="0"/>
              </a:spcBef>
              <a:buNone/>
            </a:pPr>
            <a:r>
              <a:rPr lang="nl" sz="1200">
                <a:solidFill>
                  <a:schemeClr val="dk1"/>
                </a:solidFill>
                <a:latin typeface="Calibri"/>
                <a:ea typeface="Calibri"/>
                <a:cs typeface="Calibri"/>
                <a:sym typeface="Calibri"/>
              </a:rPr>
              <a:t> {{12.9 | currency | number:0 }}</a:t>
            </a:r>
          </a:p>
          <a:p>
            <a:pPr lvl="0">
              <a:spcBef>
                <a:spcPts val="0"/>
              </a:spcBef>
              <a:buNone/>
            </a:pPr>
            <a:endParaRPr sz="1200">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a:t>Filter [R]</a:t>
            </a:r>
          </a:p>
        </p:txBody>
      </p:sp>
      <p:sp>
        <p:nvSpPr>
          <p:cNvPr id="132" name="Shape 13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200" i="1">
                <a:solidFill>
                  <a:schemeClr val="dk1"/>
                </a:solidFill>
                <a:latin typeface="Calibri"/>
                <a:ea typeface="Calibri"/>
                <a:cs typeface="Calibri"/>
                <a:sym typeface="Calibri"/>
              </a:rPr>
              <a:t>Roll your own filters</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r>
              <a:rPr lang="nl" sz="1200" i="1">
                <a:solidFill>
                  <a:schemeClr val="dk1"/>
                </a:solidFill>
                <a:latin typeface="Calibri"/>
                <a:ea typeface="Calibri"/>
                <a:cs typeface="Calibri"/>
                <a:sym typeface="Calibri"/>
              </a:rPr>
              <a:t>=&gt; index.html</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r>
              <a:rPr lang="nl" sz="1200" i="1">
                <a:solidFill>
                  <a:schemeClr val="dk1"/>
                </a:solidFill>
                <a:latin typeface="Calibri"/>
                <a:ea typeface="Calibri"/>
                <a:cs typeface="Calibri"/>
                <a:sym typeface="Calibri"/>
              </a:rPr>
              <a:t>&lt;html ng-app="myApp"&gt;</a:t>
            </a:r>
          </a:p>
          <a:p>
            <a:pPr lvl="0" rtl="0">
              <a:spcBef>
                <a:spcPts val="0"/>
              </a:spcBef>
              <a:buNone/>
            </a:pPr>
            <a:r>
              <a:rPr lang="nl" sz="1200" i="1">
                <a:solidFill>
                  <a:schemeClr val="dk1"/>
                </a:solidFill>
                <a:latin typeface="Calibri"/>
                <a:ea typeface="Calibri"/>
                <a:cs typeface="Calibri"/>
                <a:sym typeface="Calibri"/>
              </a:rPr>
              <a:t>&lt;head&gt;</a:t>
            </a:r>
          </a:p>
          <a:p>
            <a:pPr lvl="0" rtl="0">
              <a:spcBef>
                <a:spcPts val="0"/>
              </a:spcBef>
              <a:buNone/>
            </a:pPr>
            <a:r>
              <a:rPr lang="nl" sz="1200" i="1">
                <a:solidFill>
                  <a:schemeClr val="dk1"/>
                </a:solidFill>
                <a:latin typeface="Calibri"/>
                <a:ea typeface="Calibri"/>
                <a:cs typeface="Calibri"/>
                <a:sym typeface="Calibri"/>
              </a:rPr>
              <a:t>&lt;script src="angular.js"&gt;&lt;/script&gt;</a:t>
            </a:r>
          </a:p>
          <a:p>
            <a:pPr lvl="0" rtl="0">
              <a:spcBef>
                <a:spcPts val="0"/>
              </a:spcBef>
              <a:buNone/>
            </a:pPr>
            <a:r>
              <a:rPr lang="nl" sz="1200" i="1">
                <a:solidFill>
                  <a:schemeClr val="dk1"/>
                </a:solidFill>
                <a:latin typeface="Calibri"/>
                <a:ea typeface="Calibri"/>
                <a:cs typeface="Calibri"/>
                <a:sym typeface="Calibri"/>
              </a:rPr>
              <a:t>&lt;script src="filters.js"&gt;&lt;/script&gt;</a:t>
            </a:r>
          </a:p>
          <a:p>
            <a:pPr lvl="0" rtl="0">
              <a:spcBef>
                <a:spcPts val="0"/>
              </a:spcBef>
              <a:buNone/>
            </a:pPr>
            <a:r>
              <a:rPr lang="nl" sz="1200" i="1">
                <a:solidFill>
                  <a:schemeClr val="dk1"/>
                </a:solidFill>
                <a:latin typeface="Calibri"/>
                <a:ea typeface="Calibri"/>
                <a:cs typeface="Calibri"/>
                <a:sym typeface="Calibri"/>
              </a:rPr>
              <a:t>&lt;/head&gt;</a:t>
            </a:r>
          </a:p>
          <a:p>
            <a:pPr lvl="0" rtl="0">
              <a:spcBef>
                <a:spcPts val="0"/>
              </a:spcBef>
              <a:buNone/>
            </a:pPr>
            <a:r>
              <a:rPr lang="nl" sz="1200" i="1">
                <a:solidFill>
                  <a:schemeClr val="dk1"/>
                </a:solidFill>
                <a:latin typeface="Calibri"/>
                <a:ea typeface="Calibri"/>
                <a:cs typeface="Calibri"/>
                <a:sym typeface="Calibri"/>
              </a:rPr>
              <a:t>&lt;body&gt;</a:t>
            </a:r>
          </a:p>
          <a:p>
            <a:pPr lvl="0" rtl="0">
              <a:spcBef>
                <a:spcPts val="0"/>
              </a:spcBef>
              <a:buNone/>
            </a:pPr>
            <a:r>
              <a:rPr lang="nl" sz="1200" i="1">
                <a:solidFill>
                  <a:schemeClr val="dk1"/>
                </a:solidFill>
                <a:latin typeface="Calibri"/>
                <a:ea typeface="Calibri"/>
                <a:cs typeface="Calibri"/>
                <a:sym typeface="Calibri"/>
              </a:rPr>
              <a:t>&lt;h1&gt;{{'Sander in reverse' | reverse​}}&lt;/h1&gt;</a:t>
            </a:r>
          </a:p>
          <a:p>
            <a:pPr lvl="0" rtl="0">
              <a:spcBef>
                <a:spcPts val="0"/>
              </a:spcBef>
              <a:buNone/>
            </a:pPr>
            <a:r>
              <a:rPr lang="nl" sz="1200" i="1">
                <a:solidFill>
                  <a:schemeClr val="dk1"/>
                </a:solidFill>
                <a:latin typeface="Calibri"/>
                <a:ea typeface="Calibri"/>
                <a:cs typeface="Calibri"/>
                <a:sym typeface="Calibri"/>
              </a:rPr>
              <a:t>&lt;/body&gt;</a:t>
            </a:r>
          </a:p>
          <a:p>
            <a:pPr lvl="0" rtl="0">
              <a:spcBef>
                <a:spcPts val="0"/>
              </a:spcBef>
              <a:buNone/>
            </a:pPr>
            <a:r>
              <a:rPr lang="nl" sz="1200" i="1">
                <a:solidFill>
                  <a:schemeClr val="dk1"/>
                </a:solidFill>
                <a:latin typeface="Calibri"/>
                <a:ea typeface="Calibri"/>
                <a:cs typeface="Calibri"/>
                <a:sym typeface="Calibri"/>
              </a:rPr>
              <a:t>&lt;/html&gt;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a:t>Filter [R]</a:t>
            </a:r>
          </a:p>
        </p:txBody>
      </p:sp>
      <p:sp>
        <p:nvSpPr>
          <p:cNvPr id="138" name="Shape 13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200" i="1">
                <a:solidFill>
                  <a:schemeClr val="dk1"/>
                </a:solidFill>
                <a:latin typeface="Calibri"/>
                <a:ea typeface="Calibri"/>
                <a:cs typeface="Calibri"/>
                <a:sym typeface="Calibri"/>
              </a:rPr>
              <a:t>=&gt; filters.js</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r>
              <a:rPr lang="nl" sz="1200" i="1">
                <a:solidFill>
                  <a:schemeClr val="dk1"/>
                </a:solidFill>
                <a:latin typeface="Calibri"/>
                <a:ea typeface="Calibri"/>
                <a:cs typeface="Calibri"/>
                <a:sym typeface="Calibri"/>
              </a:rPr>
              <a:t>myApp.filter('reverse', function (Data) {</a:t>
            </a:r>
          </a:p>
          <a:p>
            <a:pPr lvl="0" rtl="0">
              <a:spcBef>
                <a:spcPts val="0"/>
              </a:spcBef>
              <a:buNone/>
            </a:pPr>
            <a:r>
              <a:rPr lang="nl" sz="1200" i="1">
                <a:solidFill>
                  <a:schemeClr val="dk1"/>
                </a:solidFill>
                <a:latin typeface="Calibri"/>
                <a:ea typeface="Calibri"/>
                <a:cs typeface="Calibri"/>
                <a:sym typeface="Calibri"/>
              </a:rPr>
              <a:t>  return function (text) {</a:t>
            </a:r>
          </a:p>
          <a:p>
            <a:pPr lvl="0" rtl="0">
              <a:spcBef>
                <a:spcPts val="0"/>
              </a:spcBef>
              <a:buNone/>
            </a:pPr>
            <a:r>
              <a:rPr lang="nl" sz="1200" i="1">
                <a:solidFill>
                  <a:schemeClr val="dk1"/>
                </a:solidFill>
                <a:latin typeface="Calibri"/>
                <a:ea typeface="Calibri"/>
                <a:cs typeface="Calibri"/>
                <a:sym typeface="Calibri"/>
              </a:rPr>
              <a:t>    return text.split("").reverse().join("") + Data.message;</a:t>
            </a:r>
          </a:p>
          <a:p>
            <a:pPr lvl="0" rtl="0">
              <a:spcBef>
                <a:spcPts val="0"/>
              </a:spcBef>
              <a:buNone/>
            </a:pPr>
            <a:r>
              <a:rPr lang="nl" sz="1200" i="1">
                <a:solidFill>
                  <a:schemeClr val="dk1"/>
                </a:solidFill>
                <a:latin typeface="Calibri"/>
                <a:ea typeface="Calibri"/>
                <a:cs typeface="Calibri"/>
                <a:sym typeface="Calibri"/>
              </a:rPr>
              <a:t>  }</a:t>
            </a:r>
          </a:p>
          <a:p>
            <a:pPr lvl="0" rtl="0">
              <a:spcBef>
                <a:spcPts val="0"/>
              </a:spcBef>
              <a:buNone/>
            </a:pPr>
            <a:r>
              <a:rPr lang="nl" sz="1200" i="1">
                <a:solidFill>
                  <a:schemeClr val="dk1"/>
                </a:solidFill>
                <a:latin typeface="Calibri"/>
                <a:ea typeface="Calibri"/>
                <a:cs typeface="Calibri"/>
                <a:sym typeface="Calibri"/>
              </a:rPr>
              <a:t>}</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endParaRPr sz="1200">
              <a:solidFill>
                <a:schemeClr val="dk1"/>
              </a:solidFill>
              <a:latin typeface="Calibri"/>
              <a:ea typeface="Calibri"/>
              <a:cs typeface="Calibri"/>
              <a:sym typeface="Calibri"/>
            </a:endParaRPr>
          </a:p>
          <a:p>
            <a:pPr lvl="0" rtl="0">
              <a:spcBef>
                <a:spcPts val="0"/>
              </a:spcBef>
              <a:buNone/>
            </a:pPr>
            <a:endParaRPr sz="1200" i="1">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Inhoudsopgave [S]</a:t>
            </a:r>
          </a:p>
        </p:txBody>
      </p:sp>
      <p:graphicFrame>
        <p:nvGraphicFramePr>
          <p:cNvPr id="35" name="Shape 35"/>
          <p:cNvGraphicFramePr/>
          <p:nvPr>
            <p:extLst>
              <p:ext uri="{D42A27DB-BD31-4B8C-83A1-F6EECF244321}">
                <p14:modId xmlns:p14="http://schemas.microsoft.com/office/powerpoint/2010/main" val="102158732"/>
              </p:ext>
            </p:extLst>
          </p:nvPr>
        </p:nvGraphicFramePr>
        <p:xfrm>
          <a:off x="460900" y="1460825"/>
          <a:ext cx="8222200" cy="3460950"/>
        </p:xfrm>
        <a:graphic>
          <a:graphicData uri="http://schemas.openxmlformats.org/drawingml/2006/table">
            <a:tbl>
              <a:tblPr>
                <a:noFill/>
                <a:tableStyleId>{9B7A20B4-94A5-4527-A33D-3C7DE8E6674F}</a:tableStyleId>
              </a:tblPr>
              <a:tblGrid>
                <a:gridCol w="4111100"/>
                <a:gridCol w="4111100"/>
              </a:tblGrid>
              <a:tr h="3460950">
                <a:tc>
                  <a:txBody>
                    <a:bodyPr/>
                    <a:lstStyle/>
                    <a:p>
                      <a:pPr marL="457200" lvl="0" indent="-330200" rtl="0">
                        <a:spcBef>
                          <a:spcPts val="600"/>
                        </a:spcBef>
                        <a:buClr>
                          <a:schemeClr val="dk2"/>
                        </a:buClr>
                        <a:buSzPct val="100000"/>
                        <a:buFont typeface="Arial"/>
                        <a:buChar char="●"/>
                      </a:pPr>
                      <a:r>
                        <a:rPr lang="nl" sz="1600" dirty="0">
                          <a:solidFill>
                            <a:schemeClr val="dk2"/>
                          </a:solidFill>
                        </a:rPr>
                        <a:t>Introductie</a:t>
                      </a:r>
                    </a:p>
                    <a:p>
                      <a:pPr marL="457200" lvl="0" indent="-330200" rtl="0">
                        <a:spcBef>
                          <a:spcPts val="600"/>
                        </a:spcBef>
                        <a:buClr>
                          <a:schemeClr val="dk2"/>
                        </a:buClr>
                        <a:buSzPct val="100000"/>
                        <a:buFont typeface="Arial"/>
                        <a:buChar char="●"/>
                      </a:pPr>
                      <a:r>
                        <a:rPr lang="nl" sz="1600" dirty="0" smtClean="0">
                          <a:solidFill>
                            <a:schemeClr val="dk2"/>
                          </a:solidFill>
                        </a:rPr>
                        <a:t>Historie</a:t>
                      </a:r>
                    </a:p>
                    <a:p>
                      <a:pPr marL="457200" lvl="0" indent="-330200" rtl="0">
                        <a:spcBef>
                          <a:spcPts val="600"/>
                        </a:spcBef>
                        <a:buClr>
                          <a:schemeClr val="dk2"/>
                        </a:buClr>
                        <a:buSzPct val="100000"/>
                        <a:buFont typeface="Arial"/>
                        <a:buChar char="●"/>
                      </a:pPr>
                      <a:r>
                        <a:rPr lang="nl" sz="1600" dirty="0" smtClean="0">
                          <a:solidFill>
                            <a:schemeClr val="dk2"/>
                          </a:solidFill>
                        </a:rPr>
                        <a:t>Two-way data-binding</a:t>
                      </a:r>
                    </a:p>
                    <a:p>
                      <a:pPr marL="457200" lvl="0" indent="-330200" rtl="0">
                        <a:spcBef>
                          <a:spcPts val="600"/>
                        </a:spcBef>
                        <a:buClr>
                          <a:schemeClr val="dk2"/>
                        </a:buClr>
                        <a:buSzPct val="100000"/>
                        <a:buFont typeface="Arial"/>
                        <a:buChar char="●"/>
                      </a:pPr>
                      <a:r>
                        <a:rPr lang="nl" sz="1600" dirty="0" smtClean="0">
                          <a:solidFill>
                            <a:schemeClr val="dk2"/>
                          </a:solidFill>
                        </a:rPr>
                        <a:t>Structuur</a:t>
                      </a:r>
                    </a:p>
                    <a:p>
                      <a:pPr marL="457200" lvl="0" indent="-330200" rtl="0">
                        <a:spcBef>
                          <a:spcPts val="600"/>
                        </a:spcBef>
                        <a:buClr>
                          <a:schemeClr val="dk2"/>
                        </a:buClr>
                        <a:buSzPct val="100000"/>
                        <a:buFont typeface="Arial"/>
                        <a:buChar char="●"/>
                      </a:pPr>
                      <a:r>
                        <a:rPr lang="nl" sz="1600" dirty="0" smtClean="0">
                          <a:solidFill>
                            <a:schemeClr val="dk2"/>
                          </a:solidFill>
                        </a:rPr>
                        <a:t>Scope</a:t>
                      </a:r>
                    </a:p>
                    <a:p>
                      <a:pPr marL="457200" lvl="0" indent="-330200" rtl="0">
                        <a:spcBef>
                          <a:spcPts val="600"/>
                        </a:spcBef>
                        <a:buClr>
                          <a:schemeClr val="dk2"/>
                        </a:buClr>
                        <a:buSzPct val="100000"/>
                        <a:buFont typeface="Arial"/>
                        <a:buChar char="●"/>
                      </a:pPr>
                      <a:r>
                        <a:rPr lang="nl" sz="1600" dirty="0" smtClean="0">
                          <a:solidFill>
                            <a:schemeClr val="dk2"/>
                          </a:solidFill>
                        </a:rPr>
                        <a:t>Model</a:t>
                      </a:r>
                    </a:p>
                    <a:p>
                      <a:pPr marL="457200" lvl="0" indent="-330200" rtl="0">
                        <a:spcBef>
                          <a:spcPts val="600"/>
                        </a:spcBef>
                        <a:buClr>
                          <a:schemeClr val="dk2"/>
                        </a:buClr>
                        <a:buSzPct val="100000"/>
                        <a:buFont typeface="Arial"/>
                        <a:buChar char="●"/>
                      </a:pPr>
                      <a:r>
                        <a:rPr lang="nl" sz="1600" dirty="0" smtClean="0">
                          <a:solidFill>
                            <a:schemeClr val="dk2"/>
                          </a:solidFill>
                        </a:rPr>
                        <a:t>View</a:t>
                      </a:r>
                    </a:p>
                    <a:p>
                      <a:pPr marL="457200" lvl="0" indent="-330200" rtl="0">
                        <a:spcBef>
                          <a:spcPts val="600"/>
                        </a:spcBef>
                        <a:buClr>
                          <a:schemeClr val="dk2"/>
                        </a:buClr>
                        <a:buSzPct val="100000"/>
                        <a:buFont typeface="Arial"/>
                        <a:buChar char="●"/>
                      </a:pPr>
                      <a:r>
                        <a:rPr lang="nl" sz="1600" dirty="0" smtClean="0">
                          <a:solidFill>
                            <a:schemeClr val="dk2"/>
                          </a:solidFill>
                        </a:rPr>
                        <a:t>Controller</a:t>
                      </a:r>
                      <a:endParaRPr lang="nl" sz="1600" dirty="0">
                        <a:solidFill>
                          <a:schemeClr val="dk2"/>
                        </a:solidFill>
                      </a:endParaRPr>
                    </a:p>
                    <a:p>
                      <a:pPr marL="457200" lvl="0" indent="-330200" rtl="0">
                        <a:spcBef>
                          <a:spcPts val="600"/>
                        </a:spcBef>
                        <a:buClr>
                          <a:schemeClr val="dk2"/>
                        </a:buClr>
                        <a:buSzPct val="100000"/>
                        <a:buFont typeface="Arial"/>
                        <a:buChar char="●"/>
                      </a:pPr>
                      <a:r>
                        <a:rPr lang="nl" sz="1600" dirty="0">
                          <a:solidFill>
                            <a:schemeClr val="dk2"/>
                          </a:solidFill>
                        </a:rPr>
                        <a:t>Dependency </a:t>
                      </a:r>
                      <a:r>
                        <a:rPr lang="nl" sz="1600" dirty="0" smtClean="0">
                          <a:solidFill>
                            <a:schemeClr val="dk2"/>
                          </a:solidFill>
                        </a:rPr>
                        <a:t>Injection</a:t>
                      </a:r>
                    </a:p>
                    <a:p>
                      <a:pPr marL="457200" lvl="0" indent="-330200" rtl="0">
                        <a:spcBef>
                          <a:spcPts val="600"/>
                        </a:spcBef>
                        <a:buClr>
                          <a:schemeClr val="dk2"/>
                        </a:buClr>
                        <a:buSzPct val="100000"/>
                        <a:buFont typeface="Arial"/>
                        <a:buChar char="●"/>
                      </a:pPr>
                      <a:r>
                        <a:rPr lang="nl" sz="1600" dirty="0" smtClean="0">
                          <a:solidFill>
                            <a:schemeClr val="dk2"/>
                          </a:solidFill>
                        </a:rPr>
                        <a:t>Service</a:t>
                      </a:r>
                      <a:endParaRPr dirty="0"/>
                    </a:p>
                  </a:txBody>
                  <a:tcPr marL="91425" marR="91425" marT="91425" marB="91425">
                    <a:lnL w="9525" cap="flat">
                      <a:solidFill>
                        <a:srgbClr val="000000">
                          <a:alpha val="0"/>
                        </a:srgbClr>
                      </a:solidFill>
                      <a:prstDash val="solid"/>
                      <a:round/>
                      <a:headEnd type="none" w="med" len="med"/>
                      <a:tailEnd type="none" w="med" len="med"/>
                    </a:lnL>
                    <a:lnR w="9525" cap="flat">
                      <a:solidFill>
                        <a:schemeClr val="lt1">
                          <a:alpha val="0"/>
                        </a:scheme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marL="457200" lvl="0" indent="-330200" rtl="0">
                        <a:spcBef>
                          <a:spcPts val="600"/>
                        </a:spcBef>
                        <a:buClr>
                          <a:schemeClr val="dk2"/>
                        </a:buClr>
                        <a:buSzPct val="100000"/>
                        <a:buFont typeface="Arial"/>
                        <a:buChar char="●"/>
                      </a:pPr>
                      <a:r>
                        <a:rPr lang="en-US" sz="1600" dirty="0" smtClean="0">
                          <a:solidFill>
                            <a:schemeClr val="dk2"/>
                          </a:solidFill>
                        </a:rPr>
                        <a:t>Filter</a:t>
                      </a:r>
                      <a:endParaRPr lang="en-US" sz="1600" dirty="0" smtClean="0"/>
                    </a:p>
                    <a:p>
                      <a:pPr marL="457200" lvl="0" indent="-330200" rtl="0">
                        <a:spcBef>
                          <a:spcPts val="600"/>
                        </a:spcBef>
                        <a:buClr>
                          <a:schemeClr val="dk2"/>
                        </a:buClr>
                        <a:buSzPct val="100000"/>
                        <a:buFont typeface="Arial"/>
                        <a:buChar char="●"/>
                      </a:pPr>
                      <a:r>
                        <a:rPr lang="nl" sz="1600" dirty="0" smtClean="0">
                          <a:solidFill>
                            <a:schemeClr val="dk2"/>
                          </a:solidFill>
                        </a:rPr>
                        <a:t>Directive</a:t>
                      </a:r>
                      <a:endParaRPr lang="nl" sz="1600" dirty="0" smtClean="0">
                        <a:solidFill>
                          <a:schemeClr val="dk2"/>
                        </a:solidFill>
                      </a:endParaRPr>
                    </a:p>
                    <a:p>
                      <a:pPr marL="457200" lvl="0" indent="-330200" rtl="0">
                        <a:spcBef>
                          <a:spcPts val="600"/>
                        </a:spcBef>
                        <a:buClr>
                          <a:schemeClr val="dk2"/>
                        </a:buClr>
                        <a:buSzPct val="100000"/>
                        <a:buFont typeface="Arial"/>
                        <a:buChar char="●"/>
                      </a:pPr>
                      <a:r>
                        <a:rPr lang="nl" sz="1600" dirty="0" smtClean="0">
                          <a:solidFill>
                            <a:schemeClr val="dk2"/>
                          </a:solidFill>
                        </a:rPr>
                        <a:t>Voor </a:t>
                      </a:r>
                      <a:r>
                        <a:rPr lang="nl" sz="1600" dirty="0">
                          <a:solidFill>
                            <a:schemeClr val="dk2"/>
                          </a:solidFill>
                        </a:rPr>
                        <a:t>meer informatie</a:t>
                      </a:r>
                    </a:p>
                    <a:p>
                      <a:pPr marL="457200" lvl="0" indent="-330200" rtl="0">
                        <a:spcBef>
                          <a:spcPts val="600"/>
                        </a:spcBef>
                        <a:buClr>
                          <a:schemeClr val="dk2"/>
                        </a:buClr>
                        <a:buSzPct val="100000"/>
                        <a:buFont typeface="Arial"/>
                        <a:buChar char="●"/>
                      </a:pPr>
                      <a:r>
                        <a:rPr lang="nl" sz="1600" dirty="0">
                          <a:solidFill>
                            <a:schemeClr val="dk2"/>
                          </a:solidFill>
                        </a:rPr>
                        <a:t>Vragen</a:t>
                      </a:r>
                    </a:p>
                    <a:p>
                      <a:pPr marL="457200" lvl="0" indent="-330200" rtl="0">
                        <a:spcBef>
                          <a:spcPts val="600"/>
                        </a:spcBef>
                        <a:buClr>
                          <a:schemeClr val="dk2"/>
                        </a:buClr>
                        <a:buSzPct val="100000"/>
                        <a:buFont typeface="Arial"/>
                        <a:buChar char="●"/>
                      </a:pPr>
                      <a:r>
                        <a:rPr lang="nl" sz="1600" dirty="0">
                          <a:solidFill>
                            <a:schemeClr val="dk2"/>
                          </a:solidFill>
                        </a:rPr>
                        <a:t>Aan de slag</a:t>
                      </a:r>
                    </a:p>
                  </a:txBody>
                  <a:tcPr marL="91425" marR="91425" marT="91425" marB="91425">
                    <a:lnL w="9525" cap="flat">
                      <a:solidFill>
                        <a:schemeClr val="lt1">
                          <a:alpha val="0"/>
                        </a:scheme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r>
            </a:tbl>
          </a:graphicData>
        </a:graphic>
      </p:graphicFrame>
      <p:sp>
        <p:nvSpPr>
          <p:cNvPr id="36" name="Shape 36"/>
          <p:cNvSpPr txBox="1"/>
          <p:nvPr/>
        </p:nvSpPr>
        <p:spPr>
          <a:xfrm>
            <a:off x="5738775" y="4187025"/>
            <a:ext cx="2948099" cy="735599"/>
          </a:xfrm>
          <a:prstGeom prst="rect">
            <a:avLst/>
          </a:prstGeom>
          <a:noFill/>
          <a:ln>
            <a:noFill/>
          </a:ln>
        </p:spPr>
        <p:txBody>
          <a:bodyPr lIns="91425" tIns="91425" rIns="91425" bIns="91425" anchor="t" anchorCtr="0">
            <a:noAutofit/>
          </a:bodyPr>
          <a:lstStyle/>
          <a:p>
            <a:pPr algn="r" rtl="0">
              <a:spcBef>
                <a:spcPts val="0"/>
              </a:spcBef>
              <a:buNone/>
            </a:pPr>
            <a:r>
              <a:rPr lang="nl" sz="1800">
                <a:solidFill>
                  <a:schemeClr val="dk2"/>
                </a:solidFill>
              </a:rPr>
              <a:t>Duur: </a:t>
            </a:r>
          </a:p>
          <a:p>
            <a:pPr algn="r">
              <a:spcBef>
                <a:spcPts val="0"/>
              </a:spcBef>
              <a:buNone/>
            </a:pPr>
            <a:r>
              <a:rPr lang="nl" sz="1800">
                <a:solidFill>
                  <a:schemeClr val="dk2"/>
                </a:solidFill>
              </a:rPr>
              <a:t>[0] minuten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Directive [S]</a:t>
            </a:r>
          </a:p>
        </p:txBody>
      </p:sp>
      <p:sp>
        <p:nvSpPr>
          <p:cNvPr id="144" name="Shape 14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dirty="0"/>
              <a:t>ng-bind</a:t>
            </a:r>
          </a:p>
          <a:p>
            <a:pPr rtl="0">
              <a:spcBef>
                <a:spcPts val="0"/>
              </a:spcBef>
              <a:buNone/>
            </a:pPr>
            <a:r>
              <a:rPr lang="nl" dirty="0"/>
              <a:t>ng-if</a:t>
            </a:r>
          </a:p>
          <a:p>
            <a:pPr rtl="0">
              <a:spcBef>
                <a:spcPts val="0"/>
              </a:spcBef>
              <a:buNone/>
            </a:pPr>
            <a:r>
              <a:rPr lang="nl" dirty="0"/>
              <a:t>ng-repeat</a:t>
            </a:r>
          </a:p>
          <a:p>
            <a:pPr rtl="0">
              <a:spcBef>
                <a:spcPts val="0"/>
              </a:spcBef>
              <a:buNone/>
            </a:pPr>
            <a:r>
              <a:rPr lang="nl" dirty="0"/>
              <a:t>ng-model</a:t>
            </a:r>
          </a:p>
          <a:p>
            <a:pPr rtl="0">
              <a:spcBef>
                <a:spcPts val="0"/>
              </a:spcBef>
              <a:buNone/>
            </a:pPr>
            <a:r>
              <a:rPr lang="nl" dirty="0"/>
              <a:t>ng-click</a:t>
            </a:r>
          </a:p>
          <a:p>
            <a:pPr>
              <a:spcBef>
                <a:spcPts val="0"/>
              </a:spcBef>
              <a:buNone/>
            </a:pPr>
            <a:r>
              <a:rPr lang="nl" dirty="0"/>
              <a:t>ng-class (de meest bekende en gebruikte pakken - meer te vinden op MEER INFO sheet)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Directive (zelf creëren) [S]</a:t>
            </a:r>
          </a:p>
        </p:txBody>
      </p:sp>
      <p:sp>
        <p:nvSpPr>
          <p:cNvPr id="150" name="Shape 150"/>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800" b="1"/>
              <a:t>Doel</a:t>
            </a:r>
          </a:p>
          <a:p>
            <a:pPr rtl="0">
              <a:spcBef>
                <a:spcPts val="0"/>
              </a:spcBef>
              <a:buNone/>
            </a:pPr>
            <a:r>
              <a:rPr lang="nl" sz="1800"/>
              <a:t>Je kan eigen HTML tags aanmaken waarmee je de DOM kan veranderen</a:t>
            </a:r>
          </a:p>
          <a:p>
            <a:pPr rtl="0">
              <a:spcBef>
                <a:spcPts val="0"/>
              </a:spcBef>
              <a:buNone/>
            </a:pPr>
            <a:endParaRPr sz="1800"/>
          </a:p>
          <a:p>
            <a:pPr lvl="0" rtl="0">
              <a:spcBef>
                <a:spcPts val="0"/>
              </a:spcBef>
              <a:buClr>
                <a:schemeClr val="dk1"/>
              </a:buClr>
              <a:buSzPct val="61111"/>
              <a:buFont typeface="Arial"/>
              <a:buNone/>
            </a:pPr>
            <a:r>
              <a:rPr lang="nl" sz="1800" b="1"/>
              <a:t>Directive</a:t>
            </a:r>
          </a:p>
          <a:p>
            <a:pPr rtl="0">
              <a:spcBef>
                <a:spcPts val="0"/>
              </a:spcBef>
              <a:buNone/>
            </a:pPr>
            <a:r>
              <a:rPr lang="nl" sz="1800"/>
              <a:t>&lt;sander-tag title="Lastname" property="lastname"&gt;&lt;/sander-tag&gt;</a:t>
            </a:r>
          </a:p>
          <a:p>
            <a:pPr rtl="0">
              <a:spcBef>
                <a:spcPts val="0"/>
              </a:spcBef>
              <a:buNone/>
            </a:pPr>
            <a:endParaRPr sz="1800"/>
          </a:p>
          <a:p>
            <a:pPr rtl="0">
              <a:spcBef>
                <a:spcPts val="0"/>
              </a:spcBef>
              <a:buNone/>
            </a:pPr>
            <a:r>
              <a:rPr lang="nl" sz="1800" b="1"/>
              <a:t>Directive genereert</a:t>
            </a:r>
          </a:p>
          <a:p>
            <a:pPr lvl="0" rtl="0">
              <a:spcBef>
                <a:spcPts val="0"/>
              </a:spcBef>
              <a:buClr>
                <a:schemeClr val="dk1"/>
              </a:buClr>
              <a:buSzPct val="61111"/>
              <a:buFont typeface="Arial"/>
              <a:buNone/>
            </a:pPr>
            <a:r>
              <a:rPr lang="nl" sz="1800"/>
              <a:t>&lt;div&gt;&lt;label for="lastname"&gt;Lastname&lt;/label&gt;&lt;input type="text" ng-model="lastname" id="lastname"&gt;&lt;/div&gt;</a:t>
            </a:r>
          </a:p>
          <a:p>
            <a:pPr>
              <a:spcBef>
                <a:spcPts val="0"/>
              </a:spcBef>
              <a:buNone/>
            </a:pPr>
            <a:endParaRPr sz="18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Voor meer informatie</a:t>
            </a:r>
          </a:p>
        </p:txBody>
      </p:sp>
      <p:sp>
        <p:nvSpPr>
          <p:cNvPr id="156" name="Shape 15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a:t>AngularJS		</a:t>
            </a:r>
            <a:r>
              <a:rPr lang="nl" u="sng">
                <a:solidFill>
                  <a:schemeClr val="hlink"/>
                </a:solidFill>
                <a:hlinkClick r:id="rId3"/>
              </a:rPr>
              <a:t>https://angularjs.org/</a:t>
            </a:r>
          </a:p>
          <a:p>
            <a:pPr rtl="0">
              <a:spcBef>
                <a:spcPts val="0"/>
              </a:spcBef>
              <a:buNone/>
            </a:pPr>
            <a:r>
              <a:rPr lang="nl"/>
              <a:t>Tutorial			…</a:t>
            </a:r>
          </a:p>
          <a:p>
            <a:pPr>
              <a:spcBef>
                <a:spcPts val="0"/>
              </a:spcBef>
              <a:buNone/>
            </a:pPr>
            <a:r>
              <a:rPr lang="nl"/>
              <a:t>etc.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dirty="0"/>
              <a:t>Vragen [</a:t>
            </a:r>
            <a:r>
              <a:rPr lang="nl" dirty="0" smtClean="0"/>
              <a:t>R/S/Son]</a:t>
            </a:r>
            <a:endParaRPr lang="nl" dirty="0"/>
          </a:p>
        </p:txBody>
      </p:sp>
      <p:sp>
        <p:nvSpPr>
          <p:cNvPr id="162" name="Shape 16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Aan de slag [S]</a:t>
            </a:r>
          </a:p>
        </p:txBody>
      </p:sp>
      <p:sp>
        <p:nvSpPr>
          <p:cNvPr id="168" name="Shape 16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a:t>^ stof behandelen</a:t>
            </a:r>
          </a:p>
          <a:p>
            <a:pPr marL="457200" lvl="0" indent="-419100">
              <a:spcBef>
                <a:spcPts val="0"/>
              </a:spcBef>
              <a:buClr>
                <a:schemeClr val="dk2"/>
              </a:buClr>
              <a:buSzPct val="100000"/>
              <a:buFont typeface="Arial"/>
              <a:buChar char="+"/>
            </a:pPr>
            <a:r>
              <a:rPr lang="nl"/>
              <a:t>als ze klaar zijn, extra stof</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dirty="0"/>
              <a:t>Introductie [S]</a:t>
            </a:r>
          </a:p>
        </p:txBody>
      </p:sp>
      <p:sp>
        <p:nvSpPr>
          <p:cNvPr id="48" name="Shape 4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algn="ctr" rtl="0">
              <a:spcBef>
                <a:spcPts val="0"/>
              </a:spcBef>
              <a:buNone/>
            </a:pPr>
            <a:endParaRPr lang="nl" sz="1800" dirty="0" smtClean="0"/>
          </a:p>
          <a:p>
            <a:pPr algn="ctr" rtl="0">
              <a:spcBef>
                <a:spcPts val="0"/>
              </a:spcBef>
              <a:buNone/>
            </a:pPr>
            <a:r>
              <a:rPr lang="nl" sz="2800" dirty="0" smtClean="0"/>
              <a:t>AngularJS</a:t>
            </a:r>
            <a:endParaRPr lang="nl" sz="1800" dirty="0" smtClean="0"/>
          </a:p>
          <a:p>
            <a:pPr algn="ctr" rtl="0">
              <a:spcBef>
                <a:spcPts val="0"/>
              </a:spcBef>
              <a:buNone/>
            </a:pPr>
            <a:endParaRPr lang="nl" sz="1800" dirty="0" smtClean="0"/>
          </a:p>
          <a:p>
            <a:pPr algn="ctr" rtl="0">
              <a:spcBef>
                <a:spcPts val="0"/>
              </a:spcBef>
            </a:pPr>
            <a:r>
              <a:rPr lang="nl" sz="1800" dirty="0" smtClean="0"/>
              <a:t>Wat?</a:t>
            </a:r>
          </a:p>
          <a:p>
            <a:pPr algn="ctr" rtl="0">
              <a:spcBef>
                <a:spcPts val="0"/>
              </a:spcBef>
            </a:pPr>
            <a:r>
              <a:rPr lang="nl" sz="1800" dirty="0" smtClean="0">
                <a:solidFill>
                  <a:schemeClr val="bg1">
                    <a:lumMod val="65000"/>
                  </a:schemeClr>
                </a:solidFill>
              </a:rPr>
              <a:t>JS framework | Google | 100% clientside | MVC</a:t>
            </a:r>
            <a:endParaRPr lang="nl" sz="1800" dirty="0">
              <a:solidFill>
                <a:schemeClr val="bg1">
                  <a:lumMod val="65000"/>
                </a:schemeClr>
              </a:solidFill>
            </a:endParaRPr>
          </a:p>
          <a:p>
            <a:pPr algn="ctr" rtl="0">
              <a:spcBef>
                <a:spcPts val="0"/>
              </a:spcBef>
            </a:pPr>
            <a:endParaRPr lang="nl" sz="1800" dirty="0" smtClean="0"/>
          </a:p>
          <a:p>
            <a:pPr algn="ctr" rtl="0">
              <a:spcBef>
                <a:spcPts val="0"/>
              </a:spcBef>
            </a:pPr>
            <a:r>
              <a:rPr lang="nl" sz="1800" dirty="0" smtClean="0"/>
              <a:t>Waarom?</a:t>
            </a:r>
            <a:endParaRPr lang="nl" sz="1800" dirty="0" smtClean="0"/>
          </a:p>
          <a:p>
            <a:pPr algn="ctr" rtl="0">
              <a:spcBef>
                <a:spcPts val="0"/>
              </a:spcBef>
              <a:buNone/>
            </a:pPr>
            <a:r>
              <a:rPr lang="nl" sz="1800" dirty="0" smtClean="0">
                <a:solidFill>
                  <a:schemeClr val="bg1">
                    <a:lumMod val="65000"/>
                  </a:schemeClr>
                </a:solidFill>
              </a:rPr>
              <a:t>SPA | Two-way data-binding | POJO | Directives | DOM manipulatie | MVC</a:t>
            </a:r>
            <a:endParaRPr lang="nl" sz="1800" dirty="0">
              <a:solidFill>
                <a:schemeClr val="bg1">
                  <a:lumMod val="65000"/>
                </a:schemeClr>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dirty="0"/>
              <a:t>Historie [R]</a:t>
            </a:r>
          </a:p>
        </p:txBody>
      </p:sp>
      <p:sp>
        <p:nvSpPr>
          <p:cNvPr id="54" name="Shape 5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AngularJS as a side project from 2009</a:t>
            </a: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It all starter with two developers, Misko Hevery and Adam Abrons. </a:t>
            </a:r>
          </a:p>
          <a:p>
            <a:pPr lvl="0" rtl="0">
              <a:spcBef>
                <a:spcPts val="0"/>
              </a:spcBef>
              <a:buClr>
                <a:schemeClr val="dk1"/>
              </a:buClr>
              <a:buFont typeface="Arial"/>
              <a:buNone/>
            </a:pPr>
            <a:endParaRPr sz="1200" dirty="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Frustration on Google Feedback project</a:t>
            </a: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Bet was lost 3! Instead of two weeks it where three weeks.</a:t>
            </a: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17.000 to 1.500 lines of code</a:t>
            </a:r>
          </a:p>
          <a:p>
            <a:pPr lvl="0" rtl="0">
              <a:spcBef>
                <a:spcPts val="0"/>
              </a:spcBef>
              <a:buClr>
                <a:schemeClr val="dk1"/>
              </a:buClr>
              <a:buFont typeface="Arial"/>
              <a:buNone/>
            </a:pPr>
            <a:endParaRPr sz="1200" dirty="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Angular public version </a:t>
            </a: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Oct 20, 2010 0.9.0</a:t>
            </a: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Jun 13, 2012 1.0.0</a:t>
            </a:r>
          </a:p>
          <a:p>
            <a:pPr lvl="0" rtl="0">
              <a:spcBef>
                <a:spcPts val="0"/>
              </a:spcBef>
              <a:buClr>
                <a:schemeClr val="dk1"/>
              </a:buClr>
              <a:buSzPct val="91666"/>
              <a:buFont typeface="Arial"/>
              <a:buNone/>
            </a:pPr>
            <a:r>
              <a:rPr lang="nl" sz="1200" dirty="0">
                <a:solidFill>
                  <a:schemeClr val="dk1"/>
                </a:solidFill>
                <a:latin typeface="Calibri"/>
                <a:ea typeface="Calibri"/>
                <a:cs typeface="Calibri"/>
                <a:sym typeface="Calibri"/>
              </a:rPr>
              <a:t>Nov 8, 2013 1.2.0 </a:t>
            </a:r>
          </a:p>
          <a:p>
            <a:pPr lvl="0">
              <a:spcBef>
                <a:spcPts val="0"/>
              </a:spcBef>
              <a:buNone/>
            </a:pPr>
            <a:r>
              <a:rPr lang="nl" sz="1200" dirty="0">
                <a:solidFill>
                  <a:schemeClr val="dk1"/>
                </a:solidFill>
                <a:latin typeface="Calibri"/>
                <a:ea typeface="Calibri"/>
                <a:cs typeface="Calibri"/>
                <a:sym typeface="Calibri"/>
              </a:rPr>
              <a:t>Oct 13, 2014 1.3.0 (current version)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nl" dirty="0"/>
              <a:t>Two-way </a:t>
            </a:r>
            <a:r>
              <a:rPr lang="nl" dirty="0" smtClean="0"/>
              <a:t>data-binding </a:t>
            </a:r>
            <a:r>
              <a:rPr lang="nl" dirty="0"/>
              <a:t>[S]</a:t>
            </a:r>
          </a:p>
        </p:txBody>
      </p:sp>
      <p:sp>
        <p:nvSpPr>
          <p:cNvPr id="60" name="Shape 6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nl" sz="1100" b="1" dirty="0"/>
              <a:t>Doel</a:t>
            </a:r>
          </a:p>
          <a:p>
            <a:pPr rtl="0">
              <a:spcBef>
                <a:spcPts val="0"/>
              </a:spcBef>
              <a:buNone/>
            </a:pPr>
            <a:r>
              <a:rPr lang="nl" sz="1100" dirty="0"/>
              <a:t>Data binding neemt het probleem weg dat je zelf data heen en weer moet schuiven tussen objecten en de DOM.</a:t>
            </a:r>
          </a:p>
          <a:p>
            <a:pPr rtl="0">
              <a:spcBef>
                <a:spcPts val="0"/>
              </a:spcBef>
              <a:buNone/>
            </a:pPr>
            <a:endParaRPr sz="1100" dirty="0"/>
          </a:p>
          <a:p>
            <a:pPr rtl="0">
              <a:spcBef>
                <a:spcPts val="0"/>
              </a:spcBef>
              <a:buNone/>
            </a:pPr>
            <a:r>
              <a:rPr lang="nl" sz="1100" b="1" dirty="0"/>
              <a:t>Hoe te gebruiken?</a:t>
            </a:r>
          </a:p>
          <a:p>
            <a:pPr rtl="0">
              <a:spcBef>
                <a:spcPts val="0"/>
              </a:spcBef>
              <a:buNone/>
            </a:pPr>
            <a:r>
              <a:rPr lang="nl" sz="1100" dirty="0"/>
              <a:t>Je definieert welk JS object property gelinkt is aan je UI en AngularJS regelt de rest. Als een gebruiker de UI aanpast, past AngularJS de object property aan. Als je de object property aanpast, past AngularJS de UI aan. Een JS object is het </a:t>
            </a:r>
            <a:r>
              <a:rPr lang="nl" sz="1100" i="1" dirty="0"/>
              <a:t>Model</a:t>
            </a:r>
            <a:r>
              <a:rPr lang="nl" sz="1100" dirty="0"/>
              <a:t>.</a:t>
            </a:r>
          </a:p>
          <a:p>
            <a:pPr rtl="0">
              <a:spcBef>
                <a:spcPts val="0"/>
              </a:spcBef>
              <a:buNone/>
            </a:pPr>
            <a:endParaRPr sz="1100" dirty="0"/>
          </a:p>
          <a:p>
            <a:pPr rtl="0">
              <a:spcBef>
                <a:spcPts val="0"/>
              </a:spcBef>
              <a:buNone/>
            </a:pPr>
            <a:r>
              <a:rPr lang="nl" sz="1100" b="1" dirty="0"/>
              <a:t>Voorbeeld</a:t>
            </a:r>
          </a:p>
          <a:p>
            <a:pPr lvl="0" rtl="0">
              <a:spcBef>
                <a:spcPts val="0"/>
              </a:spcBef>
              <a:buNone/>
            </a:pPr>
            <a:r>
              <a:rPr lang="nl" sz="1100" dirty="0"/>
              <a:t>$scope.firstname = ‘Sander’;		← Object property</a:t>
            </a:r>
          </a:p>
          <a:p>
            <a:pPr rtl="0">
              <a:spcBef>
                <a:spcPts val="0"/>
              </a:spcBef>
              <a:buNone/>
            </a:pPr>
            <a:r>
              <a:rPr lang="nl" sz="1100" dirty="0"/>
              <a:t>{{firstname}}			</a:t>
            </a:r>
            <a:r>
              <a:rPr lang="nl" sz="1100" dirty="0" smtClean="0"/>
              <a:t>← </a:t>
            </a:r>
            <a:r>
              <a:rPr lang="nl" sz="1100" dirty="0"/>
              <a:t>UI</a:t>
            </a:r>
          </a:p>
          <a:p>
            <a:pPr rtl="0">
              <a:spcBef>
                <a:spcPts val="0"/>
              </a:spcBef>
              <a:buNone/>
            </a:pPr>
            <a:endParaRPr sz="1100" dirty="0"/>
          </a:p>
          <a:p>
            <a:pPr rtl="0">
              <a:spcBef>
                <a:spcPts val="0"/>
              </a:spcBef>
              <a:buNone/>
            </a:pPr>
            <a:r>
              <a:rPr lang="nl" sz="1100" b="1" dirty="0"/>
              <a:t>Link</a:t>
            </a:r>
          </a:p>
          <a:p>
            <a:pPr lvl="0">
              <a:spcBef>
                <a:spcPts val="0"/>
              </a:spcBef>
              <a:buNone/>
            </a:pPr>
            <a:r>
              <a:rPr lang="nl" sz="1100" u="sng" dirty="0">
                <a:solidFill>
                  <a:schemeClr val="hlink"/>
                </a:solidFill>
                <a:hlinkClick r:id="rId3"/>
              </a:rPr>
              <a:t>http://localhost:8080/kes-angular/demo/two-way-data-binding</a:t>
            </a:r>
          </a:p>
        </p:txBody>
      </p:sp>
      <p:sp>
        <p:nvSpPr>
          <p:cNvPr id="2" name="Tijdelijke aanduiding voor tekst 1"/>
          <p:cNvSpPr>
            <a:spLocks noGrp="1"/>
          </p:cNvSpPr>
          <p:nvPr>
            <p:ph type="body" idx="2"/>
          </p:nvPr>
        </p:nvSpPr>
        <p:spPr>
          <a:ln>
            <a:solidFill>
              <a:schemeClr val="tx1">
                <a:lumMod val="95000"/>
                <a:lumOff val="5000"/>
              </a:schemeClr>
            </a:solidFill>
          </a:ln>
        </p:spPr>
        <p:txBody>
          <a:bodyPr/>
          <a:lstStyle/>
          <a:p>
            <a:r>
              <a:rPr lang="en-US" sz="1400" b="1" dirty="0" smtClean="0">
                <a:solidFill>
                  <a:schemeClr val="tx1"/>
                </a:solidFill>
              </a:rPr>
              <a:t>AngularJS </a:t>
            </a:r>
            <a:r>
              <a:rPr lang="en-US" sz="1400" b="1" dirty="0" err="1" smtClean="0">
                <a:solidFill>
                  <a:schemeClr val="tx1"/>
                </a:solidFill>
              </a:rPr>
              <a:t>applicatie</a:t>
            </a:r>
            <a:endParaRPr lang="en-US" sz="1400" b="1" dirty="0" smtClean="0">
              <a:solidFill>
                <a:schemeClr val="tx1"/>
              </a:solidFill>
            </a:endParaRPr>
          </a:p>
          <a:p>
            <a:endParaRPr lang="en-US" sz="400" b="1" dirty="0" smtClean="0">
              <a:solidFill>
                <a:schemeClr val="tx1"/>
              </a:solidFill>
            </a:endParaRPr>
          </a:p>
          <a:p>
            <a:r>
              <a:rPr lang="en-US" sz="1400" dirty="0" smtClean="0">
                <a:solidFill>
                  <a:schemeClr val="tx1"/>
                </a:solidFill>
              </a:rPr>
              <a:t>&lt;html </a:t>
            </a:r>
            <a:r>
              <a:rPr lang="en-US" sz="1400" dirty="0" smtClean="0">
                <a:solidFill>
                  <a:srgbClr val="0070C0"/>
                </a:solidFill>
              </a:rPr>
              <a:t>ng-app</a:t>
            </a:r>
            <a:r>
              <a:rPr lang="en-US" sz="1400" dirty="0" smtClean="0">
                <a:solidFill>
                  <a:schemeClr val="tx1"/>
                </a:solidFill>
              </a:rPr>
              <a:t>&gt;</a:t>
            </a:r>
          </a:p>
          <a:p>
            <a:r>
              <a:rPr lang="en-US" sz="1400" dirty="0" smtClean="0">
                <a:solidFill>
                  <a:schemeClr val="tx1"/>
                </a:solidFill>
              </a:rPr>
              <a:t>    &lt;head&gt;</a:t>
            </a:r>
          </a:p>
          <a:p>
            <a:r>
              <a:rPr lang="en-US" sz="1400" dirty="0" smtClean="0">
                <a:solidFill>
                  <a:schemeClr val="tx1"/>
                </a:solidFill>
              </a:rPr>
              <a:t>        &lt;script </a:t>
            </a:r>
            <a:r>
              <a:rPr lang="en-US" sz="1400" dirty="0" err="1" smtClean="0">
                <a:solidFill>
                  <a:schemeClr val="tx1"/>
                </a:solidFill>
              </a:rPr>
              <a:t>src</a:t>
            </a:r>
            <a:r>
              <a:rPr lang="en-US" sz="1400" dirty="0" smtClean="0">
                <a:solidFill>
                  <a:schemeClr val="tx1"/>
                </a:solidFill>
              </a:rPr>
              <a:t>=‘</a:t>
            </a:r>
            <a:r>
              <a:rPr lang="en-US" sz="1400" dirty="0" smtClean="0">
                <a:solidFill>
                  <a:srgbClr val="0070C0"/>
                </a:solidFill>
              </a:rPr>
              <a:t>angular.js</a:t>
            </a:r>
            <a:r>
              <a:rPr lang="en-US" sz="1400" dirty="0" smtClean="0">
                <a:solidFill>
                  <a:schemeClr val="tx1"/>
                </a:solidFill>
              </a:rPr>
              <a:t>’&gt;&lt;/script&gt;</a:t>
            </a:r>
          </a:p>
          <a:p>
            <a:r>
              <a:rPr lang="en-US" sz="1400" dirty="0" smtClean="0">
                <a:solidFill>
                  <a:schemeClr val="tx1"/>
                </a:solidFill>
              </a:rPr>
              <a:t>    &lt;/head&gt;</a:t>
            </a:r>
          </a:p>
          <a:p>
            <a:r>
              <a:rPr lang="en-US" sz="1400" dirty="0" smtClean="0">
                <a:solidFill>
                  <a:schemeClr val="tx1"/>
                </a:solidFill>
              </a:rPr>
              <a:t>    &lt;body </a:t>
            </a:r>
            <a:r>
              <a:rPr lang="en-US" sz="1400" dirty="0" smtClean="0">
                <a:solidFill>
                  <a:srgbClr val="0070C0"/>
                </a:solidFill>
              </a:rPr>
              <a:t>ng-init=“user.name = ‘Sander’”</a:t>
            </a:r>
            <a:r>
              <a:rPr lang="en-US" sz="1400" dirty="0" smtClean="0">
                <a:solidFill>
                  <a:schemeClr val="tx1"/>
                </a:solidFill>
              </a:rPr>
              <a:t>&gt;</a:t>
            </a:r>
          </a:p>
          <a:p>
            <a:r>
              <a:rPr lang="en-US" sz="1400" dirty="0">
                <a:solidFill>
                  <a:schemeClr val="tx1"/>
                </a:solidFill>
              </a:rPr>
              <a:t> </a:t>
            </a:r>
            <a:r>
              <a:rPr lang="en-US" sz="1400" dirty="0" smtClean="0">
                <a:solidFill>
                  <a:schemeClr val="tx1"/>
                </a:solidFill>
              </a:rPr>
              <a:t>       &lt;div&gt;Welkom </a:t>
            </a:r>
            <a:r>
              <a:rPr lang="en-US" sz="1400" dirty="0" smtClean="0">
                <a:solidFill>
                  <a:srgbClr val="0070C0"/>
                </a:solidFill>
              </a:rPr>
              <a:t>{{user.name}}</a:t>
            </a:r>
            <a:r>
              <a:rPr lang="en-US" sz="1400" dirty="0" smtClean="0">
                <a:solidFill>
                  <a:schemeClr val="tx1"/>
                </a:solidFill>
              </a:rPr>
              <a:t>&lt;/div&gt;</a:t>
            </a:r>
          </a:p>
          <a:p>
            <a:r>
              <a:rPr lang="en-US" sz="1400" dirty="0" smtClean="0">
                <a:solidFill>
                  <a:schemeClr val="tx1"/>
                </a:solidFill>
              </a:rPr>
              <a:t>    &lt;/body&gt;</a:t>
            </a:r>
          </a:p>
          <a:p>
            <a:r>
              <a:rPr lang="en-US" sz="1400" dirty="0" smtClean="0">
                <a:solidFill>
                  <a:schemeClr val="tx1"/>
                </a:solidFill>
              </a:rPr>
              <a:t>&lt;/html&gt;</a:t>
            </a:r>
          </a:p>
          <a:p>
            <a:endParaRPr lang="en-US" sz="1600" dirty="0">
              <a:solidFill>
                <a:schemeClr val="tx1"/>
              </a:solidFill>
            </a:endParaRPr>
          </a:p>
          <a:p>
            <a:r>
              <a:rPr lang="en-US" sz="1400" b="1" dirty="0" smtClean="0">
                <a:solidFill>
                  <a:schemeClr val="tx1"/>
                </a:solidFill>
              </a:rPr>
              <a:t>Output</a:t>
            </a:r>
          </a:p>
          <a:p>
            <a:endParaRPr lang="en-US" sz="400" b="1" dirty="0" smtClean="0">
              <a:solidFill>
                <a:schemeClr val="tx1"/>
              </a:solidFill>
            </a:endParaRPr>
          </a:p>
          <a:p>
            <a:r>
              <a:rPr lang="en-US" sz="1400" dirty="0" smtClean="0">
                <a:solidFill>
                  <a:schemeClr val="tx1"/>
                </a:solidFill>
              </a:rPr>
              <a:t>Welkom Sander</a:t>
            </a:r>
            <a:endParaRPr lang="en-US" sz="1400" dirty="0">
              <a:solidFill>
                <a:schemeClr val="tx1"/>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Structuur</a:t>
            </a:r>
            <a:endParaRPr lang="en-US" dirty="0"/>
          </a:p>
        </p:txBody>
      </p:sp>
      <p:sp>
        <p:nvSpPr>
          <p:cNvPr id="12" name="Shape 47"/>
          <p:cNvSpPr/>
          <p:nvPr/>
        </p:nvSpPr>
        <p:spPr>
          <a:xfrm>
            <a:off x="457200" y="1723921"/>
            <a:ext cx="2106386" cy="1092758"/>
          </a:xfrm>
          <a:prstGeom prst="rect">
            <a:avLst/>
          </a:prstGeom>
          <a:solidFill>
            <a:schemeClr val="bg1">
              <a:lumMod val="85000"/>
            </a:scheme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2800" dirty="0"/>
              <a:t>Data</a:t>
            </a:r>
            <a:endParaRPr lang="en" sz="3000" dirty="0"/>
          </a:p>
        </p:txBody>
      </p:sp>
      <p:sp>
        <p:nvSpPr>
          <p:cNvPr id="13" name="Shape 48"/>
          <p:cNvSpPr/>
          <p:nvPr/>
        </p:nvSpPr>
        <p:spPr>
          <a:xfrm>
            <a:off x="6580414" y="1723921"/>
            <a:ext cx="2106386" cy="1092758"/>
          </a:xfrm>
          <a:prstGeom prst="rect">
            <a:avLst/>
          </a:prstGeom>
          <a:solidFill>
            <a:schemeClr val="bg1">
              <a:lumMod val="85000"/>
            </a:scheme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800" dirty="0"/>
              <a:t>UI</a:t>
            </a:r>
            <a:endParaRPr lang="en" sz="3000" dirty="0"/>
          </a:p>
        </p:txBody>
      </p:sp>
      <p:sp>
        <p:nvSpPr>
          <p:cNvPr id="14" name="Shape 49"/>
          <p:cNvSpPr/>
          <p:nvPr/>
        </p:nvSpPr>
        <p:spPr>
          <a:xfrm>
            <a:off x="3518807" y="3653313"/>
            <a:ext cx="2106386" cy="1092758"/>
          </a:xfrm>
          <a:prstGeom prst="rect">
            <a:avLst/>
          </a:prstGeom>
          <a:solidFill>
            <a:schemeClr val="bg1">
              <a:lumMod val="85000"/>
            </a:scheme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800" dirty="0" smtClean="0"/>
              <a:t>Logica</a:t>
            </a:r>
            <a:endParaRPr lang="en" sz="3000" dirty="0"/>
          </a:p>
        </p:txBody>
      </p:sp>
    </p:spTree>
    <p:extLst>
      <p:ext uri="{BB962C8B-B14F-4D97-AF65-F5344CB8AC3E}">
        <p14:creationId xmlns:p14="http://schemas.microsoft.com/office/powerpoint/2010/main" val="92030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Structuur</a:t>
            </a:r>
            <a:r>
              <a:rPr lang="en-US" dirty="0" smtClean="0"/>
              <a:t> MVC</a:t>
            </a:r>
            <a:endParaRPr lang="en-US" dirty="0"/>
          </a:p>
        </p:txBody>
      </p:sp>
      <p:cxnSp>
        <p:nvCxnSpPr>
          <p:cNvPr id="6" name="Shape 59"/>
          <p:cNvCxnSpPr/>
          <p:nvPr/>
        </p:nvCxnSpPr>
        <p:spPr>
          <a:xfrm>
            <a:off x="2563586" y="2277765"/>
            <a:ext cx="4016828" cy="0"/>
          </a:xfrm>
          <a:prstGeom prst="straightConnector1">
            <a:avLst/>
          </a:prstGeom>
          <a:noFill/>
          <a:ln w="76200" cap="flat">
            <a:solidFill>
              <a:srgbClr val="6FA8DC"/>
            </a:solidFill>
            <a:prstDash val="solid"/>
            <a:round/>
            <a:headEnd type="none" w="lg" len="lg"/>
            <a:tailEnd type="triangle" w="lg" len="lg"/>
          </a:ln>
        </p:spPr>
      </p:cxnSp>
      <p:cxnSp>
        <p:nvCxnSpPr>
          <p:cNvPr id="8" name="Shape 58"/>
          <p:cNvCxnSpPr>
            <a:endCxn id="14" idx="1"/>
          </p:cNvCxnSpPr>
          <p:nvPr/>
        </p:nvCxnSpPr>
        <p:spPr>
          <a:xfrm>
            <a:off x="1510393" y="2816679"/>
            <a:ext cx="2008414" cy="1383013"/>
          </a:xfrm>
          <a:prstGeom prst="curvedConnector3">
            <a:avLst>
              <a:gd name="adj1" fmla="val 0"/>
            </a:avLst>
          </a:prstGeom>
          <a:noFill/>
          <a:ln w="76200" cap="flat">
            <a:solidFill>
              <a:srgbClr val="6FA8DC"/>
            </a:solidFill>
            <a:prstDash val="solid"/>
            <a:round/>
            <a:headEnd type="stealth" w="lg" len="lg"/>
            <a:tailEnd type="none" w="lg" len="lg"/>
          </a:ln>
        </p:spPr>
      </p:cxnSp>
      <p:cxnSp>
        <p:nvCxnSpPr>
          <p:cNvPr id="10" name="Shape 60"/>
          <p:cNvCxnSpPr>
            <a:endCxn id="14" idx="3"/>
          </p:cNvCxnSpPr>
          <p:nvPr/>
        </p:nvCxnSpPr>
        <p:spPr>
          <a:xfrm rot="10800000" flipV="1">
            <a:off x="5625193" y="2797892"/>
            <a:ext cx="2008414" cy="1401799"/>
          </a:xfrm>
          <a:prstGeom prst="curvedConnector3">
            <a:avLst>
              <a:gd name="adj1" fmla="val -406"/>
            </a:avLst>
          </a:prstGeom>
          <a:noFill/>
          <a:ln w="76200" cap="flat">
            <a:solidFill>
              <a:srgbClr val="6FA8DC"/>
            </a:solidFill>
            <a:prstDash val="solid"/>
            <a:round/>
            <a:headEnd type="none" w="lg" len="lg"/>
            <a:tailEnd type="triangle" w="lg" len="lg"/>
          </a:ln>
        </p:spPr>
      </p:cxnSp>
      <p:sp>
        <p:nvSpPr>
          <p:cNvPr id="13" name="Shape 48"/>
          <p:cNvSpPr/>
          <p:nvPr/>
        </p:nvSpPr>
        <p:spPr>
          <a:xfrm>
            <a:off x="6580414" y="1723921"/>
            <a:ext cx="2106386" cy="1092758"/>
          </a:xfrm>
          <a:prstGeom prst="rect">
            <a:avLst/>
          </a:prstGeom>
          <a:solidFill>
            <a:schemeClr val="bg1">
              <a:lumMod val="85000"/>
            </a:scheme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800" dirty="0" smtClean="0"/>
              <a:t>View</a:t>
            </a:r>
            <a:endParaRPr lang="en" sz="3000" dirty="0"/>
          </a:p>
        </p:txBody>
      </p:sp>
      <p:sp>
        <p:nvSpPr>
          <p:cNvPr id="14" name="Shape 49"/>
          <p:cNvSpPr/>
          <p:nvPr/>
        </p:nvSpPr>
        <p:spPr>
          <a:xfrm>
            <a:off x="3518807" y="3653313"/>
            <a:ext cx="2106386" cy="1092758"/>
          </a:xfrm>
          <a:prstGeom prst="rect">
            <a:avLst/>
          </a:prstGeom>
          <a:solidFill>
            <a:schemeClr val="bg1">
              <a:lumMod val="85000"/>
            </a:scheme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800" dirty="0" smtClean="0"/>
              <a:t>Controller</a:t>
            </a:r>
            <a:endParaRPr lang="en" sz="3000" dirty="0"/>
          </a:p>
        </p:txBody>
      </p:sp>
      <p:sp>
        <p:nvSpPr>
          <p:cNvPr id="12" name="Shape 47"/>
          <p:cNvSpPr/>
          <p:nvPr/>
        </p:nvSpPr>
        <p:spPr>
          <a:xfrm>
            <a:off x="457200" y="1723921"/>
            <a:ext cx="2106386" cy="1092758"/>
          </a:xfrm>
          <a:prstGeom prst="rect">
            <a:avLst/>
          </a:prstGeom>
          <a:solidFill>
            <a:schemeClr val="bg1">
              <a:lumMod val="85000"/>
            </a:scheme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2800" dirty="0" smtClean="0"/>
              <a:t>Model</a:t>
            </a:r>
            <a:endParaRPr lang="en" sz="3000" dirty="0"/>
          </a:p>
        </p:txBody>
      </p:sp>
      <p:sp>
        <p:nvSpPr>
          <p:cNvPr id="15" name="Shape 62"/>
          <p:cNvSpPr txBox="1"/>
          <p:nvPr/>
        </p:nvSpPr>
        <p:spPr>
          <a:xfrm>
            <a:off x="3749700" y="1748778"/>
            <a:ext cx="1644600" cy="627394"/>
          </a:xfrm>
          <a:prstGeom prst="rect">
            <a:avLst/>
          </a:prstGeom>
          <a:noFill/>
          <a:ln>
            <a:noFill/>
          </a:ln>
        </p:spPr>
        <p:txBody>
          <a:bodyPr lIns="91425" tIns="91425" rIns="91425" bIns="91425" anchor="t" anchorCtr="0">
            <a:noAutofit/>
          </a:bodyPr>
          <a:lstStyle/>
          <a:p>
            <a:pPr lvl="0" algn="ctr" rtl="0">
              <a:spcBef>
                <a:spcPts val="0"/>
              </a:spcBef>
              <a:buNone/>
            </a:pPr>
            <a:r>
              <a:rPr lang="en" sz="1600" dirty="0" smtClean="0">
                <a:solidFill>
                  <a:schemeClr val="tx1"/>
                </a:solidFill>
              </a:rPr>
              <a:t>Maakt</a:t>
            </a:r>
            <a:r>
              <a:rPr lang="en" sz="2000" dirty="0" smtClean="0">
                <a:solidFill>
                  <a:schemeClr val="tx1"/>
                </a:solidFill>
              </a:rPr>
              <a:t> </a:t>
            </a:r>
            <a:r>
              <a:rPr lang="en" sz="1600" dirty="0" smtClean="0">
                <a:solidFill>
                  <a:schemeClr val="tx1"/>
                </a:solidFill>
              </a:rPr>
              <a:t>bekend</a:t>
            </a:r>
            <a:endParaRPr lang="en" sz="3000" dirty="0">
              <a:solidFill>
                <a:schemeClr val="tx1"/>
              </a:solidFill>
            </a:endParaRPr>
          </a:p>
        </p:txBody>
      </p:sp>
      <p:sp>
        <p:nvSpPr>
          <p:cNvPr id="16" name="Shape 62"/>
          <p:cNvSpPr txBox="1"/>
          <p:nvPr/>
        </p:nvSpPr>
        <p:spPr>
          <a:xfrm>
            <a:off x="6811308" y="3975070"/>
            <a:ext cx="1644600" cy="632293"/>
          </a:xfrm>
          <a:prstGeom prst="rect">
            <a:avLst/>
          </a:prstGeom>
          <a:noFill/>
          <a:ln>
            <a:noFill/>
          </a:ln>
        </p:spPr>
        <p:txBody>
          <a:bodyPr lIns="91425" tIns="91425" rIns="91425" bIns="91425" anchor="t" anchorCtr="0">
            <a:noAutofit/>
          </a:bodyPr>
          <a:lstStyle/>
          <a:p>
            <a:pPr lvl="0" algn="ctr" rtl="0">
              <a:spcBef>
                <a:spcPts val="0"/>
              </a:spcBef>
              <a:buNone/>
            </a:pPr>
            <a:r>
              <a:rPr lang="en" sz="1600" dirty="0" smtClean="0">
                <a:solidFill>
                  <a:schemeClr val="tx1"/>
                </a:solidFill>
              </a:rPr>
              <a:t>Maakt bekend</a:t>
            </a:r>
            <a:endParaRPr lang="en" sz="2800" dirty="0">
              <a:solidFill>
                <a:schemeClr val="tx1"/>
              </a:solidFill>
            </a:endParaRPr>
          </a:p>
        </p:txBody>
      </p:sp>
      <p:sp>
        <p:nvSpPr>
          <p:cNvPr id="17" name="Shape 62"/>
          <p:cNvSpPr txBox="1"/>
          <p:nvPr/>
        </p:nvSpPr>
        <p:spPr>
          <a:xfrm>
            <a:off x="603727" y="3975070"/>
            <a:ext cx="1813330" cy="607572"/>
          </a:xfrm>
          <a:prstGeom prst="rect">
            <a:avLst/>
          </a:prstGeom>
          <a:noFill/>
          <a:ln>
            <a:noFill/>
          </a:ln>
        </p:spPr>
        <p:txBody>
          <a:bodyPr lIns="91425" tIns="91425" rIns="91425" bIns="91425" anchor="t" anchorCtr="0">
            <a:noAutofit/>
          </a:bodyPr>
          <a:lstStyle/>
          <a:p>
            <a:pPr lvl="0" algn="ctr" rtl="0">
              <a:spcBef>
                <a:spcPts val="0"/>
              </a:spcBef>
              <a:buNone/>
            </a:pPr>
            <a:r>
              <a:rPr lang="en" sz="1600" dirty="0" smtClean="0">
                <a:solidFill>
                  <a:schemeClr val="tx1"/>
                </a:solidFill>
              </a:rPr>
              <a:t>Veranderd</a:t>
            </a:r>
            <a:endParaRPr lang="en" sz="3000" dirty="0">
              <a:solidFill>
                <a:schemeClr val="tx1"/>
              </a:solidFill>
            </a:endParaRPr>
          </a:p>
        </p:txBody>
      </p:sp>
      <p:sp>
        <p:nvSpPr>
          <p:cNvPr id="18" name="Tekstvak 17"/>
          <p:cNvSpPr txBox="1"/>
          <p:nvPr/>
        </p:nvSpPr>
        <p:spPr>
          <a:xfrm>
            <a:off x="457200" y="1723921"/>
            <a:ext cx="617477" cy="338554"/>
          </a:xfrm>
          <a:prstGeom prst="rect">
            <a:avLst/>
          </a:prstGeom>
          <a:noFill/>
        </p:spPr>
        <p:txBody>
          <a:bodyPr wrap="none" rtlCol="0">
            <a:spAutoFit/>
          </a:bodyPr>
          <a:lstStyle/>
          <a:p>
            <a:r>
              <a:rPr lang="en-US" sz="1600" dirty="0" smtClean="0"/>
              <a:t>Data</a:t>
            </a:r>
            <a:endParaRPr lang="en-US" dirty="0"/>
          </a:p>
        </p:txBody>
      </p:sp>
      <p:sp>
        <p:nvSpPr>
          <p:cNvPr id="19" name="Tekstvak 18"/>
          <p:cNvSpPr txBox="1"/>
          <p:nvPr/>
        </p:nvSpPr>
        <p:spPr>
          <a:xfrm>
            <a:off x="3518807" y="3653313"/>
            <a:ext cx="787395" cy="338554"/>
          </a:xfrm>
          <a:prstGeom prst="rect">
            <a:avLst/>
          </a:prstGeom>
          <a:noFill/>
        </p:spPr>
        <p:txBody>
          <a:bodyPr wrap="none" rtlCol="0">
            <a:spAutoFit/>
          </a:bodyPr>
          <a:lstStyle/>
          <a:p>
            <a:r>
              <a:rPr lang="en-US" sz="1600" dirty="0" err="1" smtClean="0"/>
              <a:t>Logica</a:t>
            </a:r>
            <a:endParaRPr lang="en-US" dirty="0"/>
          </a:p>
        </p:txBody>
      </p:sp>
      <p:sp>
        <p:nvSpPr>
          <p:cNvPr id="20" name="Tekstvak 19"/>
          <p:cNvSpPr txBox="1"/>
          <p:nvPr/>
        </p:nvSpPr>
        <p:spPr>
          <a:xfrm>
            <a:off x="6580414" y="1729832"/>
            <a:ext cx="364202" cy="307777"/>
          </a:xfrm>
          <a:prstGeom prst="rect">
            <a:avLst/>
          </a:prstGeom>
          <a:noFill/>
        </p:spPr>
        <p:txBody>
          <a:bodyPr wrap="none" rtlCol="0">
            <a:spAutoFit/>
          </a:bodyPr>
          <a:lstStyle/>
          <a:p>
            <a:r>
              <a:rPr lang="en-US" dirty="0" smtClean="0"/>
              <a:t>UI</a:t>
            </a:r>
            <a:endParaRPr lang="en-US" dirty="0"/>
          </a:p>
        </p:txBody>
      </p:sp>
    </p:spTree>
    <p:extLst>
      <p:ext uri="{BB962C8B-B14F-4D97-AF65-F5344CB8AC3E}">
        <p14:creationId xmlns:p14="http://schemas.microsoft.com/office/powerpoint/2010/main" val="258712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MVC</a:t>
            </a:r>
            <a:endParaRPr lang="en-US" dirty="0"/>
          </a:p>
        </p:txBody>
      </p:sp>
      <p:sp>
        <p:nvSpPr>
          <p:cNvPr id="4" name="Shape 69"/>
          <p:cNvSpPr txBox="1">
            <a:spLocks/>
          </p:cNvSpPr>
          <p:nvPr/>
        </p:nvSpPr>
        <p:spPr>
          <a:xfrm>
            <a:off x="1037710" y="1699627"/>
            <a:ext cx="2607828" cy="907630"/>
          </a:xfrm>
          <a:prstGeom prst="rect">
            <a:avLst/>
          </a:prstGeom>
          <a:solidFill>
            <a:schemeClr val="bg1">
              <a:lumMod val="85000"/>
            </a:schemeClr>
          </a:solidFill>
          <a:ln w="19050">
            <a:solidFill>
              <a:schemeClr val="tx1">
                <a:lumMod val="95000"/>
                <a:lumOff val="5000"/>
              </a:schemeClr>
            </a:solid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1pPr>
            <a:lvl2pPr marR="0" algn="l" rtl="0">
              <a:lnSpc>
                <a:spcPct val="100000"/>
              </a:lnSpc>
              <a:spcBef>
                <a:spcPts val="0"/>
              </a:spcBef>
              <a:spcAft>
                <a:spcPts val="0"/>
              </a:spcAft>
              <a:buClr>
                <a:schemeClr val="dk2"/>
              </a:buClr>
              <a:buSzPct val="100000"/>
              <a:buNone/>
              <a:defRPr sz="2400" b="0" i="0" u="none" strike="noStrike" cap="none" baseline="0">
                <a:solidFill>
                  <a:schemeClr val="dk2"/>
                </a:solidFill>
                <a:latin typeface="Arial"/>
                <a:ea typeface="Arial"/>
                <a:cs typeface="Arial"/>
                <a:sym typeface="Arial"/>
                <a:rtl val="0"/>
              </a:defRPr>
            </a:lvl2pPr>
            <a:lvl3pPr marR="0" algn="l" rtl="0">
              <a:lnSpc>
                <a:spcPct val="100000"/>
              </a:lnSpc>
              <a:spcBef>
                <a:spcPts val="0"/>
              </a:spcBef>
              <a:spcAft>
                <a:spcPts val="0"/>
              </a:spcAft>
              <a:buClr>
                <a:schemeClr val="dk2"/>
              </a:buClr>
              <a:buSzPct val="100000"/>
              <a:buNone/>
              <a:defRPr sz="2400" b="0" i="0" u="none" strike="noStrike" cap="none" baseline="0">
                <a:solidFill>
                  <a:schemeClr val="dk2"/>
                </a:solidFill>
                <a:latin typeface="Arial"/>
                <a:ea typeface="Arial"/>
                <a:cs typeface="Arial"/>
                <a:sym typeface="Arial"/>
                <a:rtl val="0"/>
              </a:defRPr>
            </a:lvl3pPr>
            <a:lvl4pPr marR="0" algn="l" rtl="0">
              <a:lnSpc>
                <a:spcPct val="100000"/>
              </a:lnSpc>
              <a:spcBef>
                <a:spcPts val="0"/>
              </a:spcBef>
              <a:spcAft>
                <a:spcPts val="0"/>
              </a:spcAft>
              <a:buClr>
                <a:schemeClr val="dk2"/>
              </a:buClr>
              <a:buSzPct val="100000"/>
              <a:buNone/>
              <a:defRPr sz="1800" b="0" i="0" u="none" strike="noStrike" cap="none" baseline="0">
                <a:solidFill>
                  <a:schemeClr val="dk2"/>
                </a:solidFill>
                <a:latin typeface="Arial"/>
                <a:ea typeface="Arial"/>
                <a:cs typeface="Arial"/>
                <a:sym typeface="Arial"/>
                <a:rtl val="0"/>
              </a:defRPr>
            </a:lvl4pPr>
            <a:lvl5pPr marR="0" algn="l" rtl="0">
              <a:lnSpc>
                <a:spcPct val="100000"/>
              </a:lnSpc>
              <a:spcBef>
                <a:spcPts val="0"/>
              </a:spcBef>
              <a:spcAft>
                <a:spcPts val="0"/>
              </a:spcAft>
              <a:buClr>
                <a:schemeClr val="dk2"/>
              </a:buClr>
              <a:buSzPct val="100000"/>
              <a:buNone/>
              <a:defRPr sz="1800" b="0" i="0" u="none" strike="noStrike" cap="none" baseline="0">
                <a:solidFill>
                  <a:schemeClr val="dk2"/>
                </a:solidFill>
                <a:latin typeface="Arial"/>
                <a:ea typeface="Arial"/>
                <a:cs typeface="Arial"/>
                <a:sym typeface="Arial"/>
                <a:rtl val="0"/>
              </a:defRPr>
            </a:lvl5pPr>
            <a:lvl6pPr marR="0" algn="l" rtl="0">
              <a:lnSpc>
                <a:spcPct val="100000"/>
              </a:lnSpc>
              <a:spcBef>
                <a:spcPts val="0"/>
              </a:spcBef>
              <a:spcAft>
                <a:spcPts val="0"/>
              </a:spcAft>
              <a:buClr>
                <a:schemeClr val="dk2"/>
              </a:buClr>
              <a:buSzPct val="100000"/>
              <a:buNone/>
              <a:defRPr sz="1800" b="0" i="0" u="none" strike="noStrike" cap="none" baseline="0">
                <a:solidFill>
                  <a:schemeClr val="dk2"/>
                </a:solidFill>
                <a:latin typeface="Arial"/>
                <a:ea typeface="Arial"/>
                <a:cs typeface="Arial"/>
                <a:sym typeface="Arial"/>
                <a:rtl val="0"/>
              </a:defRPr>
            </a:lvl6pPr>
            <a:lvl7pPr marR="0" algn="l" rtl="0">
              <a:lnSpc>
                <a:spcPct val="100000"/>
              </a:lnSpc>
              <a:spcBef>
                <a:spcPts val="0"/>
              </a:spcBef>
              <a:spcAft>
                <a:spcPts val="0"/>
              </a:spcAft>
              <a:buClr>
                <a:schemeClr val="dk2"/>
              </a:buClr>
              <a:buSzPct val="100000"/>
              <a:buNone/>
              <a:defRPr sz="1800" b="0" i="0" u="none" strike="noStrike" cap="none" baseline="0">
                <a:solidFill>
                  <a:schemeClr val="dk2"/>
                </a:solidFill>
                <a:latin typeface="Arial"/>
                <a:ea typeface="Arial"/>
                <a:cs typeface="Arial"/>
                <a:sym typeface="Arial"/>
                <a:rtl val="0"/>
              </a:defRPr>
            </a:lvl7pPr>
            <a:lvl8pPr marR="0" algn="l" rtl="0">
              <a:lnSpc>
                <a:spcPct val="100000"/>
              </a:lnSpc>
              <a:spcBef>
                <a:spcPts val="0"/>
              </a:spcBef>
              <a:spcAft>
                <a:spcPts val="0"/>
              </a:spcAft>
              <a:buClr>
                <a:schemeClr val="dk2"/>
              </a:buClr>
              <a:buSzPct val="100000"/>
              <a:buNone/>
              <a:defRPr sz="1800" b="0" i="0" u="none" strike="noStrike" cap="none" baseline="0">
                <a:solidFill>
                  <a:schemeClr val="dk2"/>
                </a:solidFill>
                <a:latin typeface="Arial"/>
                <a:ea typeface="Arial"/>
                <a:cs typeface="Arial"/>
                <a:sym typeface="Arial"/>
                <a:rtl val="0"/>
              </a:defRPr>
            </a:lvl8pPr>
            <a:lvl9pPr marR="0" algn="l" rtl="0">
              <a:lnSpc>
                <a:spcPct val="100000"/>
              </a:lnSpc>
              <a:spcBef>
                <a:spcPts val="0"/>
              </a:spcBef>
              <a:spcAft>
                <a:spcPts val="0"/>
              </a:spcAft>
              <a:buClr>
                <a:schemeClr val="dk2"/>
              </a:buClr>
              <a:buSzPct val="100000"/>
              <a:buNone/>
              <a:defRPr sz="1800" b="0" i="0" u="none" strike="noStrike" cap="none" baseline="0">
                <a:solidFill>
                  <a:schemeClr val="dk2"/>
                </a:solidFill>
                <a:latin typeface="Arial"/>
                <a:ea typeface="Arial"/>
                <a:cs typeface="Arial"/>
                <a:sym typeface="Arial"/>
                <a:rtl val="0"/>
              </a:defRPr>
            </a:lvl9pPr>
          </a:lstStyle>
          <a:p>
            <a:pPr algn="ctr"/>
            <a:r>
              <a:rPr lang="en" sz="2800" dirty="0" smtClean="0"/>
              <a:t>Model</a:t>
            </a:r>
            <a:endParaRPr lang="en" dirty="0"/>
          </a:p>
        </p:txBody>
      </p:sp>
      <p:sp>
        <p:nvSpPr>
          <p:cNvPr id="5" name="Shape 70"/>
          <p:cNvSpPr txBox="1">
            <a:spLocks/>
          </p:cNvSpPr>
          <p:nvPr/>
        </p:nvSpPr>
        <p:spPr>
          <a:xfrm>
            <a:off x="1037710" y="2730984"/>
            <a:ext cx="2607828" cy="907630"/>
          </a:xfrm>
          <a:prstGeom prst="rect">
            <a:avLst/>
          </a:prstGeom>
          <a:solidFill>
            <a:schemeClr val="bg1">
              <a:lumMod val="85000"/>
            </a:schemeClr>
          </a:solidFill>
          <a:ln w="19050">
            <a:solidFill>
              <a:schemeClr val="tx1">
                <a:lumMod val="95000"/>
                <a:lumOff val="5000"/>
              </a:schemeClr>
            </a:solid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 sz="2800" dirty="0" smtClean="0"/>
              <a:t>View</a:t>
            </a:r>
            <a:endParaRPr lang="en" sz="3000" dirty="0"/>
          </a:p>
        </p:txBody>
      </p:sp>
      <p:sp>
        <p:nvSpPr>
          <p:cNvPr id="6" name="Shape 71"/>
          <p:cNvSpPr txBox="1">
            <a:spLocks/>
          </p:cNvSpPr>
          <p:nvPr/>
        </p:nvSpPr>
        <p:spPr>
          <a:xfrm>
            <a:off x="1037710" y="3756910"/>
            <a:ext cx="2607828" cy="907630"/>
          </a:xfrm>
          <a:prstGeom prst="rect">
            <a:avLst/>
          </a:prstGeom>
          <a:solidFill>
            <a:schemeClr val="bg1">
              <a:lumMod val="85000"/>
            </a:schemeClr>
          </a:solidFill>
          <a:ln w="19050">
            <a:solidFill>
              <a:schemeClr val="tx1">
                <a:lumMod val="95000"/>
                <a:lumOff val="5000"/>
              </a:schemeClr>
            </a:solid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 sz="2800" dirty="0" smtClean="0"/>
              <a:t>Controller</a:t>
            </a:r>
            <a:endParaRPr lang="en" sz="3000" dirty="0"/>
          </a:p>
        </p:txBody>
      </p:sp>
      <p:sp>
        <p:nvSpPr>
          <p:cNvPr id="7" name="Shape 72"/>
          <p:cNvSpPr txBox="1">
            <a:spLocks/>
          </p:cNvSpPr>
          <p:nvPr/>
        </p:nvSpPr>
        <p:spPr>
          <a:xfrm>
            <a:off x="5451449" y="1699627"/>
            <a:ext cx="2680180" cy="907630"/>
          </a:xfrm>
          <a:prstGeom prst="rect">
            <a:avLst/>
          </a:prstGeom>
          <a:solidFill>
            <a:schemeClr val="bg1">
              <a:lumMod val="85000"/>
            </a:schemeClr>
          </a:solidFill>
          <a:ln w="19050">
            <a:solidFill>
              <a:schemeClr val="tx1">
                <a:lumMod val="95000"/>
                <a:lumOff val="5000"/>
              </a:schemeClr>
            </a:solid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 sz="1600" dirty="0" smtClean="0"/>
              <a:t>JS</a:t>
            </a:r>
            <a:r>
              <a:rPr lang="en" dirty="0" smtClean="0"/>
              <a:t> </a:t>
            </a:r>
            <a:r>
              <a:rPr lang="en" sz="1600" dirty="0" smtClean="0"/>
              <a:t>Objects</a:t>
            </a:r>
            <a:endParaRPr lang="en" dirty="0"/>
          </a:p>
        </p:txBody>
      </p:sp>
      <p:sp>
        <p:nvSpPr>
          <p:cNvPr id="8" name="Shape 73"/>
          <p:cNvSpPr txBox="1">
            <a:spLocks/>
          </p:cNvSpPr>
          <p:nvPr/>
        </p:nvSpPr>
        <p:spPr>
          <a:xfrm>
            <a:off x="5451449" y="2730984"/>
            <a:ext cx="2680180" cy="907630"/>
          </a:xfrm>
          <a:prstGeom prst="rect">
            <a:avLst/>
          </a:prstGeom>
          <a:solidFill>
            <a:schemeClr val="bg1">
              <a:lumMod val="85000"/>
            </a:schemeClr>
          </a:solidFill>
          <a:ln w="19050">
            <a:solidFill>
              <a:schemeClr val="tx1"/>
            </a:solid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 sz="1600" dirty="0" smtClean="0"/>
              <a:t>DOM</a:t>
            </a:r>
            <a:endParaRPr lang="en" dirty="0"/>
          </a:p>
        </p:txBody>
      </p:sp>
      <p:sp>
        <p:nvSpPr>
          <p:cNvPr id="9" name="Shape 74"/>
          <p:cNvSpPr txBox="1">
            <a:spLocks/>
          </p:cNvSpPr>
          <p:nvPr/>
        </p:nvSpPr>
        <p:spPr>
          <a:xfrm>
            <a:off x="5451449" y="3756910"/>
            <a:ext cx="2680180" cy="907630"/>
          </a:xfrm>
          <a:prstGeom prst="rect">
            <a:avLst/>
          </a:prstGeom>
          <a:solidFill>
            <a:schemeClr val="bg1">
              <a:lumMod val="85000"/>
            </a:schemeClr>
          </a:solidFill>
          <a:ln w="19050">
            <a:solidFill>
              <a:schemeClr val="tx1"/>
            </a:solid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 sz="1600" dirty="0" smtClean="0"/>
              <a:t>JS</a:t>
            </a:r>
            <a:r>
              <a:rPr lang="en" dirty="0" smtClean="0"/>
              <a:t> </a:t>
            </a:r>
            <a:r>
              <a:rPr lang="en" sz="1600" dirty="0" smtClean="0"/>
              <a:t>Classes</a:t>
            </a:r>
            <a:endParaRPr lang="en" dirty="0"/>
          </a:p>
        </p:txBody>
      </p:sp>
      <p:cxnSp>
        <p:nvCxnSpPr>
          <p:cNvPr id="10" name="Shape 75"/>
          <p:cNvCxnSpPr/>
          <p:nvPr/>
        </p:nvCxnSpPr>
        <p:spPr>
          <a:xfrm>
            <a:off x="3437164" y="2153442"/>
            <a:ext cx="2212522" cy="0"/>
          </a:xfrm>
          <a:prstGeom prst="straightConnector1">
            <a:avLst/>
          </a:prstGeom>
          <a:noFill/>
          <a:ln w="76200" cap="flat">
            <a:solidFill>
              <a:srgbClr val="6FA8DC"/>
            </a:solidFill>
            <a:prstDash val="solid"/>
            <a:round/>
            <a:headEnd type="none" w="lg" len="lg"/>
            <a:tailEnd type="triangle" w="lg" len="lg"/>
          </a:ln>
        </p:spPr>
      </p:cxnSp>
      <p:cxnSp>
        <p:nvCxnSpPr>
          <p:cNvPr id="11" name="Shape 76"/>
          <p:cNvCxnSpPr/>
          <p:nvPr/>
        </p:nvCxnSpPr>
        <p:spPr>
          <a:xfrm>
            <a:off x="3437164" y="3184799"/>
            <a:ext cx="2212522" cy="0"/>
          </a:xfrm>
          <a:prstGeom prst="straightConnector1">
            <a:avLst/>
          </a:prstGeom>
          <a:noFill/>
          <a:ln w="76200" cap="flat">
            <a:solidFill>
              <a:srgbClr val="6FA8DC"/>
            </a:solidFill>
            <a:prstDash val="solid"/>
            <a:round/>
            <a:headEnd type="none" w="lg" len="lg"/>
            <a:tailEnd type="triangle" w="lg" len="lg"/>
          </a:ln>
        </p:spPr>
      </p:cxnSp>
      <p:cxnSp>
        <p:nvCxnSpPr>
          <p:cNvPr id="12" name="Shape 77"/>
          <p:cNvCxnSpPr/>
          <p:nvPr/>
        </p:nvCxnSpPr>
        <p:spPr>
          <a:xfrm>
            <a:off x="3437164" y="4210725"/>
            <a:ext cx="2212522" cy="0"/>
          </a:xfrm>
          <a:prstGeom prst="straightConnector1">
            <a:avLst/>
          </a:prstGeom>
          <a:noFill/>
          <a:ln w="76200" cap="flat">
            <a:solidFill>
              <a:srgbClr val="6FA8DC"/>
            </a:solidFill>
            <a:prstDash val="solid"/>
            <a:round/>
            <a:headEnd type="none" w="lg" len="lg"/>
            <a:tailEnd type="triangle" w="lg" len="lg"/>
          </a:ln>
        </p:spPr>
      </p:cxnSp>
    </p:spTree>
    <p:extLst>
      <p:ext uri="{BB962C8B-B14F-4D97-AF65-F5344CB8AC3E}">
        <p14:creationId xmlns:p14="http://schemas.microsoft.com/office/powerpoint/2010/main" val="38470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dirty="0"/>
              <a:t>Scope </a:t>
            </a:r>
            <a:r>
              <a:rPr lang="nl" dirty="0" smtClean="0"/>
              <a:t>[Son]</a:t>
            </a:r>
            <a:endParaRPr lang="nl" dirty="0"/>
          </a:p>
        </p:txBody>
      </p:sp>
      <p:sp>
        <p:nvSpPr>
          <p:cNvPr id="66" name="Shape 6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 is an object that refers to the application model. (see later model)</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Scopes provide context against which expressions are evaluated.</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Scopes are arranged in hierarchical structure which mimic the DOM structure of the application.</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WHAT?</a:t>
            </a:r>
          </a:p>
          <a:p>
            <a:pPr lvl="0" rtl="0">
              <a:spcBef>
                <a:spcPts val="0"/>
              </a:spcBef>
              <a:buClr>
                <a:schemeClr val="dk1"/>
              </a:buClr>
              <a:buFont typeface="Arial"/>
              <a:buNone/>
            </a:pPr>
            <a:endParaRPr sz="900">
              <a:solidFill>
                <a:schemeClr val="dk1"/>
              </a:solidFill>
              <a:latin typeface="Calibri"/>
              <a:ea typeface="Calibri"/>
              <a:cs typeface="Calibri"/>
              <a:sym typeface="Calibri"/>
            </a:endParaRP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When to use:</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You need business, values logic to be called from your view</a:t>
            </a:r>
          </a:p>
          <a:p>
            <a:pPr lvl="0" rtl="0">
              <a:spcBef>
                <a:spcPts val="0"/>
              </a:spcBef>
              <a:buClr>
                <a:schemeClr val="dk1"/>
              </a:buClr>
              <a:buFont typeface="Arial"/>
              <a:buNone/>
            </a:pPr>
            <a:endParaRPr sz="900">
              <a:solidFill>
                <a:schemeClr val="dk1"/>
              </a:solidFill>
              <a:latin typeface="Calibri"/>
              <a:ea typeface="Calibri"/>
              <a:cs typeface="Calibri"/>
              <a:sym typeface="Calibri"/>
            </a:endParaRP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$scope.doBusinessLogic = function(anInput1, anInput2) {</a:t>
            </a: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  return (anInput1 * 2 + anInput2);</a:t>
            </a: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a:t>
            </a: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$scope.businessValue = 300;</a:t>
            </a:r>
          </a:p>
          <a:p>
            <a:pPr lvl="0" rtl="0">
              <a:spcBef>
                <a:spcPts val="0"/>
              </a:spcBef>
              <a:buClr>
                <a:schemeClr val="dk1"/>
              </a:buClr>
              <a:buFont typeface="Arial"/>
              <a:buNone/>
            </a:pPr>
            <a:endParaRPr sz="900" i="1">
              <a:solidFill>
                <a:schemeClr val="dk1"/>
              </a:solidFill>
              <a:latin typeface="Calibri"/>
              <a:ea typeface="Calibri"/>
              <a:cs typeface="Calibri"/>
              <a:sym typeface="Calibri"/>
            </a:endParaRPr>
          </a:p>
          <a:p>
            <a:pPr lvl="0">
              <a:spcBef>
                <a:spcPts val="0"/>
              </a:spcBef>
              <a:buNone/>
            </a:pPr>
            <a:r>
              <a:rPr lang="nl" sz="900">
                <a:solidFill>
                  <a:schemeClr val="dk1"/>
                </a:solidFill>
                <a:latin typeface="Calibri"/>
                <a:ea typeface="Calibri"/>
                <a:cs typeface="Calibri"/>
                <a:sym typeface="Calibri"/>
              </a:rPr>
              <a:t>And these are usable in the view if defined around the 'right' scope </a:t>
            </a:r>
            <a:r>
              <a:rPr lang="nl" sz="900" u="sng">
                <a:solidFill>
                  <a:schemeClr val="dk1"/>
                </a:solidFill>
                <a:latin typeface="Calibri"/>
                <a:ea typeface="Calibri"/>
                <a:cs typeface="Calibri"/>
                <a:sym typeface="Calibri"/>
              </a:rPr>
              <a:t>(als bruggetje naar volgende sheet)</a:t>
            </a:r>
          </a:p>
        </p:txBody>
      </p:sp>
    </p:spTree>
  </p:cSld>
  <p:clrMapOvr>
    <a:masterClrMapping/>
  </p:clrMapOvr>
  <p:transition spd="slow">
    <p:cut/>
  </p:transition>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1134</Words>
  <Application>Microsoft Office PowerPoint</Application>
  <PresentationFormat>Diavoorstelling (16:9)</PresentationFormat>
  <Paragraphs>269</Paragraphs>
  <Slides>24</Slides>
  <Notes>24</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24</vt:i4>
      </vt:variant>
    </vt:vector>
  </HeadingPairs>
  <TitlesOfParts>
    <vt:vector size="27" baseType="lpstr">
      <vt:lpstr>Arial</vt:lpstr>
      <vt:lpstr>Calibri</vt:lpstr>
      <vt:lpstr>modern</vt:lpstr>
      <vt:lpstr>KES AngularJS</vt:lpstr>
      <vt:lpstr>Inhoudsopgave [S]</vt:lpstr>
      <vt:lpstr>Introductie [S]</vt:lpstr>
      <vt:lpstr>Historie [R]</vt:lpstr>
      <vt:lpstr>Two-way data-binding [S]</vt:lpstr>
      <vt:lpstr>Structuur</vt:lpstr>
      <vt:lpstr>Structuur MVC</vt:lpstr>
      <vt:lpstr>MVC</vt:lpstr>
      <vt:lpstr>Scope [Son]</vt:lpstr>
      <vt:lpstr>Model [S]</vt:lpstr>
      <vt:lpstr>View [S]</vt:lpstr>
      <vt:lpstr>Controller [Son]</vt:lpstr>
      <vt:lpstr>Controller [Son]</vt:lpstr>
      <vt:lpstr>Controller [Son]</vt:lpstr>
      <vt:lpstr>Dependency Injection [Son]</vt:lpstr>
      <vt:lpstr>Service [S]</vt:lpstr>
      <vt:lpstr>Filter [R]</vt:lpstr>
      <vt:lpstr>Filter [R]</vt:lpstr>
      <vt:lpstr>Filter [R]</vt:lpstr>
      <vt:lpstr>Directive [S]</vt:lpstr>
      <vt:lpstr>Directive (zelf creëren) [S]</vt:lpstr>
      <vt:lpstr>Voor meer informatie</vt:lpstr>
      <vt:lpstr>Vragen [R/S/Son]</vt:lpstr>
      <vt:lpstr>Aan de slag [S]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 AngularJS</dc:title>
  <cp:lastModifiedBy>Sander Tetteroo</cp:lastModifiedBy>
  <cp:revision>37</cp:revision>
  <dcterms:modified xsi:type="dcterms:W3CDTF">2014-12-29T11:12:12Z</dcterms:modified>
</cp:coreProperties>
</file>