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70" r:id="rId9"/>
    <p:sldId id="271" r:id="rId10"/>
    <p:sldId id="260" r:id="rId11"/>
    <p:sldId id="261" r:id="rId12"/>
    <p:sldId id="262" r:id="rId13"/>
    <p:sldId id="265" r:id="rId14"/>
    <p:sldId id="272" r:id="rId15"/>
    <p:sldId id="273" r:id="rId16"/>
    <p:sldId id="274" r:id="rId17"/>
    <p:sldId id="275" r:id="rId18"/>
    <p:sldId id="263" r:id="rId19"/>
    <p:sldId id="276" r:id="rId20"/>
    <p:sldId id="277" r:id="rId21"/>
    <p:sldId id="278" r:id="rId22"/>
    <p:sldId id="279" r:id="rId23"/>
    <p:sldId id="264" r:id="rId24"/>
    <p:sldId id="280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6019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6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554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9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98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8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58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3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1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66B51-A063-46EE-AEF7-4624CE61F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>
            <a:normAutofit/>
          </a:bodyPr>
          <a:lstStyle/>
          <a:p>
            <a:r>
              <a:rPr lang="it-IT"/>
              <a:t>Atlas position </a:t>
            </a:r>
            <a:r>
              <a:rPr lang="it-IT" err="1"/>
              <a:t>predictor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714C2E-92E1-422A-A02A-77BF0C3D2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49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044803-C0F1-4EF9-BB89-55CF6767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fold</a:t>
            </a:r>
            <a:r>
              <a:rPr lang="it-IT" dirty="0"/>
              <a:t> Cross-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D0ED18-D760-4714-B451-FE740395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600200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Fold</a:t>
            </a:r>
            <a:r>
              <a:rPr lang="it-IT" dirty="0"/>
              <a:t> Cross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validate and compare the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with the </a:t>
            </a:r>
            <a:r>
              <a:rPr lang="it-IT" dirty="0" err="1"/>
              <a:t>given</a:t>
            </a:r>
            <a:r>
              <a:rPr lang="it-IT" dirty="0"/>
              <a:t> dataset.</a:t>
            </a:r>
          </a:p>
          <a:p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the standard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</a:t>
            </a:r>
            <a:r>
              <a:rPr lang="it-IT" dirty="0" err="1"/>
              <a:t>Weka</a:t>
            </a:r>
            <a:r>
              <a:rPr lang="it-IT" dirty="0"/>
              <a:t>, the k-</a:t>
            </a:r>
            <a:r>
              <a:rPr lang="it-IT" dirty="0" err="1"/>
              <a:t>fold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manually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fold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the </a:t>
            </a:r>
            <a:r>
              <a:rPr lang="it-IT" dirty="0" err="1"/>
              <a:t>instances</a:t>
            </a:r>
            <a:r>
              <a:rPr lang="it-IT" dirty="0"/>
              <a:t> of </a:t>
            </a:r>
            <a:br>
              <a:rPr lang="it-IT" dirty="0"/>
            </a:br>
            <a:r>
              <a:rPr lang="it-IT" dirty="0"/>
              <a:t>1/K-</a:t>
            </a:r>
            <a:r>
              <a:rPr lang="it-IT" dirty="0" err="1"/>
              <a:t>th</a:t>
            </a:r>
            <a:r>
              <a:rPr lang="it-IT" dirty="0"/>
              <a:t> of the dataset.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4EC6EEF-7C6F-4566-BB31-C4EFCF39017C}"/>
              </a:ext>
            </a:extLst>
          </p:cNvPr>
          <p:cNvSpPr/>
          <p:nvPr/>
        </p:nvSpPr>
        <p:spPr>
          <a:xfrm>
            <a:off x="1026942" y="3647051"/>
            <a:ext cx="900333" cy="4079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TID=1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693DEA5-658A-4DC0-84D0-1EA60AA0891B}"/>
              </a:ext>
            </a:extLst>
          </p:cNvPr>
          <p:cNvSpPr/>
          <p:nvPr/>
        </p:nvSpPr>
        <p:spPr>
          <a:xfrm>
            <a:off x="1026942" y="4044462"/>
            <a:ext cx="900333" cy="4079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E24CA16-E61E-4A1B-BBB6-EB50E85D8A74}"/>
              </a:ext>
            </a:extLst>
          </p:cNvPr>
          <p:cNvSpPr/>
          <p:nvPr/>
        </p:nvSpPr>
        <p:spPr>
          <a:xfrm>
            <a:off x="1026942" y="4452425"/>
            <a:ext cx="900333" cy="4079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FE9F0F9-5402-4E51-A7D1-7C66089C8B64}"/>
              </a:ext>
            </a:extLst>
          </p:cNvPr>
          <p:cNvSpPr/>
          <p:nvPr/>
        </p:nvSpPr>
        <p:spPr>
          <a:xfrm>
            <a:off x="1026942" y="4860388"/>
            <a:ext cx="900333" cy="4079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0038B5F-00A1-47F0-A96B-276A5CC8A0D9}"/>
              </a:ext>
            </a:extLst>
          </p:cNvPr>
          <p:cNvSpPr/>
          <p:nvPr/>
        </p:nvSpPr>
        <p:spPr>
          <a:xfrm>
            <a:off x="1026940" y="5676314"/>
            <a:ext cx="900333" cy="407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TID=8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FB95377-63D1-4A7D-B7A1-1AC0E00F4ADA}"/>
              </a:ext>
            </a:extLst>
          </p:cNvPr>
          <p:cNvSpPr/>
          <p:nvPr/>
        </p:nvSpPr>
        <p:spPr>
          <a:xfrm>
            <a:off x="1026940" y="6084277"/>
            <a:ext cx="900333" cy="407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TID=8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88DCFA5-0E12-4884-968C-26CBD96FB665}"/>
              </a:ext>
            </a:extLst>
          </p:cNvPr>
          <p:cNvSpPr/>
          <p:nvPr/>
        </p:nvSpPr>
        <p:spPr>
          <a:xfrm>
            <a:off x="1026941" y="5268351"/>
            <a:ext cx="900333" cy="40796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E204595E-9A2E-4250-81A8-62F3F95550CB}"/>
              </a:ext>
            </a:extLst>
          </p:cNvPr>
          <p:cNvSpPr/>
          <p:nvPr/>
        </p:nvSpPr>
        <p:spPr>
          <a:xfrm>
            <a:off x="2447779" y="3647051"/>
            <a:ext cx="618979" cy="284518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4000" b="1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84E4190-814F-4312-A214-841926563422}"/>
              </a:ext>
            </a:extLst>
          </p:cNvPr>
          <p:cNvSpPr/>
          <p:nvPr/>
        </p:nvSpPr>
        <p:spPr>
          <a:xfrm>
            <a:off x="3235570" y="4044461"/>
            <a:ext cx="900333" cy="4079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C1A0ADC-8314-4704-A967-4478F2B71313}"/>
              </a:ext>
            </a:extLst>
          </p:cNvPr>
          <p:cNvSpPr/>
          <p:nvPr/>
        </p:nvSpPr>
        <p:spPr>
          <a:xfrm>
            <a:off x="3235570" y="4452424"/>
            <a:ext cx="900333" cy="4079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TID=2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E0DDE59C-1499-4280-9AB2-1B09C131517E}"/>
              </a:ext>
            </a:extLst>
          </p:cNvPr>
          <p:cNvSpPr/>
          <p:nvPr/>
        </p:nvSpPr>
        <p:spPr>
          <a:xfrm>
            <a:off x="3235570" y="4860387"/>
            <a:ext cx="900333" cy="4079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TID=3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ACDFCB3-7AF5-470F-988A-19499F8A7938}"/>
              </a:ext>
            </a:extLst>
          </p:cNvPr>
          <p:cNvSpPr/>
          <p:nvPr/>
        </p:nvSpPr>
        <p:spPr>
          <a:xfrm>
            <a:off x="3235570" y="5268350"/>
            <a:ext cx="900333" cy="4079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TID=5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C39799-82DA-4AC7-9721-1D57ADF19BDA}"/>
              </a:ext>
            </a:extLst>
          </p:cNvPr>
          <p:cNvSpPr/>
          <p:nvPr/>
        </p:nvSpPr>
        <p:spPr>
          <a:xfrm>
            <a:off x="3235570" y="5676313"/>
            <a:ext cx="900333" cy="407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TID=8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4CE4070-ACE8-4A32-BC8B-975247259F25}"/>
              </a:ext>
            </a:extLst>
          </p:cNvPr>
          <p:cNvSpPr/>
          <p:nvPr/>
        </p:nvSpPr>
        <p:spPr>
          <a:xfrm>
            <a:off x="4290647" y="4563365"/>
            <a:ext cx="1327052" cy="1002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Shuffle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094B38B0-3E35-447A-BCC3-69F7D92C96E3}"/>
              </a:ext>
            </a:extLst>
          </p:cNvPr>
          <p:cNvSpPr/>
          <p:nvPr/>
        </p:nvSpPr>
        <p:spPr>
          <a:xfrm>
            <a:off x="5772444" y="5304644"/>
            <a:ext cx="900333" cy="4079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TID=1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35DFFD5-7A55-4A36-A6A5-A84659B72DF0}"/>
              </a:ext>
            </a:extLst>
          </p:cNvPr>
          <p:cNvSpPr/>
          <p:nvPr/>
        </p:nvSpPr>
        <p:spPr>
          <a:xfrm>
            <a:off x="5772443" y="4044461"/>
            <a:ext cx="900333" cy="4079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TID=2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08883748-A1B6-4D78-97CB-53654DF19468}"/>
              </a:ext>
            </a:extLst>
          </p:cNvPr>
          <p:cNvSpPr/>
          <p:nvPr/>
        </p:nvSpPr>
        <p:spPr>
          <a:xfrm>
            <a:off x="5772444" y="5723475"/>
            <a:ext cx="900333" cy="4079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TID=3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9D86269-A796-42B5-8900-A77839D57AB5}"/>
              </a:ext>
            </a:extLst>
          </p:cNvPr>
          <p:cNvSpPr/>
          <p:nvPr/>
        </p:nvSpPr>
        <p:spPr>
          <a:xfrm>
            <a:off x="5772444" y="4881335"/>
            <a:ext cx="900333" cy="4079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TID=5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19375F6-D3E9-4B23-A6DD-3A609A6DA35A}"/>
              </a:ext>
            </a:extLst>
          </p:cNvPr>
          <p:cNvSpPr/>
          <p:nvPr/>
        </p:nvSpPr>
        <p:spPr>
          <a:xfrm>
            <a:off x="5772443" y="4458026"/>
            <a:ext cx="900333" cy="407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TID=8</a:t>
            </a:r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FB824A3F-D8BC-457B-AD2B-2BAA5CB4B337}"/>
              </a:ext>
            </a:extLst>
          </p:cNvPr>
          <p:cNvSpPr/>
          <p:nvPr/>
        </p:nvSpPr>
        <p:spPr>
          <a:xfrm>
            <a:off x="6916615" y="4502294"/>
            <a:ext cx="1327052" cy="1002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K-</a:t>
            </a:r>
            <a:r>
              <a:rPr lang="it-IT" dirty="0" err="1"/>
              <a:t>Fold</a:t>
            </a:r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0992067-7540-4BAD-B2E4-4294A0B91125}"/>
              </a:ext>
            </a:extLst>
          </p:cNvPr>
          <p:cNvSpPr/>
          <p:nvPr/>
        </p:nvSpPr>
        <p:spPr>
          <a:xfrm>
            <a:off x="8487506" y="5536692"/>
            <a:ext cx="900333" cy="4079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CF18ABD8-33A7-4059-8429-049B05C1BC50}"/>
              </a:ext>
            </a:extLst>
          </p:cNvPr>
          <p:cNvSpPr/>
          <p:nvPr/>
        </p:nvSpPr>
        <p:spPr>
          <a:xfrm>
            <a:off x="8487505" y="3918693"/>
            <a:ext cx="900333" cy="4079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TID=2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59A988D4-FFA2-406A-843B-3EF5169CB86C}"/>
              </a:ext>
            </a:extLst>
          </p:cNvPr>
          <p:cNvSpPr/>
          <p:nvPr/>
        </p:nvSpPr>
        <p:spPr>
          <a:xfrm>
            <a:off x="8487505" y="6072390"/>
            <a:ext cx="900333" cy="4079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TID=3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52CCA0EA-F2E1-45AC-8C13-A4A286685CCC}"/>
              </a:ext>
            </a:extLst>
          </p:cNvPr>
          <p:cNvSpPr/>
          <p:nvPr/>
        </p:nvSpPr>
        <p:spPr>
          <a:xfrm>
            <a:off x="8487505" y="4994280"/>
            <a:ext cx="900333" cy="4079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TID=5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C66DC73-1368-420D-9714-D07A582333D8}"/>
              </a:ext>
            </a:extLst>
          </p:cNvPr>
          <p:cNvSpPr/>
          <p:nvPr/>
        </p:nvSpPr>
        <p:spPr>
          <a:xfrm>
            <a:off x="8487505" y="4458026"/>
            <a:ext cx="900333" cy="407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TID=8</a:t>
            </a:r>
          </a:p>
        </p:txBody>
      </p:sp>
      <p:sp>
        <p:nvSpPr>
          <p:cNvPr id="41" name="Parentesi graffa chiusa 40">
            <a:extLst>
              <a:ext uri="{FF2B5EF4-FFF2-40B4-BE49-F238E27FC236}">
                <a16:creationId xmlns:a16="http://schemas.microsoft.com/office/drawing/2014/main" id="{AE5FC88D-7998-462E-95EA-5AED68C3FDA6}"/>
              </a:ext>
            </a:extLst>
          </p:cNvPr>
          <p:cNvSpPr/>
          <p:nvPr/>
        </p:nvSpPr>
        <p:spPr>
          <a:xfrm>
            <a:off x="9580099" y="3918693"/>
            <a:ext cx="154745" cy="40796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Parentesi graffa chiusa 41">
            <a:extLst>
              <a:ext uri="{FF2B5EF4-FFF2-40B4-BE49-F238E27FC236}">
                <a16:creationId xmlns:a16="http://schemas.microsoft.com/office/drawing/2014/main" id="{DF51FC55-3062-4025-B849-1D2516C8ED0B}"/>
              </a:ext>
            </a:extLst>
          </p:cNvPr>
          <p:cNvSpPr/>
          <p:nvPr/>
        </p:nvSpPr>
        <p:spPr>
          <a:xfrm>
            <a:off x="9577754" y="4427474"/>
            <a:ext cx="154745" cy="206476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E5C7C669-0C84-4D55-8930-D8B462558882}"/>
              </a:ext>
            </a:extLst>
          </p:cNvPr>
          <p:cNvSpPr/>
          <p:nvPr/>
        </p:nvSpPr>
        <p:spPr>
          <a:xfrm>
            <a:off x="9732499" y="3891841"/>
            <a:ext cx="806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DFDC971-B551-41F6-8A4A-E4F8682DA5E3}"/>
              </a:ext>
            </a:extLst>
          </p:cNvPr>
          <p:cNvSpPr/>
          <p:nvPr/>
        </p:nvSpPr>
        <p:spPr>
          <a:xfrm>
            <a:off x="9732499" y="5171410"/>
            <a:ext cx="9813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57923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1B6BB-591D-4098-8EB1-22DFC37D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Classifiers</a:t>
            </a:r>
            <a:r>
              <a:rPr lang="it-IT" dirty="0"/>
              <a:t> training and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AC047-0A8E-445C-9740-4B50C3CF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the RTT </a:t>
            </a:r>
            <a:r>
              <a:rPr lang="it-IT" dirty="0" err="1"/>
              <a:t>value</a:t>
            </a:r>
            <a:r>
              <a:rPr lang="it-IT" dirty="0"/>
              <a:t>, 2 </a:t>
            </a:r>
            <a:r>
              <a:rPr lang="it-IT" dirty="0" err="1"/>
              <a:t>classifiers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Linear </a:t>
            </a:r>
            <a:r>
              <a:rPr lang="it-IT" b="1" dirty="0" err="1"/>
              <a:t>regressor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K-</a:t>
            </a:r>
            <a:r>
              <a:rPr lang="it-IT" b="1" dirty="0" err="1"/>
              <a:t>Nearest</a:t>
            </a:r>
            <a:r>
              <a:rPr lang="it-IT" b="1" dirty="0"/>
              <a:t> </a:t>
            </a:r>
            <a:r>
              <a:rPr lang="it-IT" b="1" dirty="0" err="1"/>
              <a:t>Neighbours</a:t>
            </a:r>
            <a:endParaRPr lang="it-IT" b="1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Each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5-fold Cross-</a:t>
            </a:r>
            <a:r>
              <a:rPr lang="it-IT" dirty="0" err="1"/>
              <a:t>validation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undestand</a:t>
            </a:r>
            <a:r>
              <a:rPr lang="it-IT" dirty="0"/>
              <a:t> the </a:t>
            </a:r>
            <a:r>
              <a:rPr lang="it-IT" dirty="0" err="1"/>
              <a:t>quality</a:t>
            </a:r>
            <a:r>
              <a:rPr lang="it-IT" dirty="0"/>
              <a:t> of the </a:t>
            </a:r>
            <a:r>
              <a:rPr lang="it-IT" dirty="0" err="1"/>
              <a:t>classifier</a:t>
            </a:r>
            <a:r>
              <a:rPr lang="it-IT" dirty="0"/>
              <a:t> an </a:t>
            </a:r>
            <a:r>
              <a:rPr lang="it-IT" dirty="0" err="1"/>
              <a:t>additional</a:t>
            </a:r>
            <a:r>
              <a:rPr lang="it-IT" dirty="0"/>
              <a:t> test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dirty="0" err="1"/>
              <a:t>specifically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82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A7BEC-F739-429D-9BA5-EF68EA59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</a:t>
            </a:r>
            <a:r>
              <a:rPr lang="it-IT" dirty="0" err="1"/>
              <a:t>criteria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63F914-33BC-40DC-944A-3012B56E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325562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metodology</a:t>
            </a:r>
            <a:r>
              <a:rPr lang="it-IT" dirty="0"/>
              <a:t> to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predictor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portion</a:t>
            </a:r>
            <a:r>
              <a:rPr lang="it-IT" dirty="0"/>
              <a:t> of the </a:t>
            </a:r>
            <a:r>
              <a:rPr lang="it-IT" b="1" dirty="0"/>
              <a:t>100 </a:t>
            </a:r>
            <a:r>
              <a:rPr lang="it-IT" b="1" dirty="0" err="1"/>
              <a:t>predicted</a:t>
            </a:r>
            <a:r>
              <a:rPr lang="it-IT" b="1" dirty="0"/>
              <a:t> </a:t>
            </a:r>
            <a:r>
              <a:rPr lang="it-IT" b="1" dirty="0" err="1"/>
              <a:t>closest</a:t>
            </a:r>
            <a:r>
              <a:rPr lang="it-IT" b="1" dirty="0"/>
              <a:t> sources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in the set of the </a:t>
            </a:r>
            <a:r>
              <a:rPr lang="it-IT" b="1" dirty="0"/>
              <a:t>100 </a:t>
            </a:r>
            <a:r>
              <a:rPr lang="it-IT" b="1" dirty="0" err="1"/>
              <a:t>actual</a:t>
            </a:r>
            <a:r>
              <a:rPr lang="it-IT" b="1" dirty="0"/>
              <a:t> </a:t>
            </a:r>
            <a:r>
              <a:rPr lang="it-IT" b="1" dirty="0" err="1"/>
              <a:t>closest</a:t>
            </a:r>
            <a:r>
              <a:rPr lang="it-IT" b="1" dirty="0"/>
              <a:t> sources</a:t>
            </a:r>
            <a:r>
              <a:rPr lang="it-IT" dirty="0"/>
              <a:t>, for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b="1" dirty="0"/>
              <a:t>target</a:t>
            </a:r>
            <a:r>
              <a:rPr lang="it-IT" dirty="0"/>
              <a:t>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7166682-90D8-4D26-8776-73875384C650}"/>
              </a:ext>
            </a:extLst>
          </p:cNvPr>
          <p:cNvSpPr/>
          <p:nvPr/>
        </p:nvSpPr>
        <p:spPr>
          <a:xfrm>
            <a:off x="1261872" y="3225388"/>
            <a:ext cx="3723861" cy="21369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5A07652-0F91-4FCE-8781-24A4282F3762}"/>
              </a:ext>
            </a:extLst>
          </p:cNvPr>
          <p:cNvSpPr/>
          <p:nvPr/>
        </p:nvSpPr>
        <p:spPr>
          <a:xfrm>
            <a:off x="1768410" y="3657128"/>
            <a:ext cx="1790777" cy="1273431"/>
          </a:xfrm>
          <a:prstGeom prst="ellipse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A1A8B0D-2EC9-43B1-804C-A5ABEB582C76}"/>
              </a:ext>
            </a:extLst>
          </p:cNvPr>
          <p:cNvSpPr/>
          <p:nvPr/>
        </p:nvSpPr>
        <p:spPr>
          <a:xfrm>
            <a:off x="2663798" y="3668138"/>
            <a:ext cx="1790777" cy="1273431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E206D1E-4635-4E56-B83F-70C91C63162E}"/>
              </a:ext>
            </a:extLst>
          </p:cNvPr>
          <p:cNvSpPr/>
          <p:nvPr/>
        </p:nvSpPr>
        <p:spPr>
          <a:xfrm>
            <a:off x="665646" y="5916267"/>
            <a:ext cx="20697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r>
              <a:rPr lang="it-IT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</a:t>
            </a:r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closest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B2DEED4-E6EC-4752-8EF2-16DE5650ED7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700545" y="4293843"/>
            <a:ext cx="649529" cy="162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6C81C5A-58EB-4780-BF7A-937B0BE74EEE}"/>
              </a:ext>
            </a:extLst>
          </p:cNvPr>
          <p:cNvSpPr/>
          <p:nvPr/>
        </p:nvSpPr>
        <p:spPr>
          <a:xfrm>
            <a:off x="3457344" y="5916267"/>
            <a:ext cx="24048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r>
              <a:rPr lang="it-IT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</a:t>
            </a:r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closest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BFEDD572-C1E5-483B-BA0E-6278A39CD83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872911" y="4293843"/>
            <a:ext cx="786846" cy="162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1D6FED8-1D43-41CE-9319-26006D7A45FC}"/>
                  </a:ext>
                </a:extLst>
              </p:cNvPr>
              <p:cNvSpPr txBox="1"/>
              <p:nvPr/>
            </p:nvSpPr>
            <p:spPr>
              <a:xfrm>
                <a:off x="5198012" y="3810305"/>
                <a:ext cx="5983433" cy="595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𝐴𝑐𝑡𝑢𝑎𝑙𝐶𝑙𝑜𝑠𝑒𝑠𝑡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∩100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𝑃𝑟𝑒𝑑𝑖𝑐𝑡𝑒𝑑𝐶𝑙𝑜𝑠𝑒𝑠𝑡</m:t>
                              </m:r>
                            </m:e>
                          </m:d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1D6FED8-1D43-41CE-9319-26006D7A4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012" y="3810305"/>
                <a:ext cx="5983433" cy="595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77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AE40B-F679-4B7B-99AF-ED52F49D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kNN</a:t>
            </a:r>
            <a:r>
              <a:rPr lang="it-IT" dirty="0"/>
              <a:t> cross-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545559-09F8-40E5-99B9-F2DFADB4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k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for the </a:t>
            </a:r>
            <a:r>
              <a:rPr lang="it-IT" dirty="0" err="1"/>
              <a:t>kNN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the best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archived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k = 50.</a:t>
            </a:r>
          </a:p>
          <a:p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B3D0DC2-DFF5-4EBE-94B9-9D99F812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73023"/>
              </p:ext>
            </p:extLst>
          </p:nvPr>
        </p:nvGraphicFramePr>
        <p:xfrm>
          <a:off x="1495552" y="307736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937">
                  <a:extLst>
                    <a:ext uri="{9D8B030D-6E8A-4147-A177-3AD203B41FA5}">
                      <a16:colId xmlns:a16="http://schemas.microsoft.com/office/drawing/2014/main" val="2320243766"/>
                    </a:ext>
                  </a:extLst>
                </a:gridCol>
                <a:gridCol w="4742063">
                  <a:extLst>
                    <a:ext uri="{9D8B030D-6E8A-4147-A177-3AD203B41FA5}">
                      <a16:colId xmlns:a16="http://schemas.microsoft.com/office/drawing/2014/main" val="78709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Measure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Correlation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coefficient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0.4429968641657175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Mean</a:t>
                      </a:r>
                      <a:r>
                        <a:rPr lang="it-IT" dirty="0"/>
                        <a:t>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15.48563701751974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3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</a:t>
                      </a:r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31.247949361415397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5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Relative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84.67882755307551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3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Relative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90.33497074678695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6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02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3BA38-C088-461B-BFE2-9720ECE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kNN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0919C49-E091-4C22-AE01-8C58AF53C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53745"/>
              </p:ext>
            </p:extLst>
          </p:nvPr>
        </p:nvGraphicFramePr>
        <p:xfrm>
          <a:off x="1261872" y="2616591"/>
          <a:ext cx="85947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1278731809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412487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Result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47/100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4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46/100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5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53/100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51/100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6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49/100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0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Average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49,2/100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3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3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AE40B-F679-4B7B-99AF-ED52F49D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</a:t>
            </a:r>
            <a:r>
              <a:rPr lang="it-IT" dirty="0" err="1"/>
              <a:t>regressor</a:t>
            </a:r>
            <a:r>
              <a:rPr lang="it-IT" dirty="0"/>
              <a:t> cross-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B3D0DC2-DFF5-4EBE-94B9-9D99F812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82800"/>
              </p:ext>
            </p:extLst>
          </p:nvPr>
        </p:nvGraphicFramePr>
        <p:xfrm>
          <a:off x="1495552" y="289194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937">
                  <a:extLst>
                    <a:ext uri="{9D8B030D-6E8A-4147-A177-3AD203B41FA5}">
                      <a16:colId xmlns:a16="http://schemas.microsoft.com/office/drawing/2014/main" val="2320243766"/>
                    </a:ext>
                  </a:extLst>
                </a:gridCol>
                <a:gridCol w="4742063">
                  <a:extLst>
                    <a:ext uri="{9D8B030D-6E8A-4147-A177-3AD203B41FA5}">
                      <a16:colId xmlns:a16="http://schemas.microsoft.com/office/drawing/2014/main" val="78709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Measure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Correlation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coefficient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0.5324662759044811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Mean</a:t>
                      </a:r>
                      <a:r>
                        <a:rPr lang="it-IT" dirty="0"/>
                        <a:t>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23.55868709484489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3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</a:t>
                      </a:r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31.247949361415397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5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Relative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131.5200292449427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3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Relative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131.19549210841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6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66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3BA38-C088-461B-BFE2-9720ECE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</a:t>
            </a:r>
            <a:r>
              <a:rPr lang="it-IT" dirty="0" err="1"/>
              <a:t>regressor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0919C49-E091-4C22-AE01-8C58AF53C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67093"/>
              </p:ext>
            </p:extLst>
          </p:nvPr>
        </p:nvGraphicFramePr>
        <p:xfrm>
          <a:off x="1261872" y="2616591"/>
          <a:ext cx="85947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1278731809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412487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Result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47/100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4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49/100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5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49/100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50/100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6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49/100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0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Average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48,8/100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3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9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ACF597-4CC8-4F1D-8474-5C35E2E2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Predictors</a:t>
            </a:r>
            <a:r>
              <a:rPr lang="it-IT" dirty="0"/>
              <a:t> </a:t>
            </a:r>
            <a:r>
              <a:rPr lang="it-IT" dirty="0" err="1"/>
              <a:t>Comparison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86CE3AAA-2CB5-4B84-B4EB-C21B39C69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65313"/>
              </p:ext>
            </p:extLst>
          </p:nvPr>
        </p:nvGraphicFramePr>
        <p:xfrm>
          <a:off x="26504" y="2626794"/>
          <a:ext cx="558110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205">
                  <a:extLst>
                    <a:ext uri="{9D8B030D-6E8A-4147-A177-3AD203B41FA5}">
                      <a16:colId xmlns:a16="http://schemas.microsoft.com/office/drawing/2014/main" val="2320243766"/>
                    </a:ext>
                  </a:extLst>
                </a:gridCol>
                <a:gridCol w="2464904">
                  <a:extLst>
                    <a:ext uri="{9D8B030D-6E8A-4147-A177-3AD203B41FA5}">
                      <a16:colId xmlns:a16="http://schemas.microsoft.com/office/drawing/2014/main" val="78709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Measure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Correlation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coefficient</a:t>
                      </a:r>
                      <a:endParaRPr lang="it-IT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0.4429968641657175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Mean</a:t>
                      </a:r>
                      <a:r>
                        <a:rPr lang="it-IT" dirty="0"/>
                        <a:t>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15.48563701751974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13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</a:t>
                      </a:r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31.247949361415397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5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Relative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84.67882755307551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3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Relative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90.33497074678695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6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Mean</a:t>
                      </a:r>
                      <a:r>
                        <a:rPr lang="it-IT" dirty="0"/>
                        <a:t> Application Score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49,2/100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57999"/>
                  </a:ext>
                </a:extLst>
              </a:tr>
            </a:tbl>
          </a:graphicData>
        </a:graphic>
      </p:graphicFrame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379C389E-97EA-451F-A07E-2653A4543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5567"/>
              </p:ext>
            </p:extLst>
          </p:nvPr>
        </p:nvGraphicFramePr>
        <p:xfrm>
          <a:off x="5700379" y="2626794"/>
          <a:ext cx="556891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265">
                  <a:extLst>
                    <a:ext uri="{9D8B030D-6E8A-4147-A177-3AD203B41FA5}">
                      <a16:colId xmlns:a16="http://schemas.microsoft.com/office/drawing/2014/main" val="2320243766"/>
                    </a:ext>
                  </a:extLst>
                </a:gridCol>
                <a:gridCol w="2451652">
                  <a:extLst>
                    <a:ext uri="{9D8B030D-6E8A-4147-A177-3AD203B41FA5}">
                      <a16:colId xmlns:a16="http://schemas.microsoft.com/office/drawing/2014/main" val="78709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Measure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Correlation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coefficient</a:t>
                      </a:r>
                      <a:endParaRPr lang="it-IT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0.5324662759044811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Mean</a:t>
                      </a:r>
                      <a:r>
                        <a:rPr lang="it-IT" dirty="0"/>
                        <a:t>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23.55868709484489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13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</a:t>
                      </a:r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31.247949361415397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5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Relative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131.5200292449427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3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Relative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131.19549210841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6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Mean</a:t>
                      </a:r>
                      <a:r>
                        <a:rPr lang="it-IT" dirty="0"/>
                        <a:t> Application Score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48,8/100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40761"/>
                  </a:ext>
                </a:extLst>
              </a:tr>
            </a:tbl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382F4A46-28EB-426D-916D-743C5ED13FD5}"/>
              </a:ext>
            </a:extLst>
          </p:cNvPr>
          <p:cNvSpPr/>
          <p:nvPr/>
        </p:nvSpPr>
        <p:spPr>
          <a:xfrm>
            <a:off x="2383285" y="2165129"/>
            <a:ext cx="867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</a:t>
            </a:r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CF80A6-090C-4AD2-A364-131818F26090}"/>
              </a:ext>
            </a:extLst>
          </p:cNvPr>
          <p:cNvSpPr/>
          <p:nvPr/>
        </p:nvSpPr>
        <p:spPr>
          <a:xfrm>
            <a:off x="7167910" y="2165128"/>
            <a:ext cx="26276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</a:t>
            </a:r>
            <a:r>
              <a:rPr lang="it-IT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Regressor</a:t>
            </a:r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E224AE7-78C3-48DF-9BE6-282792708F0D}"/>
              </a:ext>
            </a:extLst>
          </p:cNvPr>
          <p:cNvSpPr txBox="1"/>
          <p:nvPr/>
        </p:nvSpPr>
        <p:spPr>
          <a:xfrm>
            <a:off x="474231" y="5781055"/>
            <a:ext cx="1045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kNN</a:t>
            </a:r>
            <a:r>
              <a:rPr lang="it-IT" dirty="0"/>
              <a:t> </a:t>
            </a:r>
            <a:r>
              <a:rPr lang="it-IT" dirty="0" err="1"/>
              <a:t>outperform</a:t>
            </a:r>
            <a:r>
              <a:rPr lang="it-IT" dirty="0"/>
              <a:t> the Linear </a:t>
            </a:r>
            <a:r>
              <a:rPr lang="it-IT" dirty="0" err="1"/>
              <a:t>Regressor</a:t>
            </a:r>
            <a:r>
              <a:rPr lang="it-IT" dirty="0"/>
              <a:t> in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aspect</a:t>
            </a:r>
            <a:r>
              <a:rPr lang="it-IT" dirty="0"/>
              <a:t>, </a:t>
            </a:r>
            <a:r>
              <a:rPr lang="it-IT" dirty="0" err="1"/>
              <a:t>except</a:t>
            </a:r>
            <a:r>
              <a:rPr lang="it-IT" dirty="0"/>
              <a:t> for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coefficient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focus on the </a:t>
            </a:r>
            <a:r>
              <a:rPr lang="it-IT" dirty="0" err="1"/>
              <a:t>kNN</a:t>
            </a:r>
            <a:r>
              <a:rPr lang="it-IT" dirty="0"/>
              <a:t> model for the following </a:t>
            </a:r>
            <a:r>
              <a:rPr lang="it-IT" dirty="0" err="1"/>
              <a:t>experiments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19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881EA-A91B-4184-9CEA-CF5844E9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5281AC-82EB-4710-8E95-982694B5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4349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performes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passing</a:t>
            </a:r>
            <a:r>
              <a:rPr lang="it-IT" dirty="0"/>
              <a:t> the </a:t>
            </a:r>
            <a:r>
              <a:rPr lang="it-IT" dirty="0" err="1"/>
              <a:t>attributes</a:t>
            </a:r>
            <a:r>
              <a:rPr lang="it-IT" dirty="0"/>
              <a:t> to 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must be set in </a:t>
            </a:r>
            <a:r>
              <a:rPr lang="it-IT" dirty="0" err="1"/>
              <a:t>andvance</a:t>
            </a:r>
            <a:r>
              <a:rPr lang="it-IT" dirty="0"/>
              <a:t>. The following are the </a:t>
            </a:r>
            <a:r>
              <a:rPr lang="it-IT" dirty="0" err="1"/>
              <a:t>result</a:t>
            </a:r>
            <a:r>
              <a:rPr lang="it-IT" dirty="0"/>
              <a:t> of an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50-Nearest </a:t>
            </a:r>
            <a:r>
              <a:rPr lang="it-IT" dirty="0" err="1"/>
              <a:t>Neighbours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.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5F83A9C-6598-4CBF-8F89-331B0E111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45985"/>
              </p:ext>
            </p:extLst>
          </p:nvPr>
        </p:nvGraphicFramePr>
        <p:xfrm>
          <a:off x="1495552" y="340118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870">
                  <a:extLst>
                    <a:ext uri="{9D8B030D-6E8A-4147-A177-3AD203B41FA5}">
                      <a16:colId xmlns:a16="http://schemas.microsoft.com/office/drawing/2014/main" val="2320243766"/>
                    </a:ext>
                  </a:extLst>
                </a:gridCol>
                <a:gridCol w="4756130">
                  <a:extLst>
                    <a:ext uri="{9D8B030D-6E8A-4147-A177-3AD203B41FA5}">
                      <a16:colId xmlns:a16="http://schemas.microsoft.com/office/drawing/2014/main" val="78709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Measure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Correlation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coefficient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0.6054278907928484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Mean</a:t>
                      </a:r>
                      <a:r>
                        <a:rPr lang="it-IT" dirty="0"/>
                        <a:t>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13.69081921459826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3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</a:t>
                      </a:r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31.247949361415397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5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Relative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75.07324693784643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3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Relative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79.69162271091196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6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603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2942D-BB3C-4167-AFD8-B54F102C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6F96B75-8532-4160-A2BE-BB73989DF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903236"/>
              </p:ext>
            </p:extLst>
          </p:nvPr>
        </p:nvGraphicFramePr>
        <p:xfrm>
          <a:off x="1261872" y="2616591"/>
          <a:ext cx="85947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1278731809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412487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Result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50/100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4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55/100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5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60/100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56/100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6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54/100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0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Average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55/100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3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8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696E5-9780-41EC-A845-2651FA19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aim</a:t>
            </a:r>
            <a:r>
              <a:rPr lang="it-IT" dirty="0"/>
              <a:t> of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09D0BC-A549-4216-A80A-6021C95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of the project </a:t>
            </a:r>
            <a:r>
              <a:rPr lang="it-IT" dirty="0" err="1"/>
              <a:t>would</a:t>
            </a:r>
            <a:r>
              <a:rPr lang="it-IT" dirty="0"/>
              <a:t> be to </a:t>
            </a:r>
            <a:r>
              <a:rPr lang="it-IT" dirty="0" err="1"/>
              <a:t>establish</a:t>
            </a:r>
            <a:r>
              <a:rPr lang="it-IT" dirty="0"/>
              <a:t> the </a:t>
            </a:r>
            <a:r>
              <a:rPr lang="it-IT" dirty="0" err="1"/>
              <a:t>closest</a:t>
            </a:r>
            <a:r>
              <a:rPr lang="it-IT" dirty="0"/>
              <a:t> </a:t>
            </a:r>
            <a:r>
              <a:rPr lang="it-IT" b="1" dirty="0"/>
              <a:t>source </a:t>
            </a:r>
            <a:r>
              <a:rPr lang="it-IT" b="1" dirty="0" err="1"/>
              <a:t>nodes</a:t>
            </a:r>
            <a:r>
              <a:rPr lang="it-IT" b="1" dirty="0"/>
              <a:t> </a:t>
            </a:r>
            <a:r>
              <a:rPr lang="it-IT" dirty="0"/>
              <a:t>to a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b="1" dirty="0"/>
              <a:t>target </a:t>
            </a:r>
            <a:r>
              <a:rPr lang="it-IT" b="1" dirty="0" err="1"/>
              <a:t>node</a:t>
            </a:r>
            <a:r>
              <a:rPr lang="it-IT" b="1" dirty="0"/>
              <a:t> </a:t>
            </a:r>
            <a:r>
              <a:rPr lang="it-IT" dirty="0"/>
              <a:t>and use the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b="1" dirty="0"/>
              <a:t>RTT/</a:t>
            </a:r>
            <a:r>
              <a:rPr lang="it-IT" b="1" dirty="0" err="1"/>
              <a:t>Geodetic</a:t>
            </a:r>
            <a:r>
              <a:rPr lang="it-IT" b="1" dirty="0"/>
              <a:t> </a:t>
            </a:r>
            <a:r>
              <a:rPr lang="it-IT" b="1" dirty="0" err="1"/>
              <a:t>distance</a:t>
            </a:r>
            <a:r>
              <a:rPr lang="it-IT" b="1" dirty="0"/>
              <a:t> </a:t>
            </a:r>
            <a:r>
              <a:rPr lang="it-IT" dirty="0"/>
              <a:t>to </a:t>
            </a:r>
            <a:r>
              <a:rPr lang="it-IT" dirty="0" err="1"/>
              <a:t>approximate</a:t>
            </a:r>
            <a:r>
              <a:rPr lang="it-IT" dirty="0"/>
              <a:t> the position of the target.</a:t>
            </a:r>
          </a:p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differrent</a:t>
            </a:r>
            <a:r>
              <a:rPr lang="it-IT" dirty="0"/>
              <a:t> </a:t>
            </a:r>
            <a:r>
              <a:rPr lang="it-IT" dirty="0" err="1"/>
              <a:t>predictors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on a </a:t>
            </a:r>
            <a:r>
              <a:rPr lang="it-IT" dirty="0" err="1"/>
              <a:t>reduced</a:t>
            </a:r>
            <a:r>
              <a:rPr lang="it-IT" dirty="0"/>
              <a:t> dataset to </a:t>
            </a:r>
            <a:r>
              <a:rPr lang="it-IT" dirty="0" err="1"/>
              <a:t>establish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one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on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The best </a:t>
            </a:r>
            <a:r>
              <a:rPr lang="it-IT" dirty="0" err="1"/>
              <a:t>predictor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on the complete dataset.</a:t>
            </a:r>
          </a:p>
        </p:txBody>
      </p:sp>
    </p:spTree>
    <p:extLst>
      <p:ext uri="{BB962C8B-B14F-4D97-AF65-F5344CB8AC3E}">
        <p14:creationId xmlns:p14="http://schemas.microsoft.com/office/powerpoint/2010/main" val="8587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F5DA7-6295-40B8-B3F9-19142C65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Predictor</a:t>
            </a:r>
            <a:r>
              <a:rPr lang="it-IT" dirty="0"/>
              <a:t> on complete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ADAFB-E62A-459D-A00F-50DC71562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206240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test </a:t>
            </a:r>
            <a:r>
              <a:rPr lang="it-IT" dirty="0" err="1"/>
              <a:t>was</a:t>
            </a:r>
            <a:r>
              <a:rPr lang="it-IT" dirty="0"/>
              <a:t> to use the </a:t>
            </a:r>
            <a:r>
              <a:rPr lang="it-IT" dirty="0" err="1"/>
              <a:t>creater</a:t>
            </a:r>
            <a:r>
              <a:rPr lang="it-IT" dirty="0"/>
              <a:t> </a:t>
            </a:r>
            <a:r>
              <a:rPr lang="it-IT" dirty="0" err="1"/>
              <a:t>predictor</a:t>
            </a:r>
            <a:r>
              <a:rPr lang="it-IT" dirty="0"/>
              <a:t> on the complete dataset. The complete dataset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information </a:t>
            </a:r>
            <a:r>
              <a:rPr lang="it-IT" dirty="0" err="1"/>
              <a:t>about</a:t>
            </a:r>
            <a:r>
              <a:rPr lang="it-IT" dirty="0"/>
              <a:t> the RTT so the </a:t>
            </a:r>
            <a:r>
              <a:rPr lang="it-IT" dirty="0" err="1"/>
              <a:t>Geodesic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determine</a:t>
            </a:r>
            <a:r>
              <a:rPr lang="it-IT" dirty="0"/>
              <a:t> the </a:t>
            </a:r>
            <a:r>
              <a:rPr lang="it-IT" b="1" dirty="0"/>
              <a:t>100 </a:t>
            </a:r>
            <a:r>
              <a:rPr lang="it-IT" b="1" dirty="0" err="1"/>
              <a:t>actual</a:t>
            </a:r>
            <a:r>
              <a:rPr lang="it-IT" b="1" dirty="0"/>
              <a:t> </a:t>
            </a:r>
            <a:r>
              <a:rPr lang="it-IT" b="1" dirty="0" err="1"/>
              <a:t>closest</a:t>
            </a:r>
            <a:r>
              <a:rPr lang="it-IT" b="1" dirty="0"/>
              <a:t> sources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 a </a:t>
            </a:r>
            <a:r>
              <a:rPr lang="it-IT" b="1" dirty="0"/>
              <a:t>10-fold Cross-</a:t>
            </a:r>
            <a:r>
              <a:rPr lang="it-IT" b="1" dirty="0" err="1"/>
              <a:t>validation</a:t>
            </a:r>
            <a:r>
              <a:rPr lang="it-IT" b="1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usefull</a:t>
            </a:r>
            <a:r>
              <a:rPr lang="it-IT" dirty="0"/>
              <a:t> to </a:t>
            </a:r>
            <a:r>
              <a:rPr lang="it-IT" dirty="0" err="1"/>
              <a:t>establish</a:t>
            </a:r>
            <a:r>
              <a:rPr lang="it-IT" dirty="0"/>
              <a:t> the </a:t>
            </a:r>
            <a:r>
              <a:rPr lang="it-IT" dirty="0" err="1"/>
              <a:t>closest</a:t>
            </a:r>
            <a:r>
              <a:rPr lang="it-IT" dirty="0"/>
              <a:t> sources with </a:t>
            </a:r>
            <a:r>
              <a:rPr lang="it-IT" dirty="0" err="1"/>
              <a:t>respect</a:t>
            </a:r>
            <a:r>
              <a:rPr lang="it-IT" dirty="0"/>
              <a:t> to a random </a:t>
            </a:r>
            <a:r>
              <a:rPr lang="it-IT" dirty="0" err="1"/>
              <a:t>pick</a:t>
            </a:r>
            <a:r>
              <a:rPr lang="it-IT" dirty="0"/>
              <a:t>, a ‘random </a:t>
            </a:r>
            <a:r>
              <a:rPr lang="it-IT" dirty="0" err="1"/>
              <a:t>predictor</a:t>
            </a:r>
            <a:r>
              <a:rPr lang="it-IT" dirty="0"/>
              <a:t>’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comparison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295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F5D20-0523-415F-88BE-DC5F0987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on complete dataset (RTT)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58A081-D0DE-4474-B461-3641BFE8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CEB789B-3D48-48AB-883E-B319499904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11041"/>
              </p:ext>
            </p:extLst>
          </p:nvPr>
        </p:nvGraphicFramePr>
        <p:xfrm>
          <a:off x="1261872" y="1828800"/>
          <a:ext cx="85947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1278731809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4124874638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106141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Result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26/100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84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28/100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585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27/100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7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26/100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356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26/100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90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27/100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10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27/100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35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27/100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756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26/100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05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/>
                        <a:t>27/100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22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Average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26.7/100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19.6/100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3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664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A5E76-48EF-4F79-A50F-45FDB84C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Predicting</a:t>
            </a:r>
            <a:r>
              <a:rPr lang="it-IT" dirty="0"/>
              <a:t> </a:t>
            </a:r>
            <a:r>
              <a:rPr lang="it-IT" dirty="0" err="1"/>
              <a:t>Geodetic</a:t>
            </a:r>
            <a:r>
              <a:rPr lang="it-IT" dirty="0"/>
              <a:t> </a:t>
            </a:r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24550-60D9-4EF0-AC5A-66CB2942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Since</a:t>
            </a:r>
            <a:r>
              <a:rPr lang="it-IT" dirty="0"/>
              <a:t> the complete dataset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information </a:t>
            </a:r>
            <a:r>
              <a:rPr lang="it-IT" dirty="0" err="1"/>
              <a:t>about</a:t>
            </a:r>
            <a:r>
              <a:rPr lang="it-IT" dirty="0"/>
              <a:t> the RTT, the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retrained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complete dataset and the </a:t>
            </a:r>
            <a:r>
              <a:rPr lang="it-IT" dirty="0" err="1"/>
              <a:t>Geodetic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previous</a:t>
            </a:r>
            <a:r>
              <a:rPr lang="it-IT" dirty="0"/>
              <a:t> model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RTT or </a:t>
            </a:r>
            <a:r>
              <a:rPr lang="it-IT" dirty="0" err="1"/>
              <a:t>Geodetic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to </a:t>
            </a:r>
            <a:r>
              <a:rPr lang="it-IT" dirty="0" err="1"/>
              <a:t>sort</a:t>
            </a:r>
            <a:r>
              <a:rPr lang="it-IT" dirty="0"/>
              <a:t> the sources from the </a:t>
            </a:r>
            <a:r>
              <a:rPr lang="it-IT" dirty="0" err="1"/>
              <a:t>closest</a:t>
            </a:r>
            <a:r>
              <a:rPr lang="it-IT" dirty="0"/>
              <a:t> to the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generate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some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introduced</a:t>
            </a:r>
            <a:r>
              <a:rPr lang="it-IT" dirty="0"/>
              <a:t> </a:t>
            </a:r>
            <a:r>
              <a:rPr lang="it-IT" dirty="0" err="1"/>
              <a:t>noice</a:t>
            </a:r>
            <a:r>
              <a:rPr lang="it-IT" dirty="0"/>
              <a:t> in the </a:t>
            </a:r>
            <a:r>
              <a:rPr lang="it-IT" dirty="0" err="1"/>
              <a:t>result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1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9A27B-536D-49D1-BAD7-DE4E5FC1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on complete dataset (</a:t>
            </a:r>
            <a:r>
              <a:rPr lang="it-IT" dirty="0" err="1"/>
              <a:t>Geodetic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)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FD2017B-7143-427C-A3F8-BD4C390E7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30466"/>
              </p:ext>
            </p:extLst>
          </p:nvPr>
        </p:nvGraphicFramePr>
        <p:xfrm>
          <a:off x="2032000" y="251491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870">
                  <a:extLst>
                    <a:ext uri="{9D8B030D-6E8A-4147-A177-3AD203B41FA5}">
                      <a16:colId xmlns:a16="http://schemas.microsoft.com/office/drawing/2014/main" val="2320243766"/>
                    </a:ext>
                  </a:extLst>
                </a:gridCol>
                <a:gridCol w="4756130">
                  <a:extLst>
                    <a:ext uri="{9D8B030D-6E8A-4147-A177-3AD203B41FA5}">
                      <a16:colId xmlns:a16="http://schemas.microsoft.com/office/drawing/2014/main" val="78709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Measure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Correlation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coefficient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0.358159920876732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Mean</a:t>
                      </a:r>
                      <a:r>
                        <a:rPr lang="it-IT" dirty="0"/>
                        <a:t>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0.14489697971543394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3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</a:t>
                      </a:r>
                      <a:r>
                        <a:rPr lang="it-IT" dirty="0" err="1"/>
                        <a:t>Mean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0.17905887821856556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5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Relative Absolute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101.65202318008328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3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Root Relative </a:t>
                      </a:r>
                      <a:r>
                        <a:rPr lang="it-IT" dirty="0" err="1"/>
                        <a:t>Squared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107.40197176251908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6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85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D14E0-3829-4B29-9079-12D69F6F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on complete dataset (</a:t>
            </a:r>
            <a:r>
              <a:rPr lang="it-IT" dirty="0" err="1"/>
              <a:t>Geodetic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)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749B8D7-CAD1-4428-B1D0-E4C6521557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252372"/>
              </p:ext>
            </p:extLst>
          </p:nvPr>
        </p:nvGraphicFramePr>
        <p:xfrm>
          <a:off x="1261872" y="1828800"/>
          <a:ext cx="85947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1278731809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4124874638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106141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Result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33/100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84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34/100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585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34/100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7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33/100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356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33/100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90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10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33/100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35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33/100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756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32/100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05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33/100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22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Average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32.2/100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19.6/100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3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90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82D27-6606-49C9-8474-D7A917A1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5FF94D-4591-46EE-8158-5D1B58C4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Training the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on the </a:t>
            </a:r>
            <a:r>
              <a:rPr lang="it-IT" dirty="0" err="1"/>
              <a:t>Geodetic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resulted</a:t>
            </a:r>
            <a:r>
              <a:rPr lang="it-IT" dirty="0"/>
              <a:t> in </a:t>
            </a:r>
            <a:r>
              <a:rPr lang="it-IT" dirty="0" err="1"/>
              <a:t>better</a:t>
            </a:r>
            <a:r>
              <a:rPr lang="it-IT" dirty="0"/>
              <a:t> performances and can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an </a:t>
            </a:r>
            <a:r>
              <a:rPr lang="it-IT" dirty="0" err="1"/>
              <a:t>improvement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random </a:t>
            </a:r>
            <a:r>
              <a:rPr lang="it-IT" dirty="0" err="1"/>
              <a:t>pick</a:t>
            </a:r>
            <a:r>
              <a:rPr lang="it-IT" dirty="0"/>
              <a:t> of sources.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test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committed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to </a:t>
            </a:r>
            <a:r>
              <a:rPr lang="it-IT" dirty="0" err="1"/>
              <a:t>establish</a:t>
            </a:r>
            <a:r>
              <a:rPr lang="it-IT" dirty="0"/>
              <a:t> the target position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trascurable</a:t>
            </a:r>
            <a:r>
              <a:rPr lang="it-IT" dirty="0"/>
              <a:t>, the </a:t>
            </a:r>
            <a:r>
              <a:rPr lang="it-IT" dirty="0" err="1"/>
              <a:t>usage</a:t>
            </a:r>
            <a:r>
              <a:rPr lang="it-IT" dirty="0"/>
              <a:t> of the </a:t>
            </a:r>
            <a:r>
              <a:rPr lang="it-IT" dirty="0" err="1"/>
              <a:t>predictor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to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measurement</a:t>
            </a:r>
            <a:r>
              <a:rPr lang="it-IT" dirty="0"/>
              <a:t> by 1/5.</a:t>
            </a:r>
          </a:p>
        </p:txBody>
      </p:sp>
    </p:spTree>
    <p:extLst>
      <p:ext uri="{BB962C8B-B14F-4D97-AF65-F5344CB8AC3E}">
        <p14:creationId xmlns:p14="http://schemas.microsoft.com/office/powerpoint/2010/main" val="291783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93760-1F2A-49FC-8118-AD6F2DF3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dataset</a:t>
            </a: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17839C27-C937-49DB-9505-B318C2BB4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289750"/>
              </p:ext>
            </p:extLst>
          </p:nvPr>
        </p:nvGraphicFramePr>
        <p:xfrm>
          <a:off x="864306" y="1850348"/>
          <a:ext cx="933986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816">
                  <a:extLst>
                    <a:ext uri="{9D8B030D-6E8A-4147-A177-3AD203B41FA5}">
                      <a16:colId xmlns:a16="http://schemas.microsoft.com/office/drawing/2014/main" val="3501335435"/>
                    </a:ext>
                  </a:extLst>
                </a:gridCol>
                <a:gridCol w="3099897">
                  <a:extLst>
                    <a:ext uri="{9D8B030D-6E8A-4147-A177-3AD203B41FA5}">
                      <a16:colId xmlns:a16="http://schemas.microsoft.com/office/drawing/2014/main" val="2139369570"/>
                    </a:ext>
                  </a:extLst>
                </a:gridCol>
                <a:gridCol w="5591154">
                  <a:extLst>
                    <a:ext uri="{9D8B030D-6E8A-4147-A177-3AD203B41FA5}">
                      <a16:colId xmlns:a16="http://schemas.microsoft.com/office/drawing/2014/main" val="3331191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Attribute</a:t>
                      </a:r>
                      <a:r>
                        <a:rPr lang="it-IT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Attribute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description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53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 </a:t>
                      </a:r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Determine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if</a:t>
                      </a:r>
                      <a:r>
                        <a:rPr lang="it-IT" dirty="0"/>
                        <a:t> the source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a </a:t>
                      </a:r>
                      <a:r>
                        <a:rPr lang="it-IT" b="1" dirty="0"/>
                        <a:t>probe</a:t>
                      </a:r>
                      <a:r>
                        <a:rPr lang="it-IT" dirty="0"/>
                        <a:t> or and </a:t>
                      </a:r>
                      <a:r>
                        <a:rPr lang="it-IT" b="1" dirty="0"/>
                        <a:t>anchor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7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 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ID of the source ATLAS device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 IP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IP of the source ATLAS device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4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 AS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Autonomous</a:t>
                      </a:r>
                      <a:r>
                        <a:rPr lang="it-IT" dirty="0"/>
                        <a:t> System </a:t>
                      </a:r>
                      <a:r>
                        <a:rPr lang="it-IT" dirty="0" err="1"/>
                        <a:t>where</a:t>
                      </a:r>
                      <a:r>
                        <a:rPr lang="it-IT" dirty="0"/>
                        <a:t> the source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located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6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 Country Code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The code for the </a:t>
                      </a:r>
                      <a:r>
                        <a:rPr lang="it-IT" dirty="0" err="1"/>
                        <a:t>nation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where</a:t>
                      </a:r>
                      <a:r>
                        <a:rPr lang="it-IT" dirty="0"/>
                        <a:t> the source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located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92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 </a:t>
                      </a:r>
                      <a:r>
                        <a:rPr lang="it-IT" dirty="0" err="1"/>
                        <a:t>lat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Latitude</a:t>
                      </a:r>
                      <a:r>
                        <a:rPr lang="it-IT" dirty="0"/>
                        <a:t> of the source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 </a:t>
                      </a:r>
                      <a:r>
                        <a:rPr lang="it-IT" dirty="0" err="1"/>
                        <a:t>lon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Longitude</a:t>
                      </a:r>
                      <a:r>
                        <a:rPr lang="it-IT" dirty="0"/>
                        <a:t> of the source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9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Target </a:t>
                      </a:r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Determine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if</a:t>
                      </a:r>
                      <a:r>
                        <a:rPr lang="it-IT" dirty="0"/>
                        <a:t> the target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a </a:t>
                      </a:r>
                      <a:r>
                        <a:rPr lang="it-IT" b="1" dirty="0"/>
                        <a:t>probe</a:t>
                      </a:r>
                      <a:r>
                        <a:rPr lang="it-IT" dirty="0"/>
                        <a:t> or and </a:t>
                      </a:r>
                      <a:r>
                        <a:rPr lang="it-IT" b="1" dirty="0"/>
                        <a:t>anchor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9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Target 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ID of the target ATLAS device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6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Target IP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IP of the target ATLAS device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3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Target AS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Autonomous</a:t>
                      </a:r>
                      <a:r>
                        <a:rPr lang="it-IT" dirty="0"/>
                        <a:t> System </a:t>
                      </a:r>
                      <a:r>
                        <a:rPr lang="it-IT" dirty="0" err="1"/>
                        <a:t>where</a:t>
                      </a:r>
                      <a:r>
                        <a:rPr lang="it-IT" dirty="0"/>
                        <a:t> the target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located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Target Country Code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The code for the </a:t>
                      </a:r>
                      <a:r>
                        <a:rPr lang="it-IT" dirty="0" err="1"/>
                        <a:t>nation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where</a:t>
                      </a:r>
                      <a:r>
                        <a:rPr lang="it-IT" dirty="0"/>
                        <a:t> the target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located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1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44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93760-1F2A-49FC-8118-AD6F2DF3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dataset</a:t>
            </a: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17839C27-C937-49DB-9505-B318C2BB4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884473"/>
              </p:ext>
            </p:extLst>
          </p:nvPr>
        </p:nvGraphicFramePr>
        <p:xfrm>
          <a:off x="864306" y="1850348"/>
          <a:ext cx="933986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816">
                  <a:extLst>
                    <a:ext uri="{9D8B030D-6E8A-4147-A177-3AD203B41FA5}">
                      <a16:colId xmlns:a16="http://schemas.microsoft.com/office/drawing/2014/main" val="3501335435"/>
                    </a:ext>
                  </a:extLst>
                </a:gridCol>
                <a:gridCol w="3099897">
                  <a:extLst>
                    <a:ext uri="{9D8B030D-6E8A-4147-A177-3AD203B41FA5}">
                      <a16:colId xmlns:a16="http://schemas.microsoft.com/office/drawing/2014/main" val="2139369570"/>
                    </a:ext>
                  </a:extLst>
                </a:gridCol>
                <a:gridCol w="5591154">
                  <a:extLst>
                    <a:ext uri="{9D8B030D-6E8A-4147-A177-3AD203B41FA5}">
                      <a16:colId xmlns:a16="http://schemas.microsoft.com/office/drawing/2014/main" val="3331191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Attribute</a:t>
                      </a:r>
                      <a:r>
                        <a:rPr lang="it-IT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Attribute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description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53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Target </a:t>
                      </a:r>
                      <a:r>
                        <a:rPr lang="it-IT" dirty="0" err="1"/>
                        <a:t>lat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Latitude</a:t>
                      </a:r>
                      <a:r>
                        <a:rPr lang="it-IT" dirty="0"/>
                        <a:t> of the target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7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Target </a:t>
                      </a:r>
                      <a:r>
                        <a:rPr lang="it-IT" dirty="0" err="1"/>
                        <a:t>lon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Longitude</a:t>
                      </a:r>
                      <a:r>
                        <a:rPr lang="it-IT" dirty="0"/>
                        <a:t> of the target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Measurement</a:t>
                      </a:r>
                      <a:r>
                        <a:rPr lang="it-IT" dirty="0"/>
                        <a:t> 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ID of the </a:t>
                      </a:r>
                      <a:r>
                        <a:rPr lang="it-IT" dirty="0" err="1"/>
                        <a:t>measurement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4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Reached</a:t>
                      </a:r>
                      <a:r>
                        <a:rPr lang="it-IT" dirty="0"/>
                        <a:t> target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True </a:t>
                      </a:r>
                      <a:r>
                        <a:rPr lang="it-IT" dirty="0" err="1"/>
                        <a:t>if</a:t>
                      </a:r>
                      <a:r>
                        <a:rPr lang="it-IT" dirty="0"/>
                        <a:t> the target </a:t>
                      </a:r>
                      <a:r>
                        <a:rPr lang="it-IT" dirty="0" err="1"/>
                        <a:t>has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reached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6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IP </a:t>
                      </a:r>
                      <a:r>
                        <a:rPr lang="it-IT" dirty="0" err="1"/>
                        <a:t>protocol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The IP </a:t>
                      </a:r>
                      <a:r>
                        <a:rPr lang="it-IT" dirty="0" err="1"/>
                        <a:t>protocol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used</a:t>
                      </a:r>
                      <a:r>
                        <a:rPr lang="it-IT" dirty="0"/>
                        <a:t> for the </a:t>
                      </a:r>
                      <a:r>
                        <a:rPr lang="it-IT" dirty="0" err="1"/>
                        <a:t>communication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92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Timestamp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Timestamp</a:t>
                      </a:r>
                      <a:r>
                        <a:rPr lang="it-IT" dirty="0"/>
                        <a:t> of the </a:t>
                      </a:r>
                      <a:r>
                        <a:rPr lang="it-IT" dirty="0" err="1"/>
                        <a:t>measurement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Geodetic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distance</a:t>
                      </a:r>
                      <a:endParaRPr lang="it-IT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Geodetic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distance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between</a:t>
                      </a:r>
                      <a:r>
                        <a:rPr lang="it-IT" dirty="0"/>
                        <a:t> source and target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9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RTT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Round trip time to </a:t>
                      </a:r>
                      <a:r>
                        <a:rPr lang="it-IT" dirty="0" err="1"/>
                        <a:t>reach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destination</a:t>
                      </a:r>
                      <a:endParaRPr lang="it-IT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9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Same</a:t>
                      </a:r>
                      <a:r>
                        <a:rPr lang="it-IT" dirty="0"/>
                        <a:t> AS target/probe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AS in common for source and target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6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Common </a:t>
                      </a:r>
                      <a:r>
                        <a:rPr lang="it-IT" dirty="0" err="1"/>
                        <a:t>neighbours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True </a:t>
                      </a:r>
                      <a:r>
                        <a:rPr lang="it-IT" dirty="0" err="1"/>
                        <a:t>if</a:t>
                      </a:r>
                      <a:r>
                        <a:rPr lang="it-IT" dirty="0"/>
                        <a:t> source and target </a:t>
                      </a:r>
                      <a:r>
                        <a:rPr lang="it-IT" dirty="0" err="1"/>
                        <a:t>have</a:t>
                      </a:r>
                      <a:r>
                        <a:rPr lang="it-IT" dirty="0"/>
                        <a:t> common </a:t>
                      </a:r>
                      <a:r>
                        <a:rPr lang="it-IT" dirty="0" err="1"/>
                        <a:t>neighbours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3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Source </a:t>
                      </a:r>
                      <a:r>
                        <a:rPr lang="it-IT" dirty="0" err="1"/>
                        <a:t>neighbours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neighbours</a:t>
                      </a:r>
                      <a:r>
                        <a:rPr lang="it-IT" dirty="0"/>
                        <a:t> of the source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Target </a:t>
                      </a:r>
                      <a:r>
                        <a:rPr lang="it-IT" dirty="0" err="1"/>
                        <a:t>neighbours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neighbours</a:t>
                      </a:r>
                      <a:r>
                        <a:rPr lang="it-IT" dirty="0"/>
                        <a:t> of the target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1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2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93760-1F2A-49FC-8118-AD6F2DF3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dataset</a:t>
            </a: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17839C27-C937-49DB-9505-B318C2BB4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528099"/>
              </p:ext>
            </p:extLst>
          </p:nvPr>
        </p:nvGraphicFramePr>
        <p:xfrm>
          <a:off x="864306" y="1850348"/>
          <a:ext cx="9339867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816">
                  <a:extLst>
                    <a:ext uri="{9D8B030D-6E8A-4147-A177-3AD203B41FA5}">
                      <a16:colId xmlns:a16="http://schemas.microsoft.com/office/drawing/2014/main" val="3501335435"/>
                    </a:ext>
                  </a:extLst>
                </a:gridCol>
                <a:gridCol w="3099897">
                  <a:extLst>
                    <a:ext uri="{9D8B030D-6E8A-4147-A177-3AD203B41FA5}">
                      <a16:colId xmlns:a16="http://schemas.microsoft.com/office/drawing/2014/main" val="2139369570"/>
                    </a:ext>
                  </a:extLst>
                </a:gridCol>
                <a:gridCol w="5591154">
                  <a:extLst>
                    <a:ext uri="{9D8B030D-6E8A-4147-A177-3AD203B41FA5}">
                      <a16:colId xmlns:a16="http://schemas.microsoft.com/office/drawing/2014/main" val="3331191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Attribute</a:t>
                      </a:r>
                      <a:r>
                        <a:rPr lang="it-IT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Attribute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description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53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Number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overlap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neighbours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common </a:t>
                      </a:r>
                      <a:r>
                        <a:rPr lang="it-IT" dirty="0" err="1"/>
                        <a:t>neighbours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7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Common IXP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True </a:t>
                      </a:r>
                      <a:r>
                        <a:rPr lang="it-IT" dirty="0" err="1"/>
                        <a:t>if</a:t>
                      </a:r>
                      <a:r>
                        <a:rPr lang="it-IT" dirty="0"/>
                        <a:t> source and target </a:t>
                      </a:r>
                      <a:r>
                        <a:rPr lang="it-IT" dirty="0" err="1"/>
                        <a:t>have</a:t>
                      </a:r>
                      <a:r>
                        <a:rPr lang="it-IT" dirty="0"/>
                        <a:t> common IXP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 IXP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IXP of the source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4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Target IXP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IXP of the target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6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Number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overlap</a:t>
                      </a:r>
                      <a:r>
                        <a:rPr lang="it-IT" dirty="0"/>
                        <a:t> IXP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common IXP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92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Common facilities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True </a:t>
                      </a:r>
                      <a:r>
                        <a:rPr lang="it-IT" dirty="0" err="1"/>
                        <a:t>if</a:t>
                      </a:r>
                      <a:r>
                        <a:rPr lang="it-IT" dirty="0"/>
                        <a:t> source and target </a:t>
                      </a:r>
                      <a:r>
                        <a:rPr lang="it-IT" dirty="0" err="1"/>
                        <a:t>have</a:t>
                      </a:r>
                      <a:r>
                        <a:rPr lang="it-IT" dirty="0"/>
                        <a:t> common facilities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 facilities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source facilities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9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Target facilities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target facilities</a:t>
                      </a:r>
                      <a:endParaRPr lang="it-IT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9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Number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overlap</a:t>
                      </a:r>
                      <a:r>
                        <a:rPr lang="it-IT" dirty="0"/>
                        <a:t> facilities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common facilities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6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Percentage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address</a:t>
                      </a:r>
                      <a:r>
                        <a:rPr lang="it-IT" dirty="0"/>
                        <a:t> IPv4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% of </a:t>
                      </a:r>
                      <a:r>
                        <a:rPr lang="it-IT" dirty="0" err="1"/>
                        <a:t>address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space</a:t>
                      </a:r>
                      <a:r>
                        <a:rPr lang="it-IT" dirty="0"/>
                        <a:t> of the source AS for IPv4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3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Percentage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address</a:t>
                      </a:r>
                      <a:r>
                        <a:rPr lang="it-IT" dirty="0"/>
                        <a:t> IPv6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% of </a:t>
                      </a:r>
                      <a:r>
                        <a:rPr lang="it-IT" dirty="0" err="1"/>
                        <a:t>address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space</a:t>
                      </a:r>
                      <a:r>
                        <a:rPr lang="it-IT" dirty="0"/>
                        <a:t> of the source AS for IPv6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3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96709-5728-459A-A64D-0C597018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36E045-8692-44BA-99CB-376BC269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 err="1"/>
              <a:t>Removal</a:t>
            </a:r>
            <a:r>
              <a:rPr lang="it-IT" b="1" dirty="0"/>
              <a:t> of </a:t>
            </a:r>
            <a:r>
              <a:rPr lang="it-IT" b="1" dirty="0" err="1"/>
              <a:t>unnecessary</a:t>
            </a:r>
            <a:r>
              <a:rPr lang="it-IT" b="1" dirty="0"/>
              <a:t> </a:t>
            </a:r>
            <a:r>
              <a:rPr lang="it-IT" b="1" dirty="0" err="1"/>
              <a:t>attributes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The following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from the dataset:</a:t>
            </a:r>
          </a:p>
          <a:p>
            <a:r>
              <a:rPr lang="it-IT" dirty="0"/>
              <a:t>Source IP</a:t>
            </a:r>
          </a:p>
          <a:p>
            <a:r>
              <a:rPr lang="it-IT" dirty="0"/>
              <a:t>Target IP</a:t>
            </a:r>
          </a:p>
          <a:p>
            <a:pPr>
              <a:lnSpc>
                <a:spcPct val="100000"/>
              </a:lnSpc>
            </a:pPr>
            <a:r>
              <a:rPr lang="it-IT" dirty="0"/>
              <a:t>Target Country Code</a:t>
            </a:r>
          </a:p>
          <a:p>
            <a:pPr fontAlgn="t"/>
            <a:r>
              <a:rPr lang="it-IT" dirty="0"/>
              <a:t>Target </a:t>
            </a:r>
            <a:r>
              <a:rPr lang="it-IT" dirty="0" err="1"/>
              <a:t>lat</a:t>
            </a:r>
            <a:endParaRPr lang="it-IT" dirty="0"/>
          </a:p>
          <a:p>
            <a:pPr fontAlgn="t"/>
            <a:r>
              <a:rPr lang="it-IT" dirty="0"/>
              <a:t>Target </a:t>
            </a:r>
            <a:r>
              <a:rPr lang="it-IT" dirty="0" err="1"/>
              <a:t>lon</a:t>
            </a:r>
            <a:endParaRPr lang="it-IT" dirty="0"/>
          </a:p>
          <a:p>
            <a:pPr fontAlgn="t"/>
            <a:r>
              <a:rPr lang="it-IT" dirty="0" err="1"/>
              <a:t>Measurement</a:t>
            </a:r>
            <a:r>
              <a:rPr lang="it-IT" dirty="0"/>
              <a:t> ID</a:t>
            </a:r>
          </a:p>
          <a:p>
            <a:pPr fontAlgn="t"/>
            <a:r>
              <a:rPr lang="it-IT" dirty="0" err="1"/>
              <a:t>Reached</a:t>
            </a:r>
            <a:r>
              <a:rPr lang="it-IT" dirty="0"/>
              <a:t> </a:t>
            </a:r>
            <a:r>
              <a:rPr lang="it-IT" dirty="0" err="1"/>
              <a:t>targe</a:t>
            </a:r>
            <a:endParaRPr lang="it-IT" dirty="0"/>
          </a:p>
          <a:p>
            <a:pPr fontAlgn="t"/>
            <a:r>
              <a:rPr lang="it-IT" dirty="0" err="1"/>
              <a:t>Timestamp</a:t>
            </a:r>
            <a:endParaRPr lang="it-IT" dirty="0"/>
          </a:p>
          <a:p>
            <a:pPr fontAlgn="t"/>
            <a:r>
              <a:rPr lang="it-IT" dirty="0" err="1"/>
              <a:t>Geodetic</a:t>
            </a:r>
            <a:r>
              <a:rPr lang="it-IT" dirty="0"/>
              <a:t> </a:t>
            </a:r>
            <a:r>
              <a:rPr lang="it-IT" dirty="0" err="1"/>
              <a:t>distance</a:t>
            </a:r>
            <a:endParaRPr lang="it-IT" dirty="0"/>
          </a:p>
          <a:p>
            <a:pPr fontAlgn="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407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C1D76-A5F6-4DC4-9CFE-88CA05EB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EFF801-D35D-41CB-BD5D-B13A8481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/>
              <a:t>Numeric</a:t>
            </a:r>
            <a:r>
              <a:rPr lang="it-IT" b="1" dirty="0"/>
              <a:t> to </a:t>
            </a:r>
            <a:r>
              <a:rPr lang="it-IT" b="1" dirty="0" err="1"/>
              <a:t>Nominal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Some </a:t>
            </a:r>
            <a:r>
              <a:rPr lang="it-IT" dirty="0" err="1"/>
              <a:t>nominal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interpreted</a:t>
            </a:r>
            <a:r>
              <a:rPr lang="it-IT" dirty="0"/>
              <a:t> by </a:t>
            </a:r>
            <a:r>
              <a:rPr lang="it-IT" dirty="0" err="1"/>
              <a:t>Weka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numeric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, so a </a:t>
            </a:r>
            <a:r>
              <a:rPr lang="it-IT" dirty="0" err="1"/>
              <a:t>conversion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on the following </a:t>
            </a:r>
            <a:r>
              <a:rPr lang="it-IT" dirty="0" err="1"/>
              <a:t>attributes</a:t>
            </a:r>
            <a:r>
              <a:rPr lang="it-IT" dirty="0"/>
              <a:t>:</a:t>
            </a:r>
          </a:p>
          <a:p>
            <a:r>
              <a:rPr lang="it-IT" dirty="0"/>
              <a:t>Source ID</a:t>
            </a:r>
          </a:p>
          <a:p>
            <a:r>
              <a:rPr lang="it-IT" dirty="0"/>
              <a:t>Source AS</a:t>
            </a:r>
          </a:p>
          <a:p>
            <a:r>
              <a:rPr lang="it-IT" dirty="0"/>
              <a:t>Target AS</a:t>
            </a:r>
          </a:p>
          <a:p>
            <a:r>
              <a:rPr lang="it-IT" dirty="0"/>
              <a:t>IP </a:t>
            </a:r>
            <a:r>
              <a:rPr lang="it-IT" dirty="0" err="1"/>
              <a:t>protocol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117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C1D76-A5F6-4DC4-9CFE-88CA05EB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EFF801-D35D-41CB-BD5D-B13A8481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/>
              <a:t>Normalization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values</a:t>
            </a:r>
            <a:r>
              <a:rPr lang="it-IT" dirty="0"/>
              <a:t> ‘</a:t>
            </a:r>
            <a:r>
              <a:rPr lang="it-IT" b="1" dirty="0" err="1"/>
              <a:t>Number</a:t>
            </a:r>
            <a:r>
              <a:rPr lang="it-IT" b="1" dirty="0"/>
              <a:t> </a:t>
            </a:r>
            <a:r>
              <a:rPr lang="it-IT" b="1" dirty="0" err="1"/>
              <a:t>overlap</a:t>
            </a:r>
            <a:r>
              <a:rPr lang="it-IT" b="1" dirty="0"/>
              <a:t> </a:t>
            </a:r>
            <a:r>
              <a:rPr lang="it-IT" b="1" dirty="0" err="1"/>
              <a:t>neighbours</a:t>
            </a:r>
            <a:r>
              <a:rPr lang="it-IT" dirty="0"/>
              <a:t>’, </a:t>
            </a:r>
            <a:r>
              <a:rPr lang="it-IT" b="1" dirty="0"/>
              <a:t>‘</a:t>
            </a:r>
            <a:r>
              <a:rPr lang="it-IT" b="1" dirty="0" err="1"/>
              <a:t>Number</a:t>
            </a:r>
            <a:r>
              <a:rPr lang="it-IT" b="1" dirty="0"/>
              <a:t> </a:t>
            </a:r>
            <a:r>
              <a:rPr lang="it-IT" b="1" dirty="0" err="1"/>
              <a:t>overlap</a:t>
            </a:r>
            <a:r>
              <a:rPr lang="it-IT" b="1" dirty="0"/>
              <a:t> IXP’ </a:t>
            </a:r>
            <a:r>
              <a:rPr lang="it-IT" dirty="0"/>
              <a:t>and </a:t>
            </a:r>
            <a:r>
              <a:rPr lang="it-IT" b="1" dirty="0"/>
              <a:t>‘</a:t>
            </a:r>
            <a:r>
              <a:rPr lang="it-IT" b="1" dirty="0" err="1"/>
              <a:t>Number</a:t>
            </a:r>
            <a:r>
              <a:rPr lang="it-IT" b="1" dirty="0"/>
              <a:t> </a:t>
            </a:r>
            <a:r>
              <a:rPr lang="it-IT" b="1" dirty="0" err="1"/>
              <a:t>overlap</a:t>
            </a:r>
            <a:r>
              <a:rPr lang="it-IT" b="1" dirty="0"/>
              <a:t> facilities’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normalized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the relative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elements</a:t>
            </a:r>
            <a:r>
              <a:rPr lang="it-IT" dirty="0"/>
              <a:t> for the source and the target.</a:t>
            </a:r>
          </a:p>
          <a:p>
            <a:pPr marL="0" indent="0">
              <a:buNone/>
            </a:pP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CBF4A1B-945F-4AD4-8113-6C40AC602C72}"/>
              </a:ext>
            </a:extLst>
          </p:cNvPr>
          <p:cNvSpPr/>
          <p:nvPr/>
        </p:nvSpPr>
        <p:spPr>
          <a:xfrm>
            <a:off x="1646185" y="3815625"/>
            <a:ext cx="1677196" cy="1305339"/>
          </a:xfrm>
          <a:prstGeom prst="ellipse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01A06DC-1750-423B-8DBC-ACF185DE7664}"/>
              </a:ext>
            </a:extLst>
          </p:cNvPr>
          <p:cNvSpPr/>
          <p:nvPr/>
        </p:nvSpPr>
        <p:spPr>
          <a:xfrm>
            <a:off x="2981739" y="4004468"/>
            <a:ext cx="1152939" cy="92765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FC9FC3D-8767-4ACC-BAF5-AD92808A0DD0}"/>
              </a:ext>
            </a:extLst>
          </p:cNvPr>
          <p:cNvSpPr/>
          <p:nvPr/>
        </p:nvSpPr>
        <p:spPr>
          <a:xfrm>
            <a:off x="6935372" y="3429000"/>
            <a:ext cx="2764894" cy="189460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060DBFB-74B3-4577-98DB-3635C18EDE14}"/>
              </a:ext>
            </a:extLst>
          </p:cNvPr>
          <p:cNvSpPr/>
          <p:nvPr/>
        </p:nvSpPr>
        <p:spPr>
          <a:xfrm>
            <a:off x="8594708" y="4056350"/>
            <a:ext cx="615553" cy="639901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D1D4B09-77B5-456D-8C5D-811E532E499B}"/>
              </a:ext>
            </a:extLst>
          </p:cNvPr>
          <p:cNvSpPr/>
          <p:nvPr/>
        </p:nvSpPr>
        <p:spPr>
          <a:xfrm>
            <a:off x="410315" y="5127262"/>
            <a:ext cx="20874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IXP = 15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751F85E-9082-4BA8-AF8C-01119585A9CD}"/>
              </a:ext>
            </a:extLst>
          </p:cNvPr>
          <p:cNvSpPr/>
          <p:nvPr/>
        </p:nvSpPr>
        <p:spPr>
          <a:xfrm>
            <a:off x="3558208" y="4955963"/>
            <a:ext cx="20970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IXP = 10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356789D-8118-411B-9F07-564F0395522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454031" y="4468294"/>
            <a:ext cx="901400" cy="65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213A1A6-016A-4421-B2D1-98AE99AC9DC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558208" y="4468294"/>
            <a:ext cx="1048525" cy="487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7E4727A2-B5F9-47F9-ABEF-AD4EBEAD4DF7}"/>
              </a:ext>
            </a:extLst>
          </p:cNvPr>
          <p:cNvSpPr/>
          <p:nvPr/>
        </p:nvSpPr>
        <p:spPr>
          <a:xfrm>
            <a:off x="1795845" y="5773633"/>
            <a:ext cx="22060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</a:t>
            </a:r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IXP = 5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D1E0B366-9BBA-4E8C-AC9C-5F19B4A8559F}"/>
              </a:ext>
            </a:extLst>
          </p:cNvPr>
          <p:cNvCxnSpPr/>
          <p:nvPr/>
        </p:nvCxnSpPr>
        <p:spPr>
          <a:xfrm flipV="1">
            <a:off x="2855742" y="4512074"/>
            <a:ext cx="281353" cy="115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6B94E839-C3E1-4AA9-B5E6-3C265D5E2F12}"/>
              </a:ext>
            </a:extLst>
          </p:cNvPr>
          <p:cNvSpPr/>
          <p:nvPr/>
        </p:nvSpPr>
        <p:spPr>
          <a:xfrm>
            <a:off x="5801553" y="5383548"/>
            <a:ext cx="20874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IXP = 20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F21B33E-0011-472D-B1B2-73B50930392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845269" y="4724580"/>
            <a:ext cx="901400" cy="65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7AEA148-B8EB-48E2-976D-E790C5B1064E}"/>
              </a:ext>
            </a:extLst>
          </p:cNvPr>
          <p:cNvSpPr/>
          <p:nvPr/>
        </p:nvSpPr>
        <p:spPr>
          <a:xfrm>
            <a:off x="8904413" y="5327317"/>
            <a:ext cx="19543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IXP = 5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B74F846-F53E-4A6A-A420-4F0F1CA4431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8936682" y="4468295"/>
            <a:ext cx="944922" cy="85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FA057873-57C1-4D1C-9D6B-9D1D24B3AA7C}"/>
              </a:ext>
            </a:extLst>
          </p:cNvPr>
          <p:cNvSpPr/>
          <p:nvPr/>
        </p:nvSpPr>
        <p:spPr>
          <a:xfrm>
            <a:off x="7200329" y="5806135"/>
            <a:ext cx="22060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</a:t>
            </a:r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IXP = 5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57F814EA-AB68-4D7A-9E90-F08C6A435956}"/>
              </a:ext>
            </a:extLst>
          </p:cNvPr>
          <p:cNvCxnSpPr>
            <a:cxnSpLocks/>
          </p:cNvCxnSpPr>
          <p:nvPr/>
        </p:nvCxnSpPr>
        <p:spPr>
          <a:xfrm flipV="1">
            <a:off x="8260226" y="4468294"/>
            <a:ext cx="480315" cy="122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6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CE8C7-BE31-49C3-9371-19D1A837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DFCF6DD-7723-42B1-AFB7-E0ECB276799E}"/>
                  </a:ext>
                </a:extLst>
              </p:cNvPr>
              <p:cNvSpPr txBox="1"/>
              <p:nvPr/>
            </p:nvSpPr>
            <p:spPr>
              <a:xfrm>
                <a:off x="949568" y="2010423"/>
                <a:ext cx="8141460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𝑁𝑜𝑟𝑚𝑎𝑙𝑖𝑧𝑒𝑑𝑂𝑣𝑒𝑟𝑙𝑎𝑝𝑁𝑒𝑖𝑔h𝑏𝑜𝑢𝑟𝑠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𝑆𝑜𝑢𝑟𝑐𝑒𝑁𝑒𝑖𝑔h𝑏𝑜𝑢𝑟𝑠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𝑇𝑎𝑟𝑔𝑒𝑡𝑁𝑒𝑖𝑔h𝑏𝑜𝑢𝑟𝑠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𝑂𝑣𝑒𝑟𝑙𝑎𝑝𝑁𝑒𝑖𝑔h𝑏𝑜𝑢𝑟𝑠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DFCF6DD-7723-42B1-AFB7-E0ECB2767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68" y="2010423"/>
                <a:ext cx="8141460" cy="572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507E6E6-C090-4C17-9C35-38142EB69588}"/>
                  </a:ext>
                </a:extLst>
              </p:cNvPr>
              <p:cNvSpPr txBox="1"/>
              <p:nvPr/>
            </p:nvSpPr>
            <p:spPr>
              <a:xfrm>
                <a:off x="949568" y="2902117"/>
                <a:ext cx="5614614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𝑁𝑜𝑟𝑚𝑎𝑙𝑖𝑧𝑒𝑑𝑂𝑣𝑒𝑟𝑙𝑎𝑝𝐼𝑋𝑃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𝑆𝑜𝑢𝑟𝑐𝑒𝐼𝑋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𝑇𝑎𝑟𝑔𝑒𝑡𝐼𝑋𝑃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𝑂𝑣𝑒𝑟𝑙𝑎𝑝𝐼𝑋𝑃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507E6E6-C090-4C17-9C35-38142EB69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68" y="2902117"/>
                <a:ext cx="5614614" cy="569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78FAC7F-DE58-4186-8F78-40E1C3708BD0}"/>
                  </a:ext>
                </a:extLst>
              </p:cNvPr>
              <p:cNvSpPr txBox="1"/>
              <p:nvPr/>
            </p:nvSpPr>
            <p:spPr>
              <a:xfrm>
                <a:off x="949568" y="3790220"/>
                <a:ext cx="741530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𝑁𝑜𝑟𝑚𝑎𝑙𝑖𝑧𝑒𝑑𝑂𝑣𝑒𝑟𝑙𝑎𝑝𝐹𝑎𝑐𝑖𝑙𝑖𝑡𝑖𝑒𝑠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𝑆𝑜𝑢𝑟𝑐𝑒𝐹𝑎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𝑐𝑖𝑙𝑖𝑡𝑖𝑒𝑠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𝑇𝑎𝑟𝑔𝑒𝑡𝐹𝑎𝑐𝑖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𝑙𝑖𝑡𝑖𝑒𝑠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𝑂𝑣𝑒𝑟𝑙𝑎𝑝𝐹𝑎𝑐𝑖𝑙𝑖𝑡𝑖𝑒𝑠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78FAC7F-DE58-4186-8F78-40E1C3708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68" y="3790220"/>
                <a:ext cx="741530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3E65092-9ADF-4D69-808E-2980B34BD425}"/>
              </a:ext>
            </a:extLst>
          </p:cNvPr>
          <p:cNvSpPr txBox="1"/>
          <p:nvPr/>
        </p:nvSpPr>
        <p:spPr>
          <a:xfrm>
            <a:off x="949568" y="5249871"/>
            <a:ext cx="8602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numeric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normalized</a:t>
            </a:r>
            <a:r>
              <a:rPr lang="it-IT" dirty="0"/>
              <a:t> from 0 to 1 (</a:t>
            </a:r>
            <a:r>
              <a:rPr lang="it-IT" dirty="0" err="1"/>
              <a:t>except</a:t>
            </a:r>
            <a:r>
              <a:rPr lang="it-IT" dirty="0"/>
              <a:t> for the class </a:t>
            </a:r>
            <a:r>
              <a:rPr lang="it-IT" dirty="0" err="1"/>
              <a:t>attribute</a:t>
            </a:r>
            <a:r>
              <a:rPr lang="it-IT" dirty="0"/>
              <a:t> RTT).</a:t>
            </a:r>
          </a:p>
        </p:txBody>
      </p:sp>
    </p:spTree>
    <p:extLst>
      <p:ext uri="{BB962C8B-B14F-4D97-AF65-F5344CB8AC3E}">
        <p14:creationId xmlns:p14="http://schemas.microsoft.com/office/powerpoint/2010/main" val="144847898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 position predictor.potx" id="{F6FA6CF9-D51D-468A-8B24-E238480C222D}" vid="{B39EB174-0A0C-42C0-B40B-D5D012BA3B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 position predictor</Template>
  <TotalTime>196</TotalTime>
  <Words>1509</Words>
  <Application>Microsoft Office PowerPoint</Application>
  <PresentationFormat>Widescreen</PresentationFormat>
  <Paragraphs>413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Century Schoolbook</vt:lpstr>
      <vt:lpstr>Wingdings 2</vt:lpstr>
      <vt:lpstr>Vista</vt:lpstr>
      <vt:lpstr>Atlas position predictor</vt:lpstr>
      <vt:lpstr>The aim of the project</vt:lpstr>
      <vt:lpstr>Structure of the dataset</vt:lpstr>
      <vt:lpstr>Structure of the dataset</vt:lpstr>
      <vt:lpstr>Structure of the dataset</vt:lpstr>
      <vt:lpstr>Preprocessing</vt:lpstr>
      <vt:lpstr>Preprocessing</vt:lpstr>
      <vt:lpstr>Preprocessing</vt:lpstr>
      <vt:lpstr>Preprocessing</vt:lpstr>
      <vt:lpstr>K-fold Cross-validation</vt:lpstr>
      <vt:lpstr>Classifiers training and testing</vt:lpstr>
      <vt:lpstr>Testing criteria</vt:lpstr>
      <vt:lpstr>kNN cross-validation results</vt:lpstr>
      <vt:lpstr>kNN application results</vt:lpstr>
      <vt:lpstr>Linear regressor cross-validation results</vt:lpstr>
      <vt:lpstr>Linear regressor application results</vt:lpstr>
      <vt:lpstr>Predictors Comparison</vt:lpstr>
      <vt:lpstr>Attribute Selected Classifier results</vt:lpstr>
      <vt:lpstr>Attribute Selected Classifier application results</vt:lpstr>
      <vt:lpstr>Predictor on complete dataset</vt:lpstr>
      <vt:lpstr>Results on complete dataset (RTT)</vt:lpstr>
      <vt:lpstr>Predicting Geodetic distance</vt:lpstr>
      <vt:lpstr>Results on complete dataset (Geodetic distance)</vt:lpstr>
      <vt:lpstr>Results on complete dataset (Geodetic distance)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 position predictor</dc:title>
  <dc:creator>Lorenzo Nannini</dc:creator>
  <cp:lastModifiedBy>Lorenzo Nannini</cp:lastModifiedBy>
  <cp:revision>10</cp:revision>
  <dcterms:created xsi:type="dcterms:W3CDTF">2019-09-26T07:03:54Z</dcterms:created>
  <dcterms:modified xsi:type="dcterms:W3CDTF">2019-09-26T10:20:00Z</dcterms:modified>
</cp:coreProperties>
</file>