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7" r:id="rId2"/>
    <p:sldId id="258" r:id="rId3"/>
    <p:sldId id="263" r:id="rId4"/>
    <p:sldId id="265" r:id="rId5"/>
    <p:sldId id="261" r:id="rId6"/>
    <p:sldId id="268" r:id="rId7"/>
    <p:sldId id="260" r:id="rId8"/>
    <p:sldId id="264" r:id="rId9"/>
    <p:sldId id="279" r:id="rId10"/>
    <p:sldId id="269" r:id="rId11"/>
    <p:sldId id="271" r:id="rId12"/>
    <p:sldId id="272" r:id="rId13"/>
    <p:sldId id="274" r:id="rId14"/>
    <p:sldId id="273" r:id="rId15"/>
    <p:sldId id="276" r:id="rId16"/>
    <p:sldId id="277" r:id="rId17"/>
    <p:sldId id="275" r:id="rId18"/>
    <p:sldId id="278"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5789" autoAdjust="0"/>
  </p:normalViewPr>
  <p:slideViewPr>
    <p:cSldViewPr showGuides="1">
      <p:cViewPr varScale="1">
        <p:scale>
          <a:sx n="57" d="100"/>
          <a:sy n="57" d="100"/>
        </p:scale>
        <p:origin x="1446" y="4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144"/>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6/16/2023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6/16/2023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  Melissa and I will be presenting on the topic: “ Optimizing Credit Risk Assessment” – Leveraging Customer Segmentation, Fraud Detection and Default Risk Analysis.  </a:t>
            </a:r>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Risk of default is another important metric because creditors want to allocate their resources effectively and reduce risk by employing early interventions, when necessary, </a:t>
            </a:r>
          </a:p>
          <a:p>
            <a:pPr>
              <a:buFont typeface="Arial" panose="020B0604020202020204" pitchFamily="34" charset="0"/>
              <a:buChar char="•"/>
            </a:pPr>
            <a:endParaRPr lang="en-US" dirty="0"/>
          </a:p>
          <a:p>
            <a:pPr>
              <a:buFont typeface="Arial" panose="020B0604020202020204" pitchFamily="34" charset="0"/>
              <a:buChar char="•"/>
            </a:pPr>
            <a:r>
              <a:rPr lang="en-US" dirty="0"/>
              <a:t>customers at higher risk of default can be offered financial counseling or modified payment plans to prevent defaults and improve customer relationships.</a:t>
            </a:r>
          </a:p>
          <a:p>
            <a:pPr>
              <a:buFont typeface="Arial" panose="020B0604020202020204" pitchFamily="34" charset="0"/>
              <a:buChar char="•"/>
            </a:pPr>
            <a:endParaRPr lang="en-US" dirty="0"/>
          </a:p>
          <a:p>
            <a:pPr>
              <a:buFont typeface="Arial" panose="020B0604020202020204" pitchFamily="34" charset="0"/>
              <a:buChar char="•"/>
            </a:pPr>
            <a:r>
              <a:rPr lang="en-US" dirty="0"/>
              <a:t>For this analysis we tried several different models, including K-Nearest Neighbors and Supervised Vector Machines but the best results were once again obtained using </a:t>
            </a:r>
            <a:r>
              <a:rPr lang="en-US" dirty="0" err="1"/>
              <a:t>XGBooster</a:t>
            </a:r>
            <a:r>
              <a:rPr lang="en-US" dirty="0"/>
              <a:t> with a 40 60% data split. Again, the model continues to struggle to predict true positives</a:t>
            </a:r>
          </a:p>
          <a:p>
            <a:pPr>
              <a:buFont typeface="Arial" panose="020B0604020202020204" pitchFamily="34" charset="0"/>
              <a:buChar char="•"/>
            </a:pPr>
            <a:endParaRPr lang="en-US" dirty="0"/>
          </a:p>
          <a:p>
            <a:pPr>
              <a:buFont typeface="Arial" panose="020B0604020202020204" pitchFamily="34" charset="0"/>
              <a:buChar char="•"/>
            </a:pPr>
            <a:r>
              <a:rPr lang="en-US" dirty="0"/>
              <a:t>We tried to Improve our unbalanced data issue using techniques like over </a:t>
            </a:r>
            <a:r>
              <a:rPr lang="en-US" b="1" dirty="0"/>
              <a:t>Oversampling and Class Weighting.</a:t>
            </a:r>
          </a:p>
          <a:p>
            <a:pPr>
              <a:buFont typeface="Arial" panose="020B0604020202020204" pitchFamily="34" charset="0"/>
              <a:buChar char="•"/>
            </a:pPr>
            <a:endParaRPr lang="en-US" b="1" dirty="0"/>
          </a:p>
          <a:p>
            <a:pPr>
              <a:buFont typeface="Arial" panose="020B0604020202020204" pitchFamily="34" charset="0"/>
              <a:buNone/>
            </a:pPr>
            <a:r>
              <a:rPr lang="en-US" b="1" dirty="0"/>
              <a:t>Oversampling</a:t>
            </a:r>
            <a:r>
              <a:rPr lang="en-US" dirty="0"/>
              <a:t> randomly increases the representation of the minority class by duplicating instances or generating synthetic samples, allowing the model to learn from both classes more effectively and improve performance.</a:t>
            </a:r>
            <a:r>
              <a:rPr lang="en-US" b="1" dirty="0"/>
              <a:t>   </a:t>
            </a:r>
          </a:p>
          <a:p>
            <a:pPr>
              <a:buFont typeface="Arial" panose="020B0604020202020204" pitchFamily="34" charset="0"/>
              <a:buNone/>
            </a:pPr>
            <a:endParaRPr lang="en-US" b="1" dirty="0"/>
          </a:p>
          <a:p>
            <a:pPr>
              <a:buFont typeface="Arial" panose="020B0604020202020204" pitchFamily="34" charset="0"/>
              <a:buNone/>
            </a:pPr>
            <a:r>
              <a:rPr lang="en-US" b="1" dirty="0"/>
              <a:t>Class weighting </a:t>
            </a:r>
            <a:r>
              <a:rPr lang="en-US" dirty="0"/>
              <a:t>assigns higher weights to the minority class during model training. It helps the model give more importance to the minority class, allowing it to learn from both classes and make more balanced predictions.</a:t>
            </a:r>
          </a:p>
        </p:txBody>
      </p:sp>
      <p:sp>
        <p:nvSpPr>
          <p:cNvPr id="4" name="Slide Number Placeholder 3"/>
          <p:cNvSpPr>
            <a:spLocks noGrp="1"/>
          </p:cNvSpPr>
          <p:nvPr>
            <p:ph type="sldNum" sz="quarter" idx="5"/>
          </p:nvPr>
        </p:nvSpPr>
        <p:spPr/>
        <p:txBody>
          <a:bodyPr/>
          <a:lstStyle/>
          <a:p>
            <a:fld id="{6BB98AFB-CB0D-4DFE-87B9-B4B0D0DE73CD}" type="slidenum">
              <a:rPr lang="en-US" smtClean="0"/>
              <a:t>10</a:t>
            </a:fld>
            <a:endParaRPr lang="en-US" dirty="0"/>
          </a:p>
        </p:txBody>
      </p:sp>
    </p:spTree>
    <p:extLst>
      <p:ext uri="{BB962C8B-B14F-4D97-AF65-F5344CB8AC3E}">
        <p14:creationId xmlns:p14="http://schemas.microsoft.com/office/powerpoint/2010/main" val="4239756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15 min we will be exploring some innovative approaches in credit risk assessment which can help us understand customer’s credit risk behavior. </a:t>
            </a:r>
          </a:p>
          <a:p>
            <a:endParaRPr lang="en-US" dirty="0"/>
          </a:p>
          <a:p>
            <a:r>
              <a:rPr lang="en-US" dirty="0"/>
              <a:t>We will Explore powerful techniques to help us gain insights into the distinct groups of customers who display similar credit behavior patterns through Customer Segmentation. </a:t>
            </a:r>
          </a:p>
          <a:p>
            <a:endParaRPr lang="en-US" dirty="0"/>
          </a:p>
          <a:p>
            <a:r>
              <a:rPr lang="en-US" dirty="0"/>
              <a:t>We will also predict the likelihood of a customer defaulting on a payments, and we will examine instances of fraudulent activities,  to ultimately understand how  these models and techniques can serve to improve the overall credit risk assessment.</a:t>
            </a: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114536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a total of 4 data sets, all of which were obtained from the Kaggle website.  The smallest having just under 9 thousand rows and 28 columns, and the largest containing 30 thousand rows and 19 columns. </a:t>
            </a:r>
          </a:p>
          <a:p>
            <a:endParaRPr lang="en-US" dirty="0"/>
          </a:p>
          <a:p>
            <a:r>
              <a:rPr lang="en-US" dirty="0"/>
              <a:t>All came in csv format and required minimal cleaning and transformation. Nothing beyond the usual </a:t>
            </a:r>
            <a:r>
              <a:rPr lang="en-US" b="1" dirty="0" err="1"/>
              <a:t>Fillna</a:t>
            </a:r>
            <a:r>
              <a:rPr lang="en-US" b="1" dirty="0"/>
              <a:t>() for missing values</a:t>
            </a:r>
            <a:r>
              <a:rPr lang="en-US" dirty="0"/>
              <a:t>. As far as transformations, most involved </a:t>
            </a:r>
            <a:r>
              <a:rPr lang="en-US" b="1" dirty="0"/>
              <a:t>transforming categorical variables into their binary forms of 0s or 1s. </a:t>
            </a: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3</a:t>
            </a:fld>
            <a:endParaRPr lang="en-US" dirty="0"/>
          </a:p>
        </p:txBody>
      </p:sp>
    </p:spTree>
    <p:extLst>
      <p:ext uri="{BB962C8B-B14F-4D97-AF65-F5344CB8AC3E}">
        <p14:creationId xmlns:p14="http://schemas.microsoft.com/office/powerpoint/2010/main" val="292543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customer segmentation we used a dataset that included Variables such as </a:t>
            </a:r>
            <a:r>
              <a:rPr lang="en-US" b="1" dirty="0"/>
              <a:t>property ownership, marital status, family size, annual income, and years employed</a:t>
            </a:r>
            <a:r>
              <a:rPr lang="en-US" dirty="0"/>
              <a:t>. The target </a:t>
            </a:r>
            <a:r>
              <a:rPr lang="en-US" b="1" dirty="0"/>
              <a:t>variable determined which customers were approved for credit and therefore was used the dependent variable used to evaluate our models’ performance. </a:t>
            </a:r>
          </a:p>
          <a:p>
            <a:endParaRPr lang="en-US" dirty="0"/>
          </a:p>
          <a:p>
            <a:r>
              <a:rPr lang="en-US" dirty="0"/>
              <a:t>Before jumping into the segmentation analysis results, here is a quick look into the income and age distribution of our dataset.  The income ranges from 27 thousand all the way to 1.5 million.  The average age of the approved customers is 41.2 years. Various Exploratory analysis showed that the majority of the customer who have been approved for credit on this dataset  Owned a home, were employed, were married and had a median income of $157,500.00 </a:t>
            </a:r>
          </a:p>
        </p:txBody>
      </p:sp>
      <p:sp>
        <p:nvSpPr>
          <p:cNvPr id="4" name="Slide Number Placeholder 3"/>
          <p:cNvSpPr>
            <a:spLocks noGrp="1"/>
          </p:cNvSpPr>
          <p:nvPr>
            <p:ph type="sldNum" sz="quarter" idx="5"/>
          </p:nvPr>
        </p:nvSpPr>
        <p:spPr/>
        <p:txBody>
          <a:bodyPr/>
          <a:lstStyle/>
          <a:p>
            <a:fld id="{6BB98AFB-CB0D-4DFE-87B9-B4B0D0DE73CD}" type="slidenum">
              <a:rPr lang="en-US" smtClean="0"/>
              <a:t>4</a:t>
            </a:fld>
            <a:endParaRPr lang="en-US" dirty="0"/>
          </a:p>
        </p:txBody>
      </p:sp>
    </p:spTree>
    <p:extLst>
      <p:ext uri="{BB962C8B-B14F-4D97-AF65-F5344CB8AC3E}">
        <p14:creationId xmlns:p14="http://schemas.microsoft.com/office/powerpoint/2010/main" val="767097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first model we used the ensemble model Random Forest, because of its ability to handle complex relationships between features and class labels while mitigating the risk of overfitting. It does this by aggregating predictions from multiple decision trees, reducing the impact of individual trees' biases and errors, leading to more robust and accurate results</a:t>
            </a:r>
          </a:p>
          <a:p>
            <a:endParaRPr lang="en-US" dirty="0"/>
          </a:p>
          <a:p>
            <a:r>
              <a:rPr lang="en-US" dirty="0"/>
              <a:t>We split into 50% training and 50% testing. The outcome of the model produced an accuracy score of was 0.86. If you look at the heat map, the model did well with class 0 which not approved but it struggled to identify instances of credit approval (class 1).</a:t>
            </a:r>
          </a:p>
          <a:p>
            <a:endParaRPr lang="en-US" dirty="0"/>
          </a:p>
          <a:p>
            <a:r>
              <a:rPr lang="en-US" dirty="0"/>
              <a:t> In a second run of the model using 10,000 (the standard is 1000) trees and a data split of 60 – 40 the results did not improve but rather diminished slightly to 0.85 from 0.86.  If you are wondering why the large allocation for the testing set as we usually see 80 20 splits – this was due to our data being highly unbalanced. Meaning  - the number of 0s is much greater than the number of 1s in a ratio of 6.5 to 1</a:t>
            </a:r>
          </a:p>
          <a:p>
            <a:endParaRPr lang="en-US" dirty="0"/>
          </a:p>
          <a:p>
            <a:r>
              <a:rPr lang="en-US" dirty="0"/>
              <a:t>The second chart is showing the feature importance which showed that </a:t>
            </a:r>
            <a:r>
              <a:rPr lang="en-US" b="1" dirty="0"/>
              <a:t>AGE, Years Employed and Account Length </a:t>
            </a:r>
            <a:r>
              <a:rPr lang="en-US" dirty="0"/>
              <a:t>were the most important variables in the analysis.</a:t>
            </a:r>
          </a:p>
        </p:txBody>
      </p:sp>
      <p:sp>
        <p:nvSpPr>
          <p:cNvPr id="4" name="Slide Number Placeholder 3"/>
          <p:cNvSpPr>
            <a:spLocks noGrp="1"/>
          </p:cNvSpPr>
          <p:nvPr>
            <p:ph type="sldNum" sz="quarter" idx="5"/>
          </p:nvPr>
        </p:nvSpPr>
        <p:spPr/>
        <p:txBody>
          <a:bodyPr/>
          <a:lstStyle/>
          <a:p>
            <a:fld id="{6BB98AFB-CB0D-4DFE-87B9-B4B0D0DE73CD}" type="slidenum">
              <a:rPr lang="en-US" smtClean="0"/>
              <a:t>5</a:t>
            </a:fld>
            <a:endParaRPr lang="en-US" dirty="0"/>
          </a:p>
        </p:txBody>
      </p:sp>
    </p:spTree>
    <p:extLst>
      <p:ext uri="{BB962C8B-B14F-4D97-AF65-F5344CB8AC3E}">
        <p14:creationId xmlns:p14="http://schemas.microsoft.com/office/powerpoint/2010/main" val="151281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applied a second model to this dataset, a model called </a:t>
            </a:r>
            <a:r>
              <a:rPr lang="en-US" dirty="0" err="1"/>
              <a:t>XGBoost</a:t>
            </a:r>
            <a:r>
              <a:rPr lang="en-US" dirty="0"/>
              <a:t> which is a machine learning algorithm used for regression and classification tasks. Its ANOTHER ensemble model that involves training multiple weak models, also known as base learners, and combining their predictions to produce a final prediction. Each weak model focuses on different aspects of the data and learns from the mistakes made by the previous models.  However, despite the model's reputation and capabilities, it also only produced 86% accuracy and it struggle to predict True positives. </a:t>
            </a:r>
          </a:p>
          <a:p>
            <a:endParaRPr lang="en-US" dirty="0"/>
          </a:p>
          <a:p>
            <a:r>
              <a:rPr lang="en-US" dirty="0"/>
              <a:t>In summary:</a:t>
            </a:r>
          </a:p>
          <a:p>
            <a:pPr>
              <a:buFont typeface="Arial" panose="020B0604020202020204" pitchFamily="34" charset="0"/>
              <a:buChar char="•"/>
            </a:pPr>
            <a:r>
              <a:rPr lang="en-US" dirty="0"/>
              <a:t>True Positive (TP): Correctly predicted positive instances.</a:t>
            </a:r>
          </a:p>
          <a:p>
            <a:pPr>
              <a:buFont typeface="Arial" panose="020B0604020202020204" pitchFamily="34" charset="0"/>
              <a:buChar char="•"/>
            </a:pPr>
            <a:r>
              <a:rPr lang="en-US" dirty="0"/>
              <a:t>False Positive (FP): Incorrectly predicted positive instances.</a:t>
            </a:r>
          </a:p>
          <a:p>
            <a:pPr>
              <a:buFont typeface="Arial" panose="020B0604020202020204" pitchFamily="34" charset="0"/>
              <a:buChar char="•"/>
            </a:pPr>
            <a:r>
              <a:rPr lang="en-US" dirty="0"/>
              <a:t>True Negative (TN): Correctly predicted negative instances.</a:t>
            </a:r>
          </a:p>
          <a:p>
            <a:pPr>
              <a:buFont typeface="Arial" panose="020B0604020202020204" pitchFamily="34" charset="0"/>
              <a:buChar char="•"/>
            </a:pPr>
            <a:r>
              <a:rPr lang="en-US" dirty="0"/>
              <a:t>False Negative (FN): Incorrectly predicted negative instances.</a:t>
            </a:r>
          </a:p>
          <a:p>
            <a:endParaRPr lang="en-US" dirty="0"/>
          </a:p>
        </p:txBody>
      </p:sp>
      <p:sp>
        <p:nvSpPr>
          <p:cNvPr id="4" name="Slide Number Placeholder 3"/>
          <p:cNvSpPr>
            <a:spLocks noGrp="1"/>
          </p:cNvSpPr>
          <p:nvPr>
            <p:ph type="sldNum" sz="quarter" idx="5"/>
          </p:nvPr>
        </p:nvSpPr>
        <p:spPr/>
        <p:txBody>
          <a:bodyPr/>
          <a:lstStyle/>
          <a:p>
            <a:fld id="{6BB98AFB-CB0D-4DFE-87B9-B4B0D0DE73CD}" type="slidenum">
              <a:rPr lang="en-US" smtClean="0"/>
              <a:t>6</a:t>
            </a:fld>
            <a:endParaRPr lang="en-US" dirty="0"/>
          </a:p>
        </p:txBody>
      </p:sp>
    </p:spTree>
    <p:extLst>
      <p:ext uri="{BB962C8B-B14F-4D97-AF65-F5344CB8AC3E}">
        <p14:creationId xmlns:p14="http://schemas.microsoft.com/office/powerpoint/2010/main" val="4069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used K-means clustering to identify groups of customers with similar demographics, purchasing habits, or credit behaviors.</a:t>
            </a:r>
          </a:p>
          <a:p>
            <a:endParaRPr lang="en-US" dirty="0"/>
          </a:p>
          <a:p>
            <a:r>
              <a:rPr lang="en-US" dirty="0"/>
              <a:t>By clustering customers based on these attributes, creditors can gain insights into different customer segments and tailor their marketing, product offerings, and credit risk assessment strategies to each segment's specific needs and risk profiles.</a:t>
            </a:r>
          </a:p>
          <a:p>
            <a:endParaRPr lang="en-US" dirty="0"/>
          </a:p>
          <a:p>
            <a:r>
              <a:rPr lang="en-US" dirty="0"/>
              <a:t>The </a:t>
            </a:r>
            <a:r>
              <a:rPr lang="en-US" dirty="0" err="1"/>
              <a:t>KneeLocator</a:t>
            </a:r>
            <a:r>
              <a:rPr lang="en-US" dirty="0"/>
              <a:t> was used to identify the "knee" or "elbow" point in a curve, which represents a sudden change in slope or curvature. It is commonly used in K-means machine learning model to determine the optimal number of clusters. – 4 distinct groups of customers were isolated from this data.  The plot is showing the customer distribution in terms of balance and credit limit. </a:t>
            </a:r>
          </a:p>
        </p:txBody>
      </p:sp>
      <p:sp>
        <p:nvSpPr>
          <p:cNvPr id="4" name="Slide Number Placeholder 3"/>
          <p:cNvSpPr>
            <a:spLocks noGrp="1"/>
          </p:cNvSpPr>
          <p:nvPr>
            <p:ph type="sldNum" sz="quarter" idx="5"/>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285181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used for this analysis </a:t>
            </a:r>
            <a:r>
              <a:rPr lang="en-US" b="1" dirty="0"/>
              <a:t>includes various features related to customers' credit and purchasing behaviors, such as balance, purchase amounts, cash advances, and payment patterns.</a:t>
            </a:r>
          </a:p>
          <a:p>
            <a:endParaRPr lang="en-US" dirty="0"/>
          </a:p>
          <a:p>
            <a:r>
              <a:rPr lang="en-US" dirty="0"/>
              <a:t>Customers who exhibit different spending behaviors, customers who frequently make purchases, and customers who rely more on cash advances or have minimal purchase activity are some of the behaviors that can provide creditors with insight to further improve the customization of lending practices. </a:t>
            </a:r>
          </a:p>
          <a:p>
            <a:endParaRPr lang="en-US" dirty="0"/>
          </a:p>
          <a:p>
            <a:r>
              <a:rPr lang="en-US" dirty="0"/>
              <a:t>The same applies to groups of customers with varying payment patterns, such as those who consistently make full payments versus those who make minimum payments.</a:t>
            </a:r>
          </a:p>
          <a:p>
            <a:endParaRPr lang="en-US" dirty="0"/>
          </a:p>
          <a:p>
            <a:r>
              <a:rPr lang="en-US" dirty="0"/>
              <a:t>By understanding these distinct customer segments, creditors can optimize their risk assessments. For instance, they can offer personalized credit limits, specific promotions, or tailored payment plans to better suit the preferences and needs of each customer group.</a:t>
            </a:r>
          </a:p>
        </p:txBody>
      </p:sp>
      <p:sp>
        <p:nvSpPr>
          <p:cNvPr id="4" name="Slide Number Placeholder 3"/>
          <p:cNvSpPr>
            <a:spLocks noGrp="1"/>
          </p:cNvSpPr>
          <p:nvPr>
            <p:ph type="sldNum" sz="quarter" idx="5"/>
          </p:nvPr>
        </p:nvSpPr>
        <p:spPr/>
        <p:txBody>
          <a:bodyPr/>
          <a:lstStyle/>
          <a:p>
            <a:fld id="{6BB98AFB-CB0D-4DFE-87B9-B4B0D0DE73CD}" type="slidenum">
              <a:rPr lang="en-US" smtClean="0"/>
              <a:t>8</a:t>
            </a:fld>
            <a:endParaRPr lang="en-US" dirty="0"/>
          </a:p>
        </p:txBody>
      </p:sp>
    </p:spTree>
    <p:extLst>
      <p:ext uri="{BB962C8B-B14F-4D97-AF65-F5344CB8AC3E}">
        <p14:creationId xmlns:p14="http://schemas.microsoft.com/office/powerpoint/2010/main" val="159921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default risk analysis, we used a data set with purchase and payment behaviors </a:t>
            </a:r>
          </a:p>
          <a:p>
            <a:endParaRPr lang="en-US" dirty="0"/>
          </a:p>
          <a:p>
            <a:r>
              <a:rPr lang="en-US" dirty="0"/>
              <a:t>The heat map showing is showing strong correlations between payments and billing variables . There is also a somewhat strong correlation between age and credit limit – which makes sense as older people have longer credit histories. </a:t>
            </a:r>
          </a:p>
        </p:txBody>
      </p:sp>
      <p:sp>
        <p:nvSpPr>
          <p:cNvPr id="4" name="Slide Number Placeholder 3"/>
          <p:cNvSpPr>
            <a:spLocks noGrp="1"/>
          </p:cNvSpPr>
          <p:nvPr>
            <p:ph type="sldNum" sz="quarter" idx="5"/>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942711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6/16/2023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6/16/2023</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5612" y="990600"/>
            <a:ext cx="6477000" cy="1752600"/>
          </a:xfrm>
        </p:spPr>
        <p:txBody>
          <a:bodyPr anchor="b">
            <a:normAutofit/>
          </a:bodyPr>
          <a:lstStyle/>
          <a:p>
            <a:r>
              <a:rPr lang="en-US" sz="2800" b="0" dirty="0">
                <a:effectLst>
                  <a:outerShdw blurRad="38100" dist="38100" dir="2700000" algn="tl">
                    <a:srgbClr val="000000">
                      <a:alpha val="43137"/>
                    </a:srgbClr>
                  </a:outerShdw>
                </a:effectLst>
              </a:rPr>
              <a:t>Optimizing Credit Risk Assessment:</a:t>
            </a:r>
            <a:br>
              <a:rPr lang="en-US" sz="2800" b="0" dirty="0">
                <a:effectLst>
                  <a:outerShdw blurRad="38100" dist="38100" dir="2700000" algn="tl">
                    <a:srgbClr val="000000">
                      <a:alpha val="43137"/>
                    </a:srgbClr>
                  </a:outerShdw>
                </a:effectLst>
              </a:rPr>
            </a:br>
            <a:r>
              <a:rPr lang="en-US" sz="2800" b="0" dirty="0">
                <a:effectLst>
                  <a:outerShdw blurRad="38100" dist="38100" dir="2700000" algn="tl">
                    <a:srgbClr val="000000">
                      <a:alpha val="43137"/>
                    </a:srgbClr>
                  </a:outerShdw>
                </a:effectLst>
              </a:rPr>
              <a:t>Leveraging Customer Segmentation, Fraud Detection, and Default Risk Analysis</a:t>
            </a:r>
          </a:p>
        </p:txBody>
      </p:sp>
      <p:sp>
        <p:nvSpPr>
          <p:cNvPr id="3" name="Content Placeholder 2"/>
          <p:cNvSpPr>
            <a:spLocks noGrp="1"/>
          </p:cNvSpPr>
          <p:nvPr>
            <p:ph type="subTitle" idx="1"/>
          </p:nvPr>
        </p:nvSpPr>
        <p:spPr>
          <a:xfrm>
            <a:off x="608012" y="3810000"/>
            <a:ext cx="6096000" cy="1295400"/>
          </a:xfrm>
        </p:spPr>
        <p:txBody>
          <a:bodyPr>
            <a:normAutofit/>
          </a:bodyPr>
          <a:lstStyle/>
          <a:p>
            <a:r>
              <a:rPr lang="en-US" sz="1800" dirty="0">
                <a:latin typeface="+mj-lt"/>
              </a:rPr>
              <a:t>IST – 718 Big Data Analytics - Syracuse University</a:t>
            </a:r>
          </a:p>
          <a:p>
            <a:r>
              <a:rPr lang="en-US" sz="1800" dirty="0">
                <a:latin typeface="+mj-lt"/>
              </a:rPr>
              <a:t>Melissa Mosier and Sintia Stabel</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347546"/>
            <a:ext cx="4675188" cy="1125654"/>
          </a:xfrm>
        </p:spPr>
        <p:txBody>
          <a:bodyPr anchor="b">
            <a:normAutofit/>
          </a:bodyPr>
          <a:lstStyle/>
          <a:p>
            <a:r>
              <a:rPr lang="en-US" sz="3000" b="0" dirty="0">
                <a:effectLst>
                  <a:outerShdw blurRad="38100" dist="38100" dir="2700000" algn="tl">
                    <a:srgbClr val="000000">
                      <a:alpha val="43137"/>
                    </a:srgbClr>
                  </a:outerShdw>
                </a:effectLst>
              </a:rPr>
              <a:t>Customer Classification based on Default Risk</a:t>
            </a:r>
          </a:p>
        </p:txBody>
      </p:sp>
      <p:sp>
        <p:nvSpPr>
          <p:cNvPr id="18" name="Content Placeholder 2">
            <a:extLst>
              <a:ext uri="{FF2B5EF4-FFF2-40B4-BE49-F238E27FC236}">
                <a16:creationId xmlns:a16="http://schemas.microsoft.com/office/drawing/2014/main" id="{5502D559-6692-1ACB-2C5C-CF0CC35106F6}"/>
              </a:ext>
            </a:extLst>
          </p:cNvPr>
          <p:cNvSpPr>
            <a:spLocks noGrp="1"/>
          </p:cNvSpPr>
          <p:nvPr>
            <p:ph sz="half" idx="1"/>
          </p:nvPr>
        </p:nvSpPr>
        <p:spPr>
          <a:xfrm>
            <a:off x="455613" y="1981200"/>
            <a:ext cx="5450946" cy="4529254"/>
          </a:xfrm>
        </p:spPr>
        <p:txBody>
          <a:bodyPr>
            <a:normAutofit/>
          </a:bodyPr>
          <a:lstStyle/>
          <a:p>
            <a:r>
              <a:rPr lang="en-US" sz="1700" dirty="0">
                <a:latin typeface="+mj-lt"/>
              </a:rPr>
              <a:t>The data is split into training and testing sets using 40-60% split.</a:t>
            </a:r>
          </a:p>
          <a:p>
            <a:r>
              <a:rPr lang="en-US" sz="1700" dirty="0">
                <a:latin typeface="+mj-lt"/>
              </a:rPr>
              <a:t>The classification report showed an overall accuracy of 0.82</a:t>
            </a:r>
          </a:p>
          <a:p>
            <a:r>
              <a:rPr lang="en-US" sz="1700" dirty="0">
                <a:latin typeface="+mj-lt"/>
              </a:rPr>
              <a:t>Model performed well to predict non-approval(class 0) and struggled to predict approval(class 1)</a:t>
            </a:r>
          </a:p>
          <a:p>
            <a:r>
              <a:rPr lang="en-US" sz="1600" dirty="0">
                <a:latin typeface="+mj-lt"/>
              </a:rPr>
              <a:t>Oversampling and Class Weighting used to solve unbalanced data issues</a:t>
            </a:r>
          </a:p>
          <a:p>
            <a:r>
              <a:rPr lang="en-US" sz="1600" dirty="0">
                <a:latin typeface="+mj-lt"/>
              </a:rPr>
              <a:t>Most important Features were payment 0, bill 1, </a:t>
            </a:r>
            <a:r>
              <a:rPr lang="en-US" sz="1700" dirty="0">
                <a:latin typeface="+mj-lt"/>
              </a:rPr>
              <a:t>followed by age</a:t>
            </a:r>
          </a:p>
        </p:txBody>
      </p:sp>
      <p:pic>
        <p:nvPicPr>
          <p:cNvPr id="5" name="Picture 4">
            <a:extLst>
              <a:ext uri="{FF2B5EF4-FFF2-40B4-BE49-F238E27FC236}">
                <a16:creationId xmlns:a16="http://schemas.microsoft.com/office/drawing/2014/main" id="{E66F6EBD-2229-41F1-25C7-01CC261A63A2}"/>
              </a:ext>
            </a:extLst>
          </p:cNvPr>
          <p:cNvPicPr>
            <a:picLocks noChangeAspect="1"/>
          </p:cNvPicPr>
          <p:nvPr/>
        </p:nvPicPr>
        <p:blipFill>
          <a:blip r:embed="rId3"/>
          <a:stretch>
            <a:fillRect/>
          </a:stretch>
        </p:blipFill>
        <p:spPr>
          <a:xfrm>
            <a:off x="6282267" y="3972984"/>
            <a:ext cx="3718454" cy="255649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0AF6C6FD-A392-5E2B-7A04-DE1CB4C504A0}"/>
              </a:ext>
            </a:extLst>
          </p:cNvPr>
          <p:cNvPicPr>
            <a:picLocks noChangeAspect="1"/>
          </p:cNvPicPr>
          <p:nvPr/>
        </p:nvPicPr>
        <p:blipFill>
          <a:blip r:embed="rId4"/>
          <a:stretch>
            <a:fillRect/>
          </a:stretch>
        </p:blipFill>
        <p:spPr>
          <a:xfrm>
            <a:off x="6282267" y="910373"/>
            <a:ext cx="3718454" cy="29406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074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p>
            <a:r>
              <a:rPr lang="en-US" b="0" dirty="0">
                <a:effectLst>
                  <a:outerShdw blurRad="38100" dist="38100" dir="2700000" algn="tl">
                    <a:srgbClr val="000000">
                      <a:alpha val="43137"/>
                    </a:srgbClr>
                  </a:outerShdw>
                </a:effectLst>
              </a:rPr>
              <a:t>Credit Card Fraud</a:t>
            </a:r>
          </a:p>
        </p:txBody>
      </p:sp>
      <p:pic>
        <p:nvPicPr>
          <p:cNvPr id="5" name="Picture 4">
            <a:extLst>
              <a:ext uri="{FF2B5EF4-FFF2-40B4-BE49-F238E27FC236}">
                <a16:creationId xmlns:a16="http://schemas.microsoft.com/office/drawing/2014/main" id="{76CA9586-56ED-3FFB-FBA8-5EE5F762F1C2}"/>
              </a:ext>
            </a:extLst>
          </p:cNvPr>
          <p:cNvPicPr>
            <a:picLocks noChangeAspect="1"/>
          </p:cNvPicPr>
          <p:nvPr/>
        </p:nvPicPr>
        <p:blipFill>
          <a:blip r:embed="rId2"/>
          <a:stretch>
            <a:fillRect/>
          </a:stretch>
        </p:blipFill>
        <p:spPr>
          <a:xfrm>
            <a:off x="6856412" y="533400"/>
            <a:ext cx="3581400" cy="5531121"/>
          </a:xfrm>
          <a:prstGeom prst="rect">
            <a:avLst/>
          </a:prstGeom>
          <a:ln>
            <a:noFill/>
          </a:ln>
          <a:effectLst>
            <a:softEdge rad="112500"/>
          </a:effectLst>
        </p:spPr>
      </p:pic>
      <p:sp>
        <p:nvSpPr>
          <p:cNvPr id="3" name="Content Placeholder 2"/>
          <p:cNvSpPr>
            <a:spLocks noGrp="1"/>
          </p:cNvSpPr>
          <p:nvPr>
            <p:ph type="body" sz="half" idx="2"/>
          </p:nvPr>
        </p:nvSpPr>
        <p:spPr>
          <a:xfrm>
            <a:off x="1065213" y="2209800"/>
            <a:ext cx="4114800" cy="3810000"/>
          </a:xfrm>
        </p:spPr>
        <p:txBody>
          <a:bodyPr>
            <a:normAutofit/>
          </a:bodyPr>
          <a:lstStyle/>
          <a:p>
            <a:r>
              <a:rPr lang="en-US" dirty="0"/>
              <a:t>Goals were to</a:t>
            </a:r>
          </a:p>
          <a:p>
            <a:pPr marL="342900" indent="-342900">
              <a:buAutoNum type="alphaLcParenR"/>
            </a:pPr>
            <a:r>
              <a:rPr lang="en-US" dirty="0"/>
              <a:t>Identify fraudulent activities, and</a:t>
            </a:r>
          </a:p>
          <a:p>
            <a:pPr marL="342900" indent="-342900">
              <a:buAutoNum type="alphaLcParenR"/>
            </a:pPr>
            <a:r>
              <a:rPr lang="en-US" dirty="0"/>
              <a:t>Find factors that could indicate said activities</a:t>
            </a:r>
          </a:p>
          <a:p>
            <a:pPr marL="342900" indent="-342900">
              <a:buAutoNum type="alphaLcParenR"/>
            </a:pPr>
            <a:endParaRPr lang="en-US" dirty="0"/>
          </a:p>
          <a:p>
            <a:pPr marL="342900" indent="-342900">
              <a:buAutoNum type="alphaLcParenR"/>
            </a:pPr>
            <a:endParaRPr lang="en-US" dirty="0"/>
          </a:p>
          <a:p>
            <a:r>
              <a:rPr lang="en-US" dirty="0"/>
              <a:t>Found no indicators, but built a model to identify fraud. </a:t>
            </a:r>
          </a:p>
        </p:txBody>
      </p:sp>
    </p:spTree>
    <p:extLst>
      <p:ext uri="{BB962C8B-B14F-4D97-AF65-F5344CB8AC3E}">
        <p14:creationId xmlns:p14="http://schemas.microsoft.com/office/powerpoint/2010/main" val="322776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Cleaning</a:t>
            </a:r>
          </a:p>
        </p:txBody>
      </p:sp>
      <p:sp>
        <p:nvSpPr>
          <p:cNvPr id="6" name="Content Placeholder 5"/>
          <p:cNvSpPr>
            <a:spLocks noGrp="1"/>
          </p:cNvSpPr>
          <p:nvPr>
            <p:ph sz="half" idx="1"/>
          </p:nvPr>
        </p:nvSpPr>
        <p:spPr/>
        <p:txBody>
          <a:bodyPr>
            <a:normAutofit/>
          </a:bodyPr>
          <a:lstStyle/>
          <a:p>
            <a:r>
              <a:rPr lang="en-US" dirty="0"/>
              <a:t>Handling </a:t>
            </a:r>
            <a:r>
              <a:rPr lang="en-US" dirty="0" err="1"/>
              <a:t>datetime</a:t>
            </a:r>
            <a:r>
              <a:rPr lang="en-US" dirty="0"/>
              <a:t> </a:t>
            </a:r>
          </a:p>
          <a:p>
            <a:pPr lvl="1"/>
            <a:r>
              <a:rPr lang="en-US" sz="2000" dirty="0" err="1"/>
              <a:t>Trans_date_trans_time</a:t>
            </a:r>
            <a:endParaRPr lang="en-US" sz="2000" dirty="0"/>
          </a:p>
          <a:p>
            <a:pPr lvl="1"/>
            <a:r>
              <a:rPr lang="en-US" sz="2000" dirty="0"/>
              <a:t>Convert </a:t>
            </a:r>
            <a:r>
              <a:rPr lang="en-US" sz="2000" dirty="0" err="1"/>
              <a:t>dob</a:t>
            </a:r>
            <a:r>
              <a:rPr lang="en-US" sz="2000" dirty="0"/>
              <a:t> to Age </a:t>
            </a:r>
          </a:p>
          <a:p>
            <a:pPr marL="45720" indent="0">
              <a:buNone/>
            </a:pPr>
            <a:endParaRPr lang="en-US" dirty="0"/>
          </a:p>
          <a:p>
            <a:r>
              <a:rPr lang="en-US" dirty="0"/>
              <a:t>Categorical &gt; Numeric Variables </a:t>
            </a:r>
          </a:p>
          <a:p>
            <a:pPr lvl="1"/>
            <a:r>
              <a:rPr lang="en-US" sz="2000" dirty="0"/>
              <a:t>Couldn’t dummy “job” (473) or “merchant” (693) </a:t>
            </a:r>
          </a:p>
        </p:txBody>
      </p:sp>
      <p:sp>
        <p:nvSpPr>
          <p:cNvPr id="7" name="Content Placeholder 6"/>
          <p:cNvSpPr>
            <a:spLocks noGrp="1"/>
          </p:cNvSpPr>
          <p:nvPr>
            <p:ph sz="half" idx="2"/>
          </p:nvPr>
        </p:nvSpPr>
        <p:spPr>
          <a:xfrm>
            <a:off x="5652452" y="1595437"/>
            <a:ext cx="4251960" cy="4191000"/>
          </a:xfrm>
        </p:spPr>
        <p:txBody>
          <a:bodyPr/>
          <a:lstStyle/>
          <a:p>
            <a:r>
              <a:rPr lang="en-US" dirty="0"/>
              <a:t>Weighting? </a:t>
            </a:r>
          </a:p>
        </p:txBody>
      </p:sp>
      <p:pic>
        <p:nvPicPr>
          <p:cNvPr id="8" name="Picture 7"/>
          <p:cNvPicPr>
            <a:picLocks noChangeAspect="1"/>
          </p:cNvPicPr>
          <p:nvPr/>
        </p:nvPicPr>
        <p:blipFill>
          <a:blip r:embed="rId2"/>
          <a:stretch>
            <a:fillRect/>
          </a:stretch>
        </p:blipFill>
        <p:spPr>
          <a:xfrm>
            <a:off x="5972451" y="2052637"/>
            <a:ext cx="3053016" cy="2201954"/>
          </a:xfrm>
          <a:prstGeom prst="rect">
            <a:avLst/>
          </a:prstGeom>
        </p:spPr>
      </p:pic>
      <p:pic>
        <p:nvPicPr>
          <p:cNvPr id="9" name="Picture 8"/>
          <p:cNvPicPr>
            <a:picLocks noChangeAspect="1"/>
          </p:cNvPicPr>
          <p:nvPr/>
        </p:nvPicPr>
        <p:blipFill>
          <a:blip r:embed="rId3"/>
          <a:stretch>
            <a:fillRect/>
          </a:stretch>
        </p:blipFill>
        <p:spPr>
          <a:xfrm>
            <a:off x="6405349" y="4414837"/>
            <a:ext cx="2631230" cy="2062163"/>
          </a:xfrm>
          <a:prstGeom prst="rect">
            <a:avLst/>
          </a:prstGeom>
        </p:spPr>
      </p:pic>
    </p:spTree>
    <p:extLst>
      <p:ext uri="{BB962C8B-B14F-4D97-AF65-F5344CB8AC3E}">
        <p14:creationId xmlns:p14="http://schemas.microsoft.com/office/powerpoint/2010/main" val="22198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a:t>
            </a:r>
          </a:p>
        </p:txBody>
      </p:sp>
      <p:sp>
        <p:nvSpPr>
          <p:cNvPr id="3" name="Content Placeholder 2"/>
          <p:cNvSpPr>
            <a:spLocks noGrp="1"/>
          </p:cNvSpPr>
          <p:nvPr>
            <p:ph sz="half" idx="1"/>
          </p:nvPr>
        </p:nvSpPr>
        <p:spPr/>
        <p:txBody>
          <a:bodyPr/>
          <a:lstStyle/>
          <a:p>
            <a:r>
              <a:rPr lang="en-US" dirty="0"/>
              <a:t>Merchant</a:t>
            </a:r>
          </a:p>
          <a:p>
            <a:r>
              <a:rPr lang="en-US" dirty="0"/>
              <a:t>Job</a:t>
            </a:r>
          </a:p>
          <a:p>
            <a:r>
              <a:rPr lang="en-US" dirty="0"/>
              <a:t>State</a:t>
            </a:r>
          </a:p>
          <a:p>
            <a:endParaRPr lang="en-US" dirty="0"/>
          </a:p>
          <a:p>
            <a:r>
              <a:rPr lang="en-US" dirty="0"/>
              <a:t>No trends </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4965699" y="61912"/>
            <a:ext cx="4238625" cy="6734175"/>
          </a:xfrm>
          <a:prstGeom prst="rect">
            <a:avLst/>
          </a:prstGeom>
        </p:spPr>
      </p:pic>
      <p:pic>
        <p:nvPicPr>
          <p:cNvPr id="8" name="Picture 7"/>
          <p:cNvPicPr>
            <a:picLocks noChangeAspect="1"/>
          </p:cNvPicPr>
          <p:nvPr/>
        </p:nvPicPr>
        <p:blipFill>
          <a:blip r:embed="rId3"/>
          <a:stretch>
            <a:fillRect/>
          </a:stretch>
        </p:blipFill>
        <p:spPr>
          <a:xfrm>
            <a:off x="5722937" y="80962"/>
            <a:ext cx="4791075" cy="6696075"/>
          </a:xfrm>
          <a:prstGeom prst="rect">
            <a:avLst/>
          </a:prstGeom>
        </p:spPr>
      </p:pic>
      <p:pic>
        <p:nvPicPr>
          <p:cNvPr id="9" name="Picture 8"/>
          <p:cNvPicPr>
            <a:picLocks noChangeAspect="1"/>
          </p:cNvPicPr>
          <p:nvPr/>
        </p:nvPicPr>
        <p:blipFill>
          <a:blip r:embed="rId4"/>
          <a:stretch>
            <a:fillRect/>
          </a:stretch>
        </p:blipFill>
        <p:spPr>
          <a:xfrm>
            <a:off x="5340984" y="838199"/>
            <a:ext cx="6609055" cy="5181600"/>
          </a:xfrm>
          <a:prstGeom prst="rect">
            <a:avLst/>
          </a:prstGeom>
        </p:spPr>
      </p:pic>
    </p:spTree>
    <p:extLst>
      <p:ext uri="{BB962C8B-B14F-4D97-AF65-F5344CB8AC3E}">
        <p14:creationId xmlns:p14="http://schemas.microsoft.com/office/powerpoint/2010/main" val="283906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a:t>
            </a:r>
          </a:p>
        </p:txBody>
      </p:sp>
      <p:sp>
        <p:nvSpPr>
          <p:cNvPr id="3" name="Content Placeholder 2"/>
          <p:cNvSpPr>
            <a:spLocks noGrp="1"/>
          </p:cNvSpPr>
          <p:nvPr>
            <p:ph sz="half" idx="1"/>
          </p:nvPr>
        </p:nvSpPr>
        <p:spPr/>
        <p:txBody>
          <a:bodyPr/>
          <a:lstStyle/>
          <a:p>
            <a:r>
              <a:rPr lang="en-US" dirty="0"/>
              <a:t>Interesting that groceries</a:t>
            </a:r>
            <a:br>
              <a:rPr lang="en-US" dirty="0"/>
            </a:br>
            <a:r>
              <a:rPr lang="en-US" dirty="0"/>
              <a:t>were a common purchase</a:t>
            </a:r>
            <a:br>
              <a:rPr lang="en-US" dirty="0"/>
            </a:br>
            <a:r>
              <a:rPr lang="en-US" dirty="0"/>
              <a:t>with fraudulent transactions. </a:t>
            </a:r>
          </a:p>
          <a:p>
            <a:r>
              <a:rPr lang="en-US" dirty="0"/>
              <a:t>Otherwise, predictably,</a:t>
            </a:r>
            <a:br>
              <a:rPr lang="en-US" dirty="0"/>
            </a:br>
            <a:r>
              <a:rPr lang="en-US" dirty="0"/>
              <a:t>online purchases. </a:t>
            </a:r>
          </a:p>
        </p:txBody>
      </p:sp>
      <p:sp>
        <p:nvSpPr>
          <p:cNvPr id="4" name="Content Placeholder 3"/>
          <p:cNvSpPr>
            <a:spLocks noGrp="1"/>
          </p:cNvSpPr>
          <p:nvPr>
            <p:ph sz="half" idx="2"/>
          </p:nvPr>
        </p:nvSpPr>
        <p:spPr>
          <a:xfrm>
            <a:off x="6049629" y="1219200"/>
            <a:ext cx="4251960" cy="4191000"/>
          </a:xfrm>
        </p:spPr>
        <p:txBody>
          <a:bodyPr/>
          <a:lstStyle/>
          <a:p>
            <a:endParaRPr lang="en-US"/>
          </a:p>
        </p:txBody>
      </p:sp>
      <p:pic>
        <p:nvPicPr>
          <p:cNvPr id="5" name="Picture 4"/>
          <p:cNvPicPr>
            <a:picLocks noChangeAspect="1"/>
          </p:cNvPicPr>
          <p:nvPr/>
        </p:nvPicPr>
        <p:blipFill>
          <a:blip r:embed="rId2"/>
          <a:stretch>
            <a:fillRect/>
          </a:stretch>
        </p:blipFill>
        <p:spPr>
          <a:xfrm>
            <a:off x="4850643" y="1243263"/>
            <a:ext cx="6272969" cy="3062288"/>
          </a:xfrm>
          <a:prstGeom prst="rect">
            <a:avLst/>
          </a:prstGeom>
        </p:spPr>
      </p:pic>
      <p:pic>
        <p:nvPicPr>
          <p:cNvPr id="6" name="Picture 5"/>
          <p:cNvPicPr>
            <a:picLocks noChangeAspect="1"/>
          </p:cNvPicPr>
          <p:nvPr/>
        </p:nvPicPr>
        <p:blipFill>
          <a:blip r:embed="rId3"/>
          <a:stretch>
            <a:fillRect/>
          </a:stretch>
        </p:blipFill>
        <p:spPr>
          <a:xfrm>
            <a:off x="5413132" y="2096251"/>
            <a:ext cx="5524954" cy="3309938"/>
          </a:xfrm>
          <a:prstGeom prst="rect">
            <a:avLst/>
          </a:prstGeom>
        </p:spPr>
      </p:pic>
    </p:spTree>
    <p:extLst>
      <p:ext uri="{BB962C8B-B14F-4D97-AF65-F5344CB8AC3E}">
        <p14:creationId xmlns:p14="http://schemas.microsoft.com/office/powerpoint/2010/main" val="210735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Correlations</a:t>
            </a:r>
          </a:p>
        </p:txBody>
      </p:sp>
      <p:sp>
        <p:nvSpPr>
          <p:cNvPr id="3" name="Content Placeholder 2"/>
          <p:cNvSpPr>
            <a:spLocks noGrp="1"/>
          </p:cNvSpPr>
          <p:nvPr>
            <p:ph sz="half" idx="1"/>
          </p:nvPr>
        </p:nvSpPr>
        <p:spPr/>
        <p:txBody>
          <a:bodyPr/>
          <a:lstStyle/>
          <a:p>
            <a:r>
              <a:rPr lang="en-US" dirty="0"/>
              <a:t>The one thing that is for sure:</a:t>
            </a:r>
            <a:br>
              <a:rPr lang="en-US" dirty="0"/>
            </a:br>
            <a:r>
              <a:rPr lang="en-US" b="1" dirty="0"/>
              <a:t>People are spending MONEY when engaging in fraudulent activity.</a:t>
            </a:r>
          </a:p>
          <a:p>
            <a:endParaRPr lang="en-US" dirty="0"/>
          </a:p>
          <a:p>
            <a:r>
              <a:rPr lang="en-US" i="1" dirty="0">
                <a:solidFill>
                  <a:schemeClr val="accent1"/>
                </a:solidFill>
              </a:rPr>
              <a:t>Show them the R!</a:t>
            </a:r>
          </a:p>
          <a:p>
            <a:endParaRPr lang="en-US" i="1" dirty="0">
              <a:solidFill>
                <a:schemeClr val="accent1"/>
              </a:solidFill>
            </a:endParaRPr>
          </a:p>
          <a:p>
            <a:r>
              <a:rPr lang="en-US" dirty="0"/>
              <a:t>And more than likely they are making those purchases online. </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5947515" y="1311274"/>
            <a:ext cx="3581400" cy="2562225"/>
          </a:xfrm>
          <a:prstGeom prst="rect">
            <a:avLst/>
          </a:prstGeom>
        </p:spPr>
      </p:pic>
      <p:pic>
        <p:nvPicPr>
          <p:cNvPr id="6" name="Picture 5"/>
          <p:cNvPicPr>
            <a:picLocks noChangeAspect="1"/>
          </p:cNvPicPr>
          <p:nvPr/>
        </p:nvPicPr>
        <p:blipFill>
          <a:blip r:embed="rId3"/>
          <a:stretch>
            <a:fillRect/>
          </a:stretch>
        </p:blipFill>
        <p:spPr>
          <a:xfrm>
            <a:off x="6095153" y="4102099"/>
            <a:ext cx="3286125" cy="2133600"/>
          </a:xfrm>
          <a:prstGeom prst="rect">
            <a:avLst/>
          </a:prstGeom>
        </p:spPr>
      </p:pic>
    </p:spTree>
    <p:extLst>
      <p:ext uri="{BB962C8B-B14F-4D97-AF65-F5344CB8AC3E}">
        <p14:creationId xmlns:p14="http://schemas.microsoft.com/office/powerpoint/2010/main" val="420557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Model</a:t>
            </a:r>
          </a:p>
        </p:txBody>
      </p:sp>
      <p:sp>
        <p:nvSpPr>
          <p:cNvPr id="3" name="Content Placeholder 2"/>
          <p:cNvSpPr>
            <a:spLocks noGrp="1"/>
          </p:cNvSpPr>
          <p:nvPr>
            <p:ph sz="half" idx="1"/>
          </p:nvPr>
        </p:nvSpPr>
        <p:spPr/>
        <p:txBody>
          <a:bodyPr/>
          <a:lstStyle/>
          <a:p>
            <a:r>
              <a:rPr lang="en-US" dirty="0"/>
              <a:t>Model was able to predict fraud</a:t>
            </a:r>
          </a:p>
          <a:p>
            <a:endParaRPr lang="en-US" dirty="0"/>
          </a:p>
          <a:p>
            <a:r>
              <a:rPr lang="en-US" dirty="0"/>
              <a:t>Amount</a:t>
            </a:r>
          </a:p>
          <a:p>
            <a:pPr lvl="1"/>
            <a:r>
              <a:rPr lang="en-US" sz="2000" dirty="0" err="1"/>
              <a:t>Merch</a:t>
            </a:r>
            <a:endParaRPr lang="en-US" sz="2000" dirty="0"/>
          </a:p>
          <a:p>
            <a:pPr lvl="2"/>
            <a:r>
              <a:rPr lang="en-US" sz="2000" dirty="0"/>
              <a:t>Zip, city pop</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5595225" y="1787525"/>
            <a:ext cx="3505200" cy="2038350"/>
          </a:xfrm>
          <a:prstGeom prst="rect">
            <a:avLst/>
          </a:prstGeom>
        </p:spPr>
      </p:pic>
      <p:pic>
        <p:nvPicPr>
          <p:cNvPr id="6" name="Picture 5"/>
          <p:cNvPicPr>
            <a:picLocks noChangeAspect="1"/>
          </p:cNvPicPr>
          <p:nvPr/>
        </p:nvPicPr>
        <p:blipFill>
          <a:blip r:embed="rId3"/>
          <a:stretch>
            <a:fillRect/>
          </a:stretch>
        </p:blipFill>
        <p:spPr>
          <a:xfrm>
            <a:off x="5595225" y="3890433"/>
            <a:ext cx="3624943" cy="1828800"/>
          </a:xfrm>
          <a:prstGeom prst="rect">
            <a:avLst/>
          </a:prstGeom>
        </p:spPr>
      </p:pic>
    </p:spTree>
    <p:extLst>
      <p:ext uri="{BB962C8B-B14F-4D97-AF65-F5344CB8AC3E}">
        <p14:creationId xmlns:p14="http://schemas.microsoft.com/office/powerpoint/2010/main" val="254532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Series</a:t>
            </a:r>
          </a:p>
        </p:txBody>
      </p:sp>
      <p:sp>
        <p:nvSpPr>
          <p:cNvPr id="3" name="Content Placeholder 2"/>
          <p:cNvSpPr>
            <a:spLocks noGrp="1"/>
          </p:cNvSpPr>
          <p:nvPr>
            <p:ph sz="half" idx="1"/>
          </p:nvPr>
        </p:nvSpPr>
        <p:spPr/>
        <p:txBody>
          <a:bodyPr/>
          <a:lstStyle/>
          <a:p>
            <a:r>
              <a:rPr lang="en-US" dirty="0"/>
              <a:t>From end of June,</a:t>
            </a:r>
            <a:br>
              <a:rPr lang="en-US" dirty="0"/>
            </a:br>
            <a:r>
              <a:rPr lang="en-US" dirty="0"/>
              <a:t>2020 to December, 2021</a:t>
            </a:r>
          </a:p>
          <a:p>
            <a:r>
              <a:rPr lang="en-US" dirty="0"/>
              <a:t>Thought we saw trends,</a:t>
            </a:r>
            <a:br>
              <a:rPr lang="en-US" dirty="0"/>
            </a:br>
            <a:r>
              <a:rPr lang="en-US" dirty="0"/>
              <a:t>apparently not.</a:t>
            </a:r>
          </a:p>
          <a:p>
            <a:pPr lvl="1"/>
            <a:r>
              <a:rPr lang="en-US" sz="2000" dirty="0"/>
              <a:t>ADF = -12</a:t>
            </a:r>
          </a:p>
          <a:p>
            <a:r>
              <a:rPr lang="en-US" dirty="0"/>
              <a:t>Lack of data</a:t>
            </a:r>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6246812" y="353219"/>
            <a:ext cx="4165797" cy="2773362"/>
          </a:xfrm>
          <a:prstGeom prst="rect">
            <a:avLst/>
          </a:prstGeom>
        </p:spPr>
      </p:pic>
      <p:pic>
        <p:nvPicPr>
          <p:cNvPr id="7" name="Picture 6"/>
          <p:cNvPicPr>
            <a:picLocks noChangeAspect="1"/>
          </p:cNvPicPr>
          <p:nvPr/>
        </p:nvPicPr>
        <p:blipFill>
          <a:blip r:embed="rId3"/>
          <a:stretch>
            <a:fillRect/>
          </a:stretch>
        </p:blipFill>
        <p:spPr>
          <a:xfrm>
            <a:off x="5381624" y="3449240"/>
            <a:ext cx="6534150" cy="2247900"/>
          </a:xfrm>
          <a:prstGeom prst="rect">
            <a:avLst/>
          </a:prstGeom>
        </p:spPr>
      </p:pic>
    </p:spTree>
    <p:extLst>
      <p:ext uri="{BB962C8B-B14F-4D97-AF65-F5344CB8AC3E}">
        <p14:creationId xmlns:p14="http://schemas.microsoft.com/office/powerpoint/2010/main" val="36529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sz="half" idx="1"/>
          </p:nvPr>
        </p:nvSpPr>
        <p:spPr/>
        <p:txBody>
          <a:bodyPr>
            <a:normAutofit lnSpcReduction="10000"/>
          </a:bodyPr>
          <a:lstStyle/>
          <a:p>
            <a:r>
              <a:rPr lang="en-US" dirty="0"/>
              <a:t>Approval: 186k income, 41 years</a:t>
            </a:r>
          </a:p>
          <a:p>
            <a:pPr lvl="1"/>
            <a:r>
              <a:rPr lang="en-US" dirty="0"/>
              <a:t>Age, years employed, account length</a:t>
            </a:r>
          </a:p>
          <a:p>
            <a:r>
              <a:rPr lang="en-US" dirty="0"/>
              <a:t>Approval depends on customers who…</a:t>
            </a:r>
          </a:p>
          <a:p>
            <a:pPr lvl="1"/>
            <a:r>
              <a:rPr lang="en-US" dirty="0"/>
              <a:t>Exhibit different spending behaviors</a:t>
            </a:r>
          </a:p>
          <a:p>
            <a:pPr lvl="1"/>
            <a:r>
              <a:rPr lang="en-US" dirty="0"/>
              <a:t>Frequently make purchases</a:t>
            </a:r>
          </a:p>
          <a:p>
            <a:pPr lvl="1"/>
            <a:r>
              <a:rPr lang="en-US" dirty="0"/>
              <a:t>Rely more on cash advances </a:t>
            </a:r>
          </a:p>
          <a:p>
            <a:pPr lvl="1"/>
            <a:r>
              <a:rPr lang="en-US" dirty="0"/>
              <a:t>Have minimal purchase activity </a:t>
            </a:r>
          </a:p>
          <a:p>
            <a:pPr lvl="1"/>
            <a:r>
              <a:rPr lang="en-US" dirty="0"/>
              <a:t>Consistently make full payments versus those who make minimum payments.</a:t>
            </a:r>
          </a:p>
          <a:p>
            <a:endParaRPr lang="en-US" dirty="0"/>
          </a:p>
        </p:txBody>
      </p:sp>
      <p:sp>
        <p:nvSpPr>
          <p:cNvPr id="4" name="Content Placeholder 3"/>
          <p:cNvSpPr>
            <a:spLocks noGrp="1"/>
          </p:cNvSpPr>
          <p:nvPr>
            <p:ph sz="half" idx="2"/>
          </p:nvPr>
        </p:nvSpPr>
        <p:spPr/>
        <p:txBody>
          <a:bodyPr>
            <a:normAutofit lnSpcReduction="10000"/>
          </a:bodyPr>
          <a:lstStyle/>
          <a:p>
            <a:r>
              <a:rPr lang="en-US" dirty="0"/>
              <a:t>Risk of default:</a:t>
            </a:r>
          </a:p>
          <a:p>
            <a:pPr lvl="1"/>
            <a:r>
              <a:rPr lang="en-US" dirty="0"/>
              <a:t>Payment and bills variables</a:t>
            </a:r>
          </a:p>
          <a:p>
            <a:pPr lvl="1"/>
            <a:r>
              <a:rPr lang="en-US" dirty="0"/>
              <a:t>Age and balance limit</a:t>
            </a:r>
          </a:p>
          <a:p>
            <a:endParaRPr lang="en-US" dirty="0"/>
          </a:p>
          <a:p>
            <a:r>
              <a:rPr lang="en-US" dirty="0"/>
              <a:t>Fraud can’t be reliably predicted</a:t>
            </a:r>
          </a:p>
          <a:p>
            <a:pPr lvl="1"/>
            <a:r>
              <a:rPr lang="en-US" dirty="0"/>
              <a:t>Jury is still out on time of year</a:t>
            </a:r>
          </a:p>
          <a:p>
            <a:pPr lvl="1"/>
            <a:r>
              <a:rPr lang="en-US" dirty="0"/>
              <a:t>Amount and category can indicate fraud </a:t>
            </a:r>
          </a:p>
        </p:txBody>
      </p:sp>
    </p:spTree>
    <p:extLst>
      <p:ext uri="{BB962C8B-B14F-4D97-AF65-F5344CB8AC3E}">
        <p14:creationId xmlns:p14="http://schemas.microsoft.com/office/powerpoint/2010/main" val="309229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outerShdw blurRad="38100" dist="38100" dir="2700000" algn="tl">
                    <a:srgbClr val="000000">
                      <a:alpha val="43137"/>
                    </a:srgbClr>
                  </a:outerShdw>
                </a:effectLst>
              </a:rPr>
              <a:t>Introduction </a:t>
            </a:r>
          </a:p>
        </p:txBody>
      </p:sp>
      <p:sp>
        <p:nvSpPr>
          <p:cNvPr id="3" name="Content Placeholder 2"/>
          <p:cNvSpPr>
            <a:spLocks noGrp="1"/>
          </p:cNvSpPr>
          <p:nvPr>
            <p:ph idx="1"/>
          </p:nvPr>
        </p:nvSpPr>
        <p:spPr/>
        <p:txBody>
          <a:bodyPr>
            <a:normAutofit/>
          </a:bodyPr>
          <a:lstStyle/>
          <a:p>
            <a:r>
              <a:rPr lang="en-US" sz="1600" dirty="0">
                <a:latin typeface="+mj-lt"/>
              </a:rPr>
              <a:t>Exploring innovative approaches in credit risk assessment to enhance understanding of customers' credit behavior.</a:t>
            </a:r>
          </a:p>
          <a:p>
            <a:r>
              <a:rPr lang="en-US" sz="1600" dirty="0">
                <a:latin typeface="+mj-lt"/>
              </a:rPr>
              <a:t>Examining the potential of customer segmentation, fraud detection, and default risk analysis as powerful tools in credit risk assessment. </a:t>
            </a:r>
          </a:p>
          <a:p>
            <a:r>
              <a:rPr lang="en-US" sz="1600" dirty="0">
                <a:latin typeface="+mj-lt"/>
              </a:rPr>
              <a:t>Gaining valuable insights into distinct customer groups with similar credit behavior patterns through customer segmentation.</a:t>
            </a:r>
          </a:p>
          <a:p>
            <a:r>
              <a:rPr lang="en-US" sz="1600" dirty="0">
                <a:latin typeface="+mj-lt"/>
              </a:rPr>
              <a:t>Detecting potential instances of fraudulent activities using advanced fraud detection techniques.</a:t>
            </a:r>
          </a:p>
          <a:p>
            <a:r>
              <a:rPr lang="en-US" sz="1600" dirty="0">
                <a:latin typeface="+mj-lt"/>
              </a:rPr>
              <a:t>Refining credit risk models, fortifying risk management strategies, and optimizing lending policies and procedures for informed decision-making</a:t>
            </a:r>
          </a:p>
          <a:p>
            <a:endParaRPr lang="en-US" sz="1600" dirty="0">
              <a:latin typeface="+mj-lt"/>
            </a:endParaRPr>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1"/>
            <a:ext cx="5029200" cy="1752600"/>
          </a:xfrm>
        </p:spPr>
        <p:txBody>
          <a:bodyPr anchor="b">
            <a:normAutofit/>
          </a:bodyPr>
          <a:lstStyle/>
          <a:p>
            <a:r>
              <a:rPr lang="en-US" sz="3300" b="0" dirty="0">
                <a:effectLst>
                  <a:outerShdw blurRad="38100" dist="38100" dir="2700000" algn="tl">
                    <a:srgbClr val="000000">
                      <a:alpha val="43137"/>
                    </a:srgbClr>
                  </a:outerShdw>
                </a:effectLst>
              </a:rPr>
              <a:t>About</a:t>
            </a:r>
            <a:r>
              <a:rPr lang="en-US" sz="3300" dirty="0"/>
              <a:t> </a:t>
            </a:r>
            <a:r>
              <a:rPr lang="en-US" sz="3300" b="0" dirty="0">
                <a:effectLst>
                  <a:outerShdw blurRad="38100" dist="38100" dir="2700000" algn="tl">
                    <a:srgbClr val="000000">
                      <a:alpha val="43137"/>
                    </a:srgbClr>
                  </a:outerShdw>
                </a:effectLst>
              </a:rPr>
              <a:t>the Data</a:t>
            </a:r>
          </a:p>
        </p:txBody>
      </p:sp>
      <p:sp>
        <p:nvSpPr>
          <p:cNvPr id="3" name="Content Placeholder 2"/>
          <p:cNvSpPr>
            <a:spLocks noGrp="1"/>
          </p:cNvSpPr>
          <p:nvPr>
            <p:ph type="subTitle" idx="1"/>
          </p:nvPr>
        </p:nvSpPr>
        <p:spPr>
          <a:xfrm>
            <a:off x="1065212" y="2667001"/>
            <a:ext cx="5029201" cy="2819400"/>
          </a:xfrm>
        </p:spPr>
        <p:txBody>
          <a:bodyPr>
            <a:normAutofit/>
          </a:bodyPr>
          <a:lstStyle/>
          <a:p>
            <a:pPr>
              <a:buFont typeface="Arial" panose="020B0604020202020204" pitchFamily="34" charset="0"/>
              <a:buChar char="•"/>
            </a:pPr>
            <a:r>
              <a:rPr lang="en-US" sz="1600" dirty="0">
                <a:latin typeface="+mj-lt"/>
              </a:rPr>
              <a:t> </a:t>
            </a:r>
            <a:r>
              <a:rPr lang="en-US" sz="1800" dirty="0">
                <a:latin typeface="+mj-lt"/>
              </a:rPr>
              <a:t>Obtained data from Kaggle.com containing credit card datasets for analysis.</a:t>
            </a:r>
          </a:p>
          <a:p>
            <a:pPr>
              <a:buFont typeface="Arial" panose="020B0604020202020204" pitchFamily="34" charset="0"/>
              <a:buChar char="•"/>
            </a:pPr>
            <a:r>
              <a:rPr lang="en-US" sz="1800" dirty="0">
                <a:latin typeface="+mj-lt"/>
              </a:rPr>
              <a:t> Minimal cleaning was required as the data was already in a structured format within the CSV files.</a:t>
            </a:r>
          </a:p>
          <a:p>
            <a:pPr>
              <a:buFont typeface="Arial" panose="020B0604020202020204" pitchFamily="34" charset="0"/>
              <a:buChar char="•"/>
            </a:pPr>
            <a:r>
              <a:rPr lang="en-US" sz="1800" dirty="0">
                <a:latin typeface="+mj-lt"/>
              </a:rPr>
              <a:t> Pre-processing steps included filling in missing values, data transformation, and normalization to ensure data quality and consistency.</a:t>
            </a:r>
          </a:p>
          <a:p>
            <a:endParaRPr lang="en-US" dirty="0"/>
          </a:p>
        </p:txBody>
      </p:sp>
      <p:pic>
        <p:nvPicPr>
          <p:cNvPr id="4" name="Picture 3">
            <a:extLst>
              <a:ext uri="{FF2B5EF4-FFF2-40B4-BE49-F238E27FC236}">
                <a16:creationId xmlns:a16="http://schemas.microsoft.com/office/drawing/2014/main" id="{37A21070-B0AB-F3AD-C62C-0FAE7C35170D}"/>
              </a:ext>
            </a:extLst>
          </p:cNvPr>
          <p:cNvPicPr>
            <a:picLocks noChangeAspect="1"/>
          </p:cNvPicPr>
          <p:nvPr/>
        </p:nvPicPr>
        <p:blipFill rotWithShape="1">
          <a:blip r:embed="rId3"/>
          <a:srcRect l="28283" r="7818" b="2"/>
          <a:stretch/>
        </p:blipFill>
        <p:spPr>
          <a:xfrm>
            <a:off x="6094412" y="-99182"/>
            <a:ext cx="6094413" cy="6965044"/>
          </a:xfrm>
          <a:prstGeom prst="rect">
            <a:avLst/>
          </a:prstGeom>
          <a:ln>
            <a:noFill/>
          </a:ln>
          <a:effectLst>
            <a:softEdge rad="112500"/>
          </a:effectLst>
        </p:spPr>
      </p:pic>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3BE8-2D04-A7FD-140A-036EAA857B8A}"/>
              </a:ext>
            </a:extLst>
          </p:cNvPr>
          <p:cNvSpPr>
            <a:spLocks noGrp="1"/>
          </p:cNvSpPr>
          <p:nvPr>
            <p:ph type="title"/>
          </p:nvPr>
        </p:nvSpPr>
        <p:spPr/>
        <p:txBody>
          <a:bodyPr/>
          <a:lstStyle/>
          <a:p>
            <a:pPr algn="r"/>
            <a:r>
              <a:rPr lang="en-US" b="0" dirty="0">
                <a:effectLst>
                  <a:outerShdw blurRad="38100" dist="38100" dir="2700000" algn="tl">
                    <a:srgbClr val="000000">
                      <a:alpha val="43137"/>
                    </a:srgbClr>
                  </a:outerShdw>
                </a:effectLst>
              </a:rPr>
              <a:t>Customer Segmentation and Credit Approval Analysis</a:t>
            </a:r>
          </a:p>
        </p:txBody>
      </p:sp>
      <p:sp>
        <p:nvSpPr>
          <p:cNvPr id="3" name="Text Placeholder 2">
            <a:extLst>
              <a:ext uri="{FF2B5EF4-FFF2-40B4-BE49-F238E27FC236}">
                <a16:creationId xmlns:a16="http://schemas.microsoft.com/office/drawing/2014/main" id="{F64E5867-4FE4-CE6A-BEA2-77B506CC09DB}"/>
              </a:ext>
            </a:extLst>
          </p:cNvPr>
          <p:cNvSpPr>
            <a:spLocks noGrp="1"/>
          </p:cNvSpPr>
          <p:nvPr>
            <p:ph type="body" idx="1"/>
          </p:nvPr>
        </p:nvSpPr>
        <p:spPr>
          <a:xfrm>
            <a:off x="1065213" y="1752601"/>
            <a:ext cx="4251960" cy="1295400"/>
          </a:xfrm>
        </p:spPr>
        <p:txBody>
          <a:bodyPr>
            <a:normAutofit/>
          </a:bodyPr>
          <a:lstStyle/>
          <a:p>
            <a:r>
              <a:rPr lang="en-US" sz="1600" dirty="0">
                <a:latin typeface="+mj-lt"/>
              </a:rPr>
              <a:t>Income range of min income 27K, max 1.575 Mill. The average income of approved customers was 186 K</a:t>
            </a:r>
          </a:p>
        </p:txBody>
      </p:sp>
      <p:pic>
        <p:nvPicPr>
          <p:cNvPr id="10" name="Content Placeholder 9">
            <a:extLst>
              <a:ext uri="{FF2B5EF4-FFF2-40B4-BE49-F238E27FC236}">
                <a16:creationId xmlns:a16="http://schemas.microsoft.com/office/drawing/2014/main" id="{FCC3E1E2-1967-047E-84C5-58E844CF7BBF}"/>
              </a:ext>
            </a:extLst>
          </p:cNvPr>
          <p:cNvPicPr>
            <a:picLocks noGrp="1" noChangeAspect="1"/>
          </p:cNvPicPr>
          <p:nvPr>
            <p:ph sz="half" idx="2"/>
          </p:nvPr>
        </p:nvPicPr>
        <p:blipFill>
          <a:blip r:embed="rId3"/>
          <a:stretch>
            <a:fillRect/>
          </a:stretch>
        </p:blipFill>
        <p:spPr>
          <a:xfrm>
            <a:off x="1065211" y="3329725"/>
            <a:ext cx="4251325" cy="2966998"/>
          </a:xfrm>
          <a:prstGeom prst="rect">
            <a:avLst/>
          </a:prstGeom>
          <a:ln>
            <a:no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3B78A8EF-C527-84CC-6DE6-1FD13D59E5BB}"/>
              </a:ext>
            </a:extLst>
          </p:cNvPr>
          <p:cNvSpPr>
            <a:spLocks noGrp="1"/>
          </p:cNvSpPr>
          <p:nvPr>
            <p:ph type="body" sz="quarter" idx="3"/>
          </p:nvPr>
        </p:nvSpPr>
        <p:spPr>
          <a:xfrm>
            <a:off x="5500688" y="1879599"/>
            <a:ext cx="4251960" cy="685801"/>
          </a:xfrm>
        </p:spPr>
        <p:txBody>
          <a:bodyPr>
            <a:normAutofit/>
          </a:bodyPr>
          <a:lstStyle/>
          <a:p>
            <a:r>
              <a:rPr lang="en-US" sz="1600" dirty="0">
                <a:latin typeface="+mj-lt"/>
              </a:rPr>
              <a:t>Age is evenly distributed with a mean age of 41.2 years</a:t>
            </a:r>
          </a:p>
        </p:txBody>
      </p:sp>
      <p:pic>
        <p:nvPicPr>
          <p:cNvPr id="8" name="Content Placeholder 7">
            <a:extLst>
              <a:ext uri="{FF2B5EF4-FFF2-40B4-BE49-F238E27FC236}">
                <a16:creationId xmlns:a16="http://schemas.microsoft.com/office/drawing/2014/main" id="{C6049DC8-2383-4B62-1DF7-53E00D292372}"/>
              </a:ext>
            </a:extLst>
          </p:cNvPr>
          <p:cNvPicPr>
            <a:picLocks noGrp="1" noChangeAspect="1"/>
          </p:cNvPicPr>
          <p:nvPr>
            <p:ph sz="quarter" idx="4"/>
          </p:nvPr>
        </p:nvPicPr>
        <p:blipFill>
          <a:blip r:embed="rId4"/>
          <a:stretch>
            <a:fillRect/>
          </a:stretch>
        </p:blipFill>
        <p:spPr>
          <a:xfrm>
            <a:off x="5501005" y="3357794"/>
            <a:ext cx="4251325" cy="29389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131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347546"/>
            <a:ext cx="8686802" cy="643054"/>
          </a:xfrm>
        </p:spPr>
        <p:txBody>
          <a:bodyPr anchor="b">
            <a:normAutofit/>
          </a:bodyPr>
          <a:lstStyle/>
          <a:p>
            <a:r>
              <a:rPr lang="en-US" b="0" dirty="0">
                <a:effectLst>
                  <a:outerShdw blurRad="38100" dist="38100" dir="2700000" algn="tl">
                    <a:srgbClr val="000000">
                      <a:alpha val="43137"/>
                    </a:srgbClr>
                  </a:outerShdw>
                </a:effectLst>
              </a:rPr>
              <a:t>Random Forest for Segmentation</a:t>
            </a:r>
          </a:p>
        </p:txBody>
      </p:sp>
      <p:sp>
        <p:nvSpPr>
          <p:cNvPr id="18" name="Content Placeholder 2">
            <a:extLst>
              <a:ext uri="{FF2B5EF4-FFF2-40B4-BE49-F238E27FC236}">
                <a16:creationId xmlns:a16="http://schemas.microsoft.com/office/drawing/2014/main" id="{5502D559-6692-1ACB-2C5C-CF0CC35106F6}"/>
              </a:ext>
            </a:extLst>
          </p:cNvPr>
          <p:cNvSpPr>
            <a:spLocks noGrp="1"/>
          </p:cNvSpPr>
          <p:nvPr>
            <p:ph sz="half" idx="1"/>
          </p:nvPr>
        </p:nvSpPr>
        <p:spPr>
          <a:xfrm>
            <a:off x="1089272" y="1676400"/>
            <a:ext cx="4251960" cy="4834054"/>
          </a:xfrm>
        </p:spPr>
        <p:txBody>
          <a:bodyPr>
            <a:normAutofit/>
          </a:bodyPr>
          <a:lstStyle/>
          <a:p>
            <a:r>
              <a:rPr lang="en-US" sz="1700" dirty="0">
                <a:latin typeface="+mj-lt"/>
              </a:rPr>
              <a:t>The data is split into training and testing sets using 50% split.</a:t>
            </a:r>
          </a:p>
          <a:p>
            <a:r>
              <a:rPr lang="en-US" sz="1700" dirty="0">
                <a:latin typeface="+mj-lt"/>
              </a:rPr>
              <a:t>The classification report showed an overall accuracy of 0.86</a:t>
            </a:r>
          </a:p>
          <a:p>
            <a:r>
              <a:rPr lang="en-US" sz="1700" dirty="0">
                <a:latin typeface="+mj-lt"/>
              </a:rPr>
              <a:t>Model performed well to predict non-approval(class 0) and struggled to predict approval(class 1)</a:t>
            </a:r>
          </a:p>
          <a:p>
            <a:r>
              <a:rPr lang="en-US" sz="1700" dirty="0">
                <a:latin typeface="+mj-lt"/>
              </a:rPr>
              <a:t>Second run of model using 10k trees and split of 60-40 resulted in 0.85 accuracy</a:t>
            </a:r>
          </a:p>
          <a:p>
            <a:r>
              <a:rPr lang="en-US" sz="1700" dirty="0">
                <a:latin typeface="+mj-lt"/>
              </a:rPr>
              <a:t>Most important Features were age, years employed, and account length</a:t>
            </a:r>
          </a:p>
        </p:txBody>
      </p:sp>
      <p:pic>
        <p:nvPicPr>
          <p:cNvPr id="8" name="Content Placeholder 7">
            <a:extLst>
              <a:ext uri="{FF2B5EF4-FFF2-40B4-BE49-F238E27FC236}">
                <a16:creationId xmlns:a16="http://schemas.microsoft.com/office/drawing/2014/main" id="{37DFAC03-FD61-2406-A32B-F226AE8FFB76}"/>
              </a:ext>
            </a:extLst>
          </p:cNvPr>
          <p:cNvPicPr>
            <a:picLocks noGrp="1" noChangeAspect="1"/>
          </p:cNvPicPr>
          <p:nvPr>
            <p:ph sz="half" idx="2"/>
          </p:nvPr>
        </p:nvPicPr>
        <p:blipFill>
          <a:blip r:embed="rId3"/>
          <a:stretch>
            <a:fillRect/>
          </a:stretch>
        </p:blipFill>
        <p:spPr>
          <a:xfrm>
            <a:off x="6338357" y="1458215"/>
            <a:ext cx="3110591" cy="2184531"/>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5D8AF491-15C5-7FC7-49BD-C7203DD5CB44}"/>
              </a:ext>
            </a:extLst>
          </p:cNvPr>
          <p:cNvPicPr>
            <a:picLocks noChangeAspect="1"/>
          </p:cNvPicPr>
          <p:nvPr/>
        </p:nvPicPr>
        <p:blipFill>
          <a:blip r:embed="rId4"/>
          <a:stretch>
            <a:fillRect/>
          </a:stretch>
        </p:blipFill>
        <p:spPr>
          <a:xfrm>
            <a:off x="6338357" y="4076495"/>
            <a:ext cx="3164792" cy="2433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702939"/>
            <a:ext cx="8686802" cy="643054"/>
          </a:xfrm>
        </p:spPr>
        <p:txBody>
          <a:bodyPr anchor="b">
            <a:normAutofit/>
          </a:bodyPr>
          <a:lstStyle/>
          <a:p>
            <a:r>
              <a:rPr lang="en-US" sz="3200" b="0" dirty="0" err="1">
                <a:effectLst>
                  <a:outerShdw blurRad="38100" dist="38100" dir="2700000" algn="tl">
                    <a:srgbClr val="000000">
                      <a:alpha val="43137"/>
                    </a:srgbClr>
                  </a:outerShdw>
                </a:effectLst>
              </a:rPr>
              <a:t>XGBoost</a:t>
            </a:r>
            <a:r>
              <a:rPr lang="en-US" sz="3200" b="0" dirty="0">
                <a:effectLst>
                  <a:outerShdw blurRad="38100" dist="38100" dir="2700000" algn="tl">
                    <a:srgbClr val="000000">
                      <a:alpha val="43137"/>
                    </a:srgbClr>
                  </a:outerShdw>
                </a:effectLst>
              </a:rPr>
              <a:t> Regression - Segmentation</a:t>
            </a:r>
          </a:p>
        </p:txBody>
      </p:sp>
      <p:sp>
        <p:nvSpPr>
          <p:cNvPr id="18" name="Content Placeholder 2">
            <a:extLst>
              <a:ext uri="{FF2B5EF4-FFF2-40B4-BE49-F238E27FC236}">
                <a16:creationId xmlns:a16="http://schemas.microsoft.com/office/drawing/2014/main" id="{5502D559-6692-1ACB-2C5C-CF0CC35106F6}"/>
              </a:ext>
            </a:extLst>
          </p:cNvPr>
          <p:cNvSpPr>
            <a:spLocks noGrp="1"/>
          </p:cNvSpPr>
          <p:nvPr>
            <p:ph sz="half" idx="1"/>
          </p:nvPr>
        </p:nvSpPr>
        <p:spPr>
          <a:xfrm>
            <a:off x="1293812" y="1807741"/>
            <a:ext cx="4251960" cy="3670191"/>
          </a:xfrm>
        </p:spPr>
        <p:txBody>
          <a:bodyPr>
            <a:normAutofit/>
          </a:bodyPr>
          <a:lstStyle/>
          <a:p>
            <a:r>
              <a:rPr lang="en-US" sz="1600" dirty="0" err="1">
                <a:latin typeface="+mj-lt"/>
              </a:rPr>
              <a:t>XGBoost</a:t>
            </a:r>
            <a:r>
              <a:rPr lang="en-US" sz="1600" dirty="0">
                <a:latin typeface="+mj-lt"/>
              </a:rPr>
              <a:t> (Extreme Gradient Boosting) belongs to the family of gradient boosting methods</a:t>
            </a:r>
          </a:p>
          <a:p>
            <a:r>
              <a:rPr lang="en-US" sz="1600" dirty="0">
                <a:latin typeface="+mj-lt"/>
              </a:rPr>
              <a:t>Training and testing split were changed to 60 - 40%.</a:t>
            </a:r>
          </a:p>
          <a:p>
            <a:r>
              <a:rPr lang="en-US" sz="1600" dirty="0">
                <a:latin typeface="+mj-lt"/>
              </a:rPr>
              <a:t>The classification report showed an overall accuracy of 0.86</a:t>
            </a:r>
          </a:p>
          <a:p>
            <a:r>
              <a:rPr lang="en-US" sz="1600" dirty="0">
                <a:latin typeface="+mj-lt"/>
              </a:rPr>
              <a:t>Model performed well to predict non-approval(class 0) and struggled to predict approval(class 1)</a:t>
            </a:r>
          </a:p>
        </p:txBody>
      </p:sp>
      <p:pic>
        <p:nvPicPr>
          <p:cNvPr id="7" name="Content Placeholder 6">
            <a:extLst>
              <a:ext uri="{FF2B5EF4-FFF2-40B4-BE49-F238E27FC236}">
                <a16:creationId xmlns:a16="http://schemas.microsoft.com/office/drawing/2014/main" id="{27D4A114-BBA2-ECA3-4704-49BDF8E4B628}"/>
              </a:ext>
            </a:extLst>
          </p:cNvPr>
          <p:cNvPicPr>
            <a:picLocks noGrp="1" noChangeAspect="1"/>
          </p:cNvPicPr>
          <p:nvPr>
            <p:ph sz="half" idx="2"/>
          </p:nvPr>
        </p:nvPicPr>
        <p:blipFill>
          <a:blip r:embed="rId3"/>
          <a:stretch>
            <a:fillRect/>
          </a:stretch>
        </p:blipFill>
        <p:spPr>
          <a:xfrm>
            <a:off x="5759980" y="1807742"/>
            <a:ext cx="4252913" cy="32425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287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8686801" cy="973667"/>
          </a:xfrm>
        </p:spPr>
        <p:txBody>
          <a:bodyPr anchor="b">
            <a:normAutofit/>
          </a:bodyPr>
          <a:lstStyle/>
          <a:p>
            <a:r>
              <a:rPr lang="en-US" b="0" dirty="0">
                <a:effectLst>
                  <a:outerShdw blurRad="38100" dist="38100" dir="2700000" algn="tl">
                    <a:srgbClr val="000000">
                      <a:alpha val="43137"/>
                    </a:srgbClr>
                  </a:outerShdw>
                </a:effectLst>
              </a:rPr>
              <a:t>K-Means Clustering</a:t>
            </a:r>
          </a:p>
        </p:txBody>
      </p:sp>
      <p:pic>
        <p:nvPicPr>
          <p:cNvPr id="6" name="Picture 5">
            <a:extLst>
              <a:ext uri="{FF2B5EF4-FFF2-40B4-BE49-F238E27FC236}">
                <a16:creationId xmlns:a16="http://schemas.microsoft.com/office/drawing/2014/main" id="{D9C8B732-68B5-4C95-EE7F-2C3724D1775D}"/>
              </a:ext>
            </a:extLst>
          </p:cNvPr>
          <p:cNvPicPr>
            <a:picLocks noChangeAspect="1"/>
          </p:cNvPicPr>
          <p:nvPr/>
        </p:nvPicPr>
        <p:blipFill>
          <a:blip r:embed="rId3"/>
          <a:stretch>
            <a:fillRect/>
          </a:stretch>
        </p:blipFill>
        <p:spPr>
          <a:xfrm>
            <a:off x="5789611" y="2119502"/>
            <a:ext cx="4279939" cy="333683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0BFFFE6-2148-F8A1-B6ED-3E5DEB9CC5A3}"/>
              </a:ext>
            </a:extLst>
          </p:cNvPr>
          <p:cNvPicPr>
            <a:picLocks noChangeAspect="1"/>
          </p:cNvPicPr>
          <p:nvPr/>
        </p:nvPicPr>
        <p:blipFill>
          <a:blip r:embed="rId4"/>
          <a:stretch>
            <a:fillRect/>
          </a:stretch>
        </p:blipFill>
        <p:spPr>
          <a:xfrm>
            <a:off x="1065213" y="2180610"/>
            <a:ext cx="4114799" cy="32757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C5D2EC1-B4C1-DD81-1EE8-3564B915F9AF}"/>
              </a:ext>
            </a:extLst>
          </p:cNvPr>
          <p:cNvSpPr>
            <a:spLocks noGrp="1"/>
          </p:cNvSpPr>
          <p:nvPr>
            <p:ph type="title"/>
          </p:nvPr>
        </p:nvSpPr>
        <p:spPr>
          <a:xfrm>
            <a:off x="635000" y="304800"/>
            <a:ext cx="7212012" cy="1219200"/>
          </a:xfrm>
        </p:spPr>
        <p:txBody>
          <a:bodyPr anchor="b">
            <a:normAutofit/>
          </a:bodyPr>
          <a:lstStyle/>
          <a:p>
            <a:r>
              <a:rPr lang="en-US" sz="3000" b="0" dirty="0">
                <a:effectLst>
                  <a:outerShdw blurRad="38100" dist="38100" dir="2700000" algn="tl">
                    <a:srgbClr val="000000">
                      <a:alpha val="43137"/>
                    </a:srgbClr>
                  </a:outerShdw>
                </a:effectLst>
              </a:rPr>
              <a:t>K-means classification based on</a:t>
            </a:r>
            <a:br>
              <a:rPr lang="en-US" sz="3000" b="0" dirty="0">
                <a:effectLst>
                  <a:outerShdw blurRad="38100" dist="38100" dir="2700000" algn="tl">
                    <a:srgbClr val="000000">
                      <a:alpha val="43137"/>
                    </a:srgbClr>
                  </a:outerShdw>
                </a:effectLst>
              </a:rPr>
            </a:br>
            <a:r>
              <a:rPr lang="en-US" sz="3000" b="0" dirty="0">
                <a:effectLst>
                  <a:outerShdw blurRad="38100" dist="38100" dir="2700000" algn="tl">
                    <a:srgbClr val="000000">
                      <a:alpha val="43137"/>
                    </a:srgbClr>
                  </a:outerShdw>
                </a:effectLst>
              </a:rPr>
              <a:t> credit behavior</a:t>
            </a:r>
            <a:br>
              <a:rPr lang="en-US" sz="2800" b="0" dirty="0"/>
            </a:br>
            <a:endParaRPr lang="en-US" sz="2800" b="0"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AE6BFDB0-B8C6-4250-9189-52C3532BDFEF}"/>
              </a:ext>
            </a:extLst>
          </p:cNvPr>
          <p:cNvPicPr>
            <a:picLocks noGrp="1" noChangeAspect="1"/>
          </p:cNvPicPr>
          <p:nvPr>
            <p:ph idx="1"/>
          </p:nvPr>
        </p:nvPicPr>
        <p:blipFill>
          <a:blip r:embed="rId3"/>
          <a:stretch>
            <a:fillRect/>
          </a:stretch>
        </p:blipFill>
        <p:spPr>
          <a:xfrm>
            <a:off x="6627812" y="1828799"/>
            <a:ext cx="4724398" cy="3810000"/>
          </a:xfrm>
          <a:prstGeom prst="rect">
            <a:avLst/>
          </a:prstGeom>
          <a:ln>
            <a:noFill/>
          </a:ln>
          <a:effectLst>
            <a:outerShdw blurRad="292100" dist="139700" dir="2700000" algn="tl" rotWithShape="0">
              <a:srgbClr val="333333">
                <a:alpha val="65000"/>
              </a:srgbClr>
            </a:outerShdw>
          </a:effectLst>
        </p:spPr>
      </p:pic>
      <p:sp>
        <p:nvSpPr>
          <p:cNvPr id="34" name="Text Placeholder 3">
            <a:extLst>
              <a:ext uri="{FF2B5EF4-FFF2-40B4-BE49-F238E27FC236}">
                <a16:creationId xmlns:a16="http://schemas.microsoft.com/office/drawing/2014/main" id="{9E4F7C31-D430-AB56-368C-0D5174F39931}"/>
              </a:ext>
            </a:extLst>
          </p:cNvPr>
          <p:cNvSpPr>
            <a:spLocks noGrp="1"/>
          </p:cNvSpPr>
          <p:nvPr>
            <p:ph type="body" sz="half" idx="2"/>
          </p:nvPr>
        </p:nvSpPr>
        <p:spPr>
          <a:xfrm>
            <a:off x="635000" y="1524001"/>
            <a:ext cx="5459412" cy="4495800"/>
          </a:xfrm>
        </p:spPr>
        <p:txBody>
          <a:bodyPr>
            <a:normAutofit/>
          </a:bodyPr>
          <a:lstStyle/>
          <a:p>
            <a:pPr>
              <a:buFont typeface="Arial" panose="020B0604020202020204" pitchFamily="34" charset="0"/>
              <a:buChar char="•"/>
            </a:pPr>
            <a:r>
              <a:rPr lang="en-US" sz="1700" dirty="0">
                <a:latin typeface="+mj-lt"/>
              </a:rPr>
              <a:t> clusters of customers with similar credit and purchasing patterns.</a:t>
            </a:r>
          </a:p>
          <a:p>
            <a:pPr>
              <a:buFont typeface="Arial" panose="020B0604020202020204" pitchFamily="34" charset="0"/>
              <a:buChar char="•"/>
            </a:pPr>
            <a:r>
              <a:rPr lang="en-US" sz="1700" dirty="0">
                <a:latin typeface="+mj-lt"/>
              </a:rPr>
              <a:t> Creditors can tailor to their strategies and improve the customization of lending practices.</a:t>
            </a:r>
          </a:p>
          <a:p>
            <a:pPr>
              <a:buFont typeface="Arial" panose="020B0604020202020204" pitchFamily="34" charset="0"/>
              <a:buChar char="•"/>
            </a:pPr>
            <a:r>
              <a:rPr lang="en-US" sz="1700" dirty="0">
                <a:latin typeface="+mj-lt"/>
              </a:rPr>
              <a:t>Different spending behaviors, purchase frequency, reliance on cash advances, and payment patterns are among the factors considered in segmenting customers.</a:t>
            </a:r>
          </a:p>
          <a:p>
            <a:pPr>
              <a:buFont typeface="Arial" panose="020B0604020202020204" pitchFamily="34" charset="0"/>
              <a:buChar char="•"/>
            </a:pPr>
            <a:r>
              <a:rPr lang="en-US" sz="1700" dirty="0">
                <a:latin typeface="+mj-lt"/>
              </a:rPr>
              <a:t>Understanding these customer segments helps optimize risk assessments, customize marketing strategies, and develop targeted approaches for each cluster.</a:t>
            </a:r>
          </a:p>
        </p:txBody>
      </p:sp>
    </p:spTree>
    <p:extLst>
      <p:ext uri="{BB962C8B-B14F-4D97-AF65-F5344CB8AC3E}">
        <p14:creationId xmlns:p14="http://schemas.microsoft.com/office/powerpoint/2010/main" val="400479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3A1F-B089-9BA2-1CA3-C5AE54ED7150}"/>
              </a:ext>
            </a:extLst>
          </p:cNvPr>
          <p:cNvSpPr>
            <a:spLocks noGrp="1"/>
          </p:cNvSpPr>
          <p:nvPr>
            <p:ph type="title"/>
          </p:nvPr>
        </p:nvSpPr>
        <p:spPr/>
        <p:txBody>
          <a:bodyPr/>
          <a:lstStyle/>
          <a:p>
            <a:pPr algn="r"/>
            <a:r>
              <a:rPr lang="en-US" b="0" dirty="0">
                <a:effectLst>
                  <a:outerShdw blurRad="38100" dist="38100" dir="2700000" algn="tl">
                    <a:srgbClr val="000000">
                      <a:alpha val="43137"/>
                    </a:srgbClr>
                  </a:outerShdw>
                </a:effectLst>
              </a:rPr>
              <a:t>Risk of Default Analysis</a:t>
            </a:r>
            <a:endParaRPr lang="en-US" dirty="0"/>
          </a:p>
        </p:txBody>
      </p:sp>
      <p:sp>
        <p:nvSpPr>
          <p:cNvPr id="3" name="Text Placeholder 2">
            <a:extLst>
              <a:ext uri="{FF2B5EF4-FFF2-40B4-BE49-F238E27FC236}">
                <a16:creationId xmlns:a16="http://schemas.microsoft.com/office/drawing/2014/main" id="{45A83A40-F7FA-051C-3693-9D5EB0650525}"/>
              </a:ext>
            </a:extLst>
          </p:cNvPr>
          <p:cNvSpPr>
            <a:spLocks noGrp="1"/>
          </p:cNvSpPr>
          <p:nvPr>
            <p:ph type="body" idx="1"/>
          </p:nvPr>
        </p:nvSpPr>
        <p:spPr/>
        <p:txBody>
          <a:bodyPr>
            <a:normAutofit fontScale="70000" lnSpcReduction="20000"/>
          </a:bodyPr>
          <a:lstStyle/>
          <a:p>
            <a:r>
              <a:rPr lang="en-US" sz="2000" dirty="0">
                <a:latin typeface="+mj-lt"/>
              </a:rPr>
              <a:t>Heat map suggests stronger correlations between the payment and bills variables, as well as age and balance limit</a:t>
            </a:r>
          </a:p>
          <a:p>
            <a:endParaRPr lang="en-US" dirty="0"/>
          </a:p>
        </p:txBody>
      </p:sp>
      <p:sp>
        <p:nvSpPr>
          <p:cNvPr id="4" name="Content Placeholder 3">
            <a:extLst>
              <a:ext uri="{FF2B5EF4-FFF2-40B4-BE49-F238E27FC236}">
                <a16:creationId xmlns:a16="http://schemas.microsoft.com/office/drawing/2014/main" id="{0613D8C2-6E87-2E4B-472F-4AD2D019E230}"/>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DC59640B-4458-665B-5FBF-4F884B8BD719}"/>
              </a:ext>
            </a:extLst>
          </p:cNvPr>
          <p:cNvSpPr>
            <a:spLocks noGrp="1"/>
          </p:cNvSpPr>
          <p:nvPr>
            <p:ph type="body" sz="quarter" idx="3"/>
          </p:nvPr>
        </p:nvSpPr>
        <p:spPr/>
        <p:txBody>
          <a:bodyPr>
            <a:normAutofit fontScale="70000" lnSpcReduction="20000"/>
          </a:bodyPr>
          <a:lstStyle/>
          <a:p>
            <a:r>
              <a:rPr lang="en-US" sz="2000" dirty="0">
                <a:latin typeface="+mj-lt"/>
              </a:rPr>
              <a:t>The bulk of the credit limit ranges from 24 to 25 thousand</a:t>
            </a:r>
          </a:p>
          <a:p>
            <a:endParaRPr lang="en-US" dirty="0"/>
          </a:p>
        </p:txBody>
      </p:sp>
      <p:pic>
        <p:nvPicPr>
          <p:cNvPr id="8" name="Content Placeholder 7">
            <a:extLst>
              <a:ext uri="{FF2B5EF4-FFF2-40B4-BE49-F238E27FC236}">
                <a16:creationId xmlns:a16="http://schemas.microsoft.com/office/drawing/2014/main" id="{568EF916-6B03-C551-F01F-18A15BFE87AE}"/>
              </a:ext>
            </a:extLst>
          </p:cNvPr>
          <p:cNvPicPr>
            <a:picLocks noGrp="1" noChangeAspect="1"/>
          </p:cNvPicPr>
          <p:nvPr>
            <p:ph sz="quarter" idx="4"/>
          </p:nvPr>
        </p:nvPicPr>
        <p:blipFill>
          <a:blip r:embed="rId3"/>
          <a:stretch>
            <a:fillRect/>
          </a:stretch>
        </p:blipFill>
        <p:spPr>
          <a:xfrm>
            <a:off x="5637212" y="2362200"/>
            <a:ext cx="4787543" cy="3962400"/>
          </a:xfrm>
          <a:prstGeom prst="rect">
            <a:avLst/>
          </a:prstGeom>
        </p:spPr>
      </p:pic>
      <p:pic>
        <p:nvPicPr>
          <p:cNvPr id="7" name="Content Placeholder 11">
            <a:extLst>
              <a:ext uri="{FF2B5EF4-FFF2-40B4-BE49-F238E27FC236}">
                <a16:creationId xmlns:a16="http://schemas.microsoft.com/office/drawing/2014/main" id="{391A8328-5BC6-A49E-E6E6-22720F873171}"/>
              </a:ext>
            </a:extLst>
          </p:cNvPr>
          <p:cNvPicPr>
            <a:picLocks noChangeAspect="1"/>
          </p:cNvPicPr>
          <p:nvPr/>
        </p:nvPicPr>
        <p:blipFill>
          <a:blip r:embed="rId4"/>
          <a:stretch>
            <a:fillRect/>
          </a:stretch>
        </p:blipFill>
        <p:spPr>
          <a:xfrm>
            <a:off x="1171892" y="2557424"/>
            <a:ext cx="4145281" cy="33628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86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6452</TotalTime>
  <Words>2024</Words>
  <Application>Microsoft Office PowerPoint</Application>
  <PresentationFormat>Custom</PresentationFormat>
  <Paragraphs>161</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Palatino Linotype</vt:lpstr>
      <vt:lpstr>Business strategy presentation</vt:lpstr>
      <vt:lpstr>Optimizing Credit Risk Assessment: Leveraging Customer Segmentation, Fraud Detection, and Default Risk Analysis</vt:lpstr>
      <vt:lpstr>Introduction </vt:lpstr>
      <vt:lpstr>About the Data</vt:lpstr>
      <vt:lpstr>Customer Segmentation and Credit Approval Analysis</vt:lpstr>
      <vt:lpstr>Random Forest for Segmentation</vt:lpstr>
      <vt:lpstr>XGBoost Regression - Segmentation</vt:lpstr>
      <vt:lpstr>K-Means Clustering</vt:lpstr>
      <vt:lpstr>K-means classification based on  credit behavior </vt:lpstr>
      <vt:lpstr>Risk of Default Analysis</vt:lpstr>
      <vt:lpstr>Customer Classification based on Default Risk</vt:lpstr>
      <vt:lpstr>Credit Card Fraud</vt:lpstr>
      <vt:lpstr>Cleaning</vt:lpstr>
      <vt:lpstr>Categorical</vt:lpstr>
      <vt:lpstr>Categories</vt:lpstr>
      <vt:lpstr>Correlations</vt:lpstr>
      <vt:lpstr>Random Forest Model</vt:lpstr>
      <vt:lpstr>Time Series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Sintia Stabel</dc:creator>
  <cp:lastModifiedBy>Sintia Stabel</cp:lastModifiedBy>
  <cp:revision>60</cp:revision>
  <dcterms:created xsi:type="dcterms:W3CDTF">2023-05-25T22:37:28Z</dcterms:created>
  <dcterms:modified xsi:type="dcterms:W3CDTF">2023-06-17T00:43:13Z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