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3" r:id="rId6"/>
    <p:sldId id="534" r:id="rId7"/>
    <p:sldId id="536" r:id="rId8"/>
    <p:sldId id="537" r:id="rId9"/>
    <p:sldId id="538" r:id="rId10"/>
    <p:sldId id="539" r:id="rId11"/>
    <p:sldId id="543" r:id="rId12"/>
    <p:sldId id="544" r:id="rId13"/>
    <p:sldId id="545" r:id="rId14"/>
    <p:sldId id="547" r:id="rId15"/>
    <p:sldId id="548" r:id="rId16"/>
    <p:sldId id="552" r:id="rId17"/>
    <p:sldId id="550" r:id="rId18"/>
    <p:sldId id="551" r:id="rId19"/>
    <p:sldId id="553" r:id="rId20"/>
    <p:sldId id="5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EBB77-4776-4A94-A62F-634BEBA64950}" v="13" dt="2023-08-23T02:43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59" d="100"/>
          <a:sy n="59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ML</a:t>
            </a:r>
            <a:r>
              <a:rPr lang="de-DE" dirty="0"/>
              <a:t>-</a:t>
            </a:r>
            <a:r>
              <a:rPr dirty="0" err="1"/>
              <a:t>Projekt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Sinan Kammerer &amp; Ruben Hotz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1BCABF-8E0C-5EA3-3087-2ABFA91B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9523694" cy="1069848"/>
          </a:xfrm>
        </p:spPr>
        <p:txBody>
          <a:bodyPr/>
          <a:lstStyle/>
          <a:p>
            <a:r>
              <a:rPr lang="de-DE" dirty="0"/>
              <a:t>3. Generieren von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D8E62A-09E0-C9C5-75B5-52EDF9EE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9012065" cy="3282696"/>
          </a:xfrm>
        </p:spPr>
        <p:txBody>
          <a:bodyPr/>
          <a:lstStyle/>
          <a:p>
            <a:r>
              <a:rPr lang="de-DE" sz="2400" dirty="0">
                <a:solidFill>
                  <a:schemeClr val="bg1"/>
                </a:solidFill>
              </a:rPr>
              <a:t>Datum bezogene Features: Tag, Monat, Jahr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Wochentag bezogenes Feature: </a:t>
            </a:r>
            <a:r>
              <a:rPr lang="de-DE" sz="2400" dirty="0" err="1">
                <a:solidFill>
                  <a:schemeClr val="bg1"/>
                </a:solidFill>
              </a:rPr>
              <a:t>IsWeekend</a:t>
            </a:r>
            <a:r>
              <a:rPr lang="de-DE" sz="2400" dirty="0">
                <a:solidFill>
                  <a:schemeClr val="bg1"/>
                </a:solidFill>
              </a:rPr>
              <a:t> [1 = True, 0 = </a:t>
            </a:r>
            <a:r>
              <a:rPr lang="de-DE" sz="2400" dirty="0" err="1">
                <a:solidFill>
                  <a:schemeClr val="bg1"/>
                </a:solidFill>
              </a:rPr>
              <a:t>False</a:t>
            </a:r>
            <a:r>
              <a:rPr lang="de-DE" sz="2400" dirty="0">
                <a:solidFill>
                  <a:schemeClr val="bg1"/>
                </a:solidFill>
              </a:rPr>
              <a:t>]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Feiertag bezogenes Feature: </a:t>
            </a:r>
            <a:r>
              <a:rPr lang="de-DE" sz="2400" dirty="0" err="1">
                <a:solidFill>
                  <a:schemeClr val="bg1"/>
                </a:solidFill>
              </a:rPr>
              <a:t>DaysUntilChristmas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0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7C3A7-BF67-BB83-7DBD-D0CF3CF7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Vorverarbeitungsschritte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5111D3-17D1-403F-10C8-59D77A2F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1" y="1947416"/>
            <a:ext cx="10881359" cy="1318687"/>
          </a:xfrm>
          <a:prstGeom prst="rect">
            <a:avLst/>
          </a:prstGeom>
        </p:spPr>
      </p:pic>
      <p:pic>
        <p:nvPicPr>
          <p:cNvPr id="19" name="Inhaltsplatzhalter 18" descr="Ein Bild, das Screenshot, Schrift enthält.&#10;&#10;Automatisch generierte Beschreibung">
            <a:extLst>
              <a:ext uri="{FF2B5EF4-FFF2-40B4-BE49-F238E27FC236}">
                <a16:creationId xmlns:a16="http://schemas.microsoft.com/office/drawing/2014/main" id="{3A90419E-12CC-76C9-187A-F92B3EEE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391" y="3790881"/>
            <a:ext cx="10911636" cy="1608433"/>
          </a:xfrm>
        </p:spPr>
      </p:pic>
    </p:spTree>
    <p:extLst>
      <p:ext uri="{BB962C8B-B14F-4D97-AF65-F5344CB8AC3E}">
        <p14:creationId xmlns:p14="http://schemas.microsoft.com/office/powerpoint/2010/main" val="340744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5B74A-C750-E0D6-4FB2-D8A8F6026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E416A-97A5-F4F6-179C-7D004984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Trainieren Sie drei verschiedene Modelle, die in der Vorlesung behandelt wurden</a:t>
            </a:r>
          </a:p>
        </p:txBody>
      </p:sp>
    </p:spTree>
    <p:extLst>
      <p:ext uri="{BB962C8B-B14F-4D97-AF65-F5344CB8AC3E}">
        <p14:creationId xmlns:p14="http://schemas.microsoft.com/office/powerpoint/2010/main" val="417220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197C-159D-8EFE-8D4B-55BE26B6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10881360" cy="1069848"/>
          </a:xfrm>
        </p:spPr>
        <p:txBody>
          <a:bodyPr/>
          <a:lstStyle/>
          <a:p>
            <a:r>
              <a:rPr lang="de-DE" dirty="0"/>
              <a:t>4. Lineares Modell - Ridge</a:t>
            </a:r>
          </a:p>
        </p:txBody>
      </p:sp>
      <p:pic>
        <p:nvPicPr>
          <p:cNvPr id="6" name="Inhaltsplatzhalter 5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02594757-2237-6EE2-7528-8B9EB25D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083" y="1636713"/>
            <a:ext cx="3947697" cy="50260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83B1E-A570-503F-BA08-73B2FF7E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4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197C-159D-8EFE-8D4B-55BE26B6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11480"/>
            <a:ext cx="10881360" cy="1069848"/>
          </a:xfrm>
        </p:spPr>
        <p:txBody>
          <a:bodyPr/>
          <a:lstStyle/>
          <a:p>
            <a:r>
              <a:rPr lang="de-DE" dirty="0"/>
              <a:t>4. Entscheidungsbaum - </a:t>
            </a:r>
            <a:r>
              <a:rPr lang="de-DE" dirty="0" err="1"/>
              <a:t>Decisiontree</a:t>
            </a:r>
            <a:endParaRPr lang="de-DE" dirty="0"/>
          </a:p>
        </p:txBody>
      </p:sp>
      <p:pic>
        <p:nvPicPr>
          <p:cNvPr id="6" name="Inhaltsplatzhalter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6D4E525-428F-6457-FDA6-20D96EA10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586" y="1636713"/>
            <a:ext cx="5264690" cy="50260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83B1E-A570-503F-BA08-73B2FF7E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197C-159D-8EFE-8D4B-55BE26B6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10881360" cy="1069848"/>
          </a:xfrm>
        </p:spPr>
        <p:txBody>
          <a:bodyPr/>
          <a:lstStyle/>
          <a:p>
            <a:r>
              <a:rPr lang="de-DE" dirty="0"/>
              <a:t>4. Ensemble Modell - </a:t>
            </a:r>
            <a:r>
              <a:rPr lang="de-DE" dirty="0" err="1"/>
              <a:t>RandomForest</a:t>
            </a:r>
            <a:endParaRPr lang="de-DE" dirty="0"/>
          </a:p>
        </p:txBody>
      </p:sp>
      <p:pic>
        <p:nvPicPr>
          <p:cNvPr id="6" name="Inhaltsplatzhalter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BAF56AF5-143E-5C4A-F966-B1C2BC22A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919" y="1636713"/>
            <a:ext cx="5026025" cy="50260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83B1E-A570-503F-BA08-73B2FF7E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5B74A-C750-E0D6-4FB2-D8A8F6026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E416A-97A5-F4F6-179C-7D004984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Welches ihrer Modelle wird nach diesen Annahmen voraussichtlich die geringsten Gesamtkosten verursachen?</a:t>
            </a:r>
          </a:p>
        </p:txBody>
      </p:sp>
    </p:spTree>
    <p:extLst>
      <p:ext uri="{BB962C8B-B14F-4D97-AF65-F5344CB8AC3E}">
        <p14:creationId xmlns:p14="http://schemas.microsoft.com/office/powerpoint/2010/main" val="45337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53D7389D-1D99-12FA-FBC1-6A33E3B76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733888"/>
            <a:ext cx="5181600" cy="5275925"/>
          </a:xfrm>
        </p:spPr>
      </p:pic>
      <p:pic>
        <p:nvPicPr>
          <p:cNvPr id="14" name="Inhaltsplatzhalter 1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64FCAEEA-F389-F970-E3CB-5EDC13DD2E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755658"/>
            <a:ext cx="5181600" cy="2673341"/>
          </a:xfr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3EE5560-2B89-B30D-93E2-EEE383F1D739}"/>
              </a:ext>
            </a:extLst>
          </p:cNvPr>
          <p:cNvSpPr txBox="1"/>
          <p:nvPr/>
        </p:nvSpPr>
        <p:spPr>
          <a:xfrm>
            <a:off x="6172202" y="432162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Der Random Forest Regressor liefert mit einer Gesamtkostenvorhersage von </a:t>
            </a:r>
            <a:r>
              <a:rPr lang="de-DE" b="1" dirty="0">
                <a:solidFill>
                  <a:schemeClr val="bg1"/>
                </a:solidFill>
              </a:rPr>
              <a:t>32850</a:t>
            </a:r>
            <a:r>
              <a:rPr lang="de-DE" dirty="0">
                <a:solidFill>
                  <a:schemeClr val="bg1"/>
                </a:solidFill>
              </a:rPr>
              <a:t> die beste Vorhersage</a:t>
            </a:r>
          </a:p>
        </p:txBody>
      </p:sp>
    </p:spTree>
    <p:extLst>
      <p:ext uri="{BB962C8B-B14F-4D97-AF65-F5344CB8AC3E}">
        <p14:creationId xmlns:p14="http://schemas.microsoft.com/office/powerpoint/2010/main" val="22232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135A-87C0-D786-EB36-5C227F405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BC5B-29D0-2DED-4F20-51D951A6A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Untersuchen Sie die Daten. Beantworten Sie dabei folgende Fragen bzw. Aufgaben</a:t>
            </a:r>
          </a:p>
        </p:txBody>
      </p:sp>
    </p:spTree>
    <p:extLst>
      <p:ext uri="{BB962C8B-B14F-4D97-AF65-F5344CB8AC3E}">
        <p14:creationId xmlns:p14="http://schemas.microsoft.com/office/powerpoint/2010/main" val="7233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3FD080C-3437-9AFE-0754-D12691AF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879414"/>
            <a:ext cx="6526921" cy="385587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D7061C-AFA1-CB36-FEE6-45E40F4F7C21}"/>
              </a:ext>
            </a:extLst>
          </p:cNvPr>
          <p:cNvSpPr txBox="1"/>
          <p:nvPr/>
        </p:nvSpPr>
        <p:spPr>
          <a:xfrm>
            <a:off x="7377313" y="879413"/>
            <a:ext cx="4618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Jeder Store hat mindestens 666 Datenpunkt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Es gibt keine unterrepräsentierten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Der Durchschnitt liegt bei 823.01</a:t>
            </a:r>
          </a:p>
        </p:txBody>
      </p:sp>
    </p:spTree>
    <p:extLst>
      <p:ext uri="{BB962C8B-B14F-4D97-AF65-F5344CB8AC3E}">
        <p14:creationId xmlns:p14="http://schemas.microsoft.com/office/powerpoint/2010/main" val="13245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135A-87C0-D786-EB36-5C227F405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1.2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BC5B-29D0-2DED-4F20-51D951A6A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solidFill>
                  <a:schemeClr val="bg1"/>
                </a:solidFill>
              </a:rPr>
              <a:t>Visualisieren Sie die Verteilung der Verkaufszahlen für einige zufällig ausgewählte Stores und beschreiben Sie typische Muster, die Sie erkennen.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9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Diagramm, Reihe enthält.">
            <a:extLst>
              <a:ext uri="{FF2B5EF4-FFF2-40B4-BE49-F238E27FC236}">
                <a16:creationId xmlns:a16="http://schemas.microsoft.com/office/drawing/2014/main" id="{B6599C51-23B2-A228-23F7-53D4AA97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6" y="411480"/>
            <a:ext cx="11273028" cy="374596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4FC694-5931-CF37-5769-8F8C4F7F7836}"/>
              </a:ext>
            </a:extLst>
          </p:cNvPr>
          <p:cNvSpPr txBox="1"/>
          <p:nvPr/>
        </p:nvSpPr>
        <p:spPr>
          <a:xfrm>
            <a:off x="698646" y="4288971"/>
            <a:ext cx="11273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bg1"/>
                </a:solidFill>
                <a:effectLst/>
                <a:latin typeface="Segoe UI Light (Textkörper)"/>
              </a:rPr>
              <a:t>Das Model zeigt eine rechtsschiefe Verteilung, was bedeutet, dass nach dem Peak bei etwa 6000 Sales die Verteilung abflacht und somit Tage mit höheren Sales (als 6000) seltener vorkommen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>
              <a:solidFill>
                <a:schemeClr val="bg1"/>
              </a:solidFill>
              <a:effectLst/>
              <a:latin typeface="Segoe UI Light (Textkörper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bg1"/>
                </a:solidFill>
                <a:effectLst/>
                <a:latin typeface="Segoe UI Light (Textkörper)"/>
              </a:rPr>
              <a:t>Jeder Store hat fast gleich viele Tage an denen kein Umsatz erzielt </a:t>
            </a:r>
            <a:r>
              <a:rPr lang="de-DE" dirty="0">
                <a:solidFill>
                  <a:schemeClr val="bg1"/>
                </a:solidFill>
                <a:latin typeface="Segoe UI Light (Textkörper)"/>
              </a:rPr>
              <a:t>wurde, </a:t>
            </a:r>
            <a:r>
              <a:rPr lang="de-DE" b="0" dirty="0">
                <a:solidFill>
                  <a:schemeClr val="bg1"/>
                </a:solidFill>
                <a:effectLst/>
                <a:latin typeface="Segoe UI Light (Textkörper)"/>
              </a:rPr>
              <a:t>was darauf zurückführt, dass Stores natürlich auch Tage haben, an denen sie geschlossen sind.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>
              <a:solidFill>
                <a:schemeClr val="bg1"/>
              </a:solidFill>
              <a:effectLst/>
              <a:latin typeface="Segoe UI Light (Textkörper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 Light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42679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135A-87C0-D786-EB36-5C227F405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1.3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BC5B-29D0-2DED-4F20-51D951A6A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Beschreiben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 Sie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einige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prägnante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Zusammenhänge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, die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Ihnen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zwischen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verschiedenen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 Features </a:t>
            </a:r>
            <a:r>
              <a:rPr lang="en-US" sz="1800" kern="1200" dirty="0" err="1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auffallen</a:t>
            </a:r>
            <a:r>
              <a:rPr lang="en-US" sz="1800" kern="1200" dirty="0">
                <a:solidFill>
                  <a:schemeClr val="bg1"/>
                </a:solidFill>
                <a:latin typeface="Segoe UI Light (Textkörper)"/>
                <a:ea typeface="+mj-ea"/>
                <a:cs typeface="+mj-cs"/>
              </a:rPr>
              <a:t>.</a:t>
            </a:r>
            <a:endParaRPr lang="de-DE" dirty="0">
              <a:latin typeface="Segoe UI Light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63359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7C84A-2037-F4C6-B896-1DE5937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39DFF2-3C0C-3A9C-BBD4-76E1E7A96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Anhand</a:t>
            </a:r>
            <a:r>
              <a:rPr lang="en-US" dirty="0">
                <a:solidFill>
                  <a:schemeClr val="bg1"/>
                </a:solidFill>
              </a:rPr>
              <a:t> der Sales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man </a:t>
            </a:r>
            <a:r>
              <a:rPr lang="en-US" dirty="0" err="1">
                <a:solidFill>
                  <a:schemeClr val="bg1"/>
                </a:solidFill>
              </a:rPr>
              <a:t>erkennen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dass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Verkaufszahlen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 err="1">
                <a:solidFill>
                  <a:schemeClr val="bg1"/>
                </a:solidFill>
              </a:rPr>
              <a:t>Dienstag</a:t>
            </a:r>
            <a:r>
              <a:rPr lang="en-US" dirty="0">
                <a:solidFill>
                  <a:schemeClr val="bg1"/>
                </a:solidFill>
              </a:rPr>
              <a:t> bis Freitag </a:t>
            </a:r>
            <a:r>
              <a:rPr lang="en-US" dirty="0" err="1">
                <a:solidFill>
                  <a:schemeClr val="bg1"/>
                </a:solidFill>
              </a:rPr>
              <a:t>relativ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konstant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Samstags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fangen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Zahlen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 err="1">
                <a:solidFill>
                  <a:schemeClr val="bg1"/>
                </a:solidFill>
              </a:rPr>
              <a:t>abzuflachen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schließen</a:t>
            </a:r>
            <a:r>
              <a:rPr lang="en-US" dirty="0">
                <a:solidFill>
                  <a:schemeClr val="bg1"/>
                </a:solidFill>
              </a:rPr>
              <a:t> am Sonntag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Wochentief</a:t>
            </a:r>
            <a:r>
              <a:rPr lang="en-US" dirty="0">
                <a:solidFill>
                  <a:schemeClr val="bg1"/>
                </a:solidFill>
              </a:rPr>
              <a:t> ab. Montag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Höhepunkt</a:t>
            </a:r>
            <a:r>
              <a:rPr lang="en-US" dirty="0">
                <a:solidFill>
                  <a:schemeClr val="bg1"/>
                </a:solidFill>
              </a:rPr>
              <a:t> der Sales</a:t>
            </a:r>
          </a:p>
          <a:p>
            <a:endParaRPr lang="de-D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F99FD3-1FE0-8F9E-75E2-97B1B223D6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0829" y="2386377"/>
            <a:ext cx="3052586" cy="32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7C84A-2037-F4C6-B896-1DE5937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39DFF2-3C0C-3A9C-BBD4-76E1E7A96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Der Umsatz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ist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dirty="0" err="1">
                <a:solidFill>
                  <a:schemeClr val="bg1"/>
                </a:solidFill>
              </a:rPr>
              <a:t>Ferientagen</a:t>
            </a:r>
            <a:r>
              <a:rPr lang="en-US" sz="2800" dirty="0">
                <a:solidFill>
                  <a:schemeClr val="bg1"/>
                </a:solidFill>
              </a:rPr>
              <a:t>, an </a:t>
            </a:r>
            <a:r>
              <a:rPr lang="en-US" sz="2800" dirty="0" err="1">
                <a:solidFill>
                  <a:schemeClr val="bg1"/>
                </a:solidFill>
              </a:rPr>
              <a:t>denen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Feiertag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ist</a:t>
            </a:r>
            <a:r>
              <a:rPr lang="en-US" sz="2800" dirty="0">
                <a:solidFill>
                  <a:schemeClr val="bg1"/>
                </a:solidFill>
              </a:rPr>
              <a:t> am </a:t>
            </a:r>
            <a:r>
              <a:rPr lang="en-US" sz="2800" dirty="0" err="1">
                <a:solidFill>
                  <a:schemeClr val="bg1"/>
                </a:solidFill>
              </a:rPr>
              <a:t>höchsten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Ein </a:t>
            </a:r>
            <a:r>
              <a:rPr lang="en-US" sz="2800" dirty="0" err="1">
                <a:solidFill>
                  <a:schemeClr val="bg1"/>
                </a:solidFill>
              </a:rPr>
              <a:t>Feiertag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sorgt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immer</a:t>
            </a:r>
            <a:r>
              <a:rPr lang="en-US" sz="2800" dirty="0">
                <a:solidFill>
                  <a:schemeClr val="bg1"/>
                </a:solidFill>
              </a:rPr>
              <a:t> für </a:t>
            </a:r>
            <a:r>
              <a:rPr lang="en-US" sz="2800" dirty="0" err="1">
                <a:solidFill>
                  <a:schemeClr val="bg1"/>
                </a:solidFill>
              </a:rPr>
              <a:t>niedrige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Umsatzzahlen</a:t>
            </a:r>
            <a:r>
              <a:rPr lang="en-US" sz="2800" dirty="0">
                <a:solidFill>
                  <a:schemeClr val="bg1"/>
                </a:solidFill>
              </a:rPr>
              <a:t>, da die </a:t>
            </a:r>
            <a:r>
              <a:rPr lang="en-US" sz="2800" dirty="0" err="1">
                <a:solidFill>
                  <a:schemeClr val="bg1"/>
                </a:solidFill>
              </a:rPr>
              <a:t>Läden</a:t>
            </a:r>
            <a:r>
              <a:rPr lang="en-US" sz="2800" dirty="0">
                <a:solidFill>
                  <a:schemeClr val="bg1"/>
                </a:solidFill>
              </a:rPr>
              <a:t> in der Regel </a:t>
            </a:r>
            <a:r>
              <a:rPr lang="en-US" sz="2800" dirty="0" err="1">
                <a:solidFill>
                  <a:schemeClr val="bg1"/>
                </a:solidFill>
              </a:rPr>
              <a:t>geschlossen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haben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2DD5C3-A6E6-D847-D28E-28B7B92128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7" y="2087576"/>
            <a:ext cx="5705067" cy="222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3F777-E832-3B32-2A7E-C52AA5470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2 + 3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7AC6A7-B76C-5B6A-8E60-0FBC4D717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Führen Sie geeignete Vorverarbeitungsschritte durch, z.B. Behandlung von Ausreißern und fehlenden Werten, Skalierung der Features.</a:t>
            </a:r>
          </a:p>
          <a:p>
            <a:r>
              <a:rPr lang="de-DE" dirty="0"/>
              <a:t>&amp;</a:t>
            </a:r>
          </a:p>
          <a:p>
            <a:r>
              <a:rPr lang="de-DE" dirty="0"/>
              <a:t>Generieren Sie neue Features, die für die Vorhersage des Umsatzes aussagekräftig sein könnten.</a:t>
            </a:r>
          </a:p>
        </p:txBody>
      </p:sp>
    </p:spTree>
    <p:extLst>
      <p:ext uri="{BB962C8B-B14F-4D97-AF65-F5344CB8AC3E}">
        <p14:creationId xmlns:p14="http://schemas.microsoft.com/office/powerpoint/2010/main" val="247199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347</Words>
  <Application>Microsoft Office PowerPoint</Application>
  <PresentationFormat>Breitbild</PresentationFormat>
  <Paragraphs>43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Light</vt:lpstr>
      <vt:lpstr>Segoe UI Light (Textkörper)</vt:lpstr>
      <vt:lpstr>Tw Cen MT</vt:lpstr>
      <vt:lpstr>Office Theme</vt:lpstr>
      <vt:lpstr>ML-Projekt</vt:lpstr>
      <vt:lpstr>Aufgabe 1.1</vt:lpstr>
      <vt:lpstr>PowerPoint-Präsentation</vt:lpstr>
      <vt:lpstr>Aufgabe 1.2</vt:lpstr>
      <vt:lpstr>PowerPoint-Präsentation</vt:lpstr>
      <vt:lpstr>Aufgabe 1.3</vt:lpstr>
      <vt:lpstr>PowerPoint-Präsentation</vt:lpstr>
      <vt:lpstr>PowerPoint-Präsentation</vt:lpstr>
      <vt:lpstr>Aufgabe 2 + 3</vt:lpstr>
      <vt:lpstr>3. Generieren von Features</vt:lpstr>
      <vt:lpstr>2. Vorverarbeitungsschritte</vt:lpstr>
      <vt:lpstr>Aufgabe 4</vt:lpstr>
      <vt:lpstr>4. Lineares Modell - Ridge</vt:lpstr>
      <vt:lpstr>4. Entscheidungsbaum - Decisiontree</vt:lpstr>
      <vt:lpstr>4. Ensemble Modell - RandomForest</vt:lpstr>
      <vt:lpstr>Aufgabe 5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</cp:revision>
  <dcterms:created xsi:type="dcterms:W3CDTF">2022-10-27T00:37:19Z</dcterms:created>
  <dcterms:modified xsi:type="dcterms:W3CDTF">2023-12-12T16:53:46Z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