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111DC-E07C-45C8-96A5-F8F8B1C268B6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A38B-2CD4-41DC-9351-92F28F7C3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79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BA38B-2CD4-41DC-9351-92F28F7C3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2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7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97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2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91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4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88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7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3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7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6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941B-3852-4AA9-9104-D8F23B7B400B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D94D-A4F7-0CB6-97F7-31F30349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767"/>
            <a:ext cx="9144000" cy="1312195"/>
          </a:xfrm>
        </p:spPr>
        <p:txBody>
          <a:bodyPr/>
          <a:lstStyle/>
          <a:p>
            <a:r>
              <a:rPr lang="pt-BR" dirty="0"/>
              <a:t>Tech - </a:t>
            </a:r>
            <a:r>
              <a:rPr lang="pt-BR" dirty="0" err="1"/>
              <a:t>Challenge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A2C58-1B6A-3AF8-50D9-672ACF3F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108" y="3602039"/>
            <a:ext cx="8915399" cy="496719"/>
          </a:xfrm>
        </p:spPr>
        <p:txBody>
          <a:bodyPr/>
          <a:lstStyle/>
          <a:p>
            <a:r>
              <a:rPr lang="pt-BR" dirty="0" err="1"/>
              <a:t>Vinicola</a:t>
            </a:r>
            <a:r>
              <a:rPr lang="pt-BR" dirty="0"/>
              <a:t> - Vitivinicultura</a:t>
            </a:r>
          </a:p>
        </p:txBody>
      </p:sp>
      <p:pic>
        <p:nvPicPr>
          <p:cNvPr id="1026" name="Picture 2" descr="Imagem da apresentação">
            <a:extLst>
              <a:ext uri="{FF2B5EF4-FFF2-40B4-BE49-F238E27FC236}">
                <a16:creationId xmlns:a16="http://schemas.microsoft.com/office/drawing/2014/main" id="{DD6EE141-F0D8-749E-8ACA-011B3F89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95" y="0"/>
            <a:ext cx="7628021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a à vinícola Cousiño Macul saindo ...">
            <a:extLst>
              <a:ext uri="{FF2B5EF4-FFF2-40B4-BE49-F238E27FC236}">
                <a16:creationId xmlns:a16="http://schemas.microsoft.com/office/drawing/2014/main" id="{9214D33F-7518-6D9C-7CEE-21D86DB0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829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ita à vinícola Cousiño Macul saindo ...">
            <a:extLst>
              <a:ext uri="{FF2B5EF4-FFF2-40B4-BE49-F238E27FC236}">
                <a16:creationId xmlns:a16="http://schemas.microsoft.com/office/drawing/2014/main" id="{C821B97E-6DB5-7669-4ACC-E582CBB3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16" y="0"/>
            <a:ext cx="2165684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487395-0FE0-3D07-DE9D-E61A79935A51}"/>
              </a:ext>
            </a:extLst>
          </p:cNvPr>
          <p:cNvSpPr txBox="1"/>
          <p:nvPr/>
        </p:nvSpPr>
        <p:spPr>
          <a:xfrm>
            <a:off x="8714874" y="4395453"/>
            <a:ext cx="22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Turma – 5DTAT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09E222-A59C-70CC-FBFD-DB9B9F079F25}"/>
              </a:ext>
            </a:extLst>
          </p:cNvPr>
          <p:cNvSpPr txBox="1"/>
          <p:nvPr/>
        </p:nvSpPr>
        <p:spPr>
          <a:xfrm>
            <a:off x="8373980" y="4764785"/>
            <a:ext cx="315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Gabriel de Jesus Brito – rm356509</a:t>
            </a:r>
          </a:p>
        </p:txBody>
      </p:sp>
    </p:spTree>
    <p:extLst>
      <p:ext uri="{BB962C8B-B14F-4D97-AF65-F5344CB8AC3E}">
        <p14:creationId xmlns:p14="http://schemas.microsoft.com/office/powerpoint/2010/main" val="24573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7C3C-056F-99A9-2D57-7780FC66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218" y="487649"/>
            <a:ext cx="8911687" cy="679193"/>
          </a:xfrm>
        </p:spPr>
        <p:txBody>
          <a:bodyPr/>
          <a:lstStyle/>
          <a:p>
            <a:pPr algn="ctr"/>
            <a:r>
              <a:rPr lang="pt-BR" dirty="0"/>
              <a:t>Produção Anual 2007 - 2022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E9F6D8-08D5-44D9-5692-E0FC73F243C0}"/>
              </a:ext>
            </a:extLst>
          </p:cNvPr>
          <p:cNvSpPr txBox="1"/>
          <p:nvPr/>
        </p:nvSpPr>
        <p:spPr>
          <a:xfrm>
            <a:off x="194017" y="1659285"/>
            <a:ext cx="25884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de Produção últimos 15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Declínios nos anos de 2016 e 2020, devido a recessão do PIB, sendo a pior da história do Brasil e a pandemia da COVID 19 respectivamente;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Produção voltando ao normal pós pandemia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A7DD3D-9DA6-2BB2-8177-8C75F7A43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72" y="1659284"/>
            <a:ext cx="9242598" cy="40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9191-7875-B819-7D7C-C62C1F5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51" y="441008"/>
            <a:ext cx="8911687" cy="796727"/>
          </a:xfrm>
        </p:spPr>
        <p:txBody>
          <a:bodyPr/>
          <a:lstStyle/>
          <a:p>
            <a:pPr algn="ctr"/>
            <a:r>
              <a:rPr lang="pt-BR" dirty="0"/>
              <a:t>Importação anual 2007-2022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5E3D3B-300D-7138-6D6A-477F9CBF51F2}"/>
              </a:ext>
            </a:extLst>
          </p:cNvPr>
          <p:cNvSpPr txBox="1"/>
          <p:nvPr/>
        </p:nvSpPr>
        <p:spPr>
          <a:xfrm>
            <a:off x="323557" y="1180983"/>
            <a:ext cx="25884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de aproximadamente 56% no número de importações;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do grande aumento da primeira para segunda amostra (2007 - 2012), agora ela se mantém estável;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aumento do número de importação também tem a ver com a expansão da vinícola, tendo em vista que o número de produção se mantém, apesar das importações;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57705A9-57FA-8F07-BF0F-158D1213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12" y="1697794"/>
            <a:ext cx="9172136" cy="41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74BC9-28DE-388B-EC7F-6E76E4A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64" y="507294"/>
            <a:ext cx="8911687" cy="782659"/>
          </a:xfrm>
        </p:spPr>
        <p:txBody>
          <a:bodyPr/>
          <a:lstStyle/>
          <a:p>
            <a:pPr algn="ctr"/>
            <a:r>
              <a:rPr lang="pt-BR" dirty="0"/>
              <a:t>Exportação Anual 2007 - 2022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320BC2-77A4-24D5-C56D-42EC42827522}"/>
              </a:ext>
            </a:extLst>
          </p:cNvPr>
          <p:cNvSpPr txBox="1"/>
          <p:nvPr/>
        </p:nvSpPr>
        <p:spPr>
          <a:xfrm>
            <a:off x="225082" y="1289953"/>
            <a:ext cx="25884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Declínio de aproximadamente 78% da exportação total da amostra de 2007 para 2022;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Maior país de exportação é os Países Baixos;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do declínio no número de exportação, isso não afeta negativamente o comércio que será mostrado a seguir;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42D0356-2D7C-BBEA-B185-B5658F3B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7" y="1473079"/>
            <a:ext cx="9330542" cy="39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4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95B4B-5E14-DAFF-5098-FF4C589B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821" y="440454"/>
            <a:ext cx="8911687" cy="843173"/>
          </a:xfrm>
        </p:spPr>
        <p:txBody>
          <a:bodyPr/>
          <a:lstStyle/>
          <a:p>
            <a:pPr algn="ctr"/>
            <a:r>
              <a:rPr lang="pt-BR" dirty="0"/>
              <a:t>Comercio Anual 2007 - 2022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D45FBF-A36B-3561-99B5-D6BCD9F19E61}"/>
              </a:ext>
            </a:extLst>
          </p:cNvPr>
          <p:cNvSpPr txBox="1"/>
          <p:nvPr/>
        </p:nvSpPr>
        <p:spPr>
          <a:xfrm>
            <a:off x="323557" y="1511626"/>
            <a:ext cx="25884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de aproximadamente 76% no número de vendas nos últimos 15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da diminuição de exportações, recessões e pandemia, as vendas aumentaram;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 vinícola demonstra claro crescimento, se tornando então uma boa opção de investimento;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83E2C00-3985-01B2-B79F-C70346E6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96" y="1846335"/>
            <a:ext cx="8899947" cy="38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AA202-DC7F-2416-F16D-E4E784F4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941" y="586495"/>
            <a:ext cx="8911687" cy="740456"/>
          </a:xfrm>
        </p:spPr>
        <p:txBody>
          <a:bodyPr/>
          <a:lstStyle/>
          <a:p>
            <a:pPr algn="ctr"/>
            <a:r>
              <a:rPr lang="pt-BR" dirty="0"/>
              <a:t>Importação x Exportação 2007 - 2022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8C28C5-1AEB-F78D-0F30-EB57AB61277B}"/>
              </a:ext>
            </a:extLst>
          </p:cNvPr>
          <p:cNvSpPr txBox="1"/>
          <p:nvPr/>
        </p:nvSpPr>
        <p:spPr>
          <a:xfrm>
            <a:off x="281353" y="1711983"/>
            <a:ext cx="25884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do declínio no aglomerado de exportação do ano de 2007 para 2022, vemos que ano a ano, a exportação vem aumentando após a recessão de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Isso mostra como a vinícola mesmo com problemas devido fatores externos mantém os seus números e consegue faturar como visto no dashboard de comercio.</a:t>
            </a:r>
          </a:p>
        </p:txBody>
      </p:sp>
      <p:pic>
        <p:nvPicPr>
          <p:cNvPr id="8" name="Imagem 7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5DDFA478-675A-21A9-6720-95E570194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73" y="2007198"/>
            <a:ext cx="8842774" cy="36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2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DA059-AE88-BE86-0B0B-C27E8637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450" y="604911"/>
            <a:ext cx="8911687" cy="754524"/>
          </a:xfrm>
        </p:spPr>
        <p:txBody>
          <a:bodyPr/>
          <a:lstStyle/>
          <a:p>
            <a:pPr algn="ctr"/>
            <a:r>
              <a:rPr lang="pt-BR" dirty="0"/>
              <a:t>Produção x Comercio 2007 - 2022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9A88C0-9A1A-EE67-F804-84FF4A9D8AF3}"/>
              </a:ext>
            </a:extLst>
          </p:cNvPr>
          <p:cNvSpPr txBox="1"/>
          <p:nvPr/>
        </p:nvSpPr>
        <p:spPr>
          <a:xfrm>
            <a:off x="337625" y="2105232"/>
            <a:ext cx="25884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Comparação ano a ano e por amostra da produção e comercio;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de anos com recessões, ou eventos globais que afetam a produção, as vendas não diminuíram no aglomerado dos anos, reforçando o potencial de crescimento e investimento;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778865F-4161-1D61-9363-3A78AD77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27" y="2105232"/>
            <a:ext cx="8880890" cy="36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0352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573</TotalTime>
  <Words>334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Cacho</vt:lpstr>
      <vt:lpstr>Tech - Challenge</vt:lpstr>
      <vt:lpstr>Produção Anual 2007 - 2022</vt:lpstr>
      <vt:lpstr>Importação anual 2007-2022</vt:lpstr>
      <vt:lpstr>Exportação Anual 2007 - 2022</vt:lpstr>
      <vt:lpstr>Comercio Anual 2007 - 2022</vt:lpstr>
      <vt:lpstr>Importação x Exportação 2007 - 2022</vt:lpstr>
      <vt:lpstr>Produção x Comercio 2007 - 2022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- Challenge</dc:title>
  <dc:creator>Gabriel Brito</dc:creator>
  <cp:lastModifiedBy>Gabriel Brito</cp:lastModifiedBy>
  <cp:revision>10</cp:revision>
  <dcterms:created xsi:type="dcterms:W3CDTF">2024-05-14T23:33:36Z</dcterms:created>
  <dcterms:modified xsi:type="dcterms:W3CDTF">2024-05-16T14:50:14Z</dcterms:modified>
</cp:coreProperties>
</file>