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6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111DC-E07C-45C8-96A5-F8F8B1C268B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BA38B-2CD4-41DC-9351-92F28F7C3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79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BA38B-2CD4-41DC-9351-92F28F7C32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2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7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97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2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91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4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88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17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3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7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2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63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941B-3852-4AA9-9104-D8F23B7B400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oraciodelacruz/world-population/input" TargetMode="External"/><Relationship Id="rId7" Type="http://schemas.openxmlformats.org/officeDocument/2006/relationships/hyperlink" Target="https://clima1.cptec.inpe.br/monitoramentobrasil/pt" TargetMode="External"/><Relationship Id="rId2" Type="http://schemas.openxmlformats.org/officeDocument/2006/relationships/hyperlink" Target="http://vitibrasil.cnpuv.embrapa.br/index.php?opcao=opt_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tado.rs.gov.br/geografia" TargetMode="External"/><Relationship Id="rId5" Type="http://schemas.openxmlformats.org/officeDocument/2006/relationships/hyperlink" Target="https://fxds-hcc.oanda.com/" TargetMode="External"/><Relationship Id="rId4" Type="http://schemas.openxmlformats.org/officeDocument/2006/relationships/hyperlink" Target="https://fred.stlouisfed.org/categories/3221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D94D-A4F7-0CB6-97F7-31F303499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767"/>
            <a:ext cx="9144000" cy="1312195"/>
          </a:xfrm>
        </p:spPr>
        <p:txBody>
          <a:bodyPr/>
          <a:lstStyle/>
          <a:p>
            <a:r>
              <a:rPr lang="pt-BR" dirty="0"/>
              <a:t>Tech - </a:t>
            </a:r>
            <a:r>
              <a:rPr lang="pt-BR" dirty="0" err="1"/>
              <a:t>Challenge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A2C58-1B6A-3AF8-50D9-672ACF3FC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108" y="3602039"/>
            <a:ext cx="8915399" cy="496719"/>
          </a:xfrm>
        </p:spPr>
        <p:txBody>
          <a:bodyPr/>
          <a:lstStyle/>
          <a:p>
            <a:r>
              <a:rPr lang="pt-BR" dirty="0" err="1"/>
              <a:t>Vinicola</a:t>
            </a:r>
            <a:r>
              <a:rPr lang="pt-BR" dirty="0"/>
              <a:t> - Vitivinicultura</a:t>
            </a:r>
          </a:p>
        </p:txBody>
      </p:sp>
      <p:pic>
        <p:nvPicPr>
          <p:cNvPr id="1026" name="Picture 2" descr="Imagem da apresentação">
            <a:extLst>
              <a:ext uri="{FF2B5EF4-FFF2-40B4-BE49-F238E27FC236}">
                <a16:creationId xmlns:a16="http://schemas.microsoft.com/office/drawing/2014/main" id="{DD6EE141-F0D8-749E-8ACA-011B3F89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95" y="0"/>
            <a:ext cx="7628021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a à vinícola Cousiño Macul saindo ...">
            <a:extLst>
              <a:ext uri="{FF2B5EF4-FFF2-40B4-BE49-F238E27FC236}">
                <a16:creationId xmlns:a16="http://schemas.microsoft.com/office/drawing/2014/main" id="{9214D33F-7518-6D9C-7CEE-21D86DB0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829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ita à vinícola Cousiño Macul saindo ...">
            <a:extLst>
              <a:ext uri="{FF2B5EF4-FFF2-40B4-BE49-F238E27FC236}">
                <a16:creationId xmlns:a16="http://schemas.microsoft.com/office/drawing/2014/main" id="{C821B97E-6DB5-7669-4ACC-E582CBB3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16" y="0"/>
            <a:ext cx="2165684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487395-0FE0-3D07-DE9D-E61A79935A51}"/>
              </a:ext>
            </a:extLst>
          </p:cNvPr>
          <p:cNvSpPr txBox="1"/>
          <p:nvPr/>
        </p:nvSpPr>
        <p:spPr>
          <a:xfrm>
            <a:off x="8714874" y="4395453"/>
            <a:ext cx="22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Turma – 5DTAT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09E222-A59C-70CC-FBFD-DB9B9F079F25}"/>
              </a:ext>
            </a:extLst>
          </p:cNvPr>
          <p:cNvSpPr txBox="1"/>
          <p:nvPr/>
        </p:nvSpPr>
        <p:spPr>
          <a:xfrm>
            <a:off x="8373980" y="4764785"/>
            <a:ext cx="31562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Gabriel de Jesus Brito – RM356509</a:t>
            </a:r>
          </a:p>
          <a:p>
            <a:r>
              <a:rPr lang="pt-BR" sz="1400" dirty="0"/>
              <a:t>Juliana Kill – RM356039</a:t>
            </a:r>
          </a:p>
          <a:p>
            <a:r>
              <a:rPr lang="pt-BR" sz="1400" dirty="0"/>
              <a:t>Bruno Campanha – RM356301</a:t>
            </a:r>
          </a:p>
          <a:p>
            <a:r>
              <a:rPr lang="pt-BR" sz="1400" dirty="0"/>
              <a:t>Gabriel de Castro – RM354473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5734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DA059-AE88-BE86-0B0B-C27E8637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490" y="584585"/>
            <a:ext cx="8911687" cy="754524"/>
          </a:xfrm>
        </p:spPr>
        <p:txBody>
          <a:bodyPr/>
          <a:lstStyle/>
          <a:p>
            <a:pPr algn="ctr"/>
            <a:r>
              <a:rPr lang="pt-BR" dirty="0"/>
              <a:t>Idade Média Consumo de Vinho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9A88C0-9A1A-EE67-F804-84FF4A9D8AF3}"/>
              </a:ext>
            </a:extLst>
          </p:cNvPr>
          <p:cNvSpPr txBox="1"/>
          <p:nvPr/>
        </p:nvSpPr>
        <p:spPr>
          <a:xfrm>
            <a:off x="1306098" y="1521109"/>
            <a:ext cx="9784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effectLst/>
                <a:latin typeface="+mj-lt"/>
              </a:rPr>
              <a:t>O consumo de vinho tende a ser maior em países com uma média de idade maior por razões culturais, sociais e econômicas. Por exemplo, o consumo de vinho está ligado a cultura local e é uma parte tradicional das refeições diárias. Estas tradições são frequentemente mantidas e apreciadas por gerações mais velhas. Adultos mais velhos geralmente têm um poder aquisitivo maior devido a uma carreira estabelecida e economias acumuladas ao longo dos anos. Isso permite que gastem mais em produtos de luxo, como vinhos de qualidade. Há medida que as pessoas envelhecem, elas tendem a preferir bebidas alcoólicas mais sofisticadas e refinadas, como o vinho, em detrimento de bebidas destiladas ou cervejas, que podem ser mais populares entre os jovens. Ve</a:t>
            </a:r>
            <a:r>
              <a:rPr lang="pt-BR" sz="1200" dirty="0">
                <a:latin typeface="+mj-lt"/>
              </a:rPr>
              <a:t>mos que os países com maior média de idade, são os principais países que a vinícola exporta.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4155D90-33D2-6EAC-2AB4-C7C1BC83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87" y="3088104"/>
            <a:ext cx="4812947" cy="30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0D5F591-32F2-9FDC-CF22-5DD05FC1E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052" y="3088104"/>
            <a:ext cx="4802476" cy="30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2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83B41-B078-54D9-6CD1-7C441381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756" y="869812"/>
            <a:ext cx="8911687" cy="972079"/>
          </a:xfrm>
        </p:spPr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AC2B3-9922-79F9-2498-9D39A52C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933075"/>
            <a:ext cx="8915400" cy="3777622"/>
          </a:xfrm>
        </p:spPr>
        <p:txBody>
          <a:bodyPr/>
          <a:lstStyle/>
          <a:p>
            <a:r>
              <a:rPr lang="pt-BR" dirty="0">
                <a:hlinkClick r:id="rId2"/>
              </a:rPr>
              <a:t>http://vitibrasil.cnpuv.embrapa.br/index.php?opcao=opt_01</a:t>
            </a:r>
            <a:r>
              <a:rPr lang="pt-BR" dirty="0"/>
              <a:t> (Dados Vinícola)</a:t>
            </a:r>
          </a:p>
          <a:p>
            <a:r>
              <a:rPr lang="pt-BR" dirty="0">
                <a:hlinkClick r:id="rId3"/>
              </a:rPr>
              <a:t>https://www.kaggle.com/code/horaciodelacruz/world-population/input</a:t>
            </a:r>
            <a:r>
              <a:rPr lang="pt-BR" dirty="0"/>
              <a:t> (Dados Demográficos 2020)</a:t>
            </a:r>
          </a:p>
          <a:p>
            <a:r>
              <a:rPr lang="pt-BR" dirty="0">
                <a:hlinkClick r:id="rId4"/>
              </a:rPr>
              <a:t>https://fred.stlouisfed.org/categories/32219</a:t>
            </a:r>
            <a:r>
              <a:rPr lang="pt-BR" dirty="0"/>
              <a:t> (Dados Analise do Euro)</a:t>
            </a:r>
          </a:p>
          <a:p>
            <a:r>
              <a:rPr lang="pt-BR" dirty="0">
                <a:hlinkClick r:id="rId5"/>
              </a:rPr>
              <a:t>https://fxds-hcc.oanda.com/</a:t>
            </a:r>
            <a:r>
              <a:rPr lang="pt-BR" dirty="0"/>
              <a:t> (Dados para regressão linear)</a:t>
            </a:r>
          </a:p>
          <a:p>
            <a:r>
              <a:rPr lang="pt-BR" dirty="0">
                <a:hlinkClick r:id="rId6"/>
              </a:rPr>
              <a:t>https://estado.rs.gov.br/geografia</a:t>
            </a:r>
            <a:r>
              <a:rPr lang="pt-BR" dirty="0"/>
              <a:t>; </a:t>
            </a:r>
            <a:r>
              <a:rPr lang="pt-BR" dirty="0">
                <a:hlinkClick r:id="rId7"/>
              </a:rPr>
              <a:t>https://clima1.cptec.inpe.br/monitoramentobrasil/pt</a:t>
            </a:r>
            <a:r>
              <a:rPr lang="pt-BR" dirty="0"/>
              <a:t> (Dados Climáticos)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73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7C3C-056F-99A9-2D57-7780FC66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43270"/>
            <a:ext cx="8911687" cy="679193"/>
          </a:xfrm>
        </p:spPr>
        <p:txBody>
          <a:bodyPr/>
          <a:lstStyle/>
          <a:p>
            <a:pPr algn="ctr"/>
            <a:r>
              <a:rPr lang="pt-BR" dirty="0"/>
              <a:t>Produção Anual 2007 - 2022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E9F6D8-08D5-44D9-5692-E0FC73F243C0}"/>
              </a:ext>
            </a:extLst>
          </p:cNvPr>
          <p:cNvSpPr txBox="1"/>
          <p:nvPr/>
        </p:nvSpPr>
        <p:spPr>
          <a:xfrm>
            <a:off x="1474701" y="1303200"/>
            <a:ext cx="9445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Falando sobre a produção anual da vinícola, a primeira coisa que podemos notar é o aumento de produção em relação a primeira amostra de 2007 a 2011 com a última.</a:t>
            </a:r>
          </a:p>
          <a:p>
            <a:r>
              <a:rPr lang="pt-BR" sz="1200" dirty="0"/>
              <a:t>Podemos notar que nos anos de 2016 e 2020 houve um declínio na produção, devido a recessão do PIB, sendo a pior da história do Brasil, juntamente a o evento climático El </a:t>
            </a:r>
            <a:r>
              <a:rPr lang="pt-BR" sz="1200" dirty="0" err="1"/>
              <a:t>niño</a:t>
            </a:r>
            <a:r>
              <a:rPr lang="pt-BR" sz="1200" dirty="0"/>
              <a:t> causando períodos extremos e a pandemia da COVID 19 respectivamente, contudo a produção volta a se estabilizar após a pandemia, mostrando o potencial da vinícola.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DA7DD3D-9DA6-2BB2-8177-8C75F7A43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01" y="2413262"/>
            <a:ext cx="9242598" cy="40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69191-7875-B819-7D7C-C62C1F5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08" y="441008"/>
            <a:ext cx="8911687" cy="796727"/>
          </a:xfrm>
        </p:spPr>
        <p:txBody>
          <a:bodyPr/>
          <a:lstStyle/>
          <a:p>
            <a:pPr algn="ctr"/>
            <a:r>
              <a:rPr lang="pt-BR" dirty="0"/>
              <a:t>Importação anual 2007-2022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5E3D3B-300D-7138-6D6A-477F9CBF51F2}"/>
              </a:ext>
            </a:extLst>
          </p:cNvPr>
          <p:cNvSpPr txBox="1"/>
          <p:nvPr/>
        </p:nvSpPr>
        <p:spPr>
          <a:xfrm>
            <a:off x="1617783" y="1364996"/>
            <a:ext cx="9172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 tratando da importação podemos notar um claro aumento de aproximadamente 56% no número de importações, apesar deste grande aumento da primeira para segunda amostra (2007 - 2012), as importações se mantém estáveis e não houve um segundo grande avanço, contudo ainda se mantém sólida.</a:t>
            </a:r>
          </a:p>
          <a:p>
            <a:r>
              <a:rPr lang="pt-BR" sz="1200" dirty="0"/>
              <a:t>O aumento do número de importação também se da por conta da expansão da vinícola, tendo em vista que o número de produção se mantém, apesar das importações;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57705A9-57FA-8F07-BF0F-158D12136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4" y="2507920"/>
            <a:ext cx="9172136" cy="41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74BC9-28DE-388B-EC7F-6E76E4AF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384" y="376915"/>
            <a:ext cx="8911687" cy="782659"/>
          </a:xfrm>
        </p:spPr>
        <p:txBody>
          <a:bodyPr/>
          <a:lstStyle/>
          <a:p>
            <a:pPr algn="ctr"/>
            <a:r>
              <a:rPr lang="pt-BR" dirty="0"/>
              <a:t>Exportação Anual 2007 - 2022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320BC2-77A4-24D5-C56D-42EC42827522}"/>
              </a:ext>
            </a:extLst>
          </p:cNvPr>
          <p:cNvSpPr txBox="1"/>
          <p:nvPr/>
        </p:nvSpPr>
        <p:spPr>
          <a:xfrm>
            <a:off x="1463452" y="1289953"/>
            <a:ext cx="9330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Falando sobre a exportação, nota-se um evidente declínio de aproximadamente 78% da exportação total da amostra de 2007 para 2022, um fator para isso pode ter sido a crise na Europa, principalmente em 2015, devido a guerras e o continente serviu de refúgio para a população do oriente médio, isso afeta muito, pois conforme a tabela, vemos que os maiores países no quesito de exportação são europeus.</a:t>
            </a:r>
          </a:p>
          <a:p>
            <a:r>
              <a:rPr lang="pt-BR" sz="1200" dirty="0"/>
              <a:t>Apesar do declínio no número de exportação, isso não afeta negativamente o comércio que será mostrado a seguir</a:t>
            </a:r>
            <a:r>
              <a:rPr lang="pt-BR" sz="1600" dirty="0"/>
              <a:t>;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42D0356-2D7C-BBEA-B185-B5658F3B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51" y="2419563"/>
            <a:ext cx="9330542" cy="39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4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DA059-AE88-BE86-0B0B-C27E8637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890"/>
            <a:ext cx="8911687" cy="754524"/>
          </a:xfrm>
        </p:spPr>
        <p:txBody>
          <a:bodyPr/>
          <a:lstStyle/>
          <a:p>
            <a:pPr algn="ctr"/>
            <a:r>
              <a:rPr lang="pt-BR" dirty="0"/>
              <a:t>Análise Climática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9A88C0-9A1A-EE67-F804-84FF4A9D8AF3}"/>
              </a:ext>
            </a:extLst>
          </p:cNvPr>
          <p:cNvSpPr txBox="1"/>
          <p:nvPr/>
        </p:nvSpPr>
        <p:spPr>
          <a:xfrm>
            <a:off x="2069431" y="1448252"/>
            <a:ext cx="8817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effectLst/>
                <a:latin typeface="+mj-lt"/>
              </a:rPr>
              <a:t>Entre 2007 e 2013, o Rio Grande do Sul teve verões quentes e úmidos e invernos frescos, favorecendo a produção e exportação de uvas frescas. De 2014 a 2016, eventos climáticos extremos, incluindo secas e chuvas intensas devido ao El </a:t>
            </a:r>
            <a:r>
              <a:rPr lang="pt-BR" sz="1200" b="0" i="0" dirty="0" err="1">
                <a:effectLst/>
                <a:latin typeface="+mj-lt"/>
              </a:rPr>
              <a:t>Niño</a:t>
            </a:r>
            <a:r>
              <a:rPr lang="pt-BR" sz="1200" b="0" i="0" dirty="0">
                <a:effectLst/>
                <a:latin typeface="+mj-lt"/>
              </a:rPr>
              <a:t>, reduziram significativamente as exportações. De 2017 a 2022, apesar das temperaturas mais altas que a média histórica, a estabilidade climática permitiu a recuperação da produção e aumento das exportações. A adaptação dos produtores às novas condições foi crucial para estabilizar e impulsionar o setor.</a:t>
            </a:r>
            <a:endParaRPr lang="pt-BR" sz="12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D95A42-0439-9E70-335C-C187A2AE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05" y="2560754"/>
            <a:ext cx="7246188" cy="42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95B4B-5E14-DAFF-5098-FF4C589B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96602"/>
            <a:ext cx="8911687" cy="843173"/>
          </a:xfrm>
        </p:spPr>
        <p:txBody>
          <a:bodyPr/>
          <a:lstStyle/>
          <a:p>
            <a:pPr algn="ctr"/>
            <a:r>
              <a:rPr lang="pt-BR" dirty="0"/>
              <a:t>Comercio Anual 2007 - 2022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D45FBF-A36B-3561-99B5-D6BCD9F19E61}"/>
              </a:ext>
            </a:extLst>
          </p:cNvPr>
          <p:cNvSpPr txBox="1"/>
          <p:nvPr/>
        </p:nvSpPr>
        <p:spPr>
          <a:xfrm>
            <a:off x="1773358" y="1593064"/>
            <a:ext cx="889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Sobre o faturamento da vinícola, aqui temos um grande aumento de aproximadamente 76% no número de vendas nos últimos 15 anos, apesar da diminuição de exportações, recessões e pandemia, as vendas aumentaram. Dito isso,</a:t>
            </a:r>
          </a:p>
          <a:p>
            <a:r>
              <a:rPr lang="pt-BR" sz="1200" dirty="0"/>
              <a:t>a vinícola demonstra claro crescimento, se tornando então uma boa opção de investimento;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83E2C00-3985-01B2-B79F-C70346E6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58" y="2492684"/>
            <a:ext cx="8899947" cy="38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AA202-DC7F-2416-F16D-E4E784F4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70453"/>
            <a:ext cx="8911687" cy="740456"/>
          </a:xfrm>
        </p:spPr>
        <p:txBody>
          <a:bodyPr/>
          <a:lstStyle/>
          <a:p>
            <a:pPr algn="ctr"/>
            <a:r>
              <a:rPr lang="pt-BR" dirty="0"/>
              <a:t>Importação x Exportação 2007 - 2022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8C28C5-1AEB-F78D-0F30-EB57AB61277B}"/>
              </a:ext>
            </a:extLst>
          </p:cNvPr>
          <p:cNvSpPr txBox="1"/>
          <p:nvPr/>
        </p:nvSpPr>
        <p:spPr>
          <a:xfrm>
            <a:off x="1768463" y="1572326"/>
            <a:ext cx="8842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Comparando a importação com a exportação, apesar do declínio no aglomerado de exportação do ano de 2007 para 2022, vemos que ano a ano, a exportação vem aumentando após a recessão de 2016, Isso mostra como a vinícola mesmo com problemas devido fatores externos mantém os seus números e consegue faturar como visto no dashboard de comercio.</a:t>
            </a:r>
          </a:p>
        </p:txBody>
      </p:sp>
      <p:pic>
        <p:nvPicPr>
          <p:cNvPr id="8" name="Imagem 7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5DDFA478-675A-21A9-6720-95E570194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63" y="2599881"/>
            <a:ext cx="8842774" cy="36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DA059-AE88-BE86-0B0B-C27E8637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67632"/>
            <a:ext cx="8911687" cy="75452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Análise de Exportação – Moeda de compra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9A88C0-9A1A-EE67-F804-84FF4A9D8AF3}"/>
              </a:ext>
            </a:extLst>
          </p:cNvPr>
          <p:cNvSpPr txBox="1"/>
          <p:nvPr/>
        </p:nvSpPr>
        <p:spPr>
          <a:xfrm>
            <a:off x="1468706" y="1504800"/>
            <a:ext cx="8911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Analisando o Euro/Pound UK (moeda do maior cliente) em relação ao dólar nos últimos 15 anos, temos uma volatilidade tendendo a se igualar ao valor do dólar. Nas últimas 2 amostras (2011-2022) temos uma estabilidade maior, que combina com a exportação que também fica estável nesse período. A previsão é que a moeda se desvalorize ainda mais nos próximos anos, e isso pode significar um novo aumento nas exportações.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2DB3813-8BA7-0FEC-6A48-C0E19255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49" y="2936127"/>
            <a:ext cx="5018389" cy="300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B5FB822-000F-444F-E688-1A1E048E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93" y="2418441"/>
            <a:ext cx="3748540" cy="416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51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DA059-AE88-BE86-0B0B-C27E8637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405" y="460532"/>
            <a:ext cx="8911687" cy="754524"/>
          </a:xfrm>
        </p:spPr>
        <p:txBody>
          <a:bodyPr/>
          <a:lstStyle/>
          <a:p>
            <a:pPr algn="ctr"/>
            <a:r>
              <a:rPr lang="pt-BR" dirty="0"/>
              <a:t>Produção x Comercio 2007 - 2022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9A88C0-9A1A-EE67-F804-84FF4A9D8AF3}"/>
              </a:ext>
            </a:extLst>
          </p:cNvPr>
          <p:cNvSpPr txBox="1"/>
          <p:nvPr/>
        </p:nvSpPr>
        <p:spPr>
          <a:xfrm>
            <a:off x="1910678" y="1653557"/>
            <a:ext cx="888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Comparando ano a ano e por amostra da produção e comercio, temos que apesar de anos com recessões, eventos climáticos, ou eventos globais que afetam a produção, as vendas não diminuíram no aglomerado dos anos, reforçando o potencial de crescimento e investimento;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778865F-4161-1D61-9363-3A78AD77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75" y="2738389"/>
            <a:ext cx="8880890" cy="36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0352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644</TotalTime>
  <Words>946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Gothic</vt:lpstr>
      <vt:lpstr>Wingdings 3</vt:lpstr>
      <vt:lpstr>Cacho</vt:lpstr>
      <vt:lpstr>Tech - Challenge</vt:lpstr>
      <vt:lpstr>Produção Anual 2007 - 2022</vt:lpstr>
      <vt:lpstr>Importação anual 2007-2022</vt:lpstr>
      <vt:lpstr>Exportação Anual 2007 - 2022</vt:lpstr>
      <vt:lpstr>Análise Climática </vt:lpstr>
      <vt:lpstr>Comercio Anual 2007 - 2022</vt:lpstr>
      <vt:lpstr>Importação x Exportação 2007 - 2022</vt:lpstr>
      <vt:lpstr>Análise de Exportação – Moeda de compra</vt:lpstr>
      <vt:lpstr>Produção x Comercio 2007 - 2022</vt:lpstr>
      <vt:lpstr>Idade Média Consumo de Vinho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- Challenge</dc:title>
  <dc:creator>Gabriel Brito</dc:creator>
  <cp:lastModifiedBy>Gabriel Brito</cp:lastModifiedBy>
  <cp:revision>11</cp:revision>
  <dcterms:created xsi:type="dcterms:W3CDTF">2024-05-14T23:33:36Z</dcterms:created>
  <dcterms:modified xsi:type="dcterms:W3CDTF">2024-05-22T00:12:39Z</dcterms:modified>
</cp:coreProperties>
</file>