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theme/theme5.xml" ContentType="application/vnd.openxmlformats-officedocument.theme+xml"/>
  <Override PartName="/ppt/slideLayouts/slideLayout16.xml" ContentType="application/vnd.openxmlformats-officedocument.presentationml.slideLayout+xml"/>
  <Override PartName="/ppt/theme/theme6.xml" ContentType="application/vnd.openxmlformats-officedocument.theme+xml"/>
  <Override PartName="/ppt/slideLayouts/slideLayout17.xml" ContentType="application/vnd.openxmlformats-officedocument.presentationml.slideLayout+xml"/>
  <Override PartName="/ppt/theme/theme7.xml" ContentType="application/vnd.openxmlformats-officedocument.theme+xml"/>
  <Override PartName="/ppt/slideLayouts/slideLayout18.xml" ContentType="application/vnd.openxmlformats-officedocument.presentationml.slideLayout+xml"/>
  <Override PartName="/ppt/theme/theme8.xml" ContentType="application/vnd.openxmlformats-officedocument.theme+xml"/>
  <Override PartName="/ppt/slideLayouts/slideLayout19.xml" ContentType="application/vnd.openxmlformats-officedocument.presentationml.slideLayout+xml"/>
  <Override PartName="/ppt/theme/theme9.xml" ContentType="application/vnd.openxmlformats-officedocument.theme+xml"/>
  <Override PartName="/ppt/slideLayouts/slideLayout20.xml" ContentType="application/vnd.openxmlformats-officedocument.presentationml.slideLayout+xml"/>
  <Override PartName="/ppt/theme/theme10.xml" ContentType="application/vnd.openxmlformats-officedocument.theme+xml"/>
  <Override PartName="/ppt/slideLayouts/slideLayout21.xml" ContentType="application/vnd.openxmlformats-officedocument.presentationml.slideLayout+xml"/>
  <Override PartName="/ppt/theme/theme11.xml" ContentType="application/vnd.openxmlformats-officedocument.theme+xml"/>
  <Override PartName="/ppt/slideLayouts/slideLayout22.xml" ContentType="application/vnd.openxmlformats-officedocument.presentationml.slideLayout+xml"/>
  <Override PartName="/ppt/theme/theme12.xml" ContentType="application/vnd.openxmlformats-officedocument.theme+xml"/>
  <Override PartName="/ppt/slideLayouts/slideLayout23.xml" ContentType="application/vnd.openxmlformats-officedocument.presentationml.slideLayout+xml"/>
  <Override PartName="/ppt/theme/theme13.xml" ContentType="application/vnd.openxmlformats-officedocument.theme+xml"/>
  <Override PartName="/ppt/slideLayouts/slideLayout24.xml" ContentType="application/vnd.openxmlformats-officedocument.presentationml.slideLayout+xml"/>
  <Override PartName="/ppt/theme/theme14.xml" ContentType="application/vnd.openxmlformats-officedocument.theme+xml"/>
  <Override PartName="/ppt/slideLayouts/slideLayout25.xml" ContentType="application/vnd.openxmlformats-officedocument.presentationml.slideLayout+xml"/>
  <Override PartName="/ppt/theme/theme15.xml" ContentType="application/vnd.openxmlformats-officedocument.theme+xml"/>
  <Override PartName="/ppt/slideLayouts/slideLayout26.xml" ContentType="application/vnd.openxmlformats-officedocument.presentationml.slideLayout+xml"/>
  <Override PartName="/ppt/theme/theme16.xml" ContentType="application/vnd.openxmlformats-officedocument.theme+xml"/>
  <Override PartName="/ppt/slideLayouts/slideLayout27.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4" r:id="rId2"/>
    <p:sldMasterId id="2147483666" r:id="rId3"/>
    <p:sldMasterId id="2147483670" r:id="rId4"/>
    <p:sldMasterId id="2147483672" r:id="rId5"/>
    <p:sldMasterId id="2147483674" r:id="rId6"/>
    <p:sldMasterId id="2147483676" r:id="rId7"/>
    <p:sldMasterId id="2147483678" r:id="rId8"/>
    <p:sldMasterId id="2147483680" r:id="rId9"/>
    <p:sldMasterId id="2147483682" r:id="rId10"/>
    <p:sldMasterId id="2147483684" r:id="rId11"/>
    <p:sldMasterId id="2147483688" r:id="rId12"/>
    <p:sldMasterId id="2147483690" r:id="rId13"/>
    <p:sldMasterId id="2147483692" r:id="rId14"/>
    <p:sldMasterId id="2147483694" r:id="rId15"/>
    <p:sldMasterId id="2147483696" r:id="rId16"/>
    <p:sldMasterId id="2147483700" r:id="rId17"/>
  </p:sldMasterIdLst>
  <p:notesMasterIdLst>
    <p:notesMasterId r:id="rId55"/>
  </p:notesMasterIdLst>
  <p:handoutMasterIdLst>
    <p:handoutMasterId r:id="rId56"/>
  </p:handoutMasterIdLst>
  <p:sldIdLst>
    <p:sldId id="256" r:id="rId18"/>
    <p:sldId id="301" r:id="rId19"/>
    <p:sldId id="286" r:id="rId20"/>
    <p:sldId id="257" r:id="rId21"/>
    <p:sldId id="294" r:id="rId22"/>
    <p:sldId id="306" r:id="rId23"/>
    <p:sldId id="260" r:id="rId24"/>
    <p:sldId id="303" r:id="rId25"/>
    <p:sldId id="304" r:id="rId26"/>
    <p:sldId id="302" r:id="rId27"/>
    <p:sldId id="285" r:id="rId28"/>
    <p:sldId id="263" r:id="rId29"/>
    <p:sldId id="283" r:id="rId30"/>
    <p:sldId id="287" r:id="rId31"/>
    <p:sldId id="308" r:id="rId32"/>
    <p:sldId id="288" r:id="rId33"/>
    <p:sldId id="309" r:id="rId34"/>
    <p:sldId id="266" r:id="rId35"/>
    <p:sldId id="293" r:id="rId36"/>
    <p:sldId id="267" r:id="rId37"/>
    <p:sldId id="268" r:id="rId38"/>
    <p:sldId id="270" r:id="rId39"/>
    <p:sldId id="269" r:id="rId40"/>
    <p:sldId id="271" r:id="rId41"/>
    <p:sldId id="291" r:id="rId42"/>
    <p:sldId id="292" r:id="rId43"/>
    <p:sldId id="305" r:id="rId44"/>
    <p:sldId id="275" r:id="rId45"/>
    <p:sldId id="272" r:id="rId46"/>
    <p:sldId id="273" r:id="rId47"/>
    <p:sldId id="276" r:id="rId48"/>
    <p:sldId id="277" r:id="rId49"/>
    <p:sldId id="278" r:id="rId50"/>
    <p:sldId id="290" r:id="rId51"/>
    <p:sldId id="281" r:id="rId52"/>
    <p:sldId id="279" r:id="rId53"/>
    <p:sldId id="307" r:id="rId54"/>
  </p:sldIdLst>
  <p:sldSz cx="9144000" cy="6858000" type="screen4x3"/>
  <p:notesSz cx="9928225" cy="6797675"/>
  <p:defaultTextStyle>
    <a:defPPr>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32"/>
    <a:srgbClr val="F49F97"/>
    <a:srgbClr val="CF9FD8"/>
    <a:srgbClr val="7592D8"/>
    <a:srgbClr val="F89B8F"/>
    <a:srgbClr val="F7826B"/>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60" autoAdjust="0"/>
    <p:restoredTop sz="70507" autoAdjust="0"/>
  </p:normalViewPr>
  <p:slideViewPr>
    <p:cSldViewPr snapToGrid="0" snapToObjects="1">
      <p:cViewPr varScale="1">
        <p:scale>
          <a:sx n="82" d="100"/>
          <a:sy n="82" d="100"/>
        </p:scale>
        <p:origin x="221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slide" Target="slides/slide22.xml"/><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slide" Target="slides/slide25.xml"/><Relationship Id="rId47" Type="http://schemas.openxmlformats.org/officeDocument/2006/relationships/slide" Target="slides/slide30.xml"/><Relationship Id="rId50" Type="http://schemas.openxmlformats.org/officeDocument/2006/relationships/slide" Target="slides/slide33.xml"/><Relationship Id="rId55" Type="http://schemas.openxmlformats.org/officeDocument/2006/relationships/notesMaster" Target="notesMasters/notesMaster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2.xml"/><Relationship Id="rId11" Type="http://schemas.openxmlformats.org/officeDocument/2006/relationships/slideMaster" Target="slideMasters/slideMaster11.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slide" Target="slides/slide20.xml"/><Relationship Id="rId40" Type="http://schemas.openxmlformats.org/officeDocument/2006/relationships/slide" Target="slides/slide23.xml"/><Relationship Id="rId45" Type="http://schemas.openxmlformats.org/officeDocument/2006/relationships/slide" Target="slides/slide28.xml"/><Relationship Id="rId53" Type="http://schemas.openxmlformats.org/officeDocument/2006/relationships/slide" Target="slides/slide36.xml"/><Relationship Id="rId58" Type="http://schemas.openxmlformats.org/officeDocument/2006/relationships/viewProps" Target="viewProps.xml"/><Relationship Id="rId5" Type="http://schemas.openxmlformats.org/officeDocument/2006/relationships/slideMaster" Target="slideMasters/slideMaster5.xml"/><Relationship Id="rId19" Type="http://schemas.openxmlformats.org/officeDocument/2006/relationships/slide" Target="slides/slide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slide" Target="slides/slide26.xml"/><Relationship Id="rId48" Type="http://schemas.openxmlformats.org/officeDocument/2006/relationships/slide" Target="slides/slide31.xml"/><Relationship Id="rId56" Type="http://schemas.openxmlformats.org/officeDocument/2006/relationships/handoutMaster" Target="handoutMasters/handoutMaster1.xml"/><Relationship Id="rId8" Type="http://schemas.openxmlformats.org/officeDocument/2006/relationships/slideMaster" Target="slideMasters/slideMaster8.xml"/><Relationship Id="rId51" Type="http://schemas.openxmlformats.org/officeDocument/2006/relationships/slide" Target="slides/slide34.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slide" Target="slides/slide21.xml"/><Relationship Id="rId46" Type="http://schemas.openxmlformats.org/officeDocument/2006/relationships/slide" Target="slides/slide29.xml"/><Relationship Id="rId59" Type="http://schemas.openxmlformats.org/officeDocument/2006/relationships/theme" Target="theme/theme1.xml"/><Relationship Id="rId20" Type="http://schemas.openxmlformats.org/officeDocument/2006/relationships/slide" Target="slides/slide3.xml"/><Relationship Id="rId41" Type="http://schemas.openxmlformats.org/officeDocument/2006/relationships/slide" Target="slides/slide24.xml"/><Relationship Id="rId54"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49" Type="http://schemas.openxmlformats.org/officeDocument/2006/relationships/slide" Target="slides/slide32.xml"/><Relationship Id="rId57" Type="http://schemas.openxmlformats.org/officeDocument/2006/relationships/presProps" Target="presProps.xml"/><Relationship Id="rId10" Type="http://schemas.openxmlformats.org/officeDocument/2006/relationships/slideMaster" Target="slideMasters/slideMaster10.xml"/><Relationship Id="rId31" Type="http://schemas.openxmlformats.org/officeDocument/2006/relationships/slide" Target="slides/slide14.xml"/><Relationship Id="rId44" Type="http://schemas.openxmlformats.org/officeDocument/2006/relationships/slide" Target="slides/slide27.xml"/><Relationship Id="rId52" Type="http://schemas.openxmlformats.org/officeDocument/2006/relationships/slide" Target="slides/slide35.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4898AE-09AE-4FE6-939D-34F24E5F6F5A}" type="doc">
      <dgm:prSet loTypeId="urn:microsoft.com/office/officeart/2005/8/layout/orgChart1" loCatId="hierarchy" qsTypeId="urn:microsoft.com/office/officeart/2005/8/quickstyle/simple2" qsCatId="simple" csTypeId="urn:microsoft.com/office/officeart/2005/8/colors/accent0_2" csCatId="mainScheme" phldr="1"/>
      <dgm:spPr/>
      <dgm:t>
        <a:bodyPr/>
        <a:lstStyle/>
        <a:p>
          <a:endParaRPr lang="zh-TW" altLang="en-US"/>
        </a:p>
      </dgm:t>
    </dgm:pt>
    <dgm:pt modelId="{25AD860A-C932-4E62-972F-3969ECDE9155}">
      <dgm:prSet phldrT="[文字]"/>
      <dgm:spPr/>
      <dgm:t>
        <a:bodyPr/>
        <a:lstStyle/>
        <a:p>
          <a:r>
            <a:rPr lang="en-US" altLang="zh-TW" dirty="0" smtClean="0"/>
            <a:t>Object</a:t>
          </a:r>
          <a:endParaRPr lang="zh-TW" altLang="en-US" dirty="0"/>
        </a:p>
      </dgm:t>
    </dgm:pt>
    <dgm:pt modelId="{08DE203E-062B-4E68-BF95-DC482A2479B5}" type="parTrans" cxnId="{98D24B5B-BD2C-4494-A20A-07232F21FB75}">
      <dgm:prSet/>
      <dgm:spPr/>
      <dgm:t>
        <a:bodyPr/>
        <a:lstStyle/>
        <a:p>
          <a:endParaRPr lang="zh-TW" altLang="en-US"/>
        </a:p>
      </dgm:t>
    </dgm:pt>
    <dgm:pt modelId="{97F86E85-925F-414E-B783-6605E32FE88F}" type="sibTrans" cxnId="{98D24B5B-BD2C-4494-A20A-07232F21FB75}">
      <dgm:prSet/>
      <dgm:spPr/>
      <dgm:t>
        <a:bodyPr/>
        <a:lstStyle/>
        <a:p>
          <a:endParaRPr lang="zh-TW" altLang="en-US"/>
        </a:p>
      </dgm:t>
    </dgm:pt>
    <dgm:pt modelId="{CF1B6967-3CBB-4A9A-802B-5FF25FCBAF0C}">
      <dgm:prSet phldrT="[文字]"/>
      <dgm:spPr/>
      <dgm:t>
        <a:bodyPr/>
        <a:lstStyle/>
        <a:p>
          <a:r>
            <a:rPr lang="en-US" altLang="en-US" dirty="0" smtClean="0"/>
            <a:t>Vehicle</a:t>
          </a:r>
          <a:endParaRPr lang="zh-TW" altLang="en-US" dirty="0"/>
        </a:p>
      </dgm:t>
    </dgm:pt>
    <dgm:pt modelId="{3491B9E7-8BB5-49A7-8869-B51C44894E46}" type="parTrans" cxnId="{6FF4FAE8-9A14-4C1A-9823-559C2DDC7EB4}">
      <dgm:prSet/>
      <dgm:spPr/>
      <dgm:t>
        <a:bodyPr/>
        <a:lstStyle/>
        <a:p>
          <a:endParaRPr lang="zh-TW" altLang="en-US"/>
        </a:p>
      </dgm:t>
    </dgm:pt>
    <dgm:pt modelId="{353EFB56-2567-497F-AA49-5441891B7519}" type="sibTrans" cxnId="{6FF4FAE8-9A14-4C1A-9823-559C2DDC7EB4}">
      <dgm:prSet/>
      <dgm:spPr/>
      <dgm:t>
        <a:bodyPr/>
        <a:lstStyle/>
        <a:p>
          <a:endParaRPr lang="zh-TW" altLang="en-US"/>
        </a:p>
      </dgm:t>
    </dgm:pt>
    <dgm:pt modelId="{22DF8920-1FE0-4A95-97D4-EDAD644C9FCF}">
      <dgm:prSet/>
      <dgm:spPr/>
      <dgm:t>
        <a:bodyPr/>
        <a:lstStyle/>
        <a:p>
          <a:r>
            <a:rPr lang="en-US" altLang="en-US" dirty="0" smtClean="0"/>
            <a:t>Boat  </a:t>
          </a:r>
          <a:endParaRPr lang="zh-TW" altLang="en-US" dirty="0"/>
        </a:p>
      </dgm:t>
    </dgm:pt>
    <dgm:pt modelId="{93249242-A443-4CD5-A712-7B76EBFE2F43}" type="parTrans" cxnId="{DC6D18D7-0FE5-4583-B8F4-02C678651EE1}">
      <dgm:prSet/>
      <dgm:spPr/>
      <dgm:t>
        <a:bodyPr/>
        <a:lstStyle/>
        <a:p>
          <a:endParaRPr lang="zh-TW" altLang="en-US"/>
        </a:p>
      </dgm:t>
    </dgm:pt>
    <dgm:pt modelId="{5951CAB2-B444-4174-B9F6-8F2C80B67053}" type="sibTrans" cxnId="{DC6D18D7-0FE5-4583-B8F4-02C678651EE1}">
      <dgm:prSet/>
      <dgm:spPr/>
      <dgm:t>
        <a:bodyPr/>
        <a:lstStyle/>
        <a:p>
          <a:endParaRPr lang="zh-TW" altLang="en-US"/>
        </a:p>
      </dgm:t>
    </dgm:pt>
    <dgm:pt modelId="{F0049CDC-9700-4A8C-9A7E-9024680F35EC}">
      <dgm:prSet/>
      <dgm:spPr/>
      <dgm:t>
        <a:bodyPr/>
        <a:lstStyle/>
        <a:p>
          <a:r>
            <a:rPr lang="en-US" altLang="en-US" dirty="0" smtClean="0"/>
            <a:t>Automobile</a:t>
          </a:r>
          <a:endParaRPr lang="zh-TW" altLang="en-US" dirty="0"/>
        </a:p>
      </dgm:t>
    </dgm:pt>
    <dgm:pt modelId="{E637624A-55BC-4563-ACC4-0B7184816743}" type="parTrans" cxnId="{0BCB52B1-8891-42D7-8F2A-76BF04BEF4CB}">
      <dgm:prSet/>
      <dgm:spPr/>
      <dgm:t>
        <a:bodyPr/>
        <a:lstStyle/>
        <a:p>
          <a:endParaRPr lang="zh-TW" altLang="en-US"/>
        </a:p>
      </dgm:t>
    </dgm:pt>
    <dgm:pt modelId="{DAB02BE0-396A-45D4-82EE-34AB1920A5B6}" type="sibTrans" cxnId="{0BCB52B1-8891-42D7-8F2A-76BF04BEF4CB}">
      <dgm:prSet/>
      <dgm:spPr/>
      <dgm:t>
        <a:bodyPr/>
        <a:lstStyle/>
        <a:p>
          <a:endParaRPr lang="zh-TW" altLang="en-US"/>
        </a:p>
      </dgm:t>
    </dgm:pt>
    <dgm:pt modelId="{10640AEE-ECA8-46C9-899D-D40AF80D7675}">
      <dgm:prSet/>
      <dgm:spPr/>
      <dgm:t>
        <a:bodyPr/>
        <a:lstStyle/>
        <a:p>
          <a:r>
            <a:rPr lang="en-US" altLang="zh-TW" dirty="0" smtClean="0"/>
            <a:t>Car</a:t>
          </a:r>
          <a:endParaRPr lang="zh-TW" altLang="en-US" dirty="0"/>
        </a:p>
      </dgm:t>
    </dgm:pt>
    <dgm:pt modelId="{EDCC5287-B470-4E2D-955A-74C9051AD257}" type="parTrans" cxnId="{EA3362A9-0699-4A97-894A-4B39DDEE4F9F}">
      <dgm:prSet/>
      <dgm:spPr/>
      <dgm:t>
        <a:bodyPr/>
        <a:lstStyle/>
        <a:p>
          <a:endParaRPr lang="zh-TW" altLang="en-US"/>
        </a:p>
      </dgm:t>
    </dgm:pt>
    <dgm:pt modelId="{4F536EE2-8C3B-412A-A29C-C925F947DE69}" type="sibTrans" cxnId="{EA3362A9-0699-4A97-894A-4B39DDEE4F9F}">
      <dgm:prSet/>
      <dgm:spPr/>
      <dgm:t>
        <a:bodyPr/>
        <a:lstStyle/>
        <a:p>
          <a:endParaRPr lang="zh-TW" altLang="en-US"/>
        </a:p>
      </dgm:t>
    </dgm:pt>
    <dgm:pt modelId="{92558332-A23C-4BB1-B3F8-1828414539BC}" type="pres">
      <dgm:prSet presAssocID="{A64898AE-09AE-4FE6-939D-34F24E5F6F5A}" presName="hierChild1" presStyleCnt="0">
        <dgm:presLayoutVars>
          <dgm:orgChart val="1"/>
          <dgm:chPref val="1"/>
          <dgm:dir/>
          <dgm:animOne val="branch"/>
          <dgm:animLvl val="lvl"/>
          <dgm:resizeHandles/>
        </dgm:presLayoutVars>
      </dgm:prSet>
      <dgm:spPr/>
      <dgm:t>
        <a:bodyPr/>
        <a:lstStyle/>
        <a:p>
          <a:endParaRPr lang="zh-TW" altLang="en-US"/>
        </a:p>
      </dgm:t>
    </dgm:pt>
    <dgm:pt modelId="{8DCB236A-9DBC-4900-9627-7E4DB2661D0C}" type="pres">
      <dgm:prSet presAssocID="{25AD860A-C932-4E62-972F-3969ECDE9155}" presName="hierRoot1" presStyleCnt="0">
        <dgm:presLayoutVars>
          <dgm:hierBranch val="init"/>
        </dgm:presLayoutVars>
      </dgm:prSet>
      <dgm:spPr/>
    </dgm:pt>
    <dgm:pt modelId="{80E7F7EA-08A5-438B-86F1-854E849F2C3D}" type="pres">
      <dgm:prSet presAssocID="{25AD860A-C932-4E62-972F-3969ECDE9155}" presName="rootComposite1" presStyleCnt="0"/>
      <dgm:spPr/>
    </dgm:pt>
    <dgm:pt modelId="{E23A98A8-9939-4222-B2D8-F712C17C30F0}" type="pres">
      <dgm:prSet presAssocID="{25AD860A-C932-4E62-972F-3969ECDE9155}" presName="rootText1" presStyleLbl="node0" presStyleIdx="0" presStyleCnt="1">
        <dgm:presLayoutVars>
          <dgm:chPref val="3"/>
        </dgm:presLayoutVars>
      </dgm:prSet>
      <dgm:spPr/>
      <dgm:t>
        <a:bodyPr/>
        <a:lstStyle/>
        <a:p>
          <a:endParaRPr lang="zh-TW" altLang="en-US"/>
        </a:p>
      </dgm:t>
    </dgm:pt>
    <dgm:pt modelId="{AB982167-A1C8-4C05-BF37-9726EC8AD0A7}" type="pres">
      <dgm:prSet presAssocID="{25AD860A-C932-4E62-972F-3969ECDE9155}" presName="rootConnector1" presStyleLbl="node1" presStyleIdx="0" presStyleCnt="0"/>
      <dgm:spPr/>
      <dgm:t>
        <a:bodyPr/>
        <a:lstStyle/>
        <a:p>
          <a:endParaRPr lang="zh-TW" altLang="en-US"/>
        </a:p>
      </dgm:t>
    </dgm:pt>
    <dgm:pt modelId="{34EECBF0-7A1F-4898-BD15-E0909AF8D3C1}" type="pres">
      <dgm:prSet presAssocID="{25AD860A-C932-4E62-972F-3969ECDE9155}" presName="hierChild2" presStyleCnt="0"/>
      <dgm:spPr/>
    </dgm:pt>
    <dgm:pt modelId="{83B8EB7E-A21E-4978-8ACB-1BBC1655BCB1}" type="pres">
      <dgm:prSet presAssocID="{3491B9E7-8BB5-49A7-8869-B51C44894E46}" presName="Name37" presStyleLbl="parChTrans1D2" presStyleIdx="0" presStyleCnt="1"/>
      <dgm:spPr/>
      <dgm:t>
        <a:bodyPr/>
        <a:lstStyle/>
        <a:p>
          <a:endParaRPr lang="zh-TW" altLang="en-US"/>
        </a:p>
      </dgm:t>
    </dgm:pt>
    <dgm:pt modelId="{3CEF861E-C96E-40F0-ACCB-8C133D6DC3C6}" type="pres">
      <dgm:prSet presAssocID="{CF1B6967-3CBB-4A9A-802B-5FF25FCBAF0C}" presName="hierRoot2" presStyleCnt="0">
        <dgm:presLayoutVars>
          <dgm:hierBranch/>
        </dgm:presLayoutVars>
      </dgm:prSet>
      <dgm:spPr/>
    </dgm:pt>
    <dgm:pt modelId="{4B52F128-DA0B-4D2D-842F-44B8FF26B6F6}" type="pres">
      <dgm:prSet presAssocID="{CF1B6967-3CBB-4A9A-802B-5FF25FCBAF0C}" presName="rootComposite" presStyleCnt="0"/>
      <dgm:spPr/>
    </dgm:pt>
    <dgm:pt modelId="{4AF32D53-6ABA-48F3-B527-F4099914FDE9}" type="pres">
      <dgm:prSet presAssocID="{CF1B6967-3CBB-4A9A-802B-5FF25FCBAF0C}" presName="rootText" presStyleLbl="node2" presStyleIdx="0" presStyleCnt="1">
        <dgm:presLayoutVars>
          <dgm:chPref val="3"/>
        </dgm:presLayoutVars>
      </dgm:prSet>
      <dgm:spPr/>
      <dgm:t>
        <a:bodyPr/>
        <a:lstStyle/>
        <a:p>
          <a:endParaRPr lang="zh-TW" altLang="en-US"/>
        </a:p>
      </dgm:t>
    </dgm:pt>
    <dgm:pt modelId="{D553AEE4-53A2-4C13-AC0E-85CAA44AABD4}" type="pres">
      <dgm:prSet presAssocID="{CF1B6967-3CBB-4A9A-802B-5FF25FCBAF0C}" presName="rootConnector" presStyleLbl="node2" presStyleIdx="0" presStyleCnt="1"/>
      <dgm:spPr/>
      <dgm:t>
        <a:bodyPr/>
        <a:lstStyle/>
        <a:p>
          <a:endParaRPr lang="zh-TW" altLang="en-US"/>
        </a:p>
      </dgm:t>
    </dgm:pt>
    <dgm:pt modelId="{27436A5F-4CC6-406B-A219-408E71B5E7D2}" type="pres">
      <dgm:prSet presAssocID="{CF1B6967-3CBB-4A9A-802B-5FF25FCBAF0C}" presName="hierChild4" presStyleCnt="0"/>
      <dgm:spPr/>
    </dgm:pt>
    <dgm:pt modelId="{DF974792-6892-4C85-AAE8-99059DF20E9A}" type="pres">
      <dgm:prSet presAssocID="{93249242-A443-4CD5-A712-7B76EBFE2F43}" presName="Name35" presStyleLbl="parChTrans1D3" presStyleIdx="0" presStyleCnt="2"/>
      <dgm:spPr/>
      <dgm:t>
        <a:bodyPr/>
        <a:lstStyle/>
        <a:p>
          <a:endParaRPr lang="zh-TW" altLang="en-US"/>
        </a:p>
      </dgm:t>
    </dgm:pt>
    <dgm:pt modelId="{F02CB8F9-DA8E-42A9-B17C-9E76A4DFB101}" type="pres">
      <dgm:prSet presAssocID="{22DF8920-1FE0-4A95-97D4-EDAD644C9FCF}" presName="hierRoot2" presStyleCnt="0">
        <dgm:presLayoutVars>
          <dgm:hierBranch val="init"/>
        </dgm:presLayoutVars>
      </dgm:prSet>
      <dgm:spPr/>
    </dgm:pt>
    <dgm:pt modelId="{7817A7D2-5589-443D-A1E7-591436633505}" type="pres">
      <dgm:prSet presAssocID="{22DF8920-1FE0-4A95-97D4-EDAD644C9FCF}" presName="rootComposite" presStyleCnt="0"/>
      <dgm:spPr/>
    </dgm:pt>
    <dgm:pt modelId="{B143B49D-7530-4012-B6BB-2B330BB4A4AF}" type="pres">
      <dgm:prSet presAssocID="{22DF8920-1FE0-4A95-97D4-EDAD644C9FCF}" presName="rootText" presStyleLbl="node3" presStyleIdx="0" presStyleCnt="2" custLinFactNeighborX="-53" custLinFactNeighborY="-6813">
        <dgm:presLayoutVars>
          <dgm:chPref val="3"/>
        </dgm:presLayoutVars>
      </dgm:prSet>
      <dgm:spPr/>
      <dgm:t>
        <a:bodyPr/>
        <a:lstStyle/>
        <a:p>
          <a:endParaRPr lang="zh-TW" altLang="en-US"/>
        </a:p>
      </dgm:t>
    </dgm:pt>
    <dgm:pt modelId="{33E1A86B-F5AF-4F35-A37A-8404FB6CF317}" type="pres">
      <dgm:prSet presAssocID="{22DF8920-1FE0-4A95-97D4-EDAD644C9FCF}" presName="rootConnector" presStyleLbl="node3" presStyleIdx="0" presStyleCnt="2"/>
      <dgm:spPr/>
      <dgm:t>
        <a:bodyPr/>
        <a:lstStyle/>
        <a:p>
          <a:endParaRPr lang="zh-TW" altLang="en-US"/>
        </a:p>
      </dgm:t>
    </dgm:pt>
    <dgm:pt modelId="{E6418472-31E4-45A3-AEC8-775B81153126}" type="pres">
      <dgm:prSet presAssocID="{22DF8920-1FE0-4A95-97D4-EDAD644C9FCF}" presName="hierChild4" presStyleCnt="0"/>
      <dgm:spPr/>
    </dgm:pt>
    <dgm:pt modelId="{BFD71D80-E3F9-4D05-B14E-DADEC29CABC2}" type="pres">
      <dgm:prSet presAssocID="{22DF8920-1FE0-4A95-97D4-EDAD644C9FCF}" presName="hierChild5" presStyleCnt="0"/>
      <dgm:spPr/>
    </dgm:pt>
    <dgm:pt modelId="{F8E89E8B-3C16-480E-B019-DB0E11BE7820}" type="pres">
      <dgm:prSet presAssocID="{E637624A-55BC-4563-ACC4-0B7184816743}" presName="Name35" presStyleLbl="parChTrans1D3" presStyleIdx="1" presStyleCnt="2"/>
      <dgm:spPr/>
      <dgm:t>
        <a:bodyPr/>
        <a:lstStyle/>
        <a:p>
          <a:endParaRPr lang="zh-TW" altLang="en-US"/>
        </a:p>
      </dgm:t>
    </dgm:pt>
    <dgm:pt modelId="{528F8326-664D-40B5-9FCE-21962200B4DF}" type="pres">
      <dgm:prSet presAssocID="{F0049CDC-9700-4A8C-9A7E-9024680F35EC}" presName="hierRoot2" presStyleCnt="0">
        <dgm:presLayoutVars>
          <dgm:hierBranch/>
        </dgm:presLayoutVars>
      </dgm:prSet>
      <dgm:spPr/>
    </dgm:pt>
    <dgm:pt modelId="{2E5EDD51-B74F-4DC3-826F-02BE092DA7EA}" type="pres">
      <dgm:prSet presAssocID="{F0049CDC-9700-4A8C-9A7E-9024680F35EC}" presName="rootComposite" presStyleCnt="0"/>
      <dgm:spPr/>
    </dgm:pt>
    <dgm:pt modelId="{F3ED0385-BF3F-4537-A67B-25F5A9760AF3}" type="pres">
      <dgm:prSet presAssocID="{F0049CDC-9700-4A8C-9A7E-9024680F35EC}" presName="rootText" presStyleLbl="node3" presStyleIdx="1" presStyleCnt="2" custLinFactNeighborX="-1531" custLinFactNeighborY="-6537">
        <dgm:presLayoutVars>
          <dgm:chPref val="3"/>
        </dgm:presLayoutVars>
      </dgm:prSet>
      <dgm:spPr/>
      <dgm:t>
        <a:bodyPr/>
        <a:lstStyle/>
        <a:p>
          <a:endParaRPr lang="zh-TW" altLang="en-US"/>
        </a:p>
      </dgm:t>
    </dgm:pt>
    <dgm:pt modelId="{77302007-4A15-4088-A21F-1850A886AABA}" type="pres">
      <dgm:prSet presAssocID="{F0049CDC-9700-4A8C-9A7E-9024680F35EC}" presName="rootConnector" presStyleLbl="node3" presStyleIdx="1" presStyleCnt="2"/>
      <dgm:spPr/>
      <dgm:t>
        <a:bodyPr/>
        <a:lstStyle/>
        <a:p>
          <a:endParaRPr lang="zh-TW" altLang="en-US"/>
        </a:p>
      </dgm:t>
    </dgm:pt>
    <dgm:pt modelId="{CFEDE4DC-F1A8-4011-9338-3C2FFB64691B}" type="pres">
      <dgm:prSet presAssocID="{F0049CDC-9700-4A8C-9A7E-9024680F35EC}" presName="hierChild4" presStyleCnt="0"/>
      <dgm:spPr/>
    </dgm:pt>
    <dgm:pt modelId="{588F2BC6-9C7A-4412-BC6B-A07259D61769}" type="pres">
      <dgm:prSet presAssocID="{EDCC5287-B470-4E2D-955A-74C9051AD257}" presName="Name35" presStyleLbl="parChTrans1D4" presStyleIdx="0" presStyleCnt="1"/>
      <dgm:spPr/>
      <dgm:t>
        <a:bodyPr/>
        <a:lstStyle/>
        <a:p>
          <a:endParaRPr lang="zh-TW" altLang="en-US"/>
        </a:p>
      </dgm:t>
    </dgm:pt>
    <dgm:pt modelId="{F5B3C434-F4EA-4ECC-9E16-EA209FC7337A}" type="pres">
      <dgm:prSet presAssocID="{10640AEE-ECA8-46C9-899D-D40AF80D7675}" presName="hierRoot2" presStyleCnt="0">
        <dgm:presLayoutVars>
          <dgm:hierBranch val="init"/>
        </dgm:presLayoutVars>
      </dgm:prSet>
      <dgm:spPr/>
    </dgm:pt>
    <dgm:pt modelId="{7B3A908D-B5EA-4D33-B084-5BF0CD103C8E}" type="pres">
      <dgm:prSet presAssocID="{10640AEE-ECA8-46C9-899D-D40AF80D7675}" presName="rootComposite" presStyleCnt="0"/>
      <dgm:spPr/>
    </dgm:pt>
    <dgm:pt modelId="{0F312436-FDA7-4E97-89A6-D41790A2652C}" type="pres">
      <dgm:prSet presAssocID="{10640AEE-ECA8-46C9-899D-D40AF80D7675}" presName="rootText" presStyleLbl="node4" presStyleIdx="0" presStyleCnt="1" custLinFactNeighborX="-1626" custLinFactNeighborY="-16255">
        <dgm:presLayoutVars>
          <dgm:chPref val="3"/>
        </dgm:presLayoutVars>
      </dgm:prSet>
      <dgm:spPr/>
      <dgm:t>
        <a:bodyPr/>
        <a:lstStyle/>
        <a:p>
          <a:endParaRPr lang="zh-TW" altLang="en-US"/>
        </a:p>
      </dgm:t>
    </dgm:pt>
    <dgm:pt modelId="{0D168D3E-4577-4682-B4B0-87F70B26C65E}" type="pres">
      <dgm:prSet presAssocID="{10640AEE-ECA8-46C9-899D-D40AF80D7675}" presName="rootConnector" presStyleLbl="node4" presStyleIdx="0" presStyleCnt="1"/>
      <dgm:spPr/>
      <dgm:t>
        <a:bodyPr/>
        <a:lstStyle/>
        <a:p>
          <a:endParaRPr lang="zh-TW" altLang="en-US"/>
        </a:p>
      </dgm:t>
    </dgm:pt>
    <dgm:pt modelId="{D60948D1-F306-465F-AC21-1DCA43071A99}" type="pres">
      <dgm:prSet presAssocID="{10640AEE-ECA8-46C9-899D-D40AF80D7675}" presName="hierChild4" presStyleCnt="0"/>
      <dgm:spPr/>
    </dgm:pt>
    <dgm:pt modelId="{54992520-FB42-40C2-9699-99C7F625C729}" type="pres">
      <dgm:prSet presAssocID="{10640AEE-ECA8-46C9-899D-D40AF80D7675}" presName="hierChild5" presStyleCnt="0"/>
      <dgm:spPr/>
    </dgm:pt>
    <dgm:pt modelId="{3E767E9C-33DA-43BD-9713-C8E1AC68C8FB}" type="pres">
      <dgm:prSet presAssocID="{F0049CDC-9700-4A8C-9A7E-9024680F35EC}" presName="hierChild5" presStyleCnt="0"/>
      <dgm:spPr/>
    </dgm:pt>
    <dgm:pt modelId="{AEF0536E-2CEC-4037-BA17-797AA1D91681}" type="pres">
      <dgm:prSet presAssocID="{CF1B6967-3CBB-4A9A-802B-5FF25FCBAF0C}" presName="hierChild5" presStyleCnt="0"/>
      <dgm:spPr/>
    </dgm:pt>
    <dgm:pt modelId="{892EBE71-3DF5-4964-AACC-55673275263A}" type="pres">
      <dgm:prSet presAssocID="{25AD860A-C932-4E62-972F-3969ECDE9155}" presName="hierChild3" presStyleCnt="0"/>
      <dgm:spPr/>
    </dgm:pt>
  </dgm:ptLst>
  <dgm:cxnLst>
    <dgm:cxn modelId="{795EDE7B-2636-4657-ABA4-40D6935F4907}" type="presOf" srcId="{10640AEE-ECA8-46C9-899D-D40AF80D7675}" destId="{0D168D3E-4577-4682-B4B0-87F70B26C65E}" srcOrd="1" destOrd="0" presId="urn:microsoft.com/office/officeart/2005/8/layout/orgChart1"/>
    <dgm:cxn modelId="{253E78C4-3044-41D4-ADEE-55402D233ED0}" type="presOf" srcId="{A64898AE-09AE-4FE6-939D-34F24E5F6F5A}" destId="{92558332-A23C-4BB1-B3F8-1828414539BC}" srcOrd="0" destOrd="0" presId="urn:microsoft.com/office/officeart/2005/8/layout/orgChart1"/>
    <dgm:cxn modelId="{BC274BAB-9886-4A0B-A525-062A37FFF944}" type="presOf" srcId="{93249242-A443-4CD5-A712-7B76EBFE2F43}" destId="{DF974792-6892-4C85-AAE8-99059DF20E9A}" srcOrd="0" destOrd="0" presId="urn:microsoft.com/office/officeart/2005/8/layout/orgChart1"/>
    <dgm:cxn modelId="{64B89384-BDB6-4D80-AC0E-DC059BB47D15}" type="presOf" srcId="{22DF8920-1FE0-4A95-97D4-EDAD644C9FCF}" destId="{B143B49D-7530-4012-B6BB-2B330BB4A4AF}" srcOrd="0" destOrd="0" presId="urn:microsoft.com/office/officeart/2005/8/layout/orgChart1"/>
    <dgm:cxn modelId="{631FE724-068F-4471-9C4D-79A64D6791C8}" type="presOf" srcId="{CF1B6967-3CBB-4A9A-802B-5FF25FCBAF0C}" destId="{4AF32D53-6ABA-48F3-B527-F4099914FDE9}" srcOrd="0" destOrd="0" presId="urn:microsoft.com/office/officeart/2005/8/layout/orgChart1"/>
    <dgm:cxn modelId="{E0600460-07FF-42B5-BA35-075A8E4DB35C}" type="presOf" srcId="{25AD860A-C932-4E62-972F-3969ECDE9155}" destId="{AB982167-A1C8-4C05-BF37-9726EC8AD0A7}" srcOrd="1" destOrd="0" presId="urn:microsoft.com/office/officeart/2005/8/layout/orgChart1"/>
    <dgm:cxn modelId="{AF472F24-13D3-4CDF-9A94-23E87AF95596}" type="presOf" srcId="{F0049CDC-9700-4A8C-9A7E-9024680F35EC}" destId="{77302007-4A15-4088-A21F-1850A886AABA}" srcOrd="1" destOrd="0" presId="urn:microsoft.com/office/officeart/2005/8/layout/orgChart1"/>
    <dgm:cxn modelId="{78F13B4E-DC3C-445F-BEA1-91D5AB0B7A56}" type="presOf" srcId="{CF1B6967-3CBB-4A9A-802B-5FF25FCBAF0C}" destId="{D553AEE4-53A2-4C13-AC0E-85CAA44AABD4}" srcOrd="1" destOrd="0" presId="urn:microsoft.com/office/officeart/2005/8/layout/orgChart1"/>
    <dgm:cxn modelId="{176C3955-DACD-4D81-9E13-635FE885A212}" type="presOf" srcId="{EDCC5287-B470-4E2D-955A-74C9051AD257}" destId="{588F2BC6-9C7A-4412-BC6B-A07259D61769}" srcOrd="0" destOrd="0" presId="urn:microsoft.com/office/officeart/2005/8/layout/orgChart1"/>
    <dgm:cxn modelId="{EA3362A9-0699-4A97-894A-4B39DDEE4F9F}" srcId="{F0049CDC-9700-4A8C-9A7E-9024680F35EC}" destId="{10640AEE-ECA8-46C9-899D-D40AF80D7675}" srcOrd="0" destOrd="0" parTransId="{EDCC5287-B470-4E2D-955A-74C9051AD257}" sibTransId="{4F536EE2-8C3B-412A-A29C-C925F947DE69}"/>
    <dgm:cxn modelId="{A9FAE76A-8F93-4C31-970D-5CEF1C4B0D23}" type="presOf" srcId="{10640AEE-ECA8-46C9-899D-D40AF80D7675}" destId="{0F312436-FDA7-4E97-89A6-D41790A2652C}" srcOrd="0" destOrd="0" presId="urn:microsoft.com/office/officeart/2005/8/layout/orgChart1"/>
    <dgm:cxn modelId="{768A5789-D9B6-4685-AF76-9EA377B5ABFA}" type="presOf" srcId="{3491B9E7-8BB5-49A7-8869-B51C44894E46}" destId="{83B8EB7E-A21E-4978-8ACB-1BBC1655BCB1}" srcOrd="0" destOrd="0" presId="urn:microsoft.com/office/officeart/2005/8/layout/orgChart1"/>
    <dgm:cxn modelId="{6FF4FAE8-9A14-4C1A-9823-559C2DDC7EB4}" srcId="{25AD860A-C932-4E62-972F-3969ECDE9155}" destId="{CF1B6967-3CBB-4A9A-802B-5FF25FCBAF0C}" srcOrd="0" destOrd="0" parTransId="{3491B9E7-8BB5-49A7-8869-B51C44894E46}" sibTransId="{353EFB56-2567-497F-AA49-5441891B7519}"/>
    <dgm:cxn modelId="{32EC31FC-2D3C-48B4-B324-C50FF7E7F2E2}" type="presOf" srcId="{E637624A-55BC-4563-ACC4-0B7184816743}" destId="{F8E89E8B-3C16-480E-B019-DB0E11BE7820}" srcOrd="0" destOrd="0" presId="urn:microsoft.com/office/officeart/2005/8/layout/orgChart1"/>
    <dgm:cxn modelId="{B7E12D51-EFD3-437C-967F-EAE7BBC8854E}" type="presOf" srcId="{25AD860A-C932-4E62-972F-3969ECDE9155}" destId="{E23A98A8-9939-4222-B2D8-F712C17C30F0}" srcOrd="0" destOrd="0" presId="urn:microsoft.com/office/officeart/2005/8/layout/orgChart1"/>
    <dgm:cxn modelId="{DC6D18D7-0FE5-4583-B8F4-02C678651EE1}" srcId="{CF1B6967-3CBB-4A9A-802B-5FF25FCBAF0C}" destId="{22DF8920-1FE0-4A95-97D4-EDAD644C9FCF}" srcOrd="0" destOrd="0" parTransId="{93249242-A443-4CD5-A712-7B76EBFE2F43}" sibTransId="{5951CAB2-B444-4174-B9F6-8F2C80B67053}"/>
    <dgm:cxn modelId="{0BCB52B1-8891-42D7-8F2A-76BF04BEF4CB}" srcId="{CF1B6967-3CBB-4A9A-802B-5FF25FCBAF0C}" destId="{F0049CDC-9700-4A8C-9A7E-9024680F35EC}" srcOrd="1" destOrd="0" parTransId="{E637624A-55BC-4563-ACC4-0B7184816743}" sibTransId="{DAB02BE0-396A-45D4-82EE-34AB1920A5B6}"/>
    <dgm:cxn modelId="{50C704CC-0226-43EA-B234-46E9FC0E2C07}" type="presOf" srcId="{22DF8920-1FE0-4A95-97D4-EDAD644C9FCF}" destId="{33E1A86B-F5AF-4F35-A37A-8404FB6CF317}" srcOrd="1" destOrd="0" presId="urn:microsoft.com/office/officeart/2005/8/layout/orgChart1"/>
    <dgm:cxn modelId="{98D24B5B-BD2C-4494-A20A-07232F21FB75}" srcId="{A64898AE-09AE-4FE6-939D-34F24E5F6F5A}" destId="{25AD860A-C932-4E62-972F-3969ECDE9155}" srcOrd="0" destOrd="0" parTransId="{08DE203E-062B-4E68-BF95-DC482A2479B5}" sibTransId="{97F86E85-925F-414E-B783-6605E32FE88F}"/>
    <dgm:cxn modelId="{0B411769-B5AE-443B-8D1C-BD9E17FBE3BA}" type="presOf" srcId="{F0049CDC-9700-4A8C-9A7E-9024680F35EC}" destId="{F3ED0385-BF3F-4537-A67B-25F5A9760AF3}" srcOrd="0" destOrd="0" presId="urn:microsoft.com/office/officeart/2005/8/layout/orgChart1"/>
    <dgm:cxn modelId="{0B675562-8343-4484-B19C-0073557B7965}" type="presParOf" srcId="{92558332-A23C-4BB1-B3F8-1828414539BC}" destId="{8DCB236A-9DBC-4900-9627-7E4DB2661D0C}" srcOrd="0" destOrd="0" presId="urn:microsoft.com/office/officeart/2005/8/layout/orgChart1"/>
    <dgm:cxn modelId="{6BAA380C-43F8-427A-BFAB-D87CF0EA43AD}" type="presParOf" srcId="{8DCB236A-9DBC-4900-9627-7E4DB2661D0C}" destId="{80E7F7EA-08A5-438B-86F1-854E849F2C3D}" srcOrd="0" destOrd="0" presId="urn:microsoft.com/office/officeart/2005/8/layout/orgChart1"/>
    <dgm:cxn modelId="{AFD3BF7C-A93B-4552-B627-CD2EA6C3BBC9}" type="presParOf" srcId="{80E7F7EA-08A5-438B-86F1-854E849F2C3D}" destId="{E23A98A8-9939-4222-B2D8-F712C17C30F0}" srcOrd="0" destOrd="0" presId="urn:microsoft.com/office/officeart/2005/8/layout/orgChart1"/>
    <dgm:cxn modelId="{5FDC88A9-ED39-46AF-890C-E3922D9BB1C9}" type="presParOf" srcId="{80E7F7EA-08A5-438B-86F1-854E849F2C3D}" destId="{AB982167-A1C8-4C05-BF37-9726EC8AD0A7}" srcOrd="1" destOrd="0" presId="urn:microsoft.com/office/officeart/2005/8/layout/orgChart1"/>
    <dgm:cxn modelId="{0366C080-8FE8-4C98-805B-21D10D3F82B6}" type="presParOf" srcId="{8DCB236A-9DBC-4900-9627-7E4DB2661D0C}" destId="{34EECBF0-7A1F-4898-BD15-E0909AF8D3C1}" srcOrd="1" destOrd="0" presId="urn:microsoft.com/office/officeart/2005/8/layout/orgChart1"/>
    <dgm:cxn modelId="{DD1731A7-238F-4AD9-9263-EECEDAD3465E}" type="presParOf" srcId="{34EECBF0-7A1F-4898-BD15-E0909AF8D3C1}" destId="{83B8EB7E-A21E-4978-8ACB-1BBC1655BCB1}" srcOrd="0" destOrd="0" presId="urn:microsoft.com/office/officeart/2005/8/layout/orgChart1"/>
    <dgm:cxn modelId="{22DB4823-9548-4A23-A8A4-1C607EB78A0A}" type="presParOf" srcId="{34EECBF0-7A1F-4898-BD15-E0909AF8D3C1}" destId="{3CEF861E-C96E-40F0-ACCB-8C133D6DC3C6}" srcOrd="1" destOrd="0" presId="urn:microsoft.com/office/officeart/2005/8/layout/orgChart1"/>
    <dgm:cxn modelId="{82556CEE-99A0-4C22-A3A1-191FE5B9FD27}" type="presParOf" srcId="{3CEF861E-C96E-40F0-ACCB-8C133D6DC3C6}" destId="{4B52F128-DA0B-4D2D-842F-44B8FF26B6F6}" srcOrd="0" destOrd="0" presId="urn:microsoft.com/office/officeart/2005/8/layout/orgChart1"/>
    <dgm:cxn modelId="{8FBD7ABA-F793-4098-AF68-659BA467BE60}" type="presParOf" srcId="{4B52F128-DA0B-4D2D-842F-44B8FF26B6F6}" destId="{4AF32D53-6ABA-48F3-B527-F4099914FDE9}" srcOrd="0" destOrd="0" presId="urn:microsoft.com/office/officeart/2005/8/layout/orgChart1"/>
    <dgm:cxn modelId="{0C4C2ACB-88F2-4F08-9834-D095AF65323B}" type="presParOf" srcId="{4B52F128-DA0B-4D2D-842F-44B8FF26B6F6}" destId="{D553AEE4-53A2-4C13-AC0E-85CAA44AABD4}" srcOrd="1" destOrd="0" presId="urn:microsoft.com/office/officeart/2005/8/layout/orgChart1"/>
    <dgm:cxn modelId="{C3ADD3E0-50BA-47D5-BA72-169830EF4795}" type="presParOf" srcId="{3CEF861E-C96E-40F0-ACCB-8C133D6DC3C6}" destId="{27436A5F-4CC6-406B-A219-408E71B5E7D2}" srcOrd="1" destOrd="0" presId="urn:microsoft.com/office/officeart/2005/8/layout/orgChart1"/>
    <dgm:cxn modelId="{08630A11-3BD4-4FC3-93F8-1328AB7B8531}" type="presParOf" srcId="{27436A5F-4CC6-406B-A219-408E71B5E7D2}" destId="{DF974792-6892-4C85-AAE8-99059DF20E9A}" srcOrd="0" destOrd="0" presId="urn:microsoft.com/office/officeart/2005/8/layout/orgChart1"/>
    <dgm:cxn modelId="{898D3BFB-8C5D-4722-8877-0A40EC3B754E}" type="presParOf" srcId="{27436A5F-4CC6-406B-A219-408E71B5E7D2}" destId="{F02CB8F9-DA8E-42A9-B17C-9E76A4DFB101}" srcOrd="1" destOrd="0" presId="urn:microsoft.com/office/officeart/2005/8/layout/orgChart1"/>
    <dgm:cxn modelId="{CA7689AD-E2F0-4D25-999B-18B6990CCB4E}" type="presParOf" srcId="{F02CB8F9-DA8E-42A9-B17C-9E76A4DFB101}" destId="{7817A7D2-5589-443D-A1E7-591436633505}" srcOrd="0" destOrd="0" presId="urn:microsoft.com/office/officeart/2005/8/layout/orgChart1"/>
    <dgm:cxn modelId="{D16ACDD1-D001-4095-A230-49C9C19FE27A}" type="presParOf" srcId="{7817A7D2-5589-443D-A1E7-591436633505}" destId="{B143B49D-7530-4012-B6BB-2B330BB4A4AF}" srcOrd="0" destOrd="0" presId="urn:microsoft.com/office/officeart/2005/8/layout/orgChart1"/>
    <dgm:cxn modelId="{8357011D-3A0C-4574-80B4-D6BD248A2847}" type="presParOf" srcId="{7817A7D2-5589-443D-A1E7-591436633505}" destId="{33E1A86B-F5AF-4F35-A37A-8404FB6CF317}" srcOrd="1" destOrd="0" presId="urn:microsoft.com/office/officeart/2005/8/layout/orgChart1"/>
    <dgm:cxn modelId="{27F5C182-1BAF-4C9F-95CB-EBF5F37A6E3C}" type="presParOf" srcId="{F02CB8F9-DA8E-42A9-B17C-9E76A4DFB101}" destId="{E6418472-31E4-45A3-AEC8-775B81153126}" srcOrd="1" destOrd="0" presId="urn:microsoft.com/office/officeart/2005/8/layout/orgChart1"/>
    <dgm:cxn modelId="{B4B52D02-8B05-4752-BE9D-3767860CF8D8}" type="presParOf" srcId="{F02CB8F9-DA8E-42A9-B17C-9E76A4DFB101}" destId="{BFD71D80-E3F9-4D05-B14E-DADEC29CABC2}" srcOrd="2" destOrd="0" presId="urn:microsoft.com/office/officeart/2005/8/layout/orgChart1"/>
    <dgm:cxn modelId="{7721C7EC-B16C-4BEA-A70C-B1BA7222CCDE}" type="presParOf" srcId="{27436A5F-4CC6-406B-A219-408E71B5E7D2}" destId="{F8E89E8B-3C16-480E-B019-DB0E11BE7820}" srcOrd="2" destOrd="0" presId="urn:microsoft.com/office/officeart/2005/8/layout/orgChart1"/>
    <dgm:cxn modelId="{B1678D56-7757-41BE-8E78-025FF2122DD2}" type="presParOf" srcId="{27436A5F-4CC6-406B-A219-408E71B5E7D2}" destId="{528F8326-664D-40B5-9FCE-21962200B4DF}" srcOrd="3" destOrd="0" presId="urn:microsoft.com/office/officeart/2005/8/layout/orgChart1"/>
    <dgm:cxn modelId="{DDD49950-A5EC-4A43-BC8A-00224E615095}" type="presParOf" srcId="{528F8326-664D-40B5-9FCE-21962200B4DF}" destId="{2E5EDD51-B74F-4DC3-826F-02BE092DA7EA}" srcOrd="0" destOrd="0" presId="urn:microsoft.com/office/officeart/2005/8/layout/orgChart1"/>
    <dgm:cxn modelId="{329E7A43-5B94-4DCE-8C2E-0237D0A318C3}" type="presParOf" srcId="{2E5EDD51-B74F-4DC3-826F-02BE092DA7EA}" destId="{F3ED0385-BF3F-4537-A67B-25F5A9760AF3}" srcOrd="0" destOrd="0" presId="urn:microsoft.com/office/officeart/2005/8/layout/orgChart1"/>
    <dgm:cxn modelId="{F4669F7D-318F-4883-BD42-55E26196DE88}" type="presParOf" srcId="{2E5EDD51-B74F-4DC3-826F-02BE092DA7EA}" destId="{77302007-4A15-4088-A21F-1850A886AABA}" srcOrd="1" destOrd="0" presId="urn:microsoft.com/office/officeart/2005/8/layout/orgChart1"/>
    <dgm:cxn modelId="{78A5DB7B-F3EA-4D3C-903B-652EC0673B95}" type="presParOf" srcId="{528F8326-664D-40B5-9FCE-21962200B4DF}" destId="{CFEDE4DC-F1A8-4011-9338-3C2FFB64691B}" srcOrd="1" destOrd="0" presId="urn:microsoft.com/office/officeart/2005/8/layout/orgChart1"/>
    <dgm:cxn modelId="{F825C049-FEBD-47C3-A133-F06B31D56948}" type="presParOf" srcId="{CFEDE4DC-F1A8-4011-9338-3C2FFB64691B}" destId="{588F2BC6-9C7A-4412-BC6B-A07259D61769}" srcOrd="0" destOrd="0" presId="urn:microsoft.com/office/officeart/2005/8/layout/orgChart1"/>
    <dgm:cxn modelId="{78DE1882-4127-48E0-9E25-BD9742786529}" type="presParOf" srcId="{CFEDE4DC-F1A8-4011-9338-3C2FFB64691B}" destId="{F5B3C434-F4EA-4ECC-9E16-EA209FC7337A}" srcOrd="1" destOrd="0" presId="urn:microsoft.com/office/officeart/2005/8/layout/orgChart1"/>
    <dgm:cxn modelId="{61422F59-C1A6-4FFA-9295-CE2CC498597F}" type="presParOf" srcId="{F5B3C434-F4EA-4ECC-9E16-EA209FC7337A}" destId="{7B3A908D-B5EA-4D33-B084-5BF0CD103C8E}" srcOrd="0" destOrd="0" presId="urn:microsoft.com/office/officeart/2005/8/layout/orgChart1"/>
    <dgm:cxn modelId="{7A508AE5-48AE-4735-96BD-86A878D59D1D}" type="presParOf" srcId="{7B3A908D-B5EA-4D33-B084-5BF0CD103C8E}" destId="{0F312436-FDA7-4E97-89A6-D41790A2652C}" srcOrd="0" destOrd="0" presId="urn:microsoft.com/office/officeart/2005/8/layout/orgChart1"/>
    <dgm:cxn modelId="{882181FB-8419-41D0-89F5-279C828EBBBC}" type="presParOf" srcId="{7B3A908D-B5EA-4D33-B084-5BF0CD103C8E}" destId="{0D168D3E-4577-4682-B4B0-87F70B26C65E}" srcOrd="1" destOrd="0" presId="urn:microsoft.com/office/officeart/2005/8/layout/orgChart1"/>
    <dgm:cxn modelId="{F2A4214E-8DA0-4187-80A4-E36606F3F4E4}" type="presParOf" srcId="{F5B3C434-F4EA-4ECC-9E16-EA209FC7337A}" destId="{D60948D1-F306-465F-AC21-1DCA43071A99}" srcOrd="1" destOrd="0" presId="urn:microsoft.com/office/officeart/2005/8/layout/orgChart1"/>
    <dgm:cxn modelId="{47D1D0C0-9CEF-4B4F-A0D5-B1B85B59D62B}" type="presParOf" srcId="{F5B3C434-F4EA-4ECC-9E16-EA209FC7337A}" destId="{54992520-FB42-40C2-9699-99C7F625C729}" srcOrd="2" destOrd="0" presId="urn:microsoft.com/office/officeart/2005/8/layout/orgChart1"/>
    <dgm:cxn modelId="{DBCD25B4-A022-4965-B472-3798C09AD414}" type="presParOf" srcId="{528F8326-664D-40B5-9FCE-21962200B4DF}" destId="{3E767E9C-33DA-43BD-9713-C8E1AC68C8FB}" srcOrd="2" destOrd="0" presId="urn:microsoft.com/office/officeart/2005/8/layout/orgChart1"/>
    <dgm:cxn modelId="{D10A0859-8EA7-4527-9066-9733EBB52FD4}" type="presParOf" srcId="{3CEF861E-C96E-40F0-ACCB-8C133D6DC3C6}" destId="{AEF0536E-2CEC-4037-BA17-797AA1D91681}" srcOrd="2" destOrd="0" presId="urn:microsoft.com/office/officeart/2005/8/layout/orgChart1"/>
    <dgm:cxn modelId="{BC4BD222-A2C5-4188-884F-BE5A4C2595C6}" type="presParOf" srcId="{8DCB236A-9DBC-4900-9627-7E4DB2661D0C}" destId="{892EBE71-3DF5-4964-AACC-55673275263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8F2BC6-9C7A-4412-BC6B-A07259D61769}">
      <dsp:nvSpPr>
        <dsp:cNvPr id="0" name=""/>
        <dsp:cNvSpPr/>
      </dsp:nvSpPr>
      <dsp:spPr>
        <a:xfrm>
          <a:off x="2299730" y="2570032"/>
          <a:ext cx="91440" cy="219674"/>
        </a:xfrm>
        <a:custGeom>
          <a:avLst/>
          <a:gdLst/>
          <a:ahLst/>
          <a:cxnLst/>
          <a:rect l="0" t="0" r="0" b="0"/>
          <a:pathLst>
            <a:path>
              <a:moveTo>
                <a:pt x="47012" y="0"/>
              </a:moveTo>
              <a:lnTo>
                <a:pt x="47012" y="76772"/>
              </a:lnTo>
              <a:lnTo>
                <a:pt x="45720" y="76772"/>
              </a:lnTo>
              <a:lnTo>
                <a:pt x="45720" y="219674"/>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E89E8B-3C16-480E-B019-DB0E11BE7820}">
      <dsp:nvSpPr>
        <dsp:cNvPr id="0" name=""/>
        <dsp:cNvSpPr/>
      </dsp:nvSpPr>
      <dsp:spPr>
        <a:xfrm>
          <a:off x="1544192" y="1648226"/>
          <a:ext cx="802550" cy="241320"/>
        </a:xfrm>
        <a:custGeom>
          <a:avLst/>
          <a:gdLst/>
          <a:ahLst/>
          <a:cxnLst/>
          <a:rect l="0" t="0" r="0" b="0"/>
          <a:pathLst>
            <a:path>
              <a:moveTo>
                <a:pt x="0" y="0"/>
              </a:moveTo>
              <a:lnTo>
                <a:pt x="0" y="98418"/>
              </a:lnTo>
              <a:lnTo>
                <a:pt x="802550" y="98418"/>
              </a:lnTo>
              <a:lnTo>
                <a:pt x="802550" y="24132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974792-6892-4C85-AAE8-99059DF20E9A}">
      <dsp:nvSpPr>
        <dsp:cNvPr id="0" name=""/>
        <dsp:cNvSpPr/>
      </dsp:nvSpPr>
      <dsp:spPr>
        <a:xfrm>
          <a:off x="720084" y="1648226"/>
          <a:ext cx="824108" cy="239442"/>
        </a:xfrm>
        <a:custGeom>
          <a:avLst/>
          <a:gdLst/>
          <a:ahLst/>
          <a:cxnLst/>
          <a:rect l="0" t="0" r="0" b="0"/>
          <a:pathLst>
            <a:path>
              <a:moveTo>
                <a:pt x="824108" y="0"/>
              </a:moveTo>
              <a:lnTo>
                <a:pt x="824108" y="96540"/>
              </a:lnTo>
              <a:lnTo>
                <a:pt x="0" y="96540"/>
              </a:lnTo>
              <a:lnTo>
                <a:pt x="0" y="23944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B8EB7E-A21E-4978-8ACB-1BBC1655BCB1}">
      <dsp:nvSpPr>
        <dsp:cNvPr id="0" name=""/>
        <dsp:cNvSpPr/>
      </dsp:nvSpPr>
      <dsp:spPr>
        <a:xfrm>
          <a:off x="1498472" y="681937"/>
          <a:ext cx="91440" cy="285803"/>
        </a:xfrm>
        <a:custGeom>
          <a:avLst/>
          <a:gdLst/>
          <a:ahLst/>
          <a:cxnLst/>
          <a:rect l="0" t="0" r="0" b="0"/>
          <a:pathLst>
            <a:path>
              <a:moveTo>
                <a:pt x="45720" y="0"/>
              </a:moveTo>
              <a:lnTo>
                <a:pt x="45720" y="285803"/>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3A98A8-9939-4222-B2D8-F712C17C30F0}">
      <dsp:nvSpPr>
        <dsp:cNvPr id="0" name=""/>
        <dsp:cNvSpPr/>
      </dsp:nvSpPr>
      <dsp:spPr>
        <a:xfrm>
          <a:off x="863707" y="1451"/>
          <a:ext cx="1360970" cy="680485"/>
        </a:xfrm>
        <a:prstGeom prst="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altLang="zh-TW" sz="2200" kern="1200" dirty="0" smtClean="0"/>
            <a:t>Object</a:t>
          </a:r>
          <a:endParaRPr lang="zh-TW" altLang="en-US" sz="2200" kern="1200" dirty="0"/>
        </a:p>
      </dsp:txBody>
      <dsp:txXfrm>
        <a:off x="863707" y="1451"/>
        <a:ext cx="1360970" cy="680485"/>
      </dsp:txXfrm>
    </dsp:sp>
    <dsp:sp modelId="{4AF32D53-6ABA-48F3-B527-F4099914FDE9}">
      <dsp:nvSpPr>
        <dsp:cNvPr id="0" name=""/>
        <dsp:cNvSpPr/>
      </dsp:nvSpPr>
      <dsp:spPr>
        <a:xfrm>
          <a:off x="863707" y="967741"/>
          <a:ext cx="1360970" cy="680485"/>
        </a:xfrm>
        <a:prstGeom prst="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altLang="en-US" sz="2200" kern="1200" dirty="0" smtClean="0"/>
            <a:t>Vehicle</a:t>
          </a:r>
          <a:endParaRPr lang="zh-TW" altLang="en-US" sz="2200" kern="1200" dirty="0"/>
        </a:p>
      </dsp:txBody>
      <dsp:txXfrm>
        <a:off x="863707" y="967741"/>
        <a:ext cx="1360970" cy="680485"/>
      </dsp:txXfrm>
    </dsp:sp>
    <dsp:sp modelId="{B143B49D-7530-4012-B6BB-2B330BB4A4AF}">
      <dsp:nvSpPr>
        <dsp:cNvPr id="0" name=""/>
        <dsp:cNvSpPr/>
      </dsp:nvSpPr>
      <dsp:spPr>
        <a:xfrm>
          <a:off x="39598" y="1887668"/>
          <a:ext cx="1360970" cy="680485"/>
        </a:xfrm>
        <a:prstGeom prst="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altLang="en-US" sz="2200" kern="1200" dirty="0" smtClean="0"/>
            <a:t>Boat  </a:t>
          </a:r>
          <a:endParaRPr lang="zh-TW" altLang="en-US" sz="2200" kern="1200" dirty="0"/>
        </a:p>
      </dsp:txBody>
      <dsp:txXfrm>
        <a:off x="39598" y="1887668"/>
        <a:ext cx="1360970" cy="680485"/>
      </dsp:txXfrm>
    </dsp:sp>
    <dsp:sp modelId="{F3ED0385-BF3F-4537-A67B-25F5A9760AF3}">
      <dsp:nvSpPr>
        <dsp:cNvPr id="0" name=""/>
        <dsp:cNvSpPr/>
      </dsp:nvSpPr>
      <dsp:spPr>
        <a:xfrm>
          <a:off x="1666258" y="1889547"/>
          <a:ext cx="1360970" cy="680485"/>
        </a:xfrm>
        <a:prstGeom prst="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altLang="en-US" sz="2200" kern="1200" dirty="0" smtClean="0"/>
            <a:t>Automobile</a:t>
          </a:r>
          <a:endParaRPr lang="zh-TW" altLang="en-US" sz="2200" kern="1200" dirty="0"/>
        </a:p>
      </dsp:txBody>
      <dsp:txXfrm>
        <a:off x="1666258" y="1889547"/>
        <a:ext cx="1360970" cy="680485"/>
      </dsp:txXfrm>
    </dsp:sp>
    <dsp:sp modelId="{0F312436-FDA7-4E97-89A6-D41790A2652C}">
      <dsp:nvSpPr>
        <dsp:cNvPr id="0" name=""/>
        <dsp:cNvSpPr/>
      </dsp:nvSpPr>
      <dsp:spPr>
        <a:xfrm>
          <a:off x="1664965" y="2789706"/>
          <a:ext cx="1360970" cy="680485"/>
        </a:xfrm>
        <a:prstGeom prst="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altLang="zh-TW" sz="2200" kern="1200" dirty="0" smtClean="0"/>
            <a:t>Car</a:t>
          </a:r>
          <a:endParaRPr lang="zh-TW" altLang="en-US" sz="2200" kern="1200" dirty="0"/>
        </a:p>
      </dsp:txBody>
      <dsp:txXfrm>
        <a:off x="1664965" y="2789706"/>
        <a:ext cx="1360970" cy="68048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5623697" y="1"/>
            <a:ext cx="4302231" cy="341064"/>
          </a:xfrm>
          <a:prstGeom prst="rect">
            <a:avLst/>
          </a:prstGeom>
        </p:spPr>
        <p:txBody>
          <a:bodyPr vert="horz" lIns="91440" tIns="45720" rIns="91440" bIns="45720" rtlCol="0"/>
          <a:lstStyle>
            <a:lvl1pPr algn="r">
              <a:defRPr sz="1200"/>
            </a:lvl1pPr>
          </a:lstStyle>
          <a:p>
            <a:fld id="{0776A74F-99C8-472D-8B50-1427DB4202B9}" type="datetimeFigureOut">
              <a:rPr lang="zh-TW" altLang="en-US" smtClean="0"/>
              <a:t>2015/12/31</a:t>
            </a:fld>
            <a:endParaRPr lang="zh-TW" altLang="en-US"/>
          </a:p>
        </p:txBody>
      </p:sp>
      <p:sp>
        <p:nvSpPr>
          <p:cNvPr id="4" name="頁尾版面配置區 3"/>
          <p:cNvSpPr>
            <a:spLocks noGrp="1"/>
          </p:cNvSpPr>
          <p:nvPr>
            <p:ph type="ftr" sz="quarter" idx="2"/>
          </p:nvPr>
        </p:nvSpPr>
        <p:spPr>
          <a:xfrm>
            <a:off x="0" y="6456612"/>
            <a:ext cx="4302231" cy="341063"/>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5623697" y="6456612"/>
            <a:ext cx="4302231" cy="341063"/>
          </a:xfrm>
          <a:prstGeom prst="rect">
            <a:avLst/>
          </a:prstGeom>
        </p:spPr>
        <p:txBody>
          <a:bodyPr vert="horz" lIns="91440" tIns="45720" rIns="91440" bIns="45720" rtlCol="0" anchor="b"/>
          <a:lstStyle>
            <a:lvl1pPr algn="r">
              <a:defRPr sz="1200"/>
            </a:lvl1pPr>
          </a:lstStyle>
          <a:p>
            <a:fld id="{D4D99A30-73E7-4E6E-9B3E-3BA7088592F9}" type="slidenum">
              <a:rPr lang="zh-TW" altLang="en-US" smtClean="0"/>
              <a:t>‹#›</a:t>
            </a:fld>
            <a:endParaRPr lang="zh-TW" altLang="en-US"/>
          </a:p>
        </p:txBody>
      </p:sp>
    </p:spTree>
    <p:extLst>
      <p:ext uri="{BB962C8B-B14F-4D97-AF65-F5344CB8AC3E}">
        <p14:creationId xmlns:p14="http://schemas.microsoft.com/office/powerpoint/2010/main" val="157731097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5623697" y="1"/>
            <a:ext cx="4302231" cy="341064"/>
          </a:xfrm>
          <a:prstGeom prst="rect">
            <a:avLst/>
          </a:prstGeom>
        </p:spPr>
        <p:txBody>
          <a:bodyPr vert="horz" lIns="91440" tIns="45720" rIns="91440" bIns="45720" rtlCol="0"/>
          <a:lstStyle>
            <a:lvl1pPr algn="r">
              <a:defRPr sz="1200"/>
            </a:lvl1pPr>
          </a:lstStyle>
          <a:p>
            <a:fld id="{670298D8-6E1B-43E2-96D6-00C35DD056BB}" type="datetimeFigureOut">
              <a:rPr lang="zh-TW" altLang="en-US" smtClean="0"/>
              <a:t>2015/12/31</a:t>
            </a:fld>
            <a:endParaRPr lang="zh-TW" altLang="en-US"/>
          </a:p>
        </p:txBody>
      </p:sp>
      <p:sp>
        <p:nvSpPr>
          <p:cNvPr id="4" name="投影片圖像版面配置區 3"/>
          <p:cNvSpPr>
            <a:spLocks noGrp="1" noRot="1" noChangeAspect="1"/>
          </p:cNvSpPr>
          <p:nvPr>
            <p:ph type="sldImg" idx="2"/>
          </p:nvPr>
        </p:nvSpPr>
        <p:spPr>
          <a:xfrm>
            <a:off x="3435350" y="849313"/>
            <a:ext cx="3057525" cy="2293937"/>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992823" y="3271381"/>
            <a:ext cx="7942580" cy="2676585"/>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6456612"/>
            <a:ext cx="4302231" cy="341063"/>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5623697" y="6456612"/>
            <a:ext cx="4302231" cy="341063"/>
          </a:xfrm>
          <a:prstGeom prst="rect">
            <a:avLst/>
          </a:prstGeom>
        </p:spPr>
        <p:txBody>
          <a:bodyPr vert="horz" lIns="91440" tIns="45720" rIns="91440" bIns="45720" rtlCol="0" anchor="b"/>
          <a:lstStyle>
            <a:lvl1pPr algn="r">
              <a:defRPr sz="1200"/>
            </a:lvl1pPr>
          </a:lstStyle>
          <a:p>
            <a:fld id="{A846EF62-7260-4093-877D-D2C59C979A51}" type="slidenum">
              <a:rPr lang="zh-TW" altLang="en-US" smtClean="0"/>
              <a:t>‹#›</a:t>
            </a:fld>
            <a:endParaRPr lang="zh-TW" altLang="en-US"/>
          </a:p>
        </p:txBody>
      </p:sp>
    </p:spTree>
    <p:extLst>
      <p:ext uri="{BB962C8B-B14F-4D97-AF65-F5344CB8AC3E}">
        <p14:creationId xmlns:p14="http://schemas.microsoft.com/office/powerpoint/2010/main" val="278488129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debate.org/opinion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Good evening</a:t>
            </a:r>
          </a:p>
          <a:p>
            <a:r>
              <a:rPr lang="en-US" altLang="zh-TW" dirty="0" smtClean="0"/>
              <a:t>I am </a:t>
            </a:r>
            <a:r>
              <a:rPr lang="en-US" altLang="zh-TW" dirty="0" err="1" smtClean="0"/>
              <a:t>Sinya</a:t>
            </a:r>
            <a:endParaRPr lang="en-US" altLang="zh-TW" dirty="0" smtClean="0"/>
          </a:p>
          <a:p>
            <a:endParaRPr lang="zh-TW" altLang="en-US" dirty="0"/>
          </a:p>
        </p:txBody>
      </p:sp>
    </p:spTree>
    <p:extLst>
      <p:ext uri="{BB962C8B-B14F-4D97-AF65-F5344CB8AC3E}">
        <p14:creationId xmlns:p14="http://schemas.microsoft.com/office/powerpoint/2010/main" val="3088929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This paper is from WSDM 2011 </a:t>
            </a:r>
            <a:endParaRPr lang="zh-TW" altLang="en-US" dirty="0"/>
          </a:p>
        </p:txBody>
      </p:sp>
    </p:spTree>
    <p:extLst>
      <p:ext uri="{BB962C8B-B14F-4D97-AF65-F5344CB8AC3E}">
        <p14:creationId xmlns:p14="http://schemas.microsoft.com/office/powerpoint/2010/main" val="1935507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The goal is to...</a:t>
            </a:r>
          </a:p>
          <a:p>
            <a:r>
              <a:rPr lang="en-US" altLang="zh-TW" dirty="0" smtClean="0"/>
              <a:t>it's very time consuming for human users to group them into feature</a:t>
            </a:r>
            <a:r>
              <a:rPr lang="en-US" altLang="zh-TW" baseline="0" dirty="0" smtClean="0"/>
              <a:t> cluster</a:t>
            </a:r>
            <a:endParaRPr lang="en-US" altLang="zh-TW" dirty="0"/>
          </a:p>
        </p:txBody>
      </p:sp>
    </p:spTree>
    <p:extLst>
      <p:ext uri="{BB962C8B-B14F-4D97-AF65-F5344CB8AC3E}">
        <p14:creationId xmlns:p14="http://schemas.microsoft.com/office/powerpoint/2010/main" val="2679569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It is in the area of</a:t>
            </a:r>
          </a:p>
          <a:p>
            <a:r>
              <a:rPr lang="en-US" altLang="zh-TW" dirty="0" smtClean="0"/>
              <a:t>Aspect-based sentiment analysis</a:t>
            </a:r>
          </a:p>
          <a:p>
            <a:endParaRPr lang="zh-TW" altLang="en-US" dirty="0"/>
          </a:p>
        </p:txBody>
      </p:sp>
    </p:spTree>
    <p:extLst>
      <p:ext uri="{BB962C8B-B14F-4D97-AF65-F5344CB8AC3E}">
        <p14:creationId xmlns:p14="http://schemas.microsoft.com/office/powerpoint/2010/main" val="2454572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Refer to clustering</a:t>
            </a:r>
          </a:p>
          <a:p>
            <a:r>
              <a:rPr lang="en-US" altLang="zh-TW" dirty="0" smtClean="0"/>
              <a:t>The main dominate clustering property is the similarity measure</a:t>
            </a:r>
          </a:p>
          <a:p>
            <a:r>
              <a:rPr lang="en-US" altLang="zh-TW" dirty="0" smtClean="0"/>
              <a:t> </a:t>
            </a:r>
          </a:p>
          <a:p>
            <a:r>
              <a:rPr lang="en-US" altLang="zh-TW" dirty="0" smtClean="0"/>
              <a:t>In the category that relies on pre-existing knowledge sources, the work of </a:t>
            </a:r>
            <a:r>
              <a:rPr lang="en-US" altLang="zh-TW" dirty="0" err="1" smtClean="0"/>
              <a:t>Carenini</a:t>
            </a:r>
            <a:r>
              <a:rPr lang="en-US" altLang="zh-TW" dirty="0" smtClean="0"/>
              <a:t> et al. [9] is most related to this paper.</a:t>
            </a:r>
          </a:p>
          <a:p>
            <a:r>
              <a:rPr lang="en-US" altLang="zh-TW" dirty="0" smtClean="0"/>
              <a:t> </a:t>
            </a:r>
          </a:p>
          <a:p>
            <a:r>
              <a:rPr lang="en-US" altLang="zh-TW" dirty="0" smtClean="0"/>
              <a:t>The authors proposed a method called lexical similarity which will be introduce later in the slide</a:t>
            </a:r>
          </a:p>
          <a:p>
            <a:r>
              <a:rPr lang="en-US" altLang="zh-TW" dirty="0" smtClean="0"/>
              <a:t> </a:t>
            </a:r>
          </a:p>
          <a:p>
            <a:r>
              <a:rPr lang="en-US" altLang="zh-TW" dirty="0" smtClean="0"/>
              <a:t>Frist, many words and phrases that are not synonyms in a dictionary may refer to the same feature in an application domain. For example, “appearance” and “design” are not synonymous, but they can indicate the same feature, design.</a:t>
            </a:r>
          </a:p>
          <a:p>
            <a:r>
              <a:rPr lang="en-US" altLang="zh-TW" dirty="0" smtClean="0"/>
              <a:t>  </a:t>
            </a:r>
          </a:p>
          <a:p>
            <a:r>
              <a:rPr lang="en-US" altLang="zh-TW" dirty="0" smtClean="0"/>
              <a:t>Which is their main weakness because many expressions of the same feature are not synonyms or even similar in WordNet because they are domain dependent. Dictionaries do not contain domain specific knowledge, for which a domain corpus is needed.</a:t>
            </a:r>
            <a:endParaRPr lang="en-US" altLang="zh-TW" dirty="0"/>
          </a:p>
        </p:txBody>
      </p:sp>
    </p:spTree>
    <p:extLst>
      <p:ext uri="{BB962C8B-B14F-4D97-AF65-F5344CB8AC3E}">
        <p14:creationId xmlns:p14="http://schemas.microsoft.com/office/powerpoint/2010/main" val="4268844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smtClean="0"/>
              <a:t>Wordnet</a:t>
            </a:r>
            <a:r>
              <a:rPr lang="en-US" altLang="zh-TW" dirty="0" smtClean="0"/>
              <a:t> group of similar word</a:t>
            </a:r>
            <a:endParaRPr lang="zh-TW" altLang="en-US" dirty="0"/>
          </a:p>
        </p:txBody>
      </p:sp>
    </p:spTree>
    <p:extLst>
      <p:ext uri="{BB962C8B-B14F-4D97-AF65-F5344CB8AC3E}">
        <p14:creationId xmlns:p14="http://schemas.microsoft.com/office/powerpoint/2010/main" val="3626932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Distributional similarity is based on the hypothesis that words with similar meaning tend to appear in similar contexts</a:t>
            </a:r>
          </a:p>
          <a:p>
            <a:r>
              <a:rPr lang="en-US" altLang="zh-TW" dirty="0" smtClean="0"/>
              <a:t> </a:t>
            </a:r>
          </a:p>
          <a:p>
            <a:r>
              <a:rPr lang="en-US" altLang="zh-TW" dirty="0" smtClean="0"/>
              <a:t>This paper will show that these methods do not perform well in the experiment section.</a:t>
            </a:r>
            <a:endParaRPr lang="en-US" altLang="zh-TW" dirty="0"/>
          </a:p>
        </p:txBody>
      </p:sp>
    </p:spTree>
    <p:extLst>
      <p:ext uri="{BB962C8B-B14F-4D97-AF65-F5344CB8AC3E}">
        <p14:creationId xmlns:p14="http://schemas.microsoft.com/office/powerpoint/2010/main" val="4268844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
            </a:r>
            <a:br>
              <a:rPr lang="en-US" altLang="zh-TW" dirty="0" smtClean="0"/>
            </a:br>
            <a:endParaRPr lang="en-US" altLang="zh-TW" dirty="0" smtClean="0"/>
          </a:p>
          <a:p>
            <a:r>
              <a:rPr lang="en-US" altLang="zh-TW" dirty="0" smtClean="0"/>
              <a:t>As mentioned above, topic model is a method to extract features.</a:t>
            </a:r>
          </a:p>
          <a:p>
            <a:r>
              <a:rPr lang="en-US" altLang="zh-TW" dirty="0" smtClean="0"/>
              <a:t>These methods will be compared in the </a:t>
            </a:r>
            <a:r>
              <a:rPr lang="en-US" altLang="zh-TW" dirty="0" err="1" smtClean="0"/>
              <a:t>empiriment</a:t>
            </a:r>
            <a:r>
              <a:rPr lang="en-US" altLang="zh-TW" dirty="0" smtClean="0"/>
              <a:t> part.</a:t>
            </a:r>
            <a:endParaRPr lang="en-US" altLang="zh-TW" dirty="0"/>
          </a:p>
        </p:txBody>
      </p:sp>
    </p:spTree>
    <p:extLst>
      <p:ext uri="{BB962C8B-B14F-4D97-AF65-F5344CB8AC3E}">
        <p14:creationId xmlns:p14="http://schemas.microsoft.com/office/powerpoint/2010/main" val="9636162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This paper </a:t>
            </a:r>
            <a:r>
              <a:rPr lang="en-US" altLang="zh-TW" dirty="0" smtClean="0">
                <a:effectLst/>
              </a:rPr>
              <a:t>Contributions is</a:t>
            </a:r>
            <a:r>
              <a:rPr lang="en-US" altLang="zh-TW" dirty="0" smtClean="0"/>
              <a:t> </a:t>
            </a:r>
            <a:r>
              <a:rPr lang="en-US" altLang="zh-TW" b="1" dirty="0" smtClean="0"/>
              <a:t>semi-supervised learning</a:t>
            </a:r>
            <a:r>
              <a:rPr lang="en-US" altLang="zh-TW" dirty="0" smtClean="0"/>
              <a:t> task but without asking the user to label any training examples. The labeled data is generate by the proposed method.</a:t>
            </a:r>
          </a:p>
          <a:p>
            <a:r>
              <a:rPr lang="en-US" altLang="zh-TW" dirty="0" smtClean="0"/>
              <a:t> </a:t>
            </a:r>
          </a:p>
          <a:p>
            <a:r>
              <a:rPr lang="en-US" altLang="zh-TW" dirty="0" smtClean="0"/>
              <a:t>two </a:t>
            </a:r>
            <a:r>
              <a:rPr lang="en-US" altLang="zh-TW" b="1" dirty="0" smtClean="0"/>
              <a:t>soft constraints</a:t>
            </a:r>
            <a:r>
              <a:rPr lang="en-US" altLang="zh-TW" dirty="0" smtClean="0"/>
              <a:t> </a:t>
            </a:r>
            <a:r>
              <a:rPr lang="en-US" altLang="zh-TW" dirty="0" smtClean="0">
                <a:effectLst/>
              </a:rPr>
              <a:t>to help labeled data before </a:t>
            </a:r>
            <a:r>
              <a:rPr lang="en-US" altLang="zh-TW" b="1" dirty="0" smtClean="0">
                <a:effectLst/>
              </a:rPr>
              <a:t>semi-supervised learning</a:t>
            </a:r>
            <a:endParaRPr lang="en-US" altLang="zh-TW" dirty="0" smtClean="0"/>
          </a:p>
          <a:p>
            <a:r>
              <a:rPr lang="en-US" altLang="zh-TW" b="1" dirty="0" smtClean="0"/>
              <a:t>we called soft because</a:t>
            </a:r>
            <a:endParaRPr lang="en-US" altLang="zh-TW" dirty="0" smtClean="0"/>
          </a:p>
          <a:p>
            <a:r>
              <a:rPr lang="en-US" altLang="zh-TW" dirty="0" smtClean="0"/>
              <a:t> </a:t>
            </a:r>
          </a:p>
          <a:p>
            <a:r>
              <a:rPr lang="en-US" altLang="zh-TW" dirty="0" smtClean="0"/>
              <a:t>Use EM algorithm based on naïve Bayesian classification to do clustering.</a:t>
            </a:r>
          </a:p>
          <a:p>
            <a:endParaRPr lang="zh-TW" altLang="en-US" dirty="0"/>
          </a:p>
        </p:txBody>
      </p:sp>
    </p:spTree>
    <p:extLst>
      <p:ext uri="{BB962C8B-B14F-4D97-AF65-F5344CB8AC3E}">
        <p14:creationId xmlns:p14="http://schemas.microsoft.com/office/powerpoint/2010/main" val="18343860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The circle ones represent the data and the rounded rectangle stands for some methods</a:t>
            </a:r>
          </a:p>
          <a:p>
            <a:r>
              <a:rPr lang="en-US" altLang="zh-TW" dirty="0" smtClean="0"/>
              <a:t> </a:t>
            </a:r>
          </a:p>
          <a:p>
            <a:r>
              <a:rPr lang="en-US" altLang="zh-TW" dirty="0" smtClean="0"/>
              <a:t>Input Data: a set of reviews R, and a set of discovered feature expressions F from R.</a:t>
            </a:r>
          </a:p>
          <a:p>
            <a:r>
              <a:rPr lang="en-US" altLang="zh-TW" dirty="0" smtClean="0"/>
              <a:t> </a:t>
            </a:r>
          </a:p>
          <a:p>
            <a:r>
              <a:rPr lang="en-US" altLang="zh-TW" dirty="0" smtClean="0"/>
              <a:t>Labeled and unlabeled</a:t>
            </a:r>
            <a:endParaRPr lang="en-US" altLang="zh-TW" dirty="0"/>
          </a:p>
        </p:txBody>
      </p:sp>
    </p:spTree>
    <p:extLst>
      <p:ext uri="{BB962C8B-B14F-4D97-AF65-F5344CB8AC3E}">
        <p14:creationId xmlns:p14="http://schemas.microsoft.com/office/powerpoint/2010/main" val="3159046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step 1 2  </a:t>
            </a:r>
            <a:endParaRPr lang="zh-TW" altLang="en-US" dirty="0"/>
          </a:p>
        </p:txBody>
      </p:sp>
    </p:spTree>
    <p:extLst>
      <p:ext uri="{BB962C8B-B14F-4D97-AF65-F5344CB8AC3E}">
        <p14:creationId xmlns:p14="http://schemas.microsoft.com/office/powerpoint/2010/main" val="1594160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First I am going to introduce my current research topic and then I will introduce a related paper.</a:t>
            </a:r>
          </a:p>
          <a:p>
            <a:endParaRPr lang="zh-TW" altLang="en-US" dirty="0"/>
          </a:p>
        </p:txBody>
      </p:sp>
    </p:spTree>
    <p:extLst>
      <p:ext uri="{BB962C8B-B14F-4D97-AF65-F5344CB8AC3E}">
        <p14:creationId xmlns:p14="http://schemas.microsoft.com/office/powerpoint/2010/main" val="35005121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The vertex is a feature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Although the sharing-word constraint is useful,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the number of</a:t>
            </a:r>
            <a:r>
              <a:rPr lang="en-US" altLang="zh-TW" baseline="0" dirty="0" smtClean="0"/>
              <a:t> </a:t>
            </a:r>
            <a:r>
              <a:rPr lang="en-US" altLang="zh-TW" dirty="0" smtClean="0"/>
              <a:t>such pairs is small and does not help us that much.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For example,</a:t>
            </a:r>
            <a:r>
              <a:rPr lang="en-US" altLang="zh-TW" baseline="0" dirty="0" smtClean="0"/>
              <a:t> </a:t>
            </a:r>
            <a:r>
              <a:rPr lang="en-US" altLang="zh-TW" dirty="0" smtClean="0"/>
              <a:t>in our five experimental real-world data sets,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their corresponding</a:t>
            </a:r>
            <a:r>
              <a:rPr lang="en-US" altLang="zh-TW" baseline="0" dirty="0" smtClean="0"/>
              <a:t> </a:t>
            </a:r>
            <a:r>
              <a:rPr lang="en-US" altLang="zh-TW" dirty="0" smtClean="0"/>
              <a:t>graphs </a:t>
            </a:r>
            <a:r>
              <a:rPr lang="en-US" altLang="zh-TW" dirty="0" err="1" smtClean="0"/>
              <a:t>Gsc</a:t>
            </a:r>
            <a:r>
              <a:rPr lang="en-US" altLang="zh-TW" dirty="0" smtClean="0"/>
              <a:t> are very sparse,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which means that there are too many</a:t>
            </a:r>
            <a:r>
              <a:rPr lang="en-US" altLang="zh-TW" baseline="0" dirty="0" smtClean="0"/>
              <a:t> </a:t>
            </a:r>
            <a:r>
              <a:rPr lang="en-US" altLang="zh-TW" dirty="0" smtClean="0"/>
              <a:t>disconnected components or sub-graphs.</a:t>
            </a:r>
            <a:endParaRPr lang="zh-TW" altLang="en-US" dirty="0" smtClean="0"/>
          </a:p>
          <a:p>
            <a:endParaRPr lang="zh-TW" altLang="en-US" dirty="0"/>
          </a:p>
        </p:txBody>
      </p:sp>
    </p:spTree>
    <p:extLst>
      <p:ext uri="{BB962C8B-B14F-4D97-AF65-F5344CB8AC3E}">
        <p14:creationId xmlns:p14="http://schemas.microsoft.com/office/powerpoint/2010/main" val="12674269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so we have to take the next step,</a:t>
            </a:r>
          </a:p>
          <a:p>
            <a:pPr rtl="0" eaLnBrk="1" latinLnBrk="0" hangingPunct="1"/>
            <a:r>
              <a:rPr lang="en-US" altLang="zh-TW" dirty="0" smtClean="0"/>
              <a:t> </a:t>
            </a:r>
            <a:r>
              <a:rPr kumimoji="1" lang="en-US" altLang="zh-TW" sz="1200" kern="1200" dirty="0" smtClean="0">
                <a:solidFill>
                  <a:schemeClr val="tx1"/>
                </a:solidFill>
                <a:effectLst/>
                <a:latin typeface="+mn-lt"/>
                <a:ea typeface="+mn-ea"/>
                <a:cs typeface="+mn-cs"/>
              </a:rPr>
              <a:t>we only perform the top k merges</a:t>
            </a:r>
            <a:endParaRPr lang="en-US" altLang="zh-TW" dirty="0" smtClean="0">
              <a:effectLst/>
            </a:endParaRPr>
          </a:p>
          <a:p>
            <a:r>
              <a:rPr lang="en-US" altLang="zh-TW" b="1" dirty="0" smtClean="0">
                <a:effectLst/>
              </a:rPr>
              <a:t>why k:</a:t>
            </a:r>
            <a:r>
              <a:rPr lang="en-US" altLang="zh-TW" dirty="0" smtClean="0"/>
              <a:t> We believe that the main reason is that only those components with very high similarities are reliably</a:t>
            </a:r>
          </a:p>
          <a:p>
            <a:r>
              <a:rPr lang="en-US" altLang="zh-TW" b="1" dirty="0" smtClean="0">
                <a:effectLst/>
              </a:rPr>
              <a:t>calculate components similarities:</a:t>
            </a:r>
            <a:endParaRPr lang="en-US" altLang="zh-TW" dirty="0"/>
          </a:p>
        </p:txBody>
      </p:sp>
    </p:spTree>
    <p:extLst>
      <p:ext uri="{BB962C8B-B14F-4D97-AF65-F5344CB8AC3E}">
        <p14:creationId xmlns:p14="http://schemas.microsoft.com/office/powerpoint/2010/main" val="30631166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For example: </a:t>
            </a:r>
            <a:r>
              <a:rPr lang="zh-TW" altLang="en-US" sz="1200" kern="1200" dirty="0" smtClean="0">
                <a:solidFill>
                  <a:schemeClr val="tx1"/>
                </a:solidFill>
                <a:effectLst/>
                <a:latin typeface="+mn-lt"/>
                <a:ea typeface="+mn-ea"/>
                <a:cs typeface="+mn-cs"/>
              </a:rPr>
              <a:t>歸類</a:t>
            </a:r>
            <a:endParaRPr lang="zh-TW" altLang="en-US" dirty="0" smtClean="0"/>
          </a:p>
          <a:p>
            <a:r>
              <a:rPr lang="en-US" altLang="zh-TW" dirty="0" smtClean="0"/>
              <a:t>A car is an automobile, and an automobile is a vehicle</a:t>
            </a:r>
          </a:p>
          <a:p>
            <a:r>
              <a:rPr lang="en-US" altLang="zh-TW" dirty="0" smtClean="0"/>
              <a:t>A boat is a vehicle.</a:t>
            </a:r>
          </a:p>
          <a:p>
            <a:r>
              <a:rPr lang="en-US" altLang="zh-TW" dirty="0" smtClean="0"/>
              <a:t>Vehicle belongs to an object.</a:t>
            </a:r>
          </a:p>
          <a:p>
            <a:r>
              <a:rPr lang="en-US" altLang="zh-TW" dirty="0" smtClean="0"/>
              <a:t> </a:t>
            </a:r>
          </a:p>
          <a:p>
            <a:r>
              <a:rPr lang="en-US" altLang="zh-TW" dirty="0" smtClean="0"/>
              <a:t>In this case, "automobile" is the parent (and also ancestor) of "car",</a:t>
            </a:r>
          </a:p>
          <a:p>
            <a:r>
              <a:rPr lang="en-US" altLang="zh-TW" dirty="0" smtClean="0"/>
              <a:t>Vehicle is the first</a:t>
            </a:r>
            <a:endParaRPr lang="en-US" altLang="zh-TW" dirty="0"/>
          </a:p>
        </p:txBody>
      </p:sp>
    </p:spTree>
    <p:extLst>
      <p:ext uri="{BB962C8B-B14F-4D97-AF65-F5344CB8AC3E}">
        <p14:creationId xmlns:p14="http://schemas.microsoft.com/office/powerpoint/2010/main" val="750610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WordNet Synonymous clusters</a:t>
            </a:r>
          </a:p>
          <a:p>
            <a:r>
              <a:rPr lang="en-US" altLang="zh-TW" dirty="0" smtClean="0"/>
              <a:t>if a word appear in many different topic, it has the low probability to have the same meaning</a:t>
            </a:r>
            <a:endParaRPr lang="en-US" altLang="zh-TW" dirty="0"/>
          </a:p>
        </p:txBody>
      </p:sp>
    </p:spTree>
    <p:extLst>
      <p:ext uri="{BB962C8B-B14F-4D97-AF65-F5344CB8AC3E}">
        <p14:creationId xmlns:p14="http://schemas.microsoft.com/office/powerpoint/2010/main" val="15937939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only those components with very high similarities are reliably</a:t>
            </a:r>
          </a:p>
          <a:p>
            <a:r>
              <a:rPr lang="en-US" altLang="zh-TW" dirty="0" smtClean="0"/>
              <a:t>so we just </a:t>
            </a:r>
            <a:r>
              <a:rPr lang="en-US" altLang="zh-TW" b="1" dirty="0" smtClean="0"/>
              <a:t>selects k leader</a:t>
            </a:r>
            <a:endParaRPr lang="en-US" altLang="zh-TW" dirty="0"/>
          </a:p>
        </p:txBody>
      </p:sp>
    </p:spTree>
    <p:extLst>
      <p:ext uri="{BB962C8B-B14F-4D97-AF65-F5344CB8AC3E}">
        <p14:creationId xmlns:p14="http://schemas.microsoft.com/office/powerpoint/2010/main" val="15937939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dirty="0" smtClean="0"/>
              <a:t> we are now in the clustering model</a:t>
            </a:r>
            <a:endParaRPr lang="en-US" altLang="zh-TW" dirty="0"/>
          </a:p>
        </p:txBody>
      </p:sp>
    </p:spTree>
    <p:extLst>
      <p:ext uri="{BB962C8B-B14F-4D97-AF65-F5344CB8AC3E}">
        <p14:creationId xmlns:p14="http://schemas.microsoft.com/office/powerpoint/2010/main" val="31590460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From either of the sentences, we can infer that “picture quality”, “battery life”, and “zoom” are probably not synonyms because people are unlikely to repeat the same thing in the same sentence</a:t>
            </a:r>
          </a:p>
          <a:p>
            <a:endParaRPr lang="zh-TW" altLang="en-US" dirty="0"/>
          </a:p>
        </p:txBody>
      </p:sp>
    </p:spTree>
    <p:extLst>
      <p:ext uri="{BB962C8B-B14F-4D97-AF65-F5344CB8AC3E}">
        <p14:creationId xmlns:p14="http://schemas.microsoft.com/office/powerpoint/2010/main" val="19929583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two sentences that contain the feature expression “screen" </a:t>
            </a:r>
            <a:endParaRPr lang="zh-TW" altLang="en-US" dirty="0"/>
          </a:p>
        </p:txBody>
      </p:sp>
    </p:spTree>
    <p:extLst>
      <p:ext uri="{BB962C8B-B14F-4D97-AF65-F5344CB8AC3E}">
        <p14:creationId xmlns:p14="http://schemas.microsoft.com/office/powerpoint/2010/main" val="19929583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 the </a:t>
            </a:r>
            <a:r>
              <a:rPr lang="en-US" altLang="zh-TW" dirty="0" err="1" smtClean="0"/>
              <a:t>intial</a:t>
            </a:r>
            <a:r>
              <a:rPr lang="en-US" altLang="zh-TW" dirty="0" smtClean="0"/>
              <a:t>, this paper learn naive </a:t>
            </a:r>
            <a:r>
              <a:rPr lang="en-US" altLang="zh-TW" dirty="0" err="1" smtClean="0"/>
              <a:t>bayesian</a:t>
            </a:r>
            <a:r>
              <a:rPr lang="en-US" altLang="zh-TW" dirty="0" smtClean="0"/>
              <a:t> classifier using Labeled data</a:t>
            </a:r>
          </a:p>
          <a:p>
            <a:r>
              <a:rPr lang="en-US" altLang="zh-TW" sz="1200" b="0" kern="1200" dirty="0" smtClean="0">
                <a:solidFill>
                  <a:schemeClr val="tx1"/>
                </a:solidFill>
                <a:effectLst/>
                <a:latin typeface="+mn-lt"/>
                <a:ea typeface="+mn-ea"/>
                <a:cs typeface="+mn-cs"/>
              </a:rPr>
              <a:t>Given document, it will compute the probability of each component</a:t>
            </a:r>
          </a:p>
          <a:p>
            <a:r>
              <a:rPr lang="en-US" altLang="zh-TW" sz="1200" b="0" kern="1200" dirty="0" smtClean="0">
                <a:solidFill>
                  <a:schemeClr val="tx1"/>
                </a:solidFill>
                <a:effectLst/>
                <a:latin typeface="+mn-lt"/>
                <a:ea typeface="+mn-ea"/>
                <a:cs typeface="+mn-cs"/>
              </a:rPr>
              <a:t>And in the M step it will learn new</a:t>
            </a:r>
            <a:r>
              <a:rPr lang="en-US" altLang="zh-TW" b="0" dirty="0" smtClean="0">
                <a:effectLst/>
              </a:rPr>
              <a:t> classifier using Labeled </a:t>
            </a:r>
            <a:r>
              <a:rPr lang="en-US" altLang="zh-TW" sz="1200" b="0" kern="1200" dirty="0" smtClean="0">
                <a:solidFill>
                  <a:schemeClr val="tx1"/>
                </a:solidFill>
                <a:effectLst/>
                <a:latin typeface="+mn-lt"/>
                <a:ea typeface="+mn-ea"/>
                <a:cs typeface="+mn-cs"/>
              </a:rPr>
              <a:t>and Unlabeled data to find the parameters of maximum a posteriori</a:t>
            </a:r>
            <a:endParaRPr lang="en-US" altLang="zh-TW" b="0" dirty="0" smtClean="0">
              <a:effectLst/>
            </a:endParaRPr>
          </a:p>
          <a:p>
            <a:endParaRPr lang="zh-TW" altLang="en-US" dirty="0"/>
          </a:p>
        </p:txBody>
      </p:sp>
    </p:spTree>
    <p:extLst>
      <p:ext uri="{BB962C8B-B14F-4D97-AF65-F5344CB8AC3E}">
        <p14:creationId xmlns:p14="http://schemas.microsoft.com/office/powerpoint/2010/main" val="2242388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This paper thinks that using pre-exist knowledge improve the performance on domain independent information </a:t>
            </a:r>
            <a:endParaRPr lang="zh-TW" altLang="en-US" dirty="0"/>
          </a:p>
        </p:txBody>
      </p:sp>
    </p:spTree>
    <p:extLst>
      <p:ext uri="{BB962C8B-B14F-4D97-AF65-F5344CB8AC3E}">
        <p14:creationId xmlns:p14="http://schemas.microsoft.com/office/powerpoint/2010/main" val="4289035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My topic is opinion mining</a:t>
            </a:r>
          </a:p>
          <a:p>
            <a:r>
              <a:rPr lang="en-US" altLang="zh-TW" dirty="0" smtClean="0"/>
              <a:t>This is a screenshot from a Google Shopping website.</a:t>
            </a:r>
          </a:p>
          <a:p>
            <a:r>
              <a:rPr lang="en-US" altLang="zh-TW" dirty="0" smtClean="0"/>
              <a:t>It is convenient for us to fast refer to those opinions on certain object.</a:t>
            </a:r>
          </a:p>
          <a:p>
            <a:endParaRPr lang="zh-TW" altLang="en-US" dirty="0"/>
          </a:p>
        </p:txBody>
      </p:sp>
    </p:spTree>
    <p:extLst>
      <p:ext uri="{BB962C8B-B14F-4D97-AF65-F5344CB8AC3E}">
        <p14:creationId xmlns:p14="http://schemas.microsoft.com/office/powerpoint/2010/main" val="9159820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The data are in five domain </a:t>
            </a:r>
            <a:endParaRPr lang="zh-TW" altLang="en-US" dirty="0"/>
          </a:p>
        </p:txBody>
      </p:sp>
    </p:spTree>
    <p:extLst>
      <p:ext uri="{BB962C8B-B14F-4D97-AF65-F5344CB8AC3E}">
        <p14:creationId xmlns:p14="http://schemas.microsoft.com/office/powerpoint/2010/main" val="36838704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i="0" u="none" strike="noStrike" kern="1200" baseline="0" dirty="0" smtClean="0">
                <a:solidFill>
                  <a:schemeClr val="tx1"/>
                </a:solidFill>
                <a:latin typeface="+mn-lt"/>
                <a:ea typeface="+mn-ea"/>
                <a:cs typeface="+mn-cs"/>
              </a:rPr>
              <a:t>Entropy</a:t>
            </a:r>
            <a:r>
              <a:rPr lang="en-US" altLang="zh-TW" sz="1200" b="0" i="0" u="none" strike="noStrike" kern="1200" baseline="0" dirty="0" smtClean="0">
                <a:solidFill>
                  <a:schemeClr val="tx1"/>
                </a:solidFill>
                <a:latin typeface="+mn-lt"/>
                <a:ea typeface="+mn-ea"/>
                <a:cs typeface="+mn-cs"/>
              </a:rPr>
              <a:t>: Entropy is commonly understood as a measure of disorder. </a:t>
            </a:r>
          </a:p>
          <a:p>
            <a:r>
              <a:rPr lang="en-US" altLang="zh-TW" dirty="0" smtClean="0"/>
              <a:t>purity in the cluster, we have most x, so we count </a:t>
            </a:r>
            <a:endParaRPr lang="en-US" altLang="zh-TW" sz="1200" b="0" i="0" u="none" strike="noStrike" kern="1200" baseline="0" dirty="0" smtClean="0">
              <a:solidFill>
                <a:schemeClr val="tx1"/>
              </a:solidFill>
              <a:latin typeface="+mn-lt"/>
              <a:ea typeface="+mn-ea"/>
              <a:cs typeface="+mn-cs"/>
            </a:endParaRPr>
          </a:p>
          <a:p>
            <a:r>
              <a:rPr lang="en-US" altLang="zh-TW" sz="1200" b="0" i="0" u="none" strike="noStrike" kern="1200" baseline="0" dirty="0" smtClean="0">
                <a:solidFill>
                  <a:schemeClr val="tx1"/>
                </a:solidFill>
                <a:latin typeface="+mn-lt"/>
                <a:ea typeface="+mn-ea"/>
                <a:cs typeface="+mn-cs"/>
              </a:rPr>
              <a:t>Low Entropy High Purity</a:t>
            </a:r>
          </a:p>
        </p:txBody>
      </p:sp>
    </p:spTree>
    <p:extLst>
      <p:ext uri="{BB962C8B-B14F-4D97-AF65-F5344CB8AC3E}">
        <p14:creationId xmlns:p14="http://schemas.microsoft.com/office/powerpoint/2010/main" val="2426458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L is the labeled data generated by this algorithm</a:t>
            </a:r>
          </a:p>
          <a:p>
            <a:r>
              <a:rPr lang="en-US" altLang="zh-TW" dirty="0" smtClean="0"/>
              <a:t>Single link complete link hierarchical clustering</a:t>
            </a:r>
            <a:endParaRPr lang="en-US" altLang="zh-TW" dirty="0"/>
          </a:p>
        </p:txBody>
      </p:sp>
    </p:spTree>
    <p:extLst>
      <p:ext uri="{BB962C8B-B14F-4D97-AF65-F5344CB8AC3E}">
        <p14:creationId xmlns:p14="http://schemas.microsoft.com/office/powerpoint/2010/main" val="21814483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how do we choose the k, this paper make experiment and found k 20/100 has the best perform.</a:t>
            </a:r>
          </a:p>
          <a:p>
            <a:r>
              <a:rPr lang="en-US" altLang="zh-TW" dirty="0" smtClean="0"/>
              <a:t>the lexical similarity knowledge helps our task, but only the strong similarities are reliable. Weak similarities can harm the overall performance.</a:t>
            </a:r>
            <a:endParaRPr lang="en-US" altLang="zh-TW" dirty="0"/>
          </a:p>
        </p:txBody>
      </p:sp>
    </p:spTree>
    <p:extLst>
      <p:ext uri="{BB962C8B-B14F-4D97-AF65-F5344CB8AC3E}">
        <p14:creationId xmlns:p14="http://schemas.microsoft.com/office/powerpoint/2010/main" val="21814483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The problem solved in this paper is an unsupervised task. However, due to the poor performances of existing unsupervised methods we formulate it as a semi-supervised learning task but without asking the user to label any training examples. To our knowledge, this is first such attempt. An EM algorithm based on naïve Bayesian classification is adapted to solve the problem, which allows EM to re-assign classes of the labeled examples to different classes. </a:t>
            </a:r>
          </a:p>
          <a:p>
            <a:r>
              <a:rPr lang="en-US" altLang="zh-TW" dirty="0" smtClean="0"/>
              <a:t>2. Since there are no labeled examples for learning, we propose to use two soft constraints to help label some examples and one piece of pre-existing natural language knowledge to extract more discriminative distributional context for the augmented EM. </a:t>
            </a:r>
          </a:p>
          <a:p>
            <a:r>
              <a:rPr lang="en-US" altLang="zh-TW" dirty="0" smtClean="0"/>
              <a:t>3. It is shown experimentally that the new method outperforms the main existing state-of-the-art methods based on clustering and other techniques that can be applied to the task. </a:t>
            </a:r>
            <a:endParaRPr lang="zh-TW" altLang="en-US" dirty="0" smtClean="0"/>
          </a:p>
          <a:p>
            <a:endParaRPr lang="zh-TW" altLang="en-US" dirty="0"/>
          </a:p>
        </p:txBody>
      </p:sp>
    </p:spTree>
    <p:extLst>
      <p:ext uri="{BB962C8B-B14F-4D97-AF65-F5344CB8AC3E}">
        <p14:creationId xmlns:p14="http://schemas.microsoft.com/office/powerpoint/2010/main" val="29834052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Tree>
    <p:extLst>
      <p:ext uri="{BB962C8B-B14F-4D97-AF65-F5344CB8AC3E}">
        <p14:creationId xmlns:p14="http://schemas.microsoft.com/office/powerpoint/2010/main" val="9055865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Tree>
    <p:extLst>
      <p:ext uri="{BB962C8B-B14F-4D97-AF65-F5344CB8AC3E}">
        <p14:creationId xmlns:p14="http://schemas.microsoft.com/office/powerpoint/2010/main" val="905586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We take a deep look into a piece of opinion, “This camera has good auto-focus, and the picture quality of this camera is awesome …”</a:t>
            </a:r>
          </a:p>
          <a:p>
            <a:r>
              <a:rPr lang="en-US" altLang="zh-TW" dirty="0" smtClean="0"/>
              <a:t> </a:t>
            </a:r>
          </a:p>
          <a:p>
            <a:r>
              <a:rPr lang="en-US" altLang="zh-TW" dirty="0" smtClean="0"/>
              <a:t>Not all opinion gives customer score, customer score usually given in product opinion</a:t>
            </a:r>
          </a:p>
          <a:p>
            <a:r>
              <a:rPr lang="en-US" altLang="zh-TW" dirty="0" smtClean="0"/>
              <a:t>But opinion can also be field of political debate which we don’t give score, so this part is optional</a:t>
            </a:r>
          </a:p>
          <a:p>
            <a:r>
              <a:rPr lang="en-US" altLang="zh-TW" dirty="0" smtClean="0"/>
              <a:t> </a:t>
            </a:r>
          </a:p>
          <a:p>
            <a:r>
              <a:rPr lang="en-US" altLang="zh-TW" dirty="0" smtClean="0"/>
              <a:t>Let’s look into this review, it can split into sentences and the sentence is grouped by many words and phases, the information we want is in these segments, which we called Feature and Opinion word.</a:t>
            </a:r>
          </a:p>
          <a:p>
            <a:r>
              <a:rPr lang="en-US" altLang="zh-TW" dirty="0" smtClean="0"/>
              <a:t> </a:t>
            </a:r>
          </a:p>
          <a:p>
            <a:r>
              <a:rPr lang="en-US" altLang="zh-TW" dirty="0" smtClean="0"/>
              <a:t>Having opinion word we can mining the Sentiment Orientation Evaluation</a:t>
            </a:r>
          </a:p>
          <a:p>
            <a:r>
              <a:rPr lang="en-US" altLang="zh-TW" dirty="0" smtClean="0"/>
              <a:t>Some research involved in these part.</a:t>
            </a:r>
            <a:endParaRPr lang="en-US" altLang="zh-TW" dirty="0"/>
          </a:p>
        </p:txBody>
      </p:sp>
    </p:spTree>
    <p:extLst>
      <p:ext uri="{BB962C8B-B14F-4D97-AF65-F5344CB8AC3E}">
        <p14:creationId xmlns:p14="http://schemas.microsoft.com/office/powerpoint/2010/main" val="2884661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These are opinions on Nikon camera,</a:t>
            </a:r>
          </a:p>
          <a:p>
            <a:r>
              <a:rPr lang="en-US" altLang="zh-TW" dirty="0" smtClean="0">
                <a:hlinkClick r:id="rId3"/>
              </a:rPr>
              <a:t>http://www.debate.org/opinions/</a:t>
            </a:r>
            <a:endParaRPr lang="en-US" altLang="zh-TW" dirty="0" smtClean="0"/>
          </a:p>
          <a:p>
            <a:r>
              <a:rPr lang="en-US" altLang="zh-TW" dirty="0" smtClean="0"/>
              <a:t> </a:t>
            </a:r>
          </a:p>
          <a:p>
            <a:r>
              <a:rPr lang="en-US" altLang="zh-TW" dirty="0" smtClean="0"/>
              <a:t>Beyond expressing our opinions in isolation, we also like to comment, argue, discuss and debate.</a:t>
            </a:r>
          </a:p>
          <a:p>
            <a:r>
              <a:rPr lang="en-US" altLang="zh-TW" dirty="0" smtClean="0"/>
              <a:t>These are opinions too but of a slightly different type</a:t>
            </a:r>
          </a:p>
          <a:p>
            <a:r>
              <a:rPr lang="en-US" altLang="zh-TW" dirty="0" smtClean="0"/>
              <a:t> </a:t>
            </a:r>
          </a:p>
          <a:p>
            <a:endParaRPr lang="zh-TW" altLang="en-US" dirty="0"/>
          </a:p>
        </p:txBody>
      </p:sp>
    </p:spTree>
    <p:extLst>
      <p:ext uri="{BB962C8B-B14F-4D97-AF65-F5344CB8AC3E}">
        <p14:creationId xmlns:p14="http://schemas.microsoft.com/office/powerpoint/2010/main" val="2645228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Here is the roadmap of recent research</a:t>
            </a:r>
          </a:p>
          <a:p>
            <a:r>
              <a:rPr lang="en-US" altLang="zh-TW" dirty="0" smtClean="0"/>
              <a:t>Sentiment analysis and opinion mining</a:t>
            </a:r>
          </a:p>
          <a:p>
            <a:r>
              <a:rPr lang="en-US" altLang="zh-TW" dirty="0" smtClean="0"/>
              <a:t>Computational study of opinions, sentiments, and emotions expressed in text</a:t>
            </a:r>
          </a:p>
          <a:p>
            <a:r>
              <a:rPr lang="en-US" altLang="zh-TW" dirty="0" smtClean="0"/>
              <a:t>A</a:t>
            </a:r>
            <a:r>
              <a:rPr lang="en-US" altLang="zh-TW" sz="1200" kern="1200" dirty="0" smtClean="0">
                <a:solidFill>
                  <a:schemeClr val="tx1"/>
                </a:solidFill>
                <a:effectLst/>
                <a:latin typeface="+mn-lt"/>
                <a:ea typeface="+mn-ea"/>
                <a:cs typeface="+mn-cs"/>
              </a:rPr>
              <a:t> </a:t>
            </a:r>
            <a:r>
              <a:rPr lang="en-US" altLang="zh-TW" dirty="0" smtClean="0"/>
              <a:t>popular research topic in Neuro-linguistic programming(NLP), text and Web mining</a:t>
            </a:r>
          </a:p>
          <a:p>
            <a:endParaRPr lang="zh-TW" altLang="en-US" dirty="0"/>
          </a:p>
        </p:txBody>
      </p:sp>
    </p:spTree>
    <p:extLst>
      <p:ext uri="{BB962C8B-B14F-4D97-AF65-F5344CB8AC3E}">
        <p14:creationId xmlns:p14="http://schemas.microsoft.com/office/powerpoint/2010/main" val="3887604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Find a structure from the unstructured text.</a:t>
            </a:r>
          </a:p>
          <a:p>
            <a:r>
              <a:rPr lang="en-US" altLang="zh-TW" dirty="0" smtClean="0"/>
              <a:t> </a:t>
            </a:r>
          </a:p>
          <a:p>
            <a:r>
              <a:rPr lang="en-US" altLang="zh-TW" dirty="0" smtClean="0"/>
              <a:t>The input is...</a:t>
            </a:r>
          </a:p>
          <a:p>
            <a:r>
              <a:rPr lang="en-US" altLang="zh-TW" dirty="0" smtClean="0"/>
              <a:t>The </a:t>
            </a:r>
            <a:r>
              <a:rPr lang="en-US" altLang="zh-TW" dirty="0" err="1" smtClean="0"/>
              <a:t>opuput</a:t>
            </a:r>
            <a:r>
              <a:rPr lang="en-US" altLang="zh-TW" dirty="0" smtClean="0"/>
              <a:t> is...</a:t>
            </a:r>
          </a:p>
          <a:p>
            <a:endParaRPr lang="zh-TW" altLang="en-US" dirty="0"/>
          </a:p>
        </p:txBody>
      </p:sp>
    </p:spTree>
    <p:extLst>
      <p:ext uri="{BB962C8B-B14F-4D97-AF65-F5344CB8AC3E}">
        <p14:creationId xmlns:p14="http://schemas.microsoft.com/office/powerpoint/2010/main" val="381392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Visualization </a:t>
            </a:r>
          </a:p>
          <a:p>
            <a:r>
              <a:rPr lang="en-US" altLang="zh-TW" dirty="0" smtClean="0"/>
              <a:t/>
            </a:r>
            <a:br>
              <a:rPr lang="en-US" altLang="zh-TW" dirty="0" smtClean="0"/>
            </a:br>
            <a:endParaRPr lang="en-US" altLang="zh-TW" dirty="0" smtClean="0"/>
          </a:p>
          <a:p>
            <a:r>
              <a:rPr lang="en-US" altLang="zh-TW" dirty="0" smtClean="0"/>
              <a:t>In the early work,</a:t>
            </a:r>
          </a:p>
          <a:p>
            <a:r>
              <a:rPr lang="en-US" altLang="zh-TW" dirty="0" smtClean="0"/>
              <a:t>A frequency-based approach (Hu and Liu, 2004): nouns (NN) that are frequently talked about are likely to be true aspects (called frequent aspects) .</a:t>
            </a:r>
          </a:p>
          <a:p>
            <a:r>
              <a:rPr lang="en-US" altLang="zh-TW" dirty="0" smtClean="0"/>
              <a:t>Supervised learning, e.g., HMM and CRF (conditional random fields) (</a:t>
            </a:r>
            <a:r>
              <a:rPr lang="en-US" altLang="zh-TW" dirty="0" err="1" smtClean="0"/>
              <a:t>Jin</a:t>
            </a:r>
            <a:r>
              <a:rPr lang="en-US" altLang="zh-TW" dirty="0" smtClean="0"/>
              <a:t> and Ho, 2009; </a:t>
            </a:r>
            <a:r>
              <a:rPr lang="en-US" altLang="zh-TW" dirty="0" err="1" smtClean="0"/>
              <a:t>Jakob</a:t>
            </a:r>
            <a:r>
              <a:rPr lang="en-US" altLang="zh-TW" dirty="0" smtClean="0"/>
              <a:t> and </a:t>
            </a:r>
            <a:r>
              <a:rPr lang="en-US" altLang="zh-TW" dirty="0" err="1" smtClean="0"/>
              <a:t>Gurevych</a:t>
            </a:r>
            <a:r>
              <a:rPr lang="en-US" altLang="zh-TW" dirty="0" smtClean="0"/>
              <a:t>, 2010).</a:t>
            </a:r>
          </a:p>
          <a:p>
            <a:r>
              <a:rPr lang="en-US" altLang="zh-TW" dirty="0" smtClean="0"/>
              <a:t>A d</a:t>
            </a:r>
            <a:r>
              <a:rPr lang="en-US" altLang="zh-TW" i="1" dirty="0" smtClean="0"/>
              <a:t>ouble propagation</a:t>
            </a:r>
            <a:r>
              <a:rPr lang="en-US" altLang="zh-TW" dirty="0" smtClean="0"/>
              <a:t> (DP) approach proposed 2010</a:t>
            </a:r>
          </a:p>
          <a:p>
            <a:r>
              <a:rPr lang="en-US" altLang="zh-TW" dirty="0" smtClean="0"/>
              <a:t>Use dependency of opinions &amp; features to extract both features &amp; opinion words.</a:t>
            </a:r>
          </a:p>
          <a:p>
            <a:pPr lvl="1"/>
            <a:r>
              <a:rPr lang="en-US" altLang="zh-TW" dirty="0" smtClean="0">
                <a:effectLst/>
              </a:rPr>
              <a:t>Knowing one helps find the other.</a:t>
            </a:r>
          </a:p>
          <a:p>
            <a:pPr lvl="1"/>
            <a:r>
              <a:rPr lang="en-US" altLang="zh-TW" dirty="0" smtClean="0">
                <a:effectLst/>
              </a:rPr>
              <a:t>E.g., “</a:t>
            </a:r>
            <a:r>
              <a:rPr lang="en-US" altLang="zh-TW" i="1" dirty="0" smtClean="0">
                <a:effectLst/>
              </a:rPr>
              <a:t>The rooms are spacious</a:t>
            </a:r>
            <a:r>
              <a:rPr lang="en-US" altLang="zh-TW" dirty="0" smtClean="0">
                <a:effectLst/>
              </a:rPr>
              <a:t>”</a:t>
            </a:r>
          </a:p>
          <a:p>
            <a:pPr lvl="1"/>
            <a:r>
              <a:rPr lang="en-US" altLang="zh-TW" dirty="0" smtClean="0">
                <a:effectLst/>
              </a:rPr>
              <a:t>The opinion word is used to describe feature it must be describable</a:t>
            </a:r>
          </a:p>
          <a:p>
            <a:r>
              <a:rPr lang="en-US" altLang="zh-TW" dirty="0" smtClean="0"/>
              <a:t> </a:t>
            </a:r>
          </a:p>
          <a:p>
            <a:r>
              <a:rPr lang="en-US" altLang="zh-TW" dirty="0" smtClean="0"/>
              <a:t>This direction of research is mainly based on topic models:</a:t>
            </a:r>
          </a:p>
          <a:p>
            <a:pPr lvl="1"/>
            <a:r>
              <a:rPr lang="en-US" altLang="zh-TW" dirty="0" err="1" smtClean="0">
                <a:effectLst/>
              </a:rPr>
              <a:t>pLSA</a:t>
            </a:r>
            <a:r>
              <a:rPr lang="en-US" altLang="zh-TW" dirty="0" smtClean="0">
                <a:effectLst/>
              </a:rPr>
              <a:t>: Probabilistic Latent Semantic Analysis (Hofmann 1999)</a:t>
            </a:r>
          </a:p>
          <a:p>
            <a:pPr lvl="1"/>
            <a:r>
              <a:rPr lang="en-US" altLang="zh-TW" dirty="0" smtClean="0">
                <a:effectLst/>
              </a:rPr>
              <a:t>LDA: Latent </a:t>
            </a:r>
            <a:r>
              <a:rPr lang="en-US" altLang="zh-TW" dirty="0" err="1" smtClean="0">
                <a:effectLst/>
              </a:rPr>
              <a:t>Dirichlet</a:t>
            </a:r>
            <a:r>
              <a:rPr lang="en-US" altLang="zh-TW" dirty="0" smtClean="0">
                <a:effectLst/>
              </a:rPr>
              <a:t> allocation (</a:t>
            </a:r>
            <a:r>
              <a:rPr lang="en-US" altLang="zh-TW" dirty="0" err="1" smtClean="0">
                <a:effectLst/>
              </a:rPr>
              <a:t>Blei</a:t>
            </a:r>
            <a:r>
              <a:rPr lang="en-US" altLang="zh-TW" dirty="0" smtClean="0">
                <a:effectLst/>
              </a:rPr>
              <a:t>, Ng &amp; Jordan, 2003; Griffiths &amp; </a:t>
            </a:r>
            <a:r>
              <a:rPr lang="en-US" altLang="zh-TW" dirty="0" err="1" smtClean="0">
                <a:effectLst/>
              </a:rPr>
              <a:t>Steyvers</a:t>
            </a:r>
            <a:r>
              <a:rPr lang="en-US" altLang="zh-TW" dirty="0" smtClean="0">
                <a:effectLst/>
              </a:rPr>
              <a:t>, 2003; 2004)</a:t>
            </a:r>
          </a:p>
          <a:p>
            <a:r>
              <a:rPr lang="en-US" altLang="zh-TW" dirty="0" smtClean="0"/>
              <a:t>The idea of using Topic models:</a:t>
            </a:r>
          </a:p>
          <a:p>
            <a:pPr lvl="1"/>
            <a:r>
              <a:rPr lang="en-US" altLang="zh-TW" dirty="0" smtClean="0">
                <a:effectLst/>
              </a:rPr>
              <a:t>A review are mix of aspect</a:t>
            </a:r>
          </a:p>
          <a:p>
            <a:pPr lvl="1"/>
            <a:r>
              <a:rPr lang="en-US" altLang="zh-TW" dirty="0" smtClean="0">
                <a:effectLst/>
              </a:rPr>
              <a:t>a aspect is a probability distribution over words.</a:t>
            </a:r>
          </a:p>
          <a:p>
            <a:r>
              <a:rPr lang="en-US" altLang="zh-TW" dirty="0" smtClean="0"/>
              <a:t>A topic model is a document generative model</a:t>
            </a:r>
          </a:p>
          <a:p>
            <a:endParaRPr lang="zh-TW" altLang="en-US" dirty="0"/>
          </a:p>
        </p:txBody>
      </p:sp>
    </p:spTree>
    <p:extLst>
      <p:ext uri="{BB962C8B-B14F-4D97-AF65-F5344CB8AC3E}">
        <p14:creationId xmlns:p14="http://schemas.microsoft.com/office/powerpoint/2010/main" val="2600479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
            </a:r>
            <a:br>
              <a:rPr lang="en-US" altLang="zh-TW" dirty="0" smtClean="0"/>
            </a:br>
            <a:endParaRPr lang="en-US" altLang="zh-TW" dirty="0" smtClean="0"/>
          </a:p>
          <a:p>
            <a:r>
              <a:rPr lang="en-US" altLang="zh-TW" dirty="0" smtClean="0"/>
              <a:t>Opinion spam is hard to detect because it is very difficult to recognize fake reviews by even manually reading them.</a:t>
            </a:r>
          </a:p>
          <a:p>
            <a:r>
              <a:rPr lang="en-US" altLang="zh-TW" dirty="0" smtClean="0"/>
              <a:t> </a:t>
            </a:r>
          </a:p>
          <a:p>
            <a:r>
              <a:rPr lang="en-US" altLang="zh-TW" dirty="0" smtClean="0"/>
              <a:t>indicator</a:t>
            </a:r>
          </a:p>
          <a:p>
            <a:r>
              <a:rPr lang="en-US" altLang="zh-TW" dirty="0" smtClean="0"/>
              <a:t>one reviews gives great opinion on a company and give bad score to the competitors</a:t>
            </a:r>
          </a:p>
          <a:p>
            <a:r>
              <a:rPr lang="en-US" altLang="zh-TW" dirty="0" err="1" smtClean="0"/>
              <a:t>mutiple</a:t>
            </a:r>
            <a:r>
              <a:rPr lang="en-US" altLang="zh-TW" dirty="0" smtClean="0"/>
              <a:t> reviews share many of the same phrases and typos</a:t>
            </a:r>
          </a:p>
          <a:p>
            <a:r>
              <a:rPr lang="en-US" altLang="zh-TW" dirty="0" smtClean="0"/>
              <a:t>the </a:t>
            </a:r>
            <a:r>
              <a:rPr lang="en-US" altLang="zh-TW" dirty="0" err="1" smtClean="0"/>
              <a:t>ip</a:t>
            </a:r>
            <a:r>
              <a:rPr lang="en-US" altLang="zh-TW" dirty="0" smtClean="0"/>
              <a:t> address and the timestamp is the same</a:t>
            </a:r>
          </a:p>
          <a:p>
            <a:r>
              <a:rPr lang="en-US" altLang="zh-TW" dirty="0" smtClean="0"/>
              <a:t/>
            </a:r>
            <a:br>
              <a:rPr lang="en-US" altLang="zh-TW" dirty="0" smtClean="0"/>
            </a:br>
            <a:endParaRPr lang="en-US" altLang="zh-TW" dirty="0" smtClean="0"/>
          </a:p>
          <a:p>
            <a:r>
              <a:rPr lang="en-US" altLang="zh-TW" dirty="0" smtClean="0"/>
              <a:t>most of the research use rule based in Opinion Spam Detection</a:t>
            </a:r>
          </a:p>
          <a:p>
            <a:endParaRPr lang="zh-TW" altLang="en-US" dirty="0"/>
          </a:p>
        </p:txBody>
      </p:sp>
    </p:spTree>
    <p:extLst>
      <p:ext uri="{BB962C8B-B14F-4D97-AF65-F5344CB8AC3E}">
        <p14:creationId xmlns:p14="http://schemas.microsoft.com/office/powerpoint/2010/main" val="1508616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kumimoji="1" lang="zh-TW" altLang="en-US" smtClean="0"/>
              <a:t>按一下以編輯母片標題樣式</a:t>
            </a:r>
            <a:endParaRPr kumimoji="1" lang="zh-TW" altLang="en-US"/>
          </a:p>
        </p:txBody>
      </p:sp>
      <p:sp>
        <p:nvSpPr>
          <p:cNvPr id="3" name="子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TW" altLang="en-US" smtClean="0"/>
              <a:t> 按一下以編輯母片子標題樣式</a:t>
            </a:r>
            <a:endParaRPr kumimoji="1" lang="zh-TW" altLang="en-US"/>
          </a:p>
        </p:txBody>
      </p:sp>
      <p:sp>
        <p:nvSpPr>
          <p:cNvPr id="4" name="日期版面配置區 3"/>
          <p:cNvSpPr>
            <a:spLocks noGrp="1"/>
          </p:cNvSpPr>
          <p:nvPr>
            <p:ph type="dt" sz="half" idx="10"/>
          </p:nvPr>
        </p:nvSpPr>
        <p:spPr/>
        <p:txBody>
          <a:bodyPr/>
          <a:lstStyle/>
          <a:p>
            <a:fld id="{21A226C0-3DD3-4CEB-AE4B-055080B99132}" type="datetime1">
              <a:rPr kumimoji="1" lang="zh-TW" altLang="en-US" smtClean="0"/>
              <a:t>2015/12/31</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lvl1pPr>
              <a:defRPr sz="2000" b="1"/>
            </a:lvl1pPr>
          </a:lstStyle>
          <a:p>
            <a:endParaRPr kumimoji="1" lang="zh-TW" altLang="en-US" dirty="0"/>
          </a:p>
        </p:txBody>
      </p:sp>
    </p:spTree>
    <p:extLst>
      <p:ext uri="{BB962C8B-B14F-4D97-AF65-F5344CB8AC3E}">
        <p14:creationId xmlns:p14="http://schemas.microsoft.com/office/powerpoint/2010/main" val="15131544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直排文字版面配置區 2"/>
          <p:cNvSpPr>
            <a:spLocks noGrp="1"/>
          </p:cNvSpPr>
          <p:nvPr>
            <p:ph type="body" orient="vert" idx="1"/>
          </p:nvPr>
        </p:nvSpPr>
        <p:spPr/>
        <p:txBody>
          <a:bodyPr vert="eaVert"/>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CDF4103B-E739-4174-90F5-AB95997EDF76}" type="datetime1">
              <a:rPr kumimoji="1" lang="zh-TW" altLang="en-US" smtClean="0"/>
              <a:t>2015/12/31</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9B400598-012C-384A-8628-7BB46240C9A4}" type="slidenum">
              <a:rPr kumimoji="1" lang="zh-TW" altLang="en-US" smtClean="0"/>
              <a:t>‹#›</a:t>
            </a:fld>
            <a:endParaRPr kumimoji="1" lang="zh-TW" altLang="en-US"/>
          </a:p>
        </p:txBody>
      </p:sp>
    </p:spTree>
    <p:extLst>
      <p:ext uri="{BB962C8B-B14F-4D97-AF65-F5344CB8AC3E}">
        <p14:creationId xmlns:p14="http://schemas.microsoft.com/office/powerpoint/2010/main" val="3237404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kumimoji="1" lang="zh-TW" altLang="en-US" smtClean="0"/>
              <a:t>按一下以編輯母片標題樣式</a:t>
            </a:r>
            <a:endParaRPr kumimoji="1"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88AFC101-2E4E-44FA-8D41-3E90552FF79D}" type="datetime1">
              <a:rPr kumimoji="1" lang="zh-TW" altLang="en-US" smtClean="0"/>
              <a:t>2015/12/31</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9B400598-012C-384A-8628-7BB46240C9A4}" type="slidenum">
              <a:rPr kumimoji="1" lang="zh-TW" altLang="en-US" smtClean="0"/>
              <a:t>‹#›</a:t>
            </a:fld>
            <a:endParaRPr kumimoji="1" lang="zh-TW" altLang="en-US"/>
          </a:p>
        </p:txBody>
      </p:sp>
    </p:spTree>
    <p:extLst>
      <p:ext uri="{BB962C8B-B14F-4D97-AF65-F5344CB8AC3E}">
        <p14:creationId xmlns:p14="http://schemas.microsoft.com/office/powerpoint/2010/main" val="3385997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C41489B-D5FF-4A46-951C-2F11A0C891A5}" type="datetime1">
              <a:rPr lang="zh-TW" altLang="en-US" smtClean="0">
                <a:solidFill>
                  <a:prstClr val="black">
                    <a:tint val="75000"/>
                  </a:prstClr>
                </a:solidFill>
              </a:rPr>
              <a:t>2015/12/31</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0563ABF5-7485-4F2C-A258-D39C6960C276}"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927341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1FAF984-AC87-4585-AD3C-A4D7E21342B3}" type="datetime1">
              <a:rPr lang="zh-TW" altLang="en-US" smtClean="0">
                <a:solidFill>
                  <a:prstClr val="black">
                    <a:tint val="75000"/>
                  </a:prstClr>
                </a:solidFill>
              </a:rPr>
              <a:t>2015/12/31</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0563ABF5-7485-4F2C-A258-D39C6960C276}"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828939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60248512-B6A9-4911-BAF6-FA5E0A107505}" type="datetime1">
              <a:rPr lang="zh-TW" altLang="en-US" smtClean="0">
                <a:solidFill>
                  <a:prstClr val="black">
                    <a:tint val="75000"/>
                  </a:prstClr>
                </a:solidFill>
              </a:rPr>
              <a:t>2015/12/31</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0563ABF5-7485-4F2C-A258-D39C6960C276}"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7230650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D23EC0A-79FD-4BE1-919A-EE0B0CDDE3CF}" type="datetime1">
              <a:rPr lang="zh-TW" altLang="en-US" smtClean="0">
                <a:solidFill>
                  <a:prstClr val="black">
                    <a:tint val="75000"/>
                  </a:prstClr>
                </a:solidFill>
              </a:rPr>
              <a:t>2015/12/31</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0563ABF5-7485-4F2C-A258-D39C6960C276}"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4007769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D43EF02-3F71-484E-B03E-16865D30B02F}" type="datetime1">
              <a:rPr lang="zh-TW" altLang="en-US" smtClean="0">
                <a:solidFill>
                  <a:prstClr val="black">
                    <a:tint val="75000"/>
                  </a:prstClr>
                </a:solidFill>
              </a:rPr>
              <a:t>2015/12/31</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0563ABF5-7485-4F2C-A258-D39C6960C276}"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8287891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8CF7CDA-8F8F-48CD-A449-A2FE8BB47AE6}" type="datetime1">
              <a:rPr lang="zh-TW" altLang="en-US" smtClean="0">
                <a:solidFill>
                  <a:prstClr val="black">
                    <a:tint val="75000"/>
                  </a:prstClr>
                </a:solidFill>
              </a:rPr>
              <a:t>2015/12/31</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0563ABF5-7485-4F2C-A258-D39C6960C276}"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3173024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32B4F26-68B0-42EE-BA0B-B2A6FFAA1D9A}" type="datetime1">
              <a:rPr lang="zh-TW" altLang="en-US" smtClean="0">
                <a:solidFill>
                  <a:prstClr val="black">
                    <a:tint val="75000"/>
                  </a:prstClr>
                </a:solidFill>
              </a:rPr>
              <a:t>2015/12/31</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0563ABF5-7485-4F2C-A258-D39C6960C276}"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4000588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B218CF1-7A9A-4733-9218-33A66DA38E88}" type="datetime1">
              <a:rPr lang="zh-TW" altLang="en-US" smtClean="0">
                <a:solidFill>
                  <a:prstClr val="black">
                    <a:tint val="75000"/>
                  </a:prstClr>
                </a:solidFill>
              </a:rPr>
              <a:t>2015/12/31</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0563ABF5-7485-4F2C-A258-D39C6960C276}"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4074994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內容版面配置區 2"/>
          <p:cNvSpPr>
            <a:spLocks noGrp="1"/>
          </p:cNvSpPr>
          <p:nvPr>
            <p:ph idx="1"/>
          </p:nvPr>
        </p:nvSpPr>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0AE701F2-7EF3-4A37-8898-8897798EF9CE}" type="datetime1">
              <a:rPr kumimoji="1" lang="zh-TW" altLang="en-US" smtClean="0"/>
              <a:t>2015/12/31</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lvl1pPr>
              <a:defRPr sz="2000" b="1"/>
            </a:lvl1pPr>
          </a:lstStyle>
          <a:p>
            <a:endParaRPr kumimoji="1" lang="zh-TW" altLang="en-US" dirty="0"/>
          </a:p>
        </p:txBody>
      </p:sp>
    </p:spTree>
    <p:extLst>
      <p:ext uri="{BB962C8B-B14F-4D97-AF65-F5344CB8AC3E}">
        <p14:creationId xmlns:p14="http://schemas.microsoft.com/office/powerpoint/2010/main" val="265182451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615D21D1-5C92-4453-9357-7723F70BF529}" type="datetime1">
              <a:rPr lang="zh-TW" altLang="en-US" smtClean="0">
                <a:solidFill>
                  <a:prstClr val="black">
                    <a:tint val="75000"/>
                  </a:prstClr>
                </a:solidFill>
              </a:rPr>
              <a:t>2015/12/31</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0563ABF5-7485-4F2C-A258-D39C6960C276}"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6394303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F321402-07C0-4F41-B340-A2ADF79E1447}" type="datetime1">
              <a:rPr lang="zh-TW" altLang="en-US" smtClean="0">
                <a:solidFill>
                  <a:prstClr val="black">
                    <a:tint val="75000"/>
                  </a:prstClr>
                </a:solidFill>
              </a:rPr>
              <a:t>2015/12/31</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0563ABF5-7485-4F2C-A258-D39C6960C276}"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42429612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EBCDB1F-8894-417C-B6E3-578E2E56A34E}" type="datetime1">
              <a:rPr lang="zh-TW" altLang="en-US" smtClean="0">
                <a:solidFill>
                  <a:prstClr val="black">
                    <a:tint val="75000"/>
                  </a:prstClr>
                </a:solidFill>
              </a:rPr>
              <a:t>2015/12/31</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0563ABF5-7485-4F2C-A258-D39C6960C276}"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3589346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23CA470-9882-425A-9222-6733F0272F4C}" type="datetime1">
              <a:rPr lang="zh-TW" altLang="en-US" smtClean="0">
                <a:solidFill>
                  <a:prstClr val="black">
                    <a:tint val="75000"/>
                  </a:prstClr>
                </a:solidFill>
              </a:rPr>
              <a:t>2015/12/31</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0563ABF5-7485-4F2C-A258-D39C6960C276}"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174903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8004CA5-7943-4C99-B2C8-FFCC2A5433D4}" type="datetime1">
              <a:rPr lang="zh-TW" altLang="en-US" smtClean="0">
                <a:solidFill>
                  <a:prstClr val="black">
                    <a:tint val="75000"/>
                  </a:prstClr>
                </a:solidFill>
              </a:rPr>
              <a:t>2015/12/31</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0563ABF5-7485-4F2C-A258-D39C6960C276}"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3803119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8936EFA-A333-4CCC-A097-5885A90119E2}" type="datetime1">
              <a:rPr lang="zh-TW" altLang="en-US" smtClean="0">
                <a:solidFill>
                  <a:prstClr val="black">
                    <a:tint val="75000"/>
                  </a:prstClr>
                </a:solidFill>
              </a:rPr>
              <a:t>2015/12/31</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0563ABF5-7485-4F2C-A258-D39C6960C276}"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3833264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58CC72B-E712-4B5C-BE41-4EBAE05CABA3}" type="datetime1">
              <a:rPr lang="zh-TW" altLang="en-US" smtClean="0">
                <a:solidFill>
                  <a:prstClr val="black">
                    <a:tint val="75000"/>
                  </a:prstClr>
                </a:solidFill>
              </a:rPr>
              <a:t>2015/12/31</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0563ABF5-7485-4F2C-A258-D39C6960C276}"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4369708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19095E6-F266-4D10-B1C6-E98F44B552F7}" type="datetime1">
              <a:rPr lang="zh-TW" altLang="en-US" smtClean="0">
                <a:solidFill>
                  <a:prstClr val="black">
                    <a:tint val="75000"/>
                  </a:prstClr>
                </a:solidFill>
              </a:rPr>
              <a:t>2015/12/31</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0563ABF5-7485-4F2C-A258-D39C6960C276}"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458920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頭">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TW" altLang="en-US" smtClean="0"/>
              <a:t>按一下以編輯母片文字樣式</a:t>
            </a:r>
          </a:p>
        </p:txBody>
      </p:sp>
      <p:sp>
        <p:nvSpPr>
          <p:cNvPr id="4" name="日期版面配置區 3"/>
          <p:cNvSpPr>
            <a:spLocks noGrp="1"/>
          </p:cNvSpPr>
          <p:nvPr>
            <p:ph type="dt" sz="half" idx="10"/>
          </p:nvPr>
        </p:nvSpPr>
        <p:spPr/>
        <p:txBody>
          <a:bodyPr/>
          <a:lstStyle/>
          <a:p>
            <a:fld id="{3AE6C7CA-6FB3-4197-9330-ACA82AD5EA2D}" type="datetime1">
              <a:rPr kumimoji="1" lang="zh-TW" altLang="en-US" smtClean="0"/>
              <a:t>2015/12/31</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lvl1pPr>
              <a:defRPr sz="2000" b="1"/>
            </a:lvl1pPr>
          </a:lstStyle>
          <a:p>
            <a:fld id="{9B400598-012C-384A-8628-7BB46240C9A4}" type="slidenum">
              <a:rPr kumimoji="1" lang="zh-TW" altLang="en-US" smtClean="0"/>
              <a:pPr/>
              <a:t>‹#›</a:t>
            </a:fld>
            <a:endParaRPr kumimoji="1" lang="zh-TW" altLang="en-US" dirty="0"/>
          </a:p>
        </p:txBody>
      </p:sp>
    </p:spTree>
    <p:extLst>
      <p:ext uri="{BB962C8B-B14F-4D97-AF65-F5344CB8AC3E}">
        <p14:creationId xmlns:p14="http://schemas.microsoft.com/office/powerpoint/2010/main" val="3921417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5" name="日期版面配置區 4"/>
          <p:cNvSpPr>
            <a:spLocks noGrp="1"/>
          </p:cNvSpPr>
          <p:nvPr>
            <p:ph type="dt" sz="half" idx="10"/>
          </p:nvPr>
        </p:nvSpPr>
        <p:spPr/>
        <p:txBody>
          <a:bodyPr/>
          <a:lstStyle/>
          <a:p>
            <a:fld id="{858F60FB-983D-46EA-8833-DBC48904DB8E}" type="datetime1">
              <a:rPr kumimoji="1" lang="zh-TW" altLang="en-US" smtClean="0"/>
              <a:t>2015/12/31</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lvl1pPr>
              <a:defRPr sz="2000" b="1"/>
            </a:lvl1pPr>
          </a:lstStyle>
          <a:p>
            <a:fld id="{9B400598-012C-384A-8628-7BB46240C9A4}" type="slidenum">
              <a:rPr kumimoji="1" lang="zh-TW" altLang="en-US" smtClean="0"/>
              <a:pPr/>
              <a:t>‹#›</a:t>
            </a:fld>
            <a:endParaRPr kumimoji="1" lang="zh-TW" altLang="en-US" dirty="0"/>
          </a:p>
        </p:txBody>
      </p:sp>
    </p:spTree>
    <p:extLst>
      <p:ext uri="{BB962C8B-B14F-4D97-AF65-F5344CB8AC3E}">
        <p14:creationId xmlns:p14="http://schemas.microsoft.com/office/powerpoint/2010/main" val="3161221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7" name="日期版面配置區 6"/>
          <p:cNvSpPr>
            <a:spLocks noGrp="1"/>
          </p:cNvSpPr>
          <p:nvPr>
            <p:ph type="dt" sz="half" idx="10"/>
          </p:nvPr>
        </p:nvSpPr>
        <p:spPr/>
        <p:txBody>
          <a:bodyPr/>
          <a:lstStyle/>
          <a:p>
            <a:fld id="{B4FE9DF8-6C35-4E9B-ABD1-4ADF9512DDDE}" type="datetime1">
              <a:rPr kumimoji="1" lang="zh-TW" altLang="en-US" smtClean="0"/>
              <a:t>2015/12/31</a:t>
            </a:fld>
            <a:endParaRPr kumimoji="1" lang="zh-TW" altLang="en-US"/>
          </a:p>
        </p:txBody>
      </p:sp>
      <p:sp>
        <p:nvSpPr>
          <p:cNvPr id="8" name="頁尾版面配置區 7"/>
          <p:cNvSpPr>
            <a:spLocks noGrp="1"/>
          </p:cNvSpPr>
          <p:nvPr>
            <p:ph type="ftr" sz="quarter" idx="11"/>
          </p:nvPr>
        </p:nvSpPr>
        <p:spPr/>
        <p:txBody>
          <a:bodyPr/>
          <a:lstStyle/>
          <a:p>
            <a:endParaRPr kumimoji="1" lang="zh-TW" altLang="en-US"/>
          </a:p>
        </p:txBody>
      </p:sp>
      <p:sp>
        <p:nvSpPr>
          <p:cNvPr id="9" name="投影片編號版面配置區 8"/>
          <p:cNvSpPr>
            <a:spLocks noGrp="1"/>
          </p:cNvSpPr>
          <p:nvPr>
            <p:ph type="sldNum" sz="quarter" idx="12"/>
          </p:nvPr>
        </p:nvSpPr>
        <p:spPr/>
        <p:txBody>
          <a:bodyPr/>
          <a:lstStyle>
            <a:lvl1pPr>
              <a:defRPr sz="2000" b="1"/>
            </a:lvl1pPr>
          </a:lstStyle>
          <a:p>
            <a:fld id="{9B400598-012C-384A-8628-7BB46240C9A4}" type="slidenum">
              <a:rPr kumimoji="1" lang="zh-TW" altLang="en-US" smtClean="0"/>
              <a:pPr/>
              <a:t>‹#›</a:t>
            </a:fld>
            <a:endParaRPr kumimoji="1" lang="zh-TW" altLang="en-US" dirty="0"/>
          </a:p>
        </p:txBody>
      </p:sp>
    </p:spTree>
    <p:extLst>
      <p:ext uri="{BB962C8B-B14F-4D97-AF65-F5344CB8AC3E}">
        <p14:creationId xmlns:p14="http://schemas.microsoft.com/office/powerpoint/2010/main" val="2064024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日期版面配置區 2"/>
          <p:cNvSpPr>
            <a:spLocks noGrp="1"/>
          </p:cNvSpPr>
          <p:nvPr>
            <p:ph type="dt" sz="half" idx="10"/>
          </p:nvPr>
        </p:nvSpPr>
        <p:spPr/>
        <p:txBody>
          <a:bodyPr/>
          <a:lstStyle/>
          <a:p>
            <a:fld id="{A5755983-0270-4215-8BBE-54DC20BA9D84}" type="datetime1">
              <a:rPr kumimoji="1" lang="zh-TW" altLang="en-US" smtClean="0"/>
              <a:t>2015/12/31</a:t>
            </a:fld>
            <a:endParaRPr kumimoji="1" lang="zh-TW" altLang="en-US"/>
          </a:p>
        </p:txBody>
      </p:sp>
      <p:sp>
        <p:nvSpPr>
          <p:cNvPr id="4" name="頁尾版面配置區 3"/>
          <p:cNvSpPr>
            <a:spLocks noGrp="1"/>
          </p:cNvSpPr>
          <p:nvPr>
            <p:ph type="ftr" sz="quarter" idx="11"/>
          </p:nvPr>
        </p:nvSpPr>
        <p:spPr/>
        <p:txBody>
          <a:bodyPr/>
          <a:lstStyle/>
          <a:p>
            <a:endParaRPr kumimoji="1" lang="zh-TW" altLang="en-US"/>
          </a:p>
        </p:txBody>
      </p:sp>
      <p:sp>
        <p:nvSpPr>
          <p:cNvPr id="5" name="投影片編號版面配置區 4"/>
          <p:cNvSpPr>
            <a:spLocks noGrp="1"/>
          </p:cNvSpPr>
          <p:nvPr>
            <p:ph type="sldNum" sz="quarter" idx="12"/>
          </p:nvPr>
        </p:nvSpPr>
        <p:spPr/>
        <p:txBody>
          <a:bodyPr/>
          <a:lstStyle>
            <a:lvl1pPr>
              <a:defRPr sz="2000" b="1"/>
            </a:lvl1pPr>
          </a:lstStyle>
          <a:p>
            <a:fld id="{9B400598-012C-384A-8628-7BB46240C9A4}" type="slidenum">
              <a:rPr kumimoji="1" lang="zh-TW" altLang="en-US" smtClean="0"/>
              <a:pPr/>
              <a:t>‹#›</a:t>
            </a:fld>
            <a:endParaRPr kumimoji="1" lang="zh-TW" altLang="en-US" dirty="0"/>
          </a:p>
        </p:txBody>
      </p:sp>
    </p:spTree>
    <p:extLst>
      <p:ext uri="{BB962C8B-B14F-4D97-AF65-F5344CB8AC3E}">
        <p14:creationId xmlns:p14="http://schemas.microsoft.com/office/powerpoint/2010/main" val="2115682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23F62E13-70D4-4C1A-9021-D2F251EC4A7F}" type="datetime1">
              <a:rPr kumimoji="1" lang="zh-TW" altLang="en-US" smtClean="0"/>
              <a:t>2015/12/31</a:t>
            </a:fld>
            <a:endParaRPr kumimoji="1" lang="zh-TW" altLang="en-US"/>
          </a:p>
        </p:txBody>
      </p:sp>
      <p:sp>
        <p:nvSpPr>
          <p:cNvPr id="3" name="頁尾版面配置區 2"/>
          <p:cNvSpPr>
            <a:spLocks noGrp="1"/>
          </p:cNvSpPr>
          <p:nvPr>
            <p:ph type="ftr" sz="quarter" idx="11"/>
          </p:nvPr>
        </p:nvSpPr>
        <p:spPr/>
        <p:txBody>
          <a:bodyPr/>
          <a:lstStyle/>
          <a:p>
            <a:endParaRPr kumimoji="1" lang="zh-TW" altLang="en-US"/>
          </a:p>
        </p:txBody>
      </p:sp>
      <p:sp>
        <p:nvSpPr>
          <p:cNvPr id="4" name="投影片編號版面配置區 3"/>
          <p:cNvSpPr>
            <a:spLocks noGrp="1"/>
          </p:cNvSpPr>
          <p:nvPr>
            <p:ph type="sldNum" sz="quarter" idx="12"/>
          </p:nvPr>
        </p:nvSpPr>
        <p:spPr/>
        <p:txBody>
          <a:bodyPr/>
          <a:lstStyle>
            <a:lvl1pPr>
              <a:defRPr sz="2000" b="1"/>
            </a:lvl1pPr>
          </a:lstStyle>
          <a:p>
            <a:fld id="{9B400598-012C-384A-8628-7BB46240C9A4}" type="slidenum">
              <a:rPr kumimoji="1" lang="zh-TW" altLang="en-US" smtClean="0"/>
              <a:pPr/>
              <a:t>‹#›</a:t>
            </a:fld>
            <a:endParaRPr kumimoji="1" lang="zh-TW" altLang="en-US" dirty="0"/>
          </a:p>
        </p:txBody>
      </p:sp>
    </p:spTree>
    <p:extLst>
      <p:ext uri="{BB962C8B-B14F-4D97-AF65-F5344CB8AC3E}">
        <p14:creationId xmlns:p14="http://schemas.microsoft.com/office/powerpoint/2010/main" val="283729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kumimoji="1" lang="zh-TW" altLang="en-US" smtClean="0"/>
              <a:t>按一下以編輯母片標題樣式</a:t>
            </a:r>
            <a:endParaRPr kumimoji="1"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TW" altLang="en-US" smtClean="0"/>
              <a:t>按一下以編輯母片文字樣式</a:t>
            </a:r>
          </a:p>
        </p:txBody>
      </p:sp>
      <p:sp>
        <p:nvSpPr>
          <p:cNvPr id="5" name="日期版面配置區 4"/>
          <p:cNvSpPr>
            <a:spLocks noGrp="1"/>
          </p:cNvSpPr>
          <p:nvPr>
            <p:ph type="dt" sz="half" idx="10"/>
          </p:nvPr>
        </p:nvSpPr>
        <p:spPr/>
        <p:txBody>
          <a:bodyPr/>
          <a:lstStyle/>
          <a:p>
            <a:fld id="{39D5786F-2971-4D8F-85F4-A0CB4D61EA0D}" type="datetime1">
              <a:rPr kumimoji="1" lang="zh-TW" altLang="en-US" smtClean="0"/>
              <a:t>2015/12/31</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lvl1pPr>
              <a:defRPr sz="2000" b="1"/>
            </a:lvl1pPr>
          </a:lstStyle>
          <a:p>
            <a:fld id="{9B400598-012C-384A-8628-7BB46240C9A4}" type="slidenum">
              <a:rPr kumimoji="1" lang="zh-TW" altLang="en-US" smtClean="0"/>
              <a:pPr/>
              <a:t>‹#›</a:t>
            </a:fld>
            <a:endParaRPr kumimoji="1" lang="zh-TW" altLang="en-US" dirty="0"/>
          </a:p>
        </p:txBody>
      </p:sp>
    </p:spTree>
    <p:extLst>
      <p:ext uri="{BB962C8B-B14F-4D97-AF65-F5344CB8AC3E}">
        <p14:creationId xmlns:p14="http://schemas.microsoft.com/office/powerpoint/2010/main" val="2343167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kumimoji="1" lang="zh-TW" altLang="en-US" smtClean="0"/>
              <a:t>按一下以編輯母片標題樣式</a:t>
            </a:r>
            <a:endParaRPr kumimoji="1"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TW" altLang="en-US" smtClean="0"/>
              <a:t>按一下以編輯母片文字樣式</a:t>
            </a:r>
          </a:p>
        </p:txBody>
      </p:sp>
      <p:sp>
        <p:nvSpPr>
          <p:cNvPr id="5" name="日期版面配置區 4"/>
          <p:cNvSpPr>
            <a:spLocks noGrp="1"/>
          </p:cNvSpPr>
          <p:nvPr>
            <p:ph type="dt" sz="half" idx="10"/>
          </p:nvPr>
        </p:nvSpPr>
        <p:spPr/>
        <p:txBody>
          <a:bodyPr/>
          <a:lstStyle/>
          <a:p>
            <a:fld id="{249F7D6D-8800-484A-A6AB-09C2D29F79BF}" type="datetime1">
              <a:rPr kumimoji="1" lang="zh-TW" altLang="en-US" smtClean="0"/>
              <a:t>2015/12/31</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9B400598-012C-384A-8628-7BB46240C9A4}" type="slidenum">
              <a:rPr kumimoji="1" lang="zh-TW" altLang="en-US" smtClean="0"/>
              <a:t>‹#›</a:t>
            </a:fld>
            <a:endParaRPr kumimoji="1" lang="zh-TW" altLang="en-US"/>
          </a:p>
        </p:txBody>
      </p:sp>
    </p:spTree>
    <p:extLst>
      <p:ext uri="{BB962C8B-B14F-4D97-AF65-F5344CB8AC3E}">
        <p14:creationId xmlns:p14="http://schemas.microsoft.com/office/powerpoint/2010/main" val="1214686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2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2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2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2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2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2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2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1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F9FB33-F90E-4BAC-8370-85DE8F0B0BD6}" type="datetime1">
              <a:rPr kumimoji="1" lang="zh-TW" altLang="en-US" smtClean="0"/>
              <a:t>2015/12/31</a:t>
            </a:fld>
            <a:endParaRPr kumimoji="1"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400598-012C-384A-8628-7BB46240C9A4}" type="slidenum">
              <a:rPr kumimoji="1" lang="zh-TW" altLang="en-US" smtClean="0"/>
              <a:t>‹#›</a:t>
            </a:fld>
            <a:endParaRPr kumimoji="1" lang="zh-TW" altLang="en-US"/>
          </a:p>
        </p:txBody>
      </p:sp>
    </p:spTree>
    <p:extLst>
      <p:ext uri="{BB962C8B-B14F-4D97-AF65-F5344CB8AC3E}">
        <p14:creationId xmlns:p14="http://schemas.microsoft.com/office/powerpoint/2010/main" val="193542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FE528337-B9F5-4C88-B273-CDB01EF17E26}" type="datetime1">
              <a:rPr lang="zh-TW" altLang="en-US" smtClean="0">
                <a:solidFill>
                  <a:prstClr val="black">
                    <a:tint val="75000"/>
                  </a:prstClr>
                </a:solidFill>
              </a:rPr>
              <a:t>2015/12/31</a:t>
            </a:fld>
            <a:endParaRPr lang="zh-TW" altLang="en-US">
              <a:solidFill>
                <a:prstClr val="black">
                  <a:tint val="75000"/>
                </a:prstClr>
              </a:solidFill>
            </a:endParaRPr>
          </a:p>
        </p:txBody>
      </p:sp>
      <p:sp>
        <p:nvSpPr>
          <p:cNvPr id="5" name="頁尾版面配置區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0563ABF5-7485-4F2C-A258-D39C6960C276}"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1302506782"/>
      </p:ext>
    </p:extLst>
  </p:cSld>
  <p:clrMap bg1="lt1" tx1="dk1" bg2="lt2" tx2="dk2" accent1="accent1" accent2="accent2" accent3="accent3" accent4="accent4" accent5="accent5" accent6="accent6" hlink="hlink" folHlink="folHlink"/>
  <p:sldLayoutIdLst>
    <p:sldLayoutId id="2147483683" r:id="rId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9DD9A214-D0A7-4B94-9D48-1FCF881352B9}" type="datetime1">
              <a:rPr lang="zh-TW" altLang="en-US" smtClean="0">
                <a:solidFill>
                  <a:prstClr val="black">
                    <a:tint val="75000"/>
                  </a:prstClr>
                </a:solidFill>
              </a:rPr>
              <a:t>2015/12/31</a:t>
            </a:fld>
            <a:endParaRPr lang="zh-TW" altLang="en-US">
              <a:solidFill>
                <a:prstClr val="black">
                  <a:tint val="75000"/>
                </a:prstClr>
              </a:solidFill>
            </a:endParaRPr>
          </a:p>
        </p:txBody>
      </p:sp>
      <p:sp>
        <p:nvSpPr>
          <p:cNvPr id="5" name="頁尾版面配置區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0563ABF5-7485-4F2C-A258-D39C6960C276}"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3124745221"/>
      </p:ext>
    </p:extLst>
  </p:cSld>
  <p:clrMap bg1="lt1" tx1="dk1" bg2="lt2" tx2="dk2" accent1="accent1" accent2="accent2" accent3="accent3" accent4="accent4" accent5="accent5" accent6="accent6" hlink="hlink" folHlink="folHlink"/>
  <p:sldLayoutIdLst>
    <p:sldLayoutId id="2147483685" r:id="rId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9B711BF3-7127-497C-9786-71B9CD434B7B}" type="datetime1">
              <a:rPr lang="zh-TW" altLang="en-US" smtClean="0">
                <a:solidFill>
                  <a:prstClr val="black">
                    <a:tint val="75000"/>
                  </a:prstClr>
                </a:solidFill>
              </a:rPr>
              <a:t>2015/12/31</a:t>
            </a:fld>
            <a:endParaRPr lang="zh-TW" altLang="en-US">
              <a:solidFill>
                <a:prstClr val="black">
                  <a:tint val="75000"/>
                </a:prstClr>
              </a:solidFill>
            </a:endParaRPr>
          </a:p>
        </p:txBody>
      </p:sp>
      <p:sp>
        <p:nvSpPr>
          <p:cNvPr id="5" name="頁尾版面配置區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0563ABF5-7485-4F2C-A258-D39C6960C276}"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3115138992"/>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89B6797D-0FE4-4C31-B8F6-14929F3C0379}" type="datetime1">
              <a:rPr lang="zh-TW" altLang="en-US" smtClean="0">
                <a:solidFill>
                  <a:prstClr val="black">
                    <a:tint val="75000"/>
                  </a:prstClr>
                </a:solidFill>
              </a:rPr>
              <a:t>2015/12/31</a:t>
            </a:fld>
            <a:endParaRPr lang="zh-TW" altLang="en-US">
              <a:solidFill>
                <a:prstClr val="black">
                  <a:tint val="75000"/>
                </a:prstClr>
              </a:solidFill>
            </a:endParaRPr>
          </a:p>
        </p:txBody>
      </p:sp>
      <p:sp>
        <p:nvSpPr>
          <p:cNvPr id="5" name="頁尾版面配置區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0563ABF5-7485-4F2C-A258-D39C6960C276}"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2281236922"/>
      </p:ext>
    </p:extLst>
  </p:cSld>
  <p:clrMap bg1="lt1" tx1="dk1" bg2="lt2" tx2="dk2" accent1="accent1" accent2="accent2" accent3="accent3" accent4="accent4" accent5="accent5" accent6="accent6" hlink="hlink" folHlink="folHlink"/>
  <p:sldLayoutIdLst>
    <p:sldLayoutId id="2147483691" r:id="rId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ED73BD0E-09A2-4E12-98E4-B73A5D41ACFE}" type="datetime1">
              <a:rPr lang="zh-TW" altLang="en-US" smtClean="0">
                <a:solidFill>
                  <a:prstClr val="black">
                    <a:tint val="75000"/>
                  </a:prstClr>
                </a:solidFill>
              </a:rPr>
              <a:t>2015/12/31</a:t>
            </a:fld>
            <a:endParaRPr lang="zh-TW" altLang="en-US">
              <a:solidFill>
                <a:prstClr val="black">
                  <a:tint val="75000"/>
                </a:prstClr>
              </a:solidFill>
            </a:endParaRPr>
          </a:p>
        </p:txBody>
      </p:sp>
      <p:sp>
        <p:nvSpPr>
          <p:cNvPr id="5" name="頁尾版面配置區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0563ABF5-7485-4F2C-A258-D39C6960C276}"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817938237"/>
      </p:ext>
    </p:extLst>
  </p:cSld>
  <p:clrMap bg1="lt1" tx1="dk1" bg2="lt2" tx2="dk2" accent1="accent1" accent2="accent2" accent3="accent3" accent4="accent4" accent5="accent5" accent6="accent6" hlink="hlink" folHlink="folHlink"/>
  <p:sldLayoutIdLst>
    <p:sldLayoutId id="2147483693" r:id="rId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8F946D5A-71A4-44F0-B789-01AFF49C1E85}" type="datetime1">
              <a:rPr lang="zh-TW" altLang="en-US" smtClean="0">
                <a:solidFill>
                  <a:prstClr val="black">
                    <a:tint val="75000"/>
                  </a:prstClr>
                </a:solidFill>
              </a:rPr>
              <a:t>2015/12/31</a:t>
            </a:fld>
            <a:endParaRPr lang="zh-TW" altLang="en-US">
              <a:solidFill>
                <a:prstClr val="black">
                  <a:tint val="75000"/>
                </a:prstClr>
              </a:solidFill>
            </a:endParaRPr>
          </a:p>
        </p:txBody>
      </p:sp>
      <p:sp>
        <p:nvSpPr>
          <p:cNvPr id="5" name="頁尾版面配置區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0563ABF5-7485-4F2C-A258-D39C6960C276}"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2864857100"/>
      </p:ext>
    </p:extLst>
  </p:cSld>
  <p:clrMap bg1="lt1" tx1="dk1" bg2="lt2" tx2="dk2" accent1="accent1" accent2="accent2" accent3="accent3" accent4="accent4" accent5="accent5" accent6="accent6" hlink="hlink" folHlink="folHlink"/>
  <p:sldLayoutIdLst>
    <p:sldLayoutId id="2147483695" r:id="rId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DB9D169B-0DEE-4ACB-A675-7E5CFA28A02F}" type="datetime1">
              <a:rPr lang="zh-TW" altLang="en-US" smtClean="0">
                <a:solidFill>
                  <a:prstClr val="black">
                    <a:tint val="75000"/>
                  </a:prstClr>
                </a:solidFill>
              </a:rPr>
              <a:t>2015/12/31</a:t>
            </a:fld>
            <a:endParaRPr lang="zh-TW" altLang="en-US">
              <a:solidFill>
                <a:prstClr val="black">
                  <a:tint val="75000"/>
                </a:prstClr>
              </a:solidFill>
            </a:endParaRPr>
          </a:p>
        </p:txBody>
      </p:sp>
      <p:sp>
        <p:nvSpPr>
          <p:cNvPr id="5" name="頁尾版面配置區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0563ABF5-7485-4F2C-A258-D39C6960C276}"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601915547"/>
      </p:ext>
    </p:extLst>
  </p:cSld>
  <p:clrMap bg1="lt1" tx1="dk1" bg2="lt2" tx2="dk2" accent1="accent1" accent2="accent2" accent3="accent3" accent4="accent4" accent5="accent5" accent6="accent6" hlink="hlink" folHlink="folHlink"/>
  <p:sldLayoutIdLst>
    <p:sldLayoutId id="2147483697" r:id="rId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63728025-DA00-47B8-878F-A851BF103D6C}" type="datetime1">
              <a:rPr lang="zh-TW" altLang="en-US" smtClean="0">
                <a:solidFill>
                  <a:prstClr val="black">
                    <a:tint val="75000"/>
                  </a:prstClr>
                </a:solidFill>
              </a:rPr>
              <a:t>2015/12/31</a:t>
            </a:fld>
            <a:endParaRPr lang="zh-TW" altLang="en-US">
              <a:solidFill>
                <a:prstClr val="black">
                  <a:tint val="75000"/>
                </a:prstClr>
              </a:solidFill>
            </a:endParaRPr>
          </a:p>
        </p:txBody>
      </p:sp>
      <p:sp>
        <p:nvSpPr>
          <p:cNvPr id="5" name="頁尾版面配置區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0563ABF5-7485-4F2C-A258-D39C6960C276}"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4044053766"/>
      </p:ext>
    </p:extLst>
  </p:cSld>
  <p:clrMap bg1="lt1" tx1="dk1" bg2="lt2" tx2="dk2" accent1="accent1" accent2="accent2" accent3="accent3" accent4="accent4" accent5="accent5" accent6="accent6" hlink="hlink" folHlink="folHlink"/>
  <p:sldLayoutIdLst>
    <p:sldLayoutId id="2147483701" r:id="rId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972BA741-E5D2-4DE4-98FE-AB92C1DCEE08}" type="datetime1">
              <a:rPr lang="zh-TW" altLang="en-US" smtClean="0">
                <a:solidFill>
                  <a:prstClr val="black">
                    <a:tint val="75000"/>
                  </a:prstClr>
                </a:solidFill>
              </a:rPr>
              <a:t>2015/12/31</a:t>
            </a:fld>
            <a:endParaRPr lang="zh-TW" altLang="en-US">
              <a:solidFill>
                <a:prstClr val="black">
                  <a:tint val="75000"/>
                </a:prstClr>
              </a:solidFill>
            </a:endParaRPr>
          </a:p>
        </p:txBody>
      </p:sp>
      <p:sp>
        <p:nvSpPr>
          <p:cNvPr id="5" name="頁尾版面配置區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000" b="1">
                <a:solidFill>
                  <a:schemeClr val="tx1">
                    <a:tint val="75000"/>
                  </a:schemeClr>
                </a:solidFill>
              </a:defRPr>
            </a:lvl1pPr>
          </a:lstStyle>
          <a:p>
            <a:pPr defTabSz="685800"/>
            <a:fld id="{0563ABF5-7485-4F2C-A258-D39C6960C276}" type="slidenum">
              <a:rPr lang="zh-TW" altLang="en-US" smtClean="0">
                <a:solidFill>
                  <a:prstClr val="black">
                    <a:tint val="75000"/>
                  </a:prstClr>
                </a:solidFill>
              </a:rPr>
              <a:pPr defTabSz="685800"/>
              <a:t>‹#›</a:t>
            </a:fld>
            <a:endParaRPr lang="zh-TW" altLang="en-US" dirty="0">
              <a:solidFill>
                <a:prstClr val="black">
                  <a:tint val="75000"/>
                </a:prstClr>
              </a:solidFill>
            </a:endParaRPr>
          </a:p>
        </p:txBody>
      </p:sp>
    </p:spTree>
    <p:extLst>
      <p:ext uri="{BB962C8B-B14F-4D97-AF65-F5344CB8AC3E}">
        <p14:creationId xmlns:p14="http://schemas.microsoft.com/office/powerpoint/2010/main" val="2782015438"/>
      </p:ext>
    </p:extLst>
  </p:cSld>
  <p:clrMap bg1="lt1" tx1="dk1" bg2="lt2" tx2="dk2" accent1="accent1" accent2="accent2" accent3="accent3" accent4="accent4" accent5="accent5" accent6="accent6" hlink="hlink" folHlink="folHlink"/>
  <p:sldLayoutIdLst>
    <p:sldLayoutId id="2147483665" r:id="rId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D3A55CAD-D10F-4B76-A41D-920FC569E95C}" type="datetime1">
              <a:rPr lang="zh-TW" altLang="en-US" smtClean="0">
                <a:solidFill>
                  <a:prstClr val="black">
                    <a:tint val="75000"/>
                  </a:prstClr>
                </a:solidFill>
              </a:rPr>
              <a:t>2015/12/31</a:t>
            </a:fld>
            <a:endParaRPr lang="zh-TW" altLang="en-US">
              <a:solidFill>
                <a:prstClr val="black">
                  <a:tint val="75000"/>
                </a:prstClr>
              </a:solidFill>
            </a:endParaRPr>
          </a:p>
        </p:txBody>
      </p:sp>
      <p:sp>
        <p:nvSpPr>
          <p:cNvPr id="5" name="頁尾版面配置區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000" b="1">
                <a:solidFill>
                  <a:schemeClr val="tx1">
                    <a:tint val="75000"/>
                  </a:schemeClr>
                </a:solidFill>
              </a:defRPr>
            </a:lvl1pPr>
          </a:lstStyle>
          <a:p>
            <a:pPr defTabSz="685800"/>
            <a:fld id="{0563ABF5-7485-4F2C-A258-D39C6960C276}" type="slidenum">
              <a:rPr lang="zh-TW" altLang="en-US" smtClean="0">
                <a:solidFill>
                  <a:prstClr val="black">
                    <a:tint val="75000"/>
                  </a:prstClr>
                </a:solidFill>
              </a:rPr>
              <a:pPr defTabSz="685800"/>
              <a:t>‹#›</a:t>
            </a:fld>
            <a:endParaRPr lang="zh-TW" altLang="en-US" dirty="0">
              <a:solidFill>
                <a:prstClr val="black">
                  <a:tint val="75000"/>
                </a:prstClr>
              </a:solidFill>
            </a:endParaRPr>
          </a:p>
        </p:txBody>
      </p:sp>
    </p:spTree>
    <p:extLst>
      <p:ext uri="{BB962C8B-B14F-4D97-AF65-F5344CB8AC3E}">
        <p14:creationId xmlns:p14="http://schemas.microsoft.com/office/powerpoint/2010/main" val="3230144090"/>
      </p:ext>
    </p:extLst>
  </p:cSld>
  <p:clrMap bg1="lt1" tx1="dk1" bg2="lt2" tx2="dk2" accent1="accent1" accent2="accent2" accent3="accent3" accent4="accent4" accent5="accent5" accent6="accent6" hlink="hlink" folHlink="folHlink"/>
  <p:sldLayoutIdLst>
    <p:sldLayoutId id="2147483667" r:id="rId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613809DD-B68F-49B9-BB12-B2D48B29C9D0}" type="datetime1">
              <a:rPr lang="zh-TW" altLang="en-US" smtClean="0">
                <a:solidFill>
                  <a:prstClr val="black">
                    <a:tint val="75000"/>
                  </a:prstClr>
                </a:solidFill>
              </a:rPr>
              <a:t>2015/12/31</a:t>
            </a:fld>
            <a:endParaRPr lang="zh-TW" altLang="en-US">
              <a:solidFill>
                <a:prstClr val="black">
                  <a:tint val="75000"/>
                </a:prstClr>
              </a:solidFill>
            </a:endParaRPr>
          </a:p>
        </p:txBody>
      </p:sp>
      <p:sp>
        <p:nvSpPr>
          <p:cNvPr id="5" name="頁尾版面配置區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0563ABF5-7485-4F2C-A258-D39C6960C276}"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1084211462"/>
      </p:ext>
    </p:extLst>
  </p:cSld>
  <p:clrMap bg1="lt1" tx1="dk1" bg2="lt2" tx2="dk2" accent1="accent1" accent2="accent2" accent3="accent3" accent4="accent4" accent5="accent5" accent6="accent6" hlink="hlink" folHlink="folHlink"/>
  <p:sldLayoutIdLst>
    <p:sldLayoutId id="2147483671" r:id="rId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924E6FFA-3D9E-4C3C-8170-20704CBCA869}" type="datetime1">
              <a:rPr lang="zh-TW" altLang="en-US" smtClean="0">
                <a:solidFill>
                  <a:prstClr val="black">
                    <a:tint val="75000"/>
                  </a:prstClr>
                </a:solidFill>
              </a:rPr>
              <a:t>2015/12/31</a:t>
            </a:fld>
            <a:endParaRPr lang="zh-TW" altLang="en-US">
              <a:solidFill>
                <a:prstClr val="black">
                  <a:tint val="75000"/>
                </a:prstClr>
              </a:solidFill>
            </a:endParaRPr>
          </a:p>
        </p:txBody>
      </p:sp>
      <p:sp>
        <p:nvSpPr>
          <p:cNvPr id="5" name="頁尾版面配置區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0563ABF5-7485-4F2C-A258-D39C6960C276}"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3948975801"/>
      </p:ext>
    </p:extLst>
  </p:cSld>
  <p:clrMap bg1="lt1" tx1="dk1" bg2="lt2" tx2="dk2" accent1="accent1" accent2="accent2" accent3="accent3" accent4="accent4" accent5="accent5" accent6="accent6" hlink="hlink" folHlink="folHlink"/>
  <p:sldLayoutIdLst>
    <p:sldLayoutId id="2147483673" r:id="rId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C310404E-7A00-402E-A89E-26B0FE605688}" type="datetime1">
              <a:rPr lang="zh-TW" altLang="en-US" smtClean="0">
                <a:solidFill>
                  <a:prstClr val="black">
                    <a:tint val="75000"/>
                  </a:prstClr>
                </a:solidFill>
              </a:rPr>
              <a:t>2015/12/31</a:t>
            </a:fld>
            <a:endParaRPr lang="zh-TW" altLang="en-US">
              <a:solidFill>
                <a:prstClr val="black">
                  <a:tint val="75000"/>
                </a:prstClr>
              </a:solidFill>
            </a:endParaRPr>
          </a:p>
        </p:txBody>
      </p:sp>
      <p:sp>
        <p:nvSpPr>
          <p:cNvPr id="5" name="頁尾版面配置區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0563ABF5-7485-4F2C-A258-D39C6960C276}"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1417304441"/>
      </p:ext>
    </p:extLst>
  </p:cSld>
  <p:clrMap bg1="lt1" tx1="dk1" bg2="lt2" tx2="dk2" accent1="accent1" accent2="accent2" accent3="accent3" accent4="accent4" accent5="accent5" accent6="accent6" hlink="hlink" folHlink="folHlink"/>
  <p:sldLayoutIdLst>
    <p:sldLayoutId id="2147483675" r:id="rId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9C42AD01-86CF-44CA-9503-9A9274AB85EC}" type="datetime1">
              <a:rPr lang="zh-TW" altLang="en-US" smtClean="0">
                <a:solidFill>
                  <a:prstClr val="black">
                    <a:tint val="75000"/>
                  </a:prstClr>
                </a:solidFill>
              </a:rPr>
              <a:t>2015/12/31</a:t>
            </a:fld>
            <a:endParaRPr lang="zh-TW" altLang="en-US">
              <a:solidFill>
                <a:prstClr val="black">
                  <a:tint val="75000"/>
                </a:prstClr>
              </a:solidFill>
            </a:endParaRPr>
          </a:p>
        </p:txBody>
      </p:sp>
      <p:sp>
        <p:nvSpPr>
          <p:cNvPr id="5" name="頁尾版面配置區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0563ABF5-7485-4F2C-A258-D39C6960C276}"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3161619512"/>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77B4F538-1DFF-4243-8E64-B60AD98B94AF}" type="datetime1">
              <a:rPr lang="zh-TW" altLang="en-US" smtClean="0">
                <a:solidFill>
                  <a:prstClr val="black">
                    <a:tint val="75000"/>
                  </a:prstClr>
                </a:solidFill>
              </a:rPr>
              <a:t>2015/12/31</a:t>
            </a:fld>
            <a:endParaRPr lang="zh-TW" altLang="en-US">
              <a:solidFill>
                <a:prstClr val="black">
                  <a:tint val="75000"/>
                </a:prstClr>
              </a:solidFill>
            </a:endParaRPr>
          </a:p>
        </p:txBody>
      </p:sp>
      <p:sp>
        <p:nvSpPr>
          <p:cNvPr id="5" name="頁尾版面配置區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0563ABF5-7485-4F2C-A258-D39C6960C276}"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629179548"/>
      </p:ext>
    </p:extLst>
  </p:cSld>
  <p:clrMap bg1="lt1" tx1="dk1" bg2="lt2" tx2="dk2" accent1="accent1" accent2="accent2" accent3="accent3" accent4="accent4" accent5="accent5" accent6="accent6" hlink="hlink" folHlink="folHlink"/>
  <p:sldLayoutIdLst>
    <p:sldLayoutId id="2147483679" r:id="rId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1A1E9559-FCBF-4E37-8972-DD76BD5D49B4}" type="datetime1">
              <a:rPr lang="zh-TW" altLang="en-US" smtClean="0">
                <a:solidFill>
                  <a:prstClr val="black">
                    <a:tint val="75000"/>
                  </a:prstClr>
                </a:solidFill>
              </a:rPr>
              <a:t>2015/12/31</a:t>
            </a:fld>
            <a:endParaRPr lang="zh-TW" altLang="en-US">
              <a:solidFill>
                <a:prstClr val="black">
                  <a:tint val="75000"/>
                </a:prstClr>
              </a:solidFill>
            </a:endParaRPr>
          </a:p>
        </p:txBody>
      </p:sp>
      <p:sp>
        <p:nvSpPr>
          <p:cNvPr id="5" name="頁尾版面配置區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0563ABF5-7485-4F2C-A258-D39C6960C276}"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2155205256"/>
      </p:ext>
    </p:extLst>
  </p:cSld>
  <p:clrMap bg1="lt1" tx1="dk1" bg2="lt2" tx2="dk2" accent1="accent1" accent2="accent2" accent3="accent3" accent4="accent4" accent5="accent5" accent6="accent6" hlink="hlink" folHlink="folHlink"/>
  <p:sldLayoutIdLst>
    <p:sldLayoutId id="2147483681" r:id="rId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4.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576705" y="5903692"/>
            <a:ext cx="7356475" cy="954308"/>
          </a:xfrm>
        </p:spPr>
        <p:txBody>
          <a:bodyPr>
            <a:normAutofit/>
          </a:bodyPr>
          <a:lstStyle/>
          <a:p>
            <a:pPr algn="r">
              <a:spcBef>
                <a:spcPct val="0"/>
              </a:spcBef>
            </a:pPr>
            <a:r>
              <a:rPr lang="en-US" dirty="0" smtClean="0">
                <a:solidFill>
                  <a:schemeClr val="tx1">
                    <a:lumMod val="65000"/>
                    <a:lumOff val="35000"/>
                  </a:schemeClr>
                </a:solidFill>
              </a:rPr>
              <a:t>Presented </a:t>
            </a:r>
            <a:r>
              <a:rPr lang="en-US" dirty="0" smtClean="0">
                <a:solidFill>
                  <a:schemeClr val="tx1">
                    <a:lumMod val="65000"/>
                    <a:lumOff val="35000"/>
                  </a:schemeClr>
                </a:solidFill>
              </a:rPr>
              <a:t>by: Sinya</a:t>
            </a:r>
          </a:p>
        </p:txBody>
      </p:sp>
      <p:sp>
        <p:nvSpPr>
          <p:cNvPr id="2" name="標題 1"/>
          <p:cNvSpPr>
            <a:spLocks noGrp="1"/>
          </p:cNvSpPr>
          <p:nvPr>
            <p:ph type="ctrTitle"/>
          </p:nvPr>
        </p:nvSpPr>
        <p:spPr/>
        <p:txBody>
          <a:bodyPr/>
          <a:lstStyle/>
          <a:p>
            <a:r>
              <a:rPr kumimoji="1" lang="en-US" altLang="zh-TW" dirty="0"/>
              <a:t>O</a:t>
            </a:r>
            <a:r>
              <a:rPr kumimoji="1" lang="en-US" altLang="zh-TW" dirty="0" smtClean="0"/>
              <a:t>pinion </a:t>
            </a:r>
            <a:r>
              <a:rPr kumimoji="1" lang="en-US" altLang="zh-TW" dirty="0"/>
              <a:t>M</a:t>
            </a:r>
            <a:r>
              <a:rPr kumimoji="1" lang="en-US" altLang="zh-TW" dirty="0" smtClean="0"/>
              <a:t>ining</a:t>
            </a:r>
            <a:endParaRPr kumimoji="1" lang="zh-TW" altLang="en-US" dirty="0"/>
          </a:p>
        </p:txBody>
      </p:sp>
      <p:pic>
        <p:nvPicPr>
          <p:cNvPr id="3" name="圖片 2" descr="HiRes.jpg"/>
          <p:cNvPicPr>
            <a:picLocks noChangeAspect="1"/>
          </p:cNvPicPr>
          <p:nvPr/>
        </p:nvPicPr>
        <p:blipFill>
          <a:blip r:embed="rId3">
            <a:extLst>
              <a:ext uri="{BEBA8EAE-BF5A-486C-A8C5-ECC9F3942E4B}">
                <a14:imgProps xmlns:a14="http://schemas.microsoft.com/office/drawing/2010/main">
                  <a14:imgLayer r:embed="rId4">
                    <a14:imgEffect>
                      <a14:backgroundRemoval t="1323" b="95224" l="3620" r="91238">
                        <a14:foregroundMark x1="56602" y1="68846" x2="56602" y2="68846"/>
                        <a14:foregroundMark x1="56849" y1="56870" x2="56849" y2="56870"/>
                        <a14:foregroundMark x1="77828" y1="64254" x2="77828" y2="64254"/>
                        <a14:foregroundMark x1="77581" y1="70169" x2="77581" y2="70169"/>
                        <a14:foregroundMark x1="37557" y1="61866" x2="37557" y2="61866"/>
                        <a14:foregroundMark x1="36816" y1="72337" x2="36816" y2="72337"/>
                      </a14:backgroundRemoval>
                    </a14:imgEffect>
                  </a14:imgLayer>
                </a14:imgProps>
              </a:ext>
              <a:ext uri="{28A0092B-C50C-407E-A947-70E740481C1C}">
                <a14:useLocalDpi xmlns:a14="http://schemas.microsoft.com/office/drawing/2010/main" val="0"/>
              </a:ext>
            </a:extLst>
          </a:blip>
          <a:stretch>
            <a:fillRect/>
          </a:stretch>
        </p:blipFill>
        <p:spPr>
          <a:xfrm>
            <a:off x="0" y="3331882"/>
            <a:ext cx="3149152" cy="3526118"/>
          </a:xfrm>
          <a:prstGeom prst="rect">
            <a:avLst/>
          </a:prstGeom>
        </p:spPr>
      </p:pic>
    </p:spTree>
    <p:extLst>
      <p:ext uri="{BB962C8B-B14F-4D97-AF65-F5344CB8AC3E}">
        <p14:creationId xmlns:p14="http://schemas.microsoft.com/office/powerpoint/2010/main" val="394745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1" algn="l" defTabSz="457200" rtl="0">
              <a:spcBef>
                <a:spcPct val="0"/>
              </a:spcBef>
            </a:pPr>
            <a:r>
              <a:rPr kumimoji="1" lang="en-US" altLang="zh-TW" sz="3300" kern="1200" dirty="0" smtClean="0">
                <a:solidFill>
                  <a:schemeClr val="tx1"/>
                </a:solidFill>
                <a:latin typeface="Rockwell"/>
                <a:cs typeface="Rockwell"/>
              </a:rPr>
              <a:t>Opinion Spam Detection </a:t>
            </a:r>
            <a:endParaRPr kumimoji="1" lang="en-US" altLang="zh-TW" sz="3300" kern="1200" dirty="0" smtClean="0">
              <a:solidFill>
                <a:schemeClr val="tx1"/>
              </a:solidFill>
              <a:latin typeface="Rockwell"/>
              <a:ea typeface="+mj-ea"/>
              <a:cs typeface="Rockwell"/>
            </a:endParaRPr>
          </a:p>
        </p:txBody>
      </p:sp>
      <p:sp>
        <p:nvSpPr>
          <p:cNvPr id="3" name="矩形 2"/>
          <p:cNvSpPr/>
          <p:nvPr/>
        </p:nvSpPr>
        <p:spPr>
          <a:xfrm>
            <a:off x="457200" y="1464560"/>
            <a:ext cx="5303856" cy="461665"/>
          </a:xfrm>
          <a:prstGeom prst="rect">
            <a:avLst/>
          </a:prstGeom>
        </p:spPr>
        <p:txBody>
          <a:bodyPr wrap="none">
            <a:spAutoFit/>
          </a:bodyPr>
          <a:lstStyle/>
          <a:p>
            <a:r>
              <a:rPr lang="en-US" altLang="zh-TW" sz="2400" dirty="0" smtClean="0">
                <a:latin typeface="Calibri"/>
                <a:cs typeface="Calibri"/>
              </a:rPr>
              <a:t>finding</a:t>
            </a:r>
            <a:r>
              <a:rPr lang="zh-TW" altLang="en-US" sz="2400" dirty="0" smtClean="0">
                <a:latin typeface="Calibri"/>
                <a:cs typeface="Calibri"/>
              </a:rPr>
              <a:t> </a:t>
            </a:r>
            <a:r>
              <a:rPr lang="en-US" altLang="zh-TW" sz="2400" dirty="0">
                <a:solidFill>
                  <a:srgbClr val="FF0000"/>
                </a:solidFill>
                <a:latin typeface="Calibri"/>
                <a:cs typeface="Calibri"/>
              </a:rPr>
              <a:t>unexpected rules and rule </a:t>
            </a:r>
            <a:r>
              <a:rPr lang="en-US" altLang="zh-TW" sz="2400" dirty="0" smtClean="0">
                <a:solidFill>
                  <a:srgbClr val="FF0000"/>
                </a:solidFill>
                <a:latin typeface="Calibri"/>
                <a:cs typeface="Calibri"/>
              </a:rPr>
              <a:t>groups</a:t>
            </a:r>
            <a:endParaRPr lang="en-US" altLang="zh-TW" sz="2400" dirty="0">
              <a:solidFill>
                <a:srgbClr val="FF0000"/>
              </a:solidFill>
              <a:latin typeface="Calibri"/>
              <a:cs typeface="Calibri"/>
            </a:endParaRPr>
          </a:p>
        </p:txBody>
      </p:sp>
      <p:pic>
        <p:nvPicPr>
          <p:cNvPr id="6" name="圖片 5" descr="reviews-big.jpg"/>
          <p:cNvPicPr>
            <a:picLocks noChangeAspect="1"/>
          </p:cNvPicPr>
          <p:nvPr/>
        </p:nvPicPr>
        <p:blipFill rotWithShape="1">
          <a:blip r:embed="rId3">
            <a:extLst>
              <a:ext uri="{28A0092B-C50C-407E-A947-70E740481C1C}">
                <a14:useLocalDpi xmlns:a14="http://schemas.microsoft.com/office/drawing/2010/main" val="0"/>
              </a:ext>
            </a:extLst>
          </a:blip>
          <a:srcRect t="33227" b="7797"/>
          <a:stretch/>
        </p:blipFill>
        <p:spPr>
          <a:xfrm>
            <a:off x="0" y="2624068"/>
            <a:ext cx="9144000" cy="3432280"/>
          </a:xfrm>
          <a:prstGeom prst="rect">
            <a:avLst/>
          </a:prstGeom>
        </p:spPr>
      </p:pic>
      <p:sp>
        <p:nvSpPr>
          <p:cNvPr id="7" name="投影片編號版面配置區 4"/>
          <p:cNvSpPr txBox="1">
            <a:spLocks/>
          </p:cNvSpPr>
          <p:nvPr/>
        </p:nvSpPr>
        <p:spPr>
          <a:xfrm>
            <a:off x="6553200" y="6356350"/>
            <a:ext cx="2133600" cy="365125"/>
          </a:xfrm>
          <a:prstGeom prst="rect">
            <a:avLst/>
          </a:prstGeom>
        </p:spPr>
        <p:txBody>
          <a:bodyPr vert="horz" lIns="91440" tIns="45720" rIns="91440" bIns="45720" rtlCol="0" anchor="ctr"/>
          <a:lstStyle>
            <a:defPPr>
              <a:defRPr lang="zh-TW"/>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TW" sz="2400" b="1" dirty="0" smtClean="0"/>
              <a:t>10</a:t>
            </a:r>
            <a:endParaRPr kumimoji="1" lang="zh-TW" altLang="en-US" b="1" dirty="0"/>
          </a:p>
        </p:txBody>
      </p:sp>
    </p:spTree>
    <p:extLst>
      <p:ext uri="{BB962C8B-B14F-4D97-AF65-F5344CB8AC3E}">
        <p14:creationId xmlns:p14="http://schemas.microsoft.com/office/powerpoint/2010/main" val="18025934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kumimoji="1" lang="en-US" altLang="zh-TW" sz="3300" dirty="0">
                <a:latin typeface="Rockwell"/>
                <a:cs typeface="Rockwell"/>
              </a:rPr>
              <a:t>Clustering Product Features for Opinion Mining</a:t>
            </a:r>
            <a:endParaRPr kumimoji="1" lang="zh-TW" altLang="en-US" sz="3300" dirty="0">
              <a:latin typeface="Rockwell"/>
              <a:cs typeface="Rockwell"/>
            </a:endParaRPr>
          </a:p>
        </p:txBody>
      </p:sp>
      <p:sp>
        <p:nvSpPr>
          <p:cNvPr id="3" name="副標題 2"/>
          <p:cNvSpPr>
            <a:spLocks noGrp="1"/>
          </p:cNvSpPr>
          <p:nvPr>
            <p:ph type="subTitle" idx="1"/>
          </p:nvPr>
        </p:nvSpPr>
        <p:spPr/>
        <p:txBody>
          <a:bodyPr>
            <a:normAutofit/>
          </a:bodyPr>
          <a:lstStyle/>
          <a:p>
            <a:r>
              <a:rPr lang="en-US" altLang="zh-TW" sz="2400" dirty="0" err="1" smtClean="0"/>
              <a:t>Zhongwu</a:t>
            </a:r>
            <a:r>
              <a:rPr lang="en-US" altLang="zh-TW" sz="2400" dirty="0" smtClean="0"/>
              <a:t> </a:t>
            </a:r>
            <a:r>
              <a:rPr lang="en-US" altLang="zh-TW" sz="2400" dirty="0" err="1" smtClean="0"/>
              <a:t>Zhai</a:t>
            </a:r>
            <a:r>
              <a:rPr lang="en-US" altLang="zh-TW" sz="2400" dirty="0" smtClean="0"/>
              <a:t>, </a:t>
            </a:r>
            <a:r>
              <a:rPr lang="en-US" altLang="zh-TW" sz="2400" dirty="0"/>
              <a:t>Bing </a:t>
            </a:r>
            <a:r>
              <a:rPr lang="en-US" altLang="zh-TW" sz="2400" dirty="0" smtClean="0"/>
              <a:t>Liu, </a:t>
            </a:r>
            <a:r>
              <a:rPr lang="en-US" altLang="zh-TW" sz="2400" dirty="0"/>
              <a:t>Hua </a:t>
            </a:r>
            <a:r>
              <a:rPr lang="en-US" altLang="zh-TW" sz="2400" dirty="0" smtClean="0"/>
              <a:t>Xu, </a:t>
            </a:r>
            <a:r>
              <a:rPr lang="en-US" altLang="zh-TW" sz="2400" dirty="0" err="1"/>
              <a:t>Peifa</a:t>
            </a:r>
            <a:r>
              <a:rPr lang="en-US" altLang="zh-TW" sz="2400" dirty="0"/>
              <a:t> </a:t>
            </a:r>
            <a:r>
              <a:rPr lang="en-US" altLang="zh-TW" sz="2400" dirty="0" err="1" smtClean="0"/>
              <a:t>Jia</a:t>
            </a:r>
            <a:endParaRPr lang="en-US" altLang="zh-TW" sz="2400" dirty="0" smtClean="0"/>
          </a:p>
          <a:p>
            <a:r>
              <a:rPr lang="en-US" altLang="zh-TW" sz="2400" dirty="0" smtClean="0"/>
              <a:t>WSDM’11</a:t>
            </a:r>
            <a:r>
              <a:rPr lang="en-US" altLang="zh-TW" sz="2400" dirty="0"/>
              <a:t>, February 9–12, 2011</a:t>
            </a:r>
            <a:endParaRPr lang="zh-TW" altLang="en-US" sz="2400" dirty="0"/>
          </a:p>
        </p:txBody>
      </p:sp>
    </p:spTree>
    <p:extLst>
      <p:ext uri="{BB962C8B-B14F-4D97-AF65-F5344CB8AC3E}">
        <p14:creationId xmlns:p14="http://schemas.microsoft.com/office/powerpoint/2010/main" val="17695896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kumimoji="1" lang="en-US" altLang="zh-TW" b="1" dirty="0">
                <a:latin typeface="Rockwell"/>
                <a:cs typeface="Rockwell"/>
              </a:rPr>
              <a:t>Introduction</a:t>
            </a:r>
            <a:endParaRPr kumimoji="1" lang="zh-TW" altLang="en-US" b="1" dirty="0">
              <a:latin typeface="Rockwell"/>
              <a:cs typeface="Rockwell"/>
            </a:endParaRPr>
          </a:p>
        </p:txBody>
      </p:sp>
      <p:sp>
        <p:nvSpPr>
          <p:cNvPr id="3" name="內容版面配置區 2"/>
          <p:cNvSpPr>
            <a:spLocks noGrp="1"/>
          </p:cNvSpPr>
          <p:nvPr>
            <p:ph idx="1"/>
          </p:nvPr>
        </p:nvSpPr>
        <p:spPr/>
        <p:txBody>
          <a:bodyPr>
            <a:noAutofit/>
          </a:bodyPr>
          <a:lstStyle/>
          <a:p>
            <a:pPr marL="0" indent="0">
              <a:buNone/>
            </a:pPr>
            <a:r>
              <a:rPr lang="en-US" altLang="zh-TW" sz="2400" dirty="0"/>
              <a:t>In sentiment analysis of product reviews, one important </a:t>
            </a:r>
            <a:r>
              <a:rPr lang="en-US" altLang="zh-TW" sz="2400" dirty="0" smtClean="0"/>
              <a:t>problem is </a:t>
            </a:r>
            <a:r>
              <a:rPr lang="en-US" altLang="zh-TW" sz="2400" dirty="0"/>
              <a:t>to </a:t>
            </a:r>
            <a:r>
              <a:rPr lang="en-US" altLang="zh-TW" sz="2400" b="1" dirty="0"/>
              <a:t>produce a summary of opinions based on product </a:t>
            </a:r>
            <a:r>
              <a:rPr lang="en-US" altLang="zh-TW" sz="2400" b="1" dirty="0" smtClean="0"/>
              <a:t>features/aspects</a:t>
            </a:r>
            <a:r>
              <a:rPr lang="en-US" altLang="zh-TW" sz="2400" dirty="0" smtClean="0"/>
              <a:t>. </a:t>
            </a:r>
          </a:p>
          <a:p>
            <a:pPr marL="0" indent="0">
              <a:buNone/>
            </a:pPr>
            <a:endParaRPr lang="en-US" altLang="zh-TW" sz="2400" dirty="0"/>
          </a:p>
          <a:p>
            <a:pPr marL="0" indent="0">
              <a:buNone/>
            </a:pPr>
            <a:r>
              <a:rPr lang="en-US" altLang="zh-TW" sz="2400" dirty="0" smtClean="0"/>
              <a:t>However</a:t>
            </a:r>
            <a:r>
              <a:rPr lang="en-US" altLang="zh-TW" sz="2400" dirty="0"/>
              <a:t>, for the </a:t>
            </a:r>
            <a:r>
              <a:rPr lang="en-US" altLang="zh-TW" sz="2400" b="1" dirty="0" smtClean="0"/>
              <a:t>same feature</a:t>
            </a:r>
            <a:r>
              <a:rPr lang="en-US" altLang="zh-TW" sz="2400" b="1" dirty="0"/>
              <a:t>, people can express it with many different words </a:t>
            </a:r>
            <a:r>
              <a:rPr lang="en-US" altLang="zh-TW" sz="2400" b="1" dirty="0" smtClean="0"/>
              <a:t>or phrases</a:t>
            </a:r>
            <a:r>
              <a:rPr lang="en-US" altLang="zh-TW" sz="2400" dirty="0"/>
              <a:t>. </a:t>
            </a:r>
            <a:endParaRPr lang="zh-TW" altLang="en-US" sz="2400" dirty="0"/>
          </a:p>
        </p:txBody>
      </p:sp>
      <p:sp>
        <p:nvSpPr>
          <p:cNvPr id="5" name="內容版面配置區 2"/>
          <p:cNvSpPr txBox="1">
            <a:spLocks/>
          </p:cNvSpPr>
          <p:nvPr/>
        </p:nvSpPr>
        <p:spPr>
          <a:xfrm>
            <a:off x="4330460" y="4511421"/>
            <a:ext cx="3924540" cy="814058"/>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TW" sz="2400" dirty="0" smtClean="0"/>
              <a:t>The </a:t>
            </a:r>
            <a:r>
              <a:rPr lang="en-US" altLang="zh-TW" sz="2400" dirty="0" smtClean="0">
                <a:solidFill>
                  <a:srgbClr val="FF0000"/>
                </a:solidFill>
              </a:rPr>
              <a:t>picture quality </a:t>
            </a:r>
            <a:r>
              <a:rPr lang="en-US" altLang="zh-TW" sz="2400" dirty="0" smtClean="0"/>
              <a:t>is great.</a:t>
            </a:r>
          </a:p>
          <a:p>
            <a:r>
              <a:rPr lang="en-US" altLang="zh-TW" sz="2400" dirty="0" smtClean="0"/>
              <a:t>The </a:t>
            </a:r>
            <a:r>
              <a:rPr lang="en-US" altLang="zh-TW" sz="2400" dirty="0" smtClean="0">
                <a:solidFill>
                  <a:srgbClr val="FF0000"/>
                </a:solidFill>
              </a:rPr>
              <a:t>image </a:t>
            </a:r>
            <a:r>
              <a:rPr lang="en-US" altLang="zh-TW" sz="2400" dirty="0" smtClean="0"/>
              <a:t>looks vivid.</a:t>
            </a:r>
          </a:p>
        </p:txBody>
      </p:sp>
      <p:sp>
        <p:nvSpPr>
          <p:cNvPr id="6" name="投影片編號版面配置區 4"/>
          <p:cNvSpPr txBox="1">
            <a:spLocks/>
          </p:cNvSpPr>
          <p:nvPr/>
        </p:nvSpPr>
        <p:spPr>
          <a:xfrm>
            <a:off x="6553200" y="6356350"/>
            <a:ext cx="2133600" cy="365125"/>
          </a:xfrm>
          <a:prstGeom prst="rect">
            <a:avLst/>
          </a:prstGeom>
        </p:spPr>
        <p:txBody>
          <a:bodyPr vert="horz" lIns="91440" tIns="45720" rIns="91440" bIns="45720" rtlCol="0" anchor="ctr"/>
          <a:lstStyle>
            <a:defPPr>
              <a:defRPr lang="zh-TW"/>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TW" sz="2400" b="1" dirty="0" smtClean="0"/>
              <a:t>12</a:t>
            </a:r>
            <a:endParaRPr kumimoji="1" lang="zh-TW" altLang="en-US" b="1" dirty="0"/>
          </a:p>
        </p:txBody>
      </p:sp>
    </p:spTree>
    <p:extLst>
      <p:ext uri="{BB962C8B-B14F-4D97-AF65-F5344CB8AC3E}">
        <p14:creationId xmlns:p14="http://schemas.microsoft.com/office/powerpoint/2010/main" val="30409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
          <p:cNvSpPr>
            <a:spLocks noGrp="1" noChangeArrowheads="1"/>
          </p:cNvSpPr>
          <p:nvPr>
            <p:ph type="title"/>
          </p:nvPr>
        </p:nvSpPr>
        <p:spPr>
          <a:xfrm>
            <a:off x="457200" y="277813"/>
            <a:ext cx="8229600" cy="1139825"/>
          </a:xfrm>
        </p:spPr>
        <p:txBody>
          <a:bodyPr>
            <a:normAutofit/>
          </a:bodyPr>
          <a:lstStyle/>
          <a:p>
            <a:pPr eaLnBrk="1" hangingPunct="1"/>
            <a:r>
              <a:rPr kumimoji="1" lang="en-US" dirty="0">
                <a:latin typeface="Rockwell"/>
                <a:cs typeface="Rockwell"/>
              </a:rPr>
              <a:t>Roadmap</a:t>
            </a:r>
          </a:p>
        </p:txBody>
      </p:sp>
      <p:sp>
        <p:nvSpPr>
          <p:cNvPr id="17" name="Rectangle 3"/>
          <p:cNvSpPr txBox="1">
            <a:spLocks noChangeArrowheads="1"/>
          </p:cNvSpPr>
          <p:nvPr/>
        </p:nvSpPr>
        <p:spPr>
          <a:xfrm>
            <a:off x="755650" y="1268760"/>
            <a:ext cx="7993063" cy="486216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300"/>
              </a:spcBef>
            </a:pPr>
            <a:r>
              <a:rPr lang="en-US" dirty="0" smtClean="0"/>
              <a:t>Sentiment Analysis and Opinion Mining</a:t>
            </a:r>
          </a:p>
          <a:p>
            <a:pPr lvl="1">
              <a:spcBef>
                <a:spcPts val="200"/>
              </a:spcBef>
            </a:pPr>
            <a:r>
              <a:rPr lang="en-US" dirty="0" smtClean="0"/>
              <a:t>Document sentiment classification</a:t>
            </a:r>
          </a:p>
          <a:p>
            <a:pPr lvl="1">
              <a:spcBef>
                <a:spcPts val="200"/>
              </a:spcBef>
            </a:pPr>
            <a:r>
              <a:rPr lang="en-US" dirty="0" smtClean="0"/>
              <a:t>Sentence subjectivity &amp; sentiment classification</a:t>
            </a:r>
          </a:p>
          <a:p>
            <a:pPr lvl="1">
              <a:spcBef>
                <a:spcPts val="200"/>
              </a:spcBef>
            </a:pPr>
            <a:r>
              <a:rPr lang="en-US" dirty="0" smtClean="0">
                <a:solidFill>
                  <a:srgbClr val="FF0000"/>
                </a:solidFill>
              </a:rPr>
              <a:t>Aspect-based sentiment analysis</a:t>
            </a:r>
          </a:p>
          <a:p>
            <a:pPr lvl="1">
              <a:spcBef>
                <a:spcPts val="200"/>
              </a:spcBef>
            </a:pPr>
            <a:r>
              <a:rPr lang="en-US" dirty="0" smtClean="0"/>
              <a:t>Mining comparative opinions</a:t>
            </a:r>
          </a:p>
          <a:p>
            <a:pPr lvl="1">
              <a:spcBef>
                <a:spcPts val="200"/>
              </a:spcBef>
            </a:pPr>
            <a:r>
              <a:rPr lang="en-US" dirty="0" smtClean="0"/>
              <a:t>Opinion spam detection</a:t>
            </a:r>
          </a:p>
          <a:p>
            <a:pPr>
              <a:spcBef>
                <a:spcPts val="300"/>
              </a:spcBef>
            </a:pPr>
            <a:r>
              <a:rPr lang="en-US" dirty="0" smtClean="0"/>
              <a:t>Beyond Sentiments</a:t>
            </a:r>
          </a:p>
        </p:txBody>
      </p:sp>
      <p:sp>
        <p:nvSpPr>
          <p:cNvPr id="18" name="Line 4"/>
          <p:cNvSpPr>
            <a:spLocks noChangeShapeType="1"/>
          </p:cNvSpPr>
          <p:nvPr/>
        </p:nvSpPr>
        <p:spPr bwMode="auto">
          <a:xfrm flipV="1">
            <a:off x="503672" y="2990891"/>
            <a:ext cx="684212" cy="0"/>
          </a:xfrm>
          <a:prstGeom prst="line">
            <a:avLst/>
          </a:prstGeom>
          <a:noFill/>
          <a:ln w="127000">
            <a:solidFill>
              <a:srgbClr val="FF33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8" name="投影片編號版面配置區 4"/>
          <p:cNvSpPr txBox="1">
            <a:spLocks/>
          </p:cNvSpPr>
          <p:nvPr/>
        </p:nvSpPr>
        <p:spPr>
          <a:xfrm>
            <a:off x="6553200" y="6356350"/>
            <a:ext cx="2133600" cy="365125"/>
          </a:xfrm>
          <a:prstGeom prst="rect">
            <a:avLst/>
          </a:prstGeom>
        </p:spPr>
        <p:txBody>
          <a:bodyPr vert="horz" lIns="91440" tIns="45720" rIns="91440" bIns="45720" rtlCol="0" anchor="ctr"/>
          <a:lstStyle>
            <a:defPPr>
              <a:defRPr lang="zh-TW"/>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TW" sz="2400" b="1" dirty="0" smtClean="0"/>
              <a:t>13</a:t>
            </a:r>
            <a:endParaRPr kumimoji="1" lang="zh-TW" altLang="en-US" b="1" dirty="0"/>
          </a:p>
        </p:txBody>
      </p:sp>
    </p:spTree>
    <p:extLst>
      <p:ext uri="{BB962C8B-B14F-4D97-AF65-F5344CB8AC3E}">
        <p14:creationId xmlns:p14="http://schemas.microsoft.com/office/powerpoint/2010/main" val="13440924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04824" y="480236"/>
            <a:ext cx="8096250" cy="1052197"/>
          </a:xfrm>
        </p:spPr>
        <p:txBody>
          <a:bodyPr>
            <a:normAutofit/>
          </a:bodyPr>
          <a:lstStyle/>
          <a:p>
            <a:r>
              <a:rPr kumimoji="1" lang="en-US" altLang="zh-TW" b="1" dirty="0">
                <a:latin typeface="Rockwell"/>
                <a:cs typeface="Rockwell"/>
              </a:rPr>
              <a:t>Related Work</a:t>
            </a:r>
            <a:endParaRPr kumimoji="1" lang="zh-TW" altLang="en-US" b="1" dirty="0">
              <a:latin typeface="Rockwell"/>
              <a:cs typeface="Rockwell"/>
            </a:endParaRPr>
          </a:p>
        </p:txBody>
      </p:sp>
      <p:sp>
        <p:nvSpPr>
          <p:cNvPr id="17" name="投影片編號版面配置區 4"/>
          <p:cNvSpPr txBox="1">
            <a:spLocks/>
          </p:cNvSpPr>
          <p:nvPr/>
        </p:nvSpPr>
        <p:spPr>
          <a:xfrm>
            <a:off x="6553200" y="6356350"/>
            <a:ext cx="2133600" cy="365125"/>
          </a:xfrm>
          <a:prstGeom prst="rect">
            <a:avLst/>
          </a:prstGeom>
        </p:spPr>
        <p:txBody>
          <a:bodyPr vert="horz" lIns="91440" tIns="45720" rIns="91440" bIns="45720" rtlCol="0" anchor="ctr"/>
          <a:lstStyle>
            <a:defPPr>
              <a:defRPr lang="zh-TW"/>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TW" sz="2400" b="1" dirty="0" smtClean="0"/>
              <a:t>14</a:t>
            </a:r>
            <a:endParaRPr kumimoji="1" lang="zh-TW" altLang="en-US" b="1" dirty="0"/>
          </a:p>
        </p:txBody>
      </p:sp>
      <p:sp>
        <p:nvSpPr>
          <p:cNvPr id="3" name="矩形 2"/>
          <p:cNvSpPr/>
          <p:nvPr/>
        </p:nvSpPr>
        <p:spPr>
          <a:xfrm>
            <a:off x="358193" y="1368652"/>
            <a:ext cx="8498852" cy="2693045"/>
          </a:xfrm>
          <a:prstGeom prst="rect">
            <a:avLst/>
          </a:prstGeom>
        </p:spPr>
        <p:txBody>
          <a:bodyPr wrap="square">
            <a:spAutoFit/>
          </a:bodyPr>
          <a:lstStyle/>
          <a:p>
            <a:pPr marL="342900" indent="-342900">
              <a:buFont typeface="Arial"/>
              <a:buChar char="•"/>
            </a:pPr>
            <a:r>
              <a:rPr lang="en-US" altLang="zh-TW" sz="2800" dirty="0"/>
              <a:t>similarity </a:t>
            </a:r>
            <a:r>
              <a:rPr lang="en-US" altLang="zh-TW" sz="2800" dirty="0" smtClean="0"/>
              <a:t>measure</a:t>
            </a:r>
          </a:p>
          <a:p>
            <a:pPr lvl="1">
              <a:spcBef>
                <a:spcPts val="600"/>
              </a:spcBef>
            </a:pPr>
            <a:r>
              <a:rPr lang="en-US" altLang="zh-TW" sz="2000" b="1" dirty="0"/>
              <a:t>pre-existing knowledge resources (e.g., </a:t>
            </a:r>
            <a:r>
              <a:rPr lang="en-US" altLang="zh-TW" sz="2000" b="1" dirty="0" smtClean="0"/>
              <a:t>WordNet, </a:t>
            </a:r>
            <a:r>
              <a:rPr lang="en-US" altLang="zh-TW" sz="2000" b="1" dirty="0"/>
              <a:t>and </a:t>
            </a:r>
            <a:r>
              <a:rPr lang="en-US" altLang="zh-TW" sz="2000" b="1" dirty="0" smtClean="0"/>
              <a:t>semantic networks</a:t>
            </a:r>
            <a:r>
              <a:rPr lang="en-US" altLang="zh-TW" sz="2000" b="1" dirty="0"/>
              <a:t>) </a:t>
            </a:r>
            <a:endParaRPr lang="en-US" altLang="zh-TW" sz="2000" b="1" dirty="0" smtClean="0"/>
          </a:p>
          <a:p>
            <a:pPr marL="1200150" lvl="2" indent="-285750">
              <a:buFont typeface="Symbol" charset="2"/>
              <a:buChar char="-"/>
            </a:pPr>
            <a:r>
              <a:rPr lang="en-US" altLang="zh-TW" sz="2000" dirty="0" err="1"/>
              <a:t>Carenini</a:t>
            </a:r>
            <a:r>
              <a:rPr lang="en-US" altLang="zh-TW" sz="2000" dirty="0"/>
              <a:t> G, Ng R, and </a:t>
            </a:r>
            <a:r>
              <a:rPr lang="en-US" altLang="zh-TW" sz="2000" dirty="0" err="1"/>
              <a:t>Zwart</a:t>
            </a:r>
            <a:r>
              <a:rPr lang="en-US" altLang="zh-TW" sz="2000" dirty="0"/>
              <a:t> E. Extracting knowledge from evaluative text. </a:t>
            </a:r>
            <a:r>
              <a:rPr lang="en-US" altLang="zh-TW" sz="2000" dirty="0" smtClean="0"/>
              <a:t>ICKC. 2005 </a:t>
            </a:r>
            <a:r>
              <a:rPr lang="en-US" altLang="zh-TW" sz="2000" b="1" dirty="0" smtClean="0">
                <a:solidFill>
                  <a:schemeClr val="accent1"/>
                </a:solidFill>
              </a:rPr>
              <a:t>(</a:t>
            </a:r>
            <a:r>
              <a:rPr lang="en-US" altLang="zh-TW" sz="2000" b="1" dirty="0">
                <a:solidFill>
                  <a:schemeClr val="accent1"/>
                </a:solidFill>
              </a:rPr>
              <a:t>lexical </a:t>
            </a:r>
            <a:r>
              <a:rPr lang="en-US" altLang="zh-TW" sz="2000" b="1" dirty="0" smtClean="0">
                <a:solidFill>
                  <a:schemeClr val="accent1"/>
                </a:solidFill>
              </a:rPr>
              <a:t>similarity)</a:t>
            </a:r>
          </a:p>
          <a:p>
            <a:pPr marL="1200150" lvl="2" indent="-285750">
              <a:buFont typeface="Symbol" charset="2"/>
              <a:buChar char="-"/>
            </a:pPr>
            <a:r>
              <a:rPr lang="en-US" altLang="zh-TW" sz="2000" dirty="0" smtClean="0"/>
              <a:t>Liu B</a:t>
            </a:r>
            <a:r>
              <a:rPr lang="en-US" altLang="zh-TW" sz="2000" dirty="0"/>
              <a:t>, Hu M, and Cheng J. Opinion Observer: Analyzing and Comparing Opinions on the Web. </a:t>
            </a:r>
            <a:r>
              <a:rPr lang="en-US" altLang="zh-TW" sz="2000" dirty="0" smtClean="0"/>
              <a:t>WWW</a:t>
            </a:r>
            <a:r>
              <a:rPr lang="en-US" altLang="zh-TW" sz="2000" dirty="0"/>
              <a:t>. </a:t>
            </a:r>
            <a:r>
              <a:rPr lang="en-US" altLang="zh-TW" sz="2000" dirty="0" smtClean="0"/>
              <a:t>2005 </a:t>
            </a:r>
          </a:p>
          <a:p>
            <a:endParaRPr lang="en-US" altLang="zh-TW" dirty="0"/>
          </a:p>
          <a:p>
            <a:endParaRPr lang="zh-TW" altLang="en-US" dirty="0"/>
          </a:p>
        </p:txBody>
      </p:sp>
      <p:sp>
        <p:nvSpPr>
          <p:cNvPr id="6" name="弧形 10"/>
          <p:cNvSpPr/>
          <p:nvPr/>
        </p:nvSpPr>
        <p:spPr>
          <a:xfrm rot="19855893">
            <a:off x="1817794" y="4836256"/>
            <a:ext cx="1111430" cy="977244"/>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endParaRPr lang="zh-TW" altLang="en-US" sz="1350">
              <a:solidFill>
                <a:prstClr val="black"/>
              </a:solidFill>
            </a:endParaRPr>
          </a:p>
        </p:txBody>
      </p:sp>
      <p:sp>
        <p:nvSpPr>
          <p:cNvPr id="7" name="橢圓 6"/>
          <p:cNvSpPr/>
          <p:nvPr/>
        </p:nvSpPr>
        <p:spPr>
          <a:xfrm>
            <a:off x="2816405" y="4857751"/>
            <a:ext cx="280220" cy="2503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TW" altLang="en-US" sz="1350">
              <a:solidFill>
                <a:srgbClr val="FF0000"/>
              </a:solidFill>
            </a:endParaRPr>
          </a:p>
        </p:txBody>
      </p:sp>
      <p:sp>
        <p:nvSpPr>
          <p:cNvPr id="8" name="橢圓 7"/>
          <p:cNvSpPr/>
          <p:nvPr/>
        </p:nvSpPr>
        <p:spPr>
          <a:xfrm>
            <a:off x="1920902" y="4732553"/>
            <a:ext cx="280220" cy="2503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TW" altLang="en-US" sz="1350">
              <a:solidFill>
                <a:srgbClr val="FF0000"/>
              </a:solidFill>
            </a:endParaRPr>
          </a:p>
        </p:txBody>
      </p:sp>
      <p:sp>
        <p:nvSpPr>
          <p:cNvPr id="9" name="文字方塊 8"/>
          <p:cNvSpPr txBox="1"/>
          <p:nvPr/>
        </p:nvSpPr>
        <p:spPr>
          <a:xfrm>
            <a:off x="1015004" y="4982949"/>
            <a:ext cx="1493760" cy="400110"/>
          </a:xfrm>
          <a:prstGeom prst="rect">
            <a:avLst/>
          </a:prstGeom>
          <a:noFill/>
        </p:spPr>
        <p:txBody>
          <a:bodyPr wrap="square" rtlCol="0">
            <a:spAutoFit/>
          </a:bodyPr>
          <a:lstStyle/>
          <a:p>
            <a:pPr defTabSz="685800"/>
            <a:r>
              <a:rPr lang="en-US" altLang="zh-TW" sz="2000" dirty="0" smtClean="0">
                <a:solidFill>
                  <a:prstClr val="black"/>
                </a:solidFill>
              </a:rPr>
              <a:t>appearance</a:t>
            </a:r>
            <a:endParaRPr lang="zh-TW" altLang="en-US" sz="2000" dirty="0">
              <a:solidFill>
                <a:prstClr val="black"/>
              </a:solidFill>
            </a:endParaRPr>
          </a:p>
        </p:txBody>
      </p:sp>
      <p:sp>
        <p:nvSpPr>
          <p:cNvPr id="10" name="文字方塊 9"/>
          <p:cNvSpPr txBox="1"/>
          <p:nvPr/>
        </p:nvSpPr>
        <p:spPr>
          <a:xfrm>
            <a:off x="2956515" y="5064904"/>
            <a:ext cx="1073406" cy="400110"/>
          </a:xfrm>
          <a:prstGeom prst="rect">
            <a:avLst/>
          </a:prstGeom>
          <a:noFill/>
        </p:spPr>
        <p:txBody>
          <a:bodyPr wrap="square" rtlCol="0">
            <a:spAutoFit/>
          </a:bodyPr>
          <a:lstStyle/>
          <a:p>
            <a:pPr defTabSz="685800"/>
            <a:r>
              <a:rPr lang="en-US" altLang="zh-TW" sz="2000" dirty="0"/>
              <a:t>design </a:t>
            </a:r>
            <a:endParaRPr lang="zh-TW" altLang="en-US" sz="2000" dirty="0">
              <a:solidFill>
                <a:prstClr val="black"/>
              </a:solidFill>
            </a:endParaRPr>
          </a:p>
        </p:txBody>
      </p:sp>
    </p:spTree>
    <p:extLst>
      <p:ext uri="{BB962C8B-B14F-4D97-AF65-F5344CB8AC3E}">
        <p14:creationId xmlns:p14="http://schemas.microsoft.com/office/powerpoint/2010/main" val="407359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75984" y="1029437"/>
            <a:ext cx="5548398" cy="4882105"/>
          </a:xfrm>
        </p:spPr>
      </p:pic>
      <p:sp>
        <p:nvSpPr>
          <p:cNvPr id="2" name="標題 1"/>
          <p:cNvSpPr>
            <a:spLocks noGrp="1"/>
          </p:cNvSpPr>
          <p:nvPr>
            <p:ph type="title"/>
          </p:nvPr>
        </p:nvSpPr>
        <p:spPr/>
        <p:txBody>
          <a:bodyPr>
            <a:normAutofit/>
          </a:bodyPr>
          <a:lstStyle/>
          <a:p>
            <a:r>
              <a:rPr kumimoji="1" lang="en-US" altLang="zh-TW" dirty="0">
                <a:latin typeface="Rockwell"/>
                <a:cs typeface="Rockwell"/>
              </a:rPr>
              <a:t>WordNet</a:t>
            </a:r>
            <a:endParaRPr kumimoji="1" lang="zh-TW" altLang="en-US" dirty="0">
              <a:latin typeface="Rockwell"/>
              <a:cs typeface="Rockwell"/>
            </a:endParaRPr>
          </a:p>
        </p:txBody>
      </p:sp>
      <p:sp>
        <p:nvSpPr>
          <p:cNvPr id="4" name="投影片編號版面配置區 3"/>
          <p:cNvSpPr>
            <a:spLocks noGrp="1"/>
          </p:cNvSpPr>
          <p:nvPr>
            <p:ph type="sldNum" sz="quarter" idx="12"/>
          </p:nvPr>
        </p:nvSpPr>
        <p:spPr/>
        <p:txBody>
          <a:bodyPr/>
          <a:lstStyle/>
          <a:p>
            <a:fld id="{0563ABF5-7485-4F2C-A258-D39C6960C276}" type="slidenum">
              <a:rPr lang="zh-TW" altLang="en-US" smtClean="0">
                <a:solidFill>
                  <a:prstClr val="black">
                    <a:tint val="75000"/>
                  </a:prstClr>
                </a:solidFill>
              </a:rPr>
              <a:pPr/>
              <a:t>15</a:t>
            </a:fld>
            <a:endParaRPr lang="zh-TW" altLang="en-US">
              <a:solidFill>
                <a:prstClr val="black">
                  <a:tint val="75000"/>
                </a:prstClr>
              </a:solidFill>
            </a:endParaRPr>
          </a:p>
        </p:txBody>
      </p:sp>
    </p:spTree>
    <p:extLst>
      <p:ext uri="{BB962C8B-B14F-4D97-AF65-F5344CB8AC3E}">
        <p14:creationId xmlns:p14="http://schemas.microsoft.com/office/powerpoint/2010/main" val="20810210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04824" y="480236"/>
            <a:ext cx="8096250" cy="1052197"/>
          </a:xfrm>
        </p:spPr>
        <p:txBody>
          <a:bodyPr>
            <a:normAutofit/>
          </a:bodyPr>
          <a:lstStyle/>
          <a:p>
            <a:r>
              <a:rPr kumimoji="1" lang="en-US" altLang="zh-TW" b="1" dirty="0" smtClean="0">
                <a:latin typeface="Rockwell"/>
                <a:cs typeface="Rockwell"/>
              </a:rPr>
              <a:t>Related Work</a:t>
            </a:r>
            <a:endParaRPr kumimoji="1" lang="zh-TW" altLang="en-US" b="1" dirty="0">
              <a:latin typeface="Rockwell"/>
              <a:cs typeface="Rockwell"/>
            </a:endParaRPr>
          </a:p>
        </p:txBody>
      </p:sp>
      <p:sp>
        <p:nvSpPr>
          <p:cNvPr id="17" name="投影片編號版面配置區 4"/>
          <p:cNvSpPr txBox="1">
            <a:spLocks/>
          </p:cNvSpPr>
          <p:nvPr/>
        </p:nvSpPr>
        <p:spPr>
          <a:xfrm>
            <a:off x="6553200" y="6356350"/>
            <a:ext cx="2133600" cy="365125"/>
          </a:xfrm>
          <a:prstGeom prst="rect">
            <a:avLst/>
          </a:prstGeom>
        </p:spPr>
        <p:txBody>
          <a:bodyPr vert="horz" lIns="91440" tIns="45720" rIns="91440" bIns="45720" rtlCol="0" anchor="ctr"/>
          <a:lstStyle>
            <a:defPPr>
              <a:defRPr lang="zh-TW"/>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TW" sz="2400" b="1" dirty="0" smtClean="0"/>
              <a:t>16</a:t>
            </a:r>
            <a:endParaRPr kumimoji="1" lang="zh-TW" altLang="en-US" b="1" dirty="0"/>
          </a:p>
        </p:txBody>
      </p:sp>
      <p:sp>
        <p:nvSpPr>
          <p:cNvPr id="3" name="矩形 2"/>
          <p:cNvSpPr/>
          <p:nvPr/>
        </p:nvSpPr>
        <p:spPr>
          <a:xfrm>
            <a:off x="358189" y="1368652"/>
            <a:ext cx="8677947" cy="1908215"/>
          </a:xfrm>
          <a:prstGeom prst="rect">
            <a:avLst/>
          </a:prstGeom>
        </p:spPr>
        <p:txBody>
          <a:bodyPr wrap="square">
            <a:spAutoFit/>
          </a:bodyPr>
          <a:lstStyle/>
          <a:p>
            <a:pPr lvl="1">
              <a:spcBef>
                <a:spcPts val="600"/>
              </a:spcBef>
            </a:pPr>
            <a:r>
              <a:rPr lang="en-US" altLang="zh-TW" sz="2000" b="1" dirty="0"/>
              <a:t>distributional properties of words in corpora </a:t>
            </a:r>
          </a:p>
          <a:p>
            <a:pPr marL="1200150" lvl="2" indent="-285750">
              <a:buFont typeface="Symbol" charset="2"/>
              <a:buChar char="-"/>
            </a:pPr>
            <a:r>
              <a:rPr lang="en-US" altLang="zh-TW" sz="2000" dirty="0" err="1"/>
              <a:t>Bollegala</a:t>
            </a:r>
            <a:r>
              <a:rPr lang="en-US" altLang="zh-TW" sz="2000" dirty="0"/>
              <a:t> D, Matsuo Y, and Ishizuka M. Measuring semantic similarity between words using web search engines. WWW. 2007</a:t>
            </a:r>
          </a:p>
          <a:p>
            <a:pPr marL="1200150" lvl="2" indent="-285750">
              <a:buFont typeface="Symbol" charset="2"/>
              <a:buChar char="-"/>
            </a:pPr>
            <a:r>
              <a:rPr lang="en-US" altLang="zh-TW" sz="2000" dirty="0"/>
              <a:t>Pedersen T. Information Content Measures of Semantic Similarity Perform Better Without Sense-Tagged Text. NAACL HLT. 2010 </a:t>
            </a:r>
          </a:p>
          <a:p>
            <a:endParaRPr lang="zh-TW" altLang="en-US" dirty="0"/>
          </a:p>
        </p:txBody>
      </p:sp>
    </p:spTree>
    <p:extLst>
      <p:ext uri="{BB962C8B-B14F-4D97-AF65-F5344CB8AC3E}">
        <p14:creationId xmlns:p14="http://schemas.microsoft.com/office/powerpoint/2010/main" val="29258850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04824" y="480236"/>
            <a:ext cx="8096250" cy="1052197"/>
          </a:xfrm>
        </p:spPr>
        <p:txBody>
          <a:bodyPr>
            <a:normAutofit/>
          </a:bodyPr>
          <a:lstStyle/>
          <a:p>
            <a:r>
              <a:rPr kumimoji="1" lang="en-US" altLang="zh-TW" b="1" dirty="0" smtClean="0">
                <a:latin typeface="Rockwell"/>
                <a:cs typeface="Rockwell"/>
              </a:rPr>
              <a:t>Related Work</a:t>
            </a:r>
            <a:endParaRPr kumimoji="1" lang="zh-TW" altLang="en-US" b="1" dirty="0">
              <a:latin typeface="Rockwell"/>
              <a:cs typeface="Rockwell"/>
            </a:endParaRPr>
          </a:p>
        </p:txBody>
      </p:sp>
      <p:sp>
        <p:nvSpPr>
          <p:cNvPr id="17" name="投影片編號版面配置區 4"/>
          <p:cNvSpPr txBox="1">
            <a:spLocks/>
          </p:cNvSpPr>
          <p:nvPr/>
        </p:nvSpPr>
        <p:spPr>
          <a:xfrm>
            <a:off x="6553200" y="6356350"/>
            <a:ext cx="2133600" cy="365125"/>
          </a:xfrm>
          <a:prstGeom prst="rect">
            <a:avLst/>
          </a:prstGeom>
        </p:spPr>
        <p:txBody>
          <a:bodyPr vert="horz" lIns="91440" tIns="45720" rIns="91440" bIns="45720" rtlCol="0" anchor="ctr"/>
          <a:lstStyle>
            <a:defPPr>
              <a:defRPr lang="zh-TW"/>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TW" sz="2400" b="1" dirty="0" smtClean="0"/>
              <a:t>17</a:t>
            </a:r>
            <a:endParaRPr kumimoji="1" lang="zh-TW" altLang="en-US" b="1" dirty="0"/>
          </a:p>
        </p:txBody>
      </p:sp>
      <p:sp>
        <p:nvSpPr>
          <p:cNvPr id="3" name="矩形 2"/>
          <p:cNvSpPr/>
          <p:nvPr/>
        </p:nvSpPr>
        <p:spPr>
          <a:xfrm>
            <a:off x="358189" y="1368652"/>
            <a:ext cx="8677947" cy="2031325"/>
          </a:xfrm>
          <a:prstGeom prst="rect">
            <a:avLst/>
          </a:prstGeom>
        </p:spPr>
        <p:txBody>
          <a:bodyPr wrap="square">
            <a:spAutoFit/>
          </a:bodyPr>
          <a:lstStyle/>
          <a:p>
            <a:pPr marL="342900" indent="-342900">
              <a:buFont typeface="Arial"/>
              <a:buChar char="•"/>
            </a:pPr>
            <a:r>
              <a:rPr lang="en-US" altLang="zh-TW" sz="2800" dirty="0" smtClean="0"/>
              <a:t>topic modeling</a:t>
            </a:r>
          </a:p>
          <a:p>
            <a:pPr marL="742950" lvl="1" indent="-285750">
              <a:buFont typeface="Symbol" charset="2"/>
              <a:buChar char="-"/>
            </a:pPr>
            <a:r>
              <a:rPr lang="en-US" altLang="zh-TW" sz="2000" dirty="0" err="1" smtClean="0"/>
              <a:t>Branavan</a:t>
            </a:r>
            <a:r>
              <a:rPr lang="en-US" altLang="zh-TW" sz="2000" dirty="0" smtClean="0"/>
              <a:t> </a:t>
            </a:r>
            <a:r>
              <a:rPr lang="en-US" altLang="zh-TW" sz="2000" dirty="0"/>
              <a:t>S R K, Chen H, Eisenstein J, and </a:t>
            </a:r>
            <a:r>
              <a:rPr lang="en-US" altLang="zh-TW" sz="2000" dirty="0" err="1"/>
              <a:t>Barzilay</a:t>
            </a:r>
            <a:r>
              <a:rPr lang="en-US" altLang="zh-TW" sz="2000" dirty="0"/>
              <a:t> R. Learning document-level semantic properties from free-text annotations. </a:t>
            </a:r>
            <a:r>
              <a:rPr lang="en-US" altLang="zh-TW" sz="2000" dirty="0" smtClean="0"/>
              <a:t>ACL</a:t>
            </a:r>
            <a:r>
              <a:rPr lang="en-US" altLang="zh-TW" sz="2000" dirty="0"/>
              <a:t>. 2008</a:t>
            </a:r>
            <a:endParaRPr lang="en-US" altLang="zh-TW" sz="2000" dirty="0" smtClean="0"/>
          </a:p>
          <a:p>
            <a:pPr marL="742950" lvl="1" indent="-285750">
              <a:buFont typeface="Symbol" charset="2"/>
              <a:buChar char="-"/>
            </a:pPr>
            <a:r>
              <a:rPr lang="en-US" altLang="zh-TW" sz="2000" dirty="0" err="1"/>
              <a:t>Andrzejewski</a:t>
            </a:r>
            <a:r>
              <a:rPr lang="en-US" altLang="zh-TW" sz="2000" dirty="0"/>
              <a:t> D, Zhu X, and Craven M. Incorporating domain knowledge into topic modeling via </a:t>
            </a:r>
            <a:r>
              <a:rPr lang="en-US" altLang="zh-TW" sz="2000" dirty="0" err="1"/>
              <a:t>Dirichlet</a:t>
            </a:r>
            <a:r>
              <a:rPr lang="en-US" altLang="zh-TW" sz="2000" dirty="0"/>
              <a:t> forest priors. </a:t>
            </a:r>
            <a:r>
              <a:rPr lang="en-US" altLang="zh-TW" sz="2000" dirty="0" smtClean="0"/>
              <a:t>ICML</a:t>
            </a:r>
            <a:r>
              <a:rPr lang="en-US" altLang="zh-TW" sz="2000" dirty="0"/>
              <a:t>. 2009</a:t>
            </a:r>
          </a:p>
          <a:p>
            <a:endParaRPr lang="zh-TW" altLang="en-US" dirty="0"/>
          </a:p>
        </p:txBody>
      </p:sp>
    </p:spTree>
    <p:extLst>
      <p:ext uri="{BB962C8B-B14F-4D97-AF65-F5344CB8AC3E}">
        <p14:creationId xmlns:p14="http://schemas.microsoft.com/office/powerpoint/2010/main" val="28224970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b="1" dirty="0" smtClean="0">
                <a:latin typeface="Rockwell"/>
                <a:cs typeface="Rockwell"/>
              </a:rPr>
              <a:t>Contributions of Paper</a:t>
            </a:r>
            <a:endParaRPr lang="zh-TW" altLang="en-US" dirty="0"/>
          </a:p>
        </p:txBody>
      </p:sp>
      <p:sp>
        <p:nvSpPr>
          <p:cNvPr id="3" name="內容版面配置區 2"/>
          <p:cNvSpPr>
            <a:spLocks noGrp="1"/>
          </p:cNvSpPr>
          <p:nvPr>
            <p:ph idx="1"/>
          </p:nvPr>
        </p:nvSpPr>
        <p:spPr>
          <a:xfrm>
            <a:off x="628650" y="1825625"/>
            <a:ext cx="8252814" cy="4351338"/>
          </a:xfrm>
        </p:spPr>
        <p:txBody>
          <a:bodyPr>
            <a:normAutofit/>
          </a:bodyPr>
          <a:lstStyle/>
          <a:p>
            <a:r>
              <a:rPr lang="en-US" altLang="zh-TW" sz="2400" dirty="0"/>
              <a:t>The problem solved in this paper is </a:t>
            </a:r>
            <a:r>
              <a:rPr lang="en-US" altLang="zh-TW" sz="2400" b="1" dirty="0">
                <a:solidFill>
                  <a:srgbClr val="FF0000"/>
                </a:solidFill>
              </a:rPr>
              <a:t>semi-supervised learning </a:t>
            </a:r>
            <a:r>
              <a:rPr lang="en-US" altLang="zh-TW" sz="2400" dirty="0"/>
              <a:t>task but without asking the user to label any training examples</a:t>
            </a:r>
            <a:r>
              <a:rPr lang="en-US" altLang="zh-TW" sz="2400" dirty="0" smtClean="0"/>
              <a:t>.</a:t>
            </a:r>
          </a:p>
          <a:p>
            <a:r>
              <a:rPr lang="en-US" altLang="zh-TW" sz="2400" dirty="0" smtClean="0"/>
              <a:t>They </a:t>
            </a:r>
            <a:r>
              <a:rPr lang="en-US" altLang="zh-TW" sz="2400" dirty="0"/>
              <a:t>propose two </a:t>
            </a:r>
            <a:r>
              <a:rPr lang="en-US" altLang="zh-TW" sz="2400" b="1" dirty="0">
                <a:solidFill>
                  <a:srgbClr val="FF0000"/>
                </a:solidFill>
              </a:rPr>
              <a:t>soft constraints </a:t>
            </a:r>
            <a:r>
              <a:rPr lang="en-US" altLang="zh-TW" sz="2400" dirty="0"/>
              <a:t>to help label some examples and one piece of pre-existing natural language knowledge to extract more discriminative distributional context for the augmented EM. </a:t>
            </a:r>
            <a:endParaRPr lang="en-US" altLang="zh-TW" sz="2400" dirty="0" smtClean="0"/>
          </a:p>
          <a:p>
            <a:r>
              <a:rPr lang="en-US" altLang="zh-TW" sz="2400" dirty="0" smtClean="0"/>
              <a:t>An </a:t>
            </a:r>
            <a:r>
              <a:rPr lang="en-US" altLang="zh-TW" sz="2400" dirty="0"/>
              <a:t>EM algorithm based on naïve Bayesian classification is adapted to solve the problem, which </a:t>
            </a:r>
            <a:r>
              <a:rPr lang="en-US" altLang="zh-TW" sz="2400" b="1" dirty="0">
                <a:solidFill>
                  <a:srgbClr val="FF0000"/>
                </a:solidFill>
              </a:rPr>
              <a:t>allows EM to re-assign classes </a:t>
            </a:r>
            <a:r>
              <a:rPr lang="en-US" altLang="zh-TW" sz="2400" dirty="0"/>
              <a:t>of the labeled examples to different classes. </a:t>
            </a:r>
          </a:p>
          <a:p>
            <a:pPr marL="0" indent="0">
              <a:buNone/>
            </a:pPr>
            <a:endParaRPr lang="en-US" altLang="zh-TW" sz="2400" dirty="0"/>
          </a:p>
          <a:p>
            <a:pPr marL="0" indent="0">
              <a:buNone/>
            </a:pPr>
            <a:endParaRPr lang="zh-TW" altLang="en-US" sz="2400" dirty="0"/>
          </a:p>
          <a:p>
            <a:endParaRPr lang="zh-TW" altLang="en-US" sz="2400" dirty="0"/>
          </a:p>
        </p:txBody>
      </p:sp>
      <p:sp>
        <p:nvSpPr>
          <p:cNvPr id="6" name="投影片編號版面配置區 4"/>
          <p:cNvSpPr txBox="1">
            <a:spLocks/>
          </p:cNvSpPr>
          <p:nvPr/>
        </p:nvSpPr>
        <p:spPr>
          <a:xfrm>
            <a:off x="6553200" y="6356350"/>
            <a:ext cx="2133600" cy="365125"/>
          </a:xfrm>
          <a:prstGeom prst="rect">
            <a:avLst/>
          </a:prstGeom>
        </p:spPr>
        <p:txBody>
          <a:bodyPr vert="horz" lIns="91440" tIns="45720" rIns="91440" bIns="45720" rtlCol="0" anchor="ctr"/>
          <a:lstStyle>
            <a:defPPr>
              <a:defRPr lang="zh-TW"/>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TW" sz="2400" b="1" dirty="0" smtClean="0"/>
              <a:t>18</a:t>
            </a:r>
            <a:endParaRPr kumimoji="1" lang="zh-TW" altLang="en-US" b="1" dirty="0"/>
          </a:p>
        </p:txBody>
      </p:sp>
    </p:spTree>
    <p:extLst>
      <p:ext uri="{BB962C8B-B14F-4D97-AF65-F5344CB8AC3E}">
        <p14:creationId xmlns:p14="http://schemas.microsoft.com/office/powerpoint/2010/main" val="20636475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圓角矩形 12"/>
          <p:cNvSpPr/>
          <p:nvPr/>
        </p:nvSpPr>
        <p:spPr>
          <a:xfrm>
            <a:off x="4062317" y="2230413"/>
            <a:ext cx="2011252" cy="3478341"/>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85800"/>
            <a:r>
              <a:rPr lang="en-US" altLang="zh-TW" sz="2000" b="1" dirty="0" smtClean="0">
                <a:solidFill>
                  <a:srgbClr val="000000"/>
                </a:solidFill>
              </a:rPr>
              <a:t>Clustering</a:t>
            </a:r>
          </a:p>
          <a:p>
            <a:pPr defTabSz="685800"/>
            <a:endParaRPr lang="zh-TW" altLang="en-US" sz="2000" b="1" dirty="0">
              <a:solidFill>
                <a:prstClr val="white"/>
              </a:solidFill>
            </a:endParaRPr>
          </a:p>
        </p:txBody>
      </p:sp>
      <p:sp>
        <p:nvSpPr>
          <p:cNvPr id="4" name="圓角矩形 3"/>
          <p:cNvSpPr/>
          <p:nvPr/>
        </p:nvSpPr>
        <p:spPr>
          <a:xfrm>
            <a:off x="1402308" y="1359593"/>
            <a:ext cx="2011252" cy="1349529"/>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85800"/>
            <a:r>
              <a:rPr lang="en-US" altLang="zh-TW" sz="2000" b="1" dirty="0" smtClean="0">
                <a:solidFill>
                  <a:srgbClr val="000000"/>
                </a:solidFill>
              </a:rPr>
              <a:t>Input</a:t>
            </a:r>
          </a:p>
          <a:p>
            <a:pPr defTabSz="685800"/>
            <a:endParaRPr lang="zh-TW" altLang="en-US" sz="2000" b="1" dirty="0">
              <a:solidFill>
                <a:prstClr val="white"/>
              </a:solidFill>
            </a:endParaRPr>
          </a:p>
        </p:txBody>
      </p:sp>
      <p:sp>
        <p:nvSpPr>
          <p:cNvPr id="11" name="圓角矩形 10"/>
          <p:cNvSpPr/>
          <p:nvPr/>
        </p:nvSpPr>
        <p:spPr>
          <a:xfrm>
            <a:off x="1402308" y="2776172"/>
            <a:ext cx="2011252" cy="293374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85800"/>
            <a:r>
              <a:rPr lang="en-US" altLang="zh-TW" sz="2000" b="1" dirty="0" smtClean="0">
                <a:solidFill>
                  <a:schemeClr val="tx1"/>
                </a:solidFill>
              </a:rPr>
              <a:t>Preprocessing</a:t>
            </a:r>
          </a:p>
          <a:p>
            <a:pPr defTabSz="685800"/>
            <a:endParaRPr lang="zh-TW" altLang="en-US" sz="2000" b="1" dirty="0">
              <a:solidFill>
                <a:prstClr val="white"/>
              </a:solidFill>
            </a:endParaRPr>
          </a:p>
        </p:txBody>
      </p:sp>
      <p:sp>
        <p:nvSpPr>
          <p:cNvPr id="2" name="標題 1"/>
          <p:cNvSpPr>
            <a:spLocks noGrp="1"/>
          </p:cNvSpPr>
          <p:nvPr>
            <p:ph type="title"/>
          </p:nvPr>
        </p:nvSpPr>
        <p:spPr>
          <a:xfrm>
            <a:off x="504824" y="480236"/>
            <a:ext cx="8096250" cy="1052197"/>
          </a:xfrm>
        </p:spPr>
        <p:txBody>
          <a:bodyPr>
            <a:normAutofit/>
          </a:bodyPr>
          <a:lstStyle/>
          <a:p>
            <a:r>
              <a:rPr kumimoji="1" lang="en-US" altLang="zh-TW" b="1" dirty="0" smtClean="0">
                <a:solidFill>
                  <a:srgbClr val="000000"/>
                </a:solidFill>
                <a:latin typeface="Rockwell"/>
                <a:cs typeface="Rockwell"/>
              </a:rPr>
              <a:t>Architecture</a:t>
            </a:r>
            <a:endParaRPr kumimoji="1" lang="zh-TW" altLang="en-US" b="1" dirty="0">
              <a:solidFill>
                <a:srgbClr val="000000"/>
              </a:solidFill>
              <a:latin typeface="Rockwell"/>
              <a:cs typeface="Rockwell"/>
            </a:endParaRPr>
          </a:p>
        </p:txBody>
      </p:sp>
      <p:sp>
        <p:nvSpPr>
          <p:cNvPr id="17" name="投影片編號版面配置區 4"/>
          <p:cNvSpPr txBox="1">
            <a:spLocks/>
          </p:cNvSpPr>
          <p:nvPr/>
        </p:nvSpPr>
        <p:spPr>
          <a:xfrm>
            <a:off x="6553200" y="6356350"/>
            <a:ext cx="2133600" cy="365125"/>
          </a:xfrm>
          <a:prstGeom prst="rect">
            <a:avLst/>
          </a:prstGeom>
        </p:spPr>
        <p:txBody>
          <a:bodyPr vert="horz" lIns="91440" tIns="45720" rIns="91440" bIns="45720" rtlCol="0" anchor="ctr"/>
          <a:lstStyle>
            <a:defPPr>
              <a:defRPr lang="zh-TW"/>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TW" sz="2400" b="1" dirty="0" smtClean="0"/>
              <a:t>19</a:t>
            </a:r>
            <a:endParaRPr kumimoji="1" lang="zh-TW" altLang="en-US" b="1" dirty="0"/>
          </a:p>
        </p:txBody>
      </p:sp>
      <p:sp>
        <p:nvSpPr>
          <p:cNvPr id="7" name="橢圓 6"/>
          <p:cNvSpPr/>
          <p:nvPr/>
        </p:nvSpPr>
        <p:spPr>
          <a:xfrm>
            <a:off x="1581909" y="1937985"/>
            <a:ext cx="1660696" cy="584856"/>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TW" dirty="0" smtClean="0"/>
              <a:t>Data</a:t>
            </a:r>
            <a:endParaRPr kumimoji="1" lang="zh-TW" altLang="en-US" dirty="0"/>
          </a:p>
        </p:txBody>
      </p:sp>
      <p:sp>
        <p:nvSpPr>
          <p:cNvPr id="15" name="橢圓 14"/>
          <p:cNvSpPr/>
          <p:nvPr/>
        </p:nvSpPr>
        <p:spPr>
          <a:xfrm>
            <a:off x="1581909" y="4874679"/>
            <a:ext cx="1660696" cy="584856"/>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TW" dirty="0" smtClean="0"/>
              <a:t>Labeled Data</a:t>
            </a:r>
            <a:endParaRPr kumimoji="1" lang="zh-TW" altLang="en-US" dirty="0"/>
          </a:p>
        </p:txBody>
      </p:sp>
      <p:sp>
        <p:nvSpPr>
          <p:cNvPr id="9" name="圓角矩形 8"/>
          <p:cNvSpPr/>
          <p:nvPr/>
        </p:nvSpPr>
        <p:spPr>
          <a:xfrm>
            <a:off x="1581909" y="3354565"/>
            <a:ext cx="1660696" cy="584856"/>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TW" dirty="0"/>
              <a:t>S</a:t>
            </a:r>
            <a:r>
              <a:rPr kumimoji="1" lang="en-US" altLang="zh-TW" dirty="0" smtClean="0"/>
              <a:t>haring </a:t>
            </a:r>
            <a:r>
              <a:rPr kumimoji="1" lang="en-US" altLang="zh-TW" dirty="0"/>
              <a:t>W</a:t>
            </a:r>
            <a:r>
              <a:rPr kumimoji="1" lang="en-US" altLang="zh-TW" dirty="0" smtClean="0"/>
              <a:t>ords</a:t>
            </a:r>
            <a:endParaRPr kumimoji="1" lang="zh-TW" altLang="en-US" dirty="0"/>
          </a:p>
        </p:txBody>
      </p:sp>
      <p:sp>
        <p:nvSpPr>
          <p:cNvPr id="18" name="圓角矩形 17"/>
          <p:cNvSpPr/>
          <p:nvPr/>
        </p:nvSpPr>
        <p:spPr>
          <a:xfrm>
            <a:off x="1581909" y="4125702"/>
            <a:ext cx="1660696" cy="584856"/>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TW" dirty="0"/>
              <a:t>L</a:t>
            </a:r>
            <a:r>
              <a:rPr kumimoji="1" lang="en-US" altLang="zh-TW" dirty="0" smtClean="0"/>
              <a:t>exical Similarity</a:t>
            </a:r>
            <a:endParaRPr kumimoji="1" lang="zh-TW" altLang="en-US" dirty="0"/>
          </a:p>
        </p:txBody>
      </p:sp>
      <p:sp>
        <p:nvSpPr>
          <p:cNvPr id="19" name="圓角矩形 18"/>
          <p:cNvSpPr/>
          <p:nvPr/>
        </p:nvSpPr>
        <p:spPr>
          <a:xfrm>
            <a:off x="4237595" y="2787918"/>
            <a:ext cx="1660696" cy="584856"/>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TW" dirty="0" smtClean="0"/>
              <a:t>Context Extraction</a:t>
            </a:r>
            <a:endParaRPr kumimoji="1" lang="zh-TW" altLang="en-US" dirty="0"/>
          </a:p>
        </p:txBody>
      </p:sp>
      <p:sp>
        <p:nvSpPr>
          <p:cNvPr id="20" name="圓角矩形 19"/>
          <p:cNvSpPr/>
          <p:nvPr/>
        </p:nvSpPr>
        <p:spPr>
          <a:xfrm>
            <a:off x="6504165" y="2390449"/>
            <a:ext cx="2011252" cy="1349529"/>
          </a:xfrm>
          <a:prstGeom prst="roundRect">
            <a:avLst/>
          </a:prstGeom>
          <a:solidFill>
            <a:srgbClr val="F49F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85800"/>
            <a:r>
              <a:rPr lang="en-US" altLang="zh-TW" sz="2000" b="1" dirty="0" smtClean="0">
                <a:solidFill>
                  <a:srgbClr val="000000"/>
                </a:solidFill>
              </a:rPr>
              <a:t>Output</a:t>
            </a:r>
          </a:p>
          <a:p>
            <a:pPr defTabSz="685800"/>
            <a:endParaRPr lang="zh-TW" altLang="en-US" sz="2000" b="1" dirty="0">
              <a:solidFill>
                <a:prstClr val="white"/>
              </a:solidFill>
            </a:endParaRPr>
          </a:p>
        </p:txBody>
      </p:sp>
      <p:sp>
        <p:nvSpPr>
          <p:cNvPr id="21" name="橢圓 20"/>
          <p:cNvSpPr/>
          <p:nvPr/>
        </p:nvSpPr>
        <p:spPr>
          <a:xfrm>
            <a:off x="6684194" y="2912000"/>
            <a:ext cx="1660696" cy="584856"/>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TW" dirty="0" smtClean="0"/>
              <a:t>Feature Clusters</a:t>
            </a:r>
            <a:endParaRPr kumimoji="1" lang="zh-TW" altLang="en-US" dirty="0"/>
          </a:p>
        </p:txBody>
      </p:sp>
      <p:cxnSp>
        <p:nvCxnSpPr>
          <p:cNvPr id="22" name="肘形接點 21"/>
          <p:cNvCxnSpPr>
            <a:stCxn id="7" idx="2"/>
            <a:endCxn id="9" idx="1"/>
          </p:cNvCxnSpPr>
          <p:nvPr/>
        </p:nvCxnSpPr>
        <p:spPr>
          <a:xfrm rot="10800000" flipV="1">
            <a:off x="1581909" y="2230413"/>
            <a:ext cx="12700" cy="1416580"/>
          </a:xfrm>
          <a:prstGeom prst="bentConnector3">
            <a:avLst>
              <a:gd name="adj1" fmla="val 3000000"/>
            </a:avLst>
          </a:prstGeom>
          <a:ln>
            <a:tailEnd type="arrow"/>
          </a:ln>
        </p:spPr>
        <p:style>
          <a:lnRef idx="2">
            <a:schemeClr val="dk1"/>
          </a:lnRef>
          <a:fillRef idx="0">
            <a:schemeClr val="dk1"/>
          </a:fillRef>
          <a:effectRef idx="1">
            <a:schemeClr val="dk1"/>
          </a:effectRef>
          <a:fontRef idx="minor">
            <a:schemeClr val="tx1"/>
          </a:fontRef>
        </p:style>
      </p:cxnSp>
      <p:cxnSp>
        <p:nvCxnSpPr>
          <p:cNvPr id="26" name="肘形接點 25"/>
          <p:cNvCxnSpPr>
            <a:stCxn id="15" idx="6"/>
            <a:endCxn id="19" idx="1"/>
          </p:cNvCxnSpPr>
          <p:nvPr/>
        </p:nvCxnSpPr>
        <p:spPr>
          <a:xfrm flipV="1">
            <a:off x="3242605" y="3080346"/>
            <a:ext cx="994990" cy="2086761"/>
          </a:xfrm>
          <a:prstGeom prst="bentConnector3">
            <a:avLst/>
          </a:prstGeom>
          <a:ln>
            <a:tailEnd type="arrow"/>
          </a:ln>
        </p:spPr>
        <p:style>
          <a:lnRef idx="2">
            <a:schemeClr val="dk1"/>
          </a:lnRef>
          <a:fillRef idx="0">
            <a:schemeClr val="dk1"/>
          </a:fillRef>
          <a:effectRef idx="1">
            <a:schemeClr val="dk1"/>
          </a:effectRef>
          <a:fontRef idx="minor">
            <a:schemeClr val="tx1"/>
          </a:fontRef>
        </p:style>
      </p:cxnSp>
      <p:cxnSp>
        <p:nvCxnSpPr>
          <p:cNvPr id="39" name="直線接點 38"/>
          <p:cNvCxnSpPr>
            <a:stCxn id="9" idx="2"/>
            <a:endCxn id="18" idx="0"/>
          </p:cNvCxnSpPr>
          <p:nvPr/>
        </p:nvCxnSpPr>
        <p:spPr>
          <a:xfrm>
            <a:off x="2412257" y="3939421"/>
            <a:ext cx="0" cy="186281"/>
          </a:xfrm>
          <a:prstGeom prst="line">
            <a:avLst/>
          </a:prstGeom>
        </p:spPr>
        <p:style>
          <a:lnRef idx="2">
            <a:schemeClr val="dk1"/>
          </a:lnRef>
          <a:fillRef idx="0">
            <a:schemeClr val="dk1"/>
          </a:fillRef>
          <a:effectRef idx="1">
            <a:schemeClr val="dk1"/>
          </a:effectRef>
          <a:fontRef idx="minor">
            <a:schemeClr val="tx1"/>
          </a:fontRef>
        </p:style>
      </p:cxnSp>
      <p:cxnSp>
        <p:nvCxnSpPr>
          <p:cNvPr id="41" name="直線接點 40"/>
          <p:cNvCxnSpPr>
            <a:stCxn id="18" idx="2"/>
            <a:endCxn id="15" idx="0"/>
          </p:cNvCxnSpPr>
          <p:nvPr/>
        </p:nvCxnSpPr>
        <p:spPr>
          <a:xfrm>
            <a:off x="2412257" y="4710558"/>
            <a:ext cx="0" cy="164121"/>
          </a:xfrm>
          <a:prstGeom prst="line">
            <a:avLst/>
          </a:prstGeom>
        </p:spPr>
        <p:style>
          <a:lnRef idx="2">
            <a:schemeClr val="dk1"/>
          </a:lnRef>
          <a:fillRef idx="0">
            <a:schemeClr val="dk1"/>
          </a:fillRef>
          <a:effectRef idx="1">
            <a:schemeClr val="dk1"/>
          </a:effectRef>
          <a:fontRef idx="minor">
            <a:schemeClr val="tx1"/>
          </a:fontRef>
        </p:style>
      </p:cxnSp>
      <p:cxnSp>
        <p:nvCxnSpPr>
          <p:cNvPr id="44" name="肘形接點 43"/>
          <p:cNvCxnSpPr>
            <a:stCxn id="7" idx="6"/>
            <a:endCxn id="19" idx="1"/>
          </p:cNvCxnSpPr>
          <p:nvPr/>
        </p:nvCxnSpPr>
        <p:spPr>
          <a:xfrm>
            <a:off x="3242605" y="2230413"/>
            <a:ext cx="994990" cy="849933"/>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23" name="圓角矩形 22"/>
          <p:cNvSpPr/>
          <p:nvPr/>
        </p:nvSpPr>
        <p:spPr>
          <a:xfrm>
            <a:off x="4237595" y="4631795"/>
            <a:ext cx="1660696" cy="86166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TW" dirty="0"/>
              <a:t>Expectation </a:t>
            </a:r>
            <a:r>
              <a:rPr kumimoji="1" lang="en-US" altLang="zh-TW" dirty="0" smtClean="0"/>
              <a:t>Maximization</a:t>
            </a:r>
          </a:p>
          <a:p>
            <a:pPr algn="ctr"/>
            <a:r>
              <a:rPr kumimoji="1" lang="en-US" altLang="zh-TW" dirty="0" smtClean="0"/>
              <a:t>Clustering</a:t>
            </a:r>
            <a:endParaRPr kumimoji="1" lang="zh-TW" altLang="en-US" dirty="0"/>
          </a:p>
        </p:txBody>
      </p:sp>
      <p:cxnSp>
        <p:nvCxnSpPr>
          <p:cNvPr id="16" name="直線接點 15"/>
          <p:cNvCxnSpPr>
            <a:stCxn id="19" idx="2"/>
            <a:endCxn id="37" idx="0"/>
          </p:cNvCxnSpPr>
          <p:nvPr/>
        </p:nvCxnSpPr>
        <p:spPr>
          <a:xfrm flipH="1">
            <a:off x="5053438" y="3372774"/>
            <a:ext cx="14505" cy="124082"/>
          </a:xfrm>
          <a:prstGeom prst="line">
            <a:avLst/>
          </a:prstGeom>
        </p:spPr>
        <p:style>
          <a:lnRef idx="2">
            <a:schemeClr val="dk1"/>
          </a:lnRef>
          <a:fillRef idx="0">
            <a:schemeClr val="dk1"/>
          </a:fillRef>
          <a:effectRef idx="1">
            <a:schemeClr val="dk1"/>
          </a:effectRef>
          <a:fontRef idx="minor">
            <a:schemeClr val="tx1"/>
          </a:fontRef>
        </p:style>
      </p:cxnSp>
      <p:cxnSp>
        <p:nvCxnSpPr>
          <p:cNvPr id="30" name="肘形接點 29"/>
          <p:cNvCxnSpPr>
            <a:stCxn id="23" idx="3"/>
            <a:endCxn id="21" idx="2"/>
          </p:cNvCxnSpPr>
          <p:nvPr/>
        </p:nvCxnSpPr>
        <p:spPr>
          <a:xfrm flipV="1">
            <a:off x="5898291" y="3204428"/>
            <a:ext cx="785903" cy="1858197"/>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37" name="橢圓 36"/>
          <p:cNvSpPr/>
          <p:nvPr/>
        </p:nvSpPr>
        <p:spPr>
          <a:xfrm>
            <a:off x="4208585" y="3496856"/>
            <a:ext cx="1689706" cy="99965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TW" dirty="0" smtClean="0"/>
              <a:t>Feature Expression  Document</a:t>
            </a:r>
            <a:endParaRPr kumimoji="1" lang="zh-TW" altLang="en-US" dirty="0"/>
          </a:p>
        </p:txBody>
      </p:sp>
      <p:cxnSp>
        <p:nvCxnSpPr>
          <p:cNvPr id="40" name="直線接點 39"/>
          <p:cNvCxnSpPr>
            <a:stCxn id="37" idx="4"/>
            <a:endCxn id="23" idx="0"/>
          </p:cNvCxnSpPr>
          <p:nvPr/>
        </p:nvCxnSpPr>
        <p:spPr>
          <a:xfrm>
            <a:off x="5053438" y="4496511"/>
            <a:ext cx="14505" cy="135284"/>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289434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kumimoji="1" lang="en-US" altLang="zh-TW" dirty="0">
                <a:latin typeface="Rockwell"/>
                <a:cs typeface="Rockwell"/>
              </a:rPr>
              <a:t>Outline</a:t>
            </a:r>
            <a:endParaRPr kumimoji="1" lang="zh-TW" altLang="en-US" dirty="0">
              <a:latin typeface="Rockwell"/>
              <a:cs typeface="Rockwell"/>
            </a:endParaRPr>
          </a:p>
        </p:txBody>
      </p:sp>
      <p:sp>
        <p:nvSpPr>
          <p:cNvPr id="3" name="內容版面配置區 2"/>
          <p:cNvSpPr>
            <a:spLocks noGrp="1"/>
          </p:cNvSpPr>
          <p:nvPr>
            <p:ph idx="1"/>
          </p:nvPr>
        </p:nvSpPr>
        <p:spPr/>
        <p:txBody>
          <a:bodyPr>
            <a:normAutofit/>
          </a:bodyPr>
          <a:lstStyle/>
          <a:p>
            <a:r>
              <a:rPr kumimoji="1" lang="en-US" altLang="zh-TW" sz="2400" dirty="0" smtClean="0"/>
              <a:t>Survey</a:t>
            </a:r>
            <a:r>
              <a:rPr kumimoji="1" lang="zh-TW" altLang="en-US" sz="2400" dirty="0" smtClean="0"/>
              <a:t> </a:t>
            </a:r>
            <a:r>
              <a:rPr kumimoji="1" lang="en-US" altLang="zh-TW" sz="2400" dirty="0"/>
              <a:t>of</a:t>
            </a:r>
            <a:r>
              <a:rPr kumimoji="1" lang="zh-TW" altLang="en-US" sz="2400" dirty="0"/>
              <a:t> </a:t>
            </a:r>
            <a:r>
              <a:rPr kumimoji="1" lang="en-US" altLang="zh-TW" sz="2400" dirty="0" smtClean="0"/>
              <a:t>Opinion</a:t>
            </a:r>
            <a:r>
              <a:rPr kumimoji="1" lang="zh-TW" altLang="en-US" sz="2400" dirty="0" smtClean="0"/>
              <a:t> </a:t>
            </a:r>
            <a:r>
              <a:rPr kumimoji="1" lang="en-US" altLang="zh-TW" sz="2400" dirty="0" smtClean="0"/>
              <a:t>Mining</a:t>
            </a:r>
            <a:endParaRPr kumimoji="1" lang="en-US" altLang="zh-TW" sz="2400" dirty="0"/>
          </a:p>
          <a:p>
            <a:r>
              <a:rPr kumimoji="1" lang="en-US" altLang="zh-TW" sz="2400" dirty="0" smtClean="0"/>
              <a:t>Clustering </a:t>
            </a:r>
            <a:r>
              <a:rPr kumimoji="1" lang="en-US" altLang="zh-TW" sz="2400" dirty="0"/>
              <a:t>Product Features for Opinion </a:t>
            </a:r>
            <a:r>
              <a:rPr kumimoji="1" lang="en-US" altLang="zh-TW" sz="2400" dirty="0" smtClean="0"/>
              <a:t>Mining</a:t>
            </a:r>
          </a:p>
          <a:p>
            <a:pPr lvl="1"/>
            <a:r>
              <a:rPr kumimoji="1" lang="en-US" altLang="zh-TW" sz="2000" dirty="0"/>
              <a:t>Introduction</a:t>
            </a:r>
          </a:p>
          <a:p>
            <a:pPr lvl="1"/>
            <a:r>
              <a:rPr kumimoji="1" lang="en-US" altLang="zh-TW" sz="2000" dirty="0"/>
              <a:t>Related</a:t>
            </a:r>
            <a:r>
              <a:rPr kumimoji="1" lang="zh-TW" altLang="en-US" sz="2000" dirty="0"/>
              <a:t> </a:t>
            </a:r>
            <a:r>
              <a:rPr kumimoji="1" lang="en-US" altLang="zh-TW" sz="2000" dirty="0" smtClean="0"/>
              <a:t>Work </a:t>
            </a:r>
          </a:p>
          <a:p>
            <a:pPr lvl="1"/>
            <a:r>
              <a:rPr kumimoji="1" lang="en-US" altLang="zh-TW" sz="2000" dirty="0" smtClean="0"/>
              <a:t>Algorithm</a:t>
            </a:r>
          </a:p>
          <a:p>
            <a:pPr lvl="1"/>
            <a:r>
              <a:rPr kumimoji="1" lang="en-US" altLang="zh-TW" sz="2000" dirty="0" smtClean="0"/>
              <a:t>Evaluation </a:t>
            </a:r>
            <a:endParaRPr kumimoji="1" lang="en-US" altLang="zh-TW" sz="2000" dirty="0"/>
          </a:p>
          <a:p>
            <a:pPr lvl="1"/>
            <a:r>
              <a:rPr kumimoji="1" lang="en-US" altLang="zh-TW" sz="2000" dirty="0" smtClean="0"/>
              <a:t>Conclusions</a:t>
            </a:r>
            <a:endParaRPr kumimoji="1" lang="en-US" altLang="zh-TW" sz="2000" dirty="0"/>
          </a:p>
          <a:p>
            <a:r>
              <a:rPr kumimoji="1" lang="en-US" altLang="zh-TW" sz="2400" dirty="0"/>
              <a:t>Comments</a:t>
            </a:r>
            <a:endParaRPr kumimoji="1" lang="zh-TW" altLang="en-US" sz="2400" dirty="0"/>
          </a:p>
        </p:txBody>
      </p:sp>
      <p:sp>
        <p:nvSpPr>
          <p:cNvPr id="5" name="投影片編號版面配置區 4"/>
          <p:cNvSpPr txBox="1">
            <a:spLocks/>
          </p:cNvSpPr>
          <p:nvPr/>
        </p:nvSpPr>
        <p:spPr>
          <a:xfrm>
            <a:off x="6553200" y="6356350"/>
            <a:ext cx="2133600" cy="365125"/>
          </a:xfrm>
          <a:prstGeom prst="rect">
            <a:avLst/>
          </a:prstGeom>
        </p:spPr>
        <p:txBody>
          <a:bodyPr vert="horz" lIns="91440" tIns="45720" rIns="91440" bIns="45720" rtlCol="0" anchor="ctr"/>
          <a:lstStyle>
            <a:defPPr>
              <a:defRPr lang="zh-TW"/>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TW" sz="2400" b="1" dirty="0" smtClean="0"/>
              <a:t>2</a:t>
            </a:r>
            <a:endParaRPr kumimoji="1" lang="zh-TW" altLang="en-US" b="1" dirty="0"/>
          </a:p>
        </p:txBody>
      </p:sp>
    </p:spTree>
    <p:extLst>
      <p:ext uri="{BB962C8B-B14F-4D97-AF65-F5344CB8AC3E}">
        <p14:creationId xmlns:p14="http://schemas.microsoft.com/office/powerpoint/2010/main" val="2105202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kumimoji="1" lang="en-US" altLang="zh-TW" b="1" dirty="0">
                <a:latin typeface="Rockwell"/>
                <a:cs typeface="Rockwell"/>
              </a:rPr>
              <a:t>Algorithm</a:t>
            </a:r>
            <a:endParaRPr kumimoji="1" lang="zh-TW" altLang="en-US" b="1" dirty="0">
              <a:latin typeface="Rockwell"/>
              <a:cs typeface="Rockwell"/>
            </a:endParaRPr>
          </a:p>
        </p:txBody>
      </p:sp>
      <p:sp>
        <p:nvSpPr>
          <p:cNvPr id="3" name="內容版面配置區 2"/>
          <p:cNvSpPr>
            <a:spLocks noGrp="1"/>
          </p:cNvSpPr>
          <p:nvPr>
            <p:ph idx="1"/>
          </p:nvPr>
        </p:nvSpPr>
        <p:spPr/>
        <p:txBody>
          <a:bodyPr>
            <a:normAutofit/>
          </a:bodyPr>
          <a:lstStyle/>
          <a:p>
            <a:pPr marL="0" indent="0">
              <a:buNone/>
            </a:pPr>
            <a:r>
              <a:rPr lang="en-US" altLang="zh-TW" sz="2700" b="1" dirty="0" smtClean="0"/>
              <a:t>Input: </a:t>
            </a:r>
            <a:r>
              <a:rPr lang="en-US" altLang="zh-TW" sz="2800" dirty="0"/>
              <a:t>a set of reviews </a:t>
            </a:r>
            <a:r>
              <a:rPr lang="en-US" altLang="zh-TW" sz="2800" b="1" dirty="0"/>
              <a:t>R</a:t>
            </a:r>
            <a:r>
              <a:rPr lang="en-US" altLang="zh-TW" sz="2800" dirty="0"/>
              <a:t>, and a set of discovered feature expressions </a:t>
            </a:r>
            <a:r>
              <a:rPr lang="en-US" altLang="zh-TW" sz="2800" b="1" dirty="0"/>
              <a:t>F</a:t>
            </a:r>
            <a:r>
              <a:rPr lang="en-US" altLang="zh-TW" sz="2800" dirty="0"/>
              <a:t> from </a:t>
            </a:r>
            <a:r>
              <a:rPr lang="en-US" altLang="zh-TW" sz="2800" b="1" dirty="0" smtClean="0"/>
              <a:t>R</a:t>
            </a:r>
          </a:p>
          <a:p>
            <a:pPr marL="0" indent="0">
              <a:buNone/>
            </a:pPr>
            <a:endParaRPr lang="en-US" altLang="zh-TW" sz="2700" b="1" dirty="0" smtClean="0"/>
          </a:p>
          <a:p>
            <a:pPr marL="385763" indent="-385763">
              <a:buFont typeface="+mj-lt"/>
              <a:buAutoNum type="arabicPeriod"/>
            </a:pPr>
            <a:r>
              <a:rPr lang="en-US" altLang="zh-TW" sz="2700" b="1" dirty="0" smtClean="0"/>
              <a:t>Generating </a:t>
            </a:r>
            <a:r>
              <a:rPr lang="en-US" altLang="zh-TW" sz="2700" b="1" dirty="0"/>
              <a:t>Labeled Data L</a:t>
            </a:r>
          </a:p>
          <a:p>
            <a:pPr marL="728663" lvl="1" indent="-385763">
              <a:buFont typeface="+mj-lt"/>
              <a:buAutoNum type="arabicParenR"/>
            </a:pPr>
            <a:r>
              <a:rPr lang="en-US" altLang="zh-TW" sz="2400" dirty="0"/>
              <a:t>Connect feature expressions using </a:t>
            </a:r>
            <a:r>
              <a:rPr lang="en-US" altLang="zh-TW" sz="2400" b="1" dirty="0">
                <a:solidFill>
                  <a:srgbClr val="FF0000"/>
                </a:solidFill>
              </a:rPr>
              <a:t>sharing words</a:t>
            </a:r>
          </a:p>
          <a:p>
            <a:pPr marL="728663" lvl="1" indent="-385763">
              <a:buFont typeface="+mj-lt"/>
              <a:buAutoNum type="arabicParenR"/>
            </a:pPr>
            <a:r>
              <a:rPr lang="en-US" altLang="zh-TW" sz="2400" dirty="0"/>
              <a:t>Merge components using </a:t>
            </a:r>
            <a:r>
              <a:rPr lang="en-US" altLang="zh-TW" sz="2400" b="1" dirty="0">
                <a:solidFill>
                  <a:srgbClr val="FF0000"/>
                </a:solidFill>
              </a:rPr>
              <a:t>lexical similarity</a:t>
            </a:r>
          </a:p>
          <a:p>
            <a:pPr marL="728663" lvl="1" indent="-385763">
              <a:buFont typeface="+mj-lt"/>
              <a:buAutoNum type="arabicParenR"/>
            </a:pPr>
            <a:r>
              <a:rPr lang="en-US" altLang="zh-TW" sz="2400" dirty="0"/>
              <a:t>Select the leader components as labeled data</a:t>
            </a:r>
            <a:endParaRPr lang="en-US" altLang="zh-TW" sz="2400" i="1" dirty="0"/>
          </a:p>
          <a:p>
            <a:pPr lvl="1"/>
            <a:endParaRPr lang="en-US" altLang="zh-TW" sz="2400" i="1" dirty="0"/>
          </a:p>
          <a:p>
            <a:pPr marL="385763" indent="-385763">
              <a:buFont typeface="+mj-lt"/>
              <a:buAutoNum type="arabicPeriod"/>
            </a:pPr>
            <a:r>
              <a:rPr lang="en-US" altLang="zh-TW" sz="2700" b="1" dirty="0"/>
              <a:t>Semi-Supervised Learning using EM</a:t>
            </a:r>
          </a:p>
        </p:txBody>
      </p:sp>
      <p:sp>
        <p:nvSpPr>
          <p:cNvPr id="6" name="投影片編號版面配置區 4"/>
          <p:cNvSpPr txBox="1">
            <a:spLocks/>
          </p:cNvSpPr>
          <p:nvPr/>
        </p:nvSpPr>
        <p:spPr>
          <a:xfrm>
            <a:off x="6553200" y="6356350"/>
            <a:ext cx="2133600" cy="365125"/>
          </a:xfrm>
          <a:prstGeom prst="rect">
            <a:avLst/>
          </a:prstGeom>
        </p:spPr>
        <p:txBody>
          <a:bodyPr vert="horz" lIns="91440" tIns="45720" rIns="91440" bIns="45720" rtlCol="0" anchor="ctr"/>
          <a:lstStyle>
            <a:defPPr>
              <a:defRPr lang="zh-TW"/>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TW" sz="2400" b="1" dirty="0" smtClean="0"/>
              <a:t>20</a:t>
            </a:r>
            <a:endParaRPr kumimoji="1" lang="zh-TW" altLang="en-US" b="1" dirty="0"/>
          </a:p>
        </p:txBody>
      </p:sp>
    </p:spTree>
    <p:extLst>
      <p:ext uri="{BB962C8B-B14F-4D97-AF65-F5344CB8AC3E}">
        <p14:creationId xmlns:p14="http://schemas.microsoft.com/office/powerpoint/2010/main" val="20142483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kumimoji="1" lang="en-US" altLang="zh-TW" dirty="0">
                <a:latin typeface="Rockwell"/>
                <a:cs typeface="Rockwell"/>
              </a:rPr>
              <a:t>Generating Labeled Data </a:t>
            </a:r>
            <a:r>
              <a:rPr kumimoji="1" lang="en-US" altLang="zh-TW" dirty="0" smtClean="0">
                <a:latin typeface="Rockwell"/>
                <a:cs typeface="Rockwell"/>
              </a:rPr>
              <a:t>L - Step 1 </a:t>
            </a:r>
            <a:endParaRPr kumimoji="1" lang="zh-TW" altLang="en-US" dirty="0">
              <a:latin typeface="Rockwell"/>
              <a:cs typeface="Rockwell"/>
            </a:endParaRPr>
          </a:p>
        </p:txBody>
      </p:sp>
      <p:sp>
        <p:nvSpPr>
          <p:cNvPr id="3" name="內容版面配置區 2"/>
          <p:cNvSpPr>
            <a:spLocks noGrp="1"/>
          </p:cNvSpPr>
          <p:nvPr>
            <p:ph idx="1"/>
          </p:nvPr>
        </p:nvSpPr>
        <p:spPr/>
        <p:txBody>
          <a:bodyPr>
            <a:normAutofit/>
          </a:bodyPr>
          <a:lstStyle/>
          <a:p>
            <a:r>
              <a:rPr lang="en-US" altLang="zh-TW" sz="2400" b="1" dirty="0" smtClean="0"/>
              <a:t>sharing words: </a:t>
            </a:r>
            <a:r>
              <a:rPr lang="en-US" altLang="zh-TW" sz="2400" dirty="0"/>
              <a:t>feature </a:t>
            </a:r>
            <a:r>
              <a:rPr lang="en-US" altLang="zh-TW" sz="2400" dirty="0" smtClean="0"/>
              <a:t>expressions(red node) </a:t>
            </a:r>
            <a:r>
              <a:rPr lang="en-US" altLang="zh-TW" sz="2400" dirty="0"/>
              <a:t>sharing some words are likely to belong to </a:t>
            </a:r>
            <a:r>
              <a:rPr lang="en-US" altLang="zh-TW" sz="2400" dirty="0" smtClean="0"/>
              <a:t>the same </a:t>
            </a:r>
            <a:r>
              <a:rPr lang="en-US" altLang="zh-TW" sz="2400" dirty="0"/>
              <a:t>group or </a:t>
            </a:r>
            <a:r>
              <a:rPr lang="en-US" altLang="zh-TW" sz="2400" dirty="0" smtClean="0"/>
              <a:t>cluster.</a:t>
            </a:r>
            <a:endParaRPr lang="zh-TW" altLang="en-US" sz="2400" dirty="0"/>
          </a:p>
        </p:txBody>
      </p:sp>
      <p:pic>
        <p:nvPicPr>
          <p:cNvPr id="6" name="圖片 5"/>
          <p:cNvPicPr>
            <a:picLocks noChangeAspect="1"/>
          </p:cNvPicPr>
          <p:nvPr/>
        </p:nvPicPr>
        <p:blipFill>
          <a:blip r:embed="rId3"/>
          <a:stretch>
            <a:fillRect/>
          </a:stretch>
        </p:blipFill>
        <p:spPr>
          <a:xfrm>
            <a:off x="3757611" y="3353992"/>
            <a:ext cx="4622113" cy="2647531"/>
          </a:xfrm>
          <a:prstGeom prst="rect">
            <a:avLst/>
          </a:prstGeom>
        </p:spPr>
      </p:pic>
      <p:sp>
        <p:nvSpPr>
          <p:cNvPr id="10" name="弧形 9"/>
          <p:cNvSpPr/>
          <p:nvPr/>
        </p:nvSpPr>
        <p:spPr>
          <a:xfrm>
            <a:off x="2068346" y="3821023"/>
            <a:ext cx="769856" cy="925444"/>
          </a:xfrm>
          <a:prstGeom prst="arc">
            <a:avLst>
              <a:gd name="adj1" fmla="val 16200000"/>
              <a:gd name="adj2" fmla="val 2150835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endParaRPr lang="zh-TW" altLang="en-US" sz="1350">
              <a:solidFill>
                <a:prstClr val="black"/>
              </a:solidFill>
            </a:endParaRPr>
          </a:p>
        </p:txBody>
      </p:sp>
      <p:sp>
        <p:nvSpPr>
          <p:cNvPr id="11" name="弧形 10"/>
          <p:cNvSpPr/>
          <p:nvPr/>
        </p:nvSpPr>
        <p:spPr>
          <a:xfrm rot="19855893">
            <a:off x="1723388" y="4167873"/>
            <a:ext cx="1111430" cy="977244"/>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endParaRPr lang="zh-TW" altLang="en-US" sz="1350">
              <a:solidFill>
                <a:prstClr val="black"/>
              </a:solidFill>
            </a:endParaRPr>
          </a:p>
        </p:txBody>
      </p:sp>
      <p:sp>
        <p:nvSpPr>
          <p:cNvPr id="13" name="弧形 12"/>
          <p:cNvSpPr/>
          <p:nvPr/>
        </p:nvSpPr>
        <p:spPr>
          <a:xfrm rot="16200000">
            <a:off x="2059666" y="3757541"/>
            <a:ext cx="988142" cy="1085774"/>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endParaRPr lang="zh-TW" altLang="en-US" sz="1350">
              <a:solidFill>
                <a:prstClr val="black"/>
              </a:solidFill>
            </a:endParaRPr>
          </a:p>
        </p:txBody>
      </p:sp>
      <p:sp>
        <p:nvSpPr>
          <p:cNvPr id="7" name="橢圓 6"/>
          <p:cNvSpPr/>
          <p:nvPr/>
        </p:nvSpPr>
        <p:spPr>
          <a:xfrm>
            <a:off x="2403987" y="3607824"/>
            <a:ext cx="280220" cy="250397"/>
          </a:xfrm>
          <a:prstGeom prst="ellipse">
            <a:avLst/>
          </a:prstGeom>
          <a:solidFill>
            <a:srgbClr val="CC0000"/>
          </a:solidFill>
          <a:ln>
            <a:solidFill>
              <a:schemeClr val="accent1">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a:endParaRPr lang="zh-TW" altLang="en-US" sz="1350">
              <a:solidFill>
                <a:srgbClr val="FF0000"/>
              </a:solidFill>
            </a:endParaRPr>
          </a:p>
        </p:txBody>
      </p:sp>
      <p:sp>
        <p:nvSpPr>
          <p:cNvPr id="9" name="橢圓 8"/>
          <p:cNvSpPr/>
          <p:nvPr/>
        </p:nvSpPr>
        <p:spPr>
          <a:xfrm>
            <a:off x="2721999" y="4189368"/>
            <a:ext cx="280220" cy="250397"/>
          </a:xfrm>
          <a:prstGeom prst="ellipse">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TW" altLang="en-US" sz="1350">
              <a:solidFill>
                <a:srgbClr val="FF0000"/>
              </a:solidFill>
            </a:endParaRPr>
          </a:p>
        </p:txBody>
      </p:sp>
      <p:sp>
        <p:nvSpPr>
          <p:cNvPr id="8" name="橢圓 7"/>
          <p:cNvSpPr/>
          <p:nvPr/>
        </p:nvSpPr>
        <p:spPr>
          <a:xfrm>
            <a:off x="1826496" y="4064170"/>
            <a:ext cx="280220" cy="250397"/>
          </a:xfrm>
          <a:prstGeom prst="ellipse">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TW" altLang="en-US" sz="1350">
              <a:solidFill>
                <a:srgbClr val="FF0000"/>
              </a:solidFill>
            </a:endParaRPr>
          </a:p>
        </p:txBody>
      </p:sp>
      <p:sp>
        <p:nvSpPr>
          <p:cNvPr id="14" name="文字方塊 13"/>
          <p:cNvSpPr txBox="1"/>
          <p:nvPr/>
        </p:nvSpPr>
        <p:spPr>
          <a:xfrm>
            <a:off x="1498484" y="3210981"/>
            <a:ext cx="2156673" cy="400110"/>
          </a:xfrm>
          <a:prstGeom prst="rect">
            <a:avLst/>
          </a:prstGeom>
          <a:noFill/>
        </p:spPr>
        <p:txBody>
          <a:bodyPr wrap="square" rtlCol="0">
            <a:spAutoFit/>
          </a:bodyPr>
          <a:lstStyle/>
          <a:p>
            <a:pPr defTabSz="685800"/>
            <a:r>
              <a:rPr lang="en-US" altLang="zh-TW" sz="2000" dirty="0">
                <a:solidFill>
                  <a:prstClr val="black"/>
                </a:solidFill>
              </a:rPr>
              <a:t>customer service</a:t>
            </a:r>
            <a:endParaRPr lang="zh-TW" altLang="en-US" sz="2000" dirty="0">
              <a:solidFill>
                <a:prstClr val="black"/>
              </a:solidFill>
            </a:endParaRPr>
          </a:p>
        </p:txBody>
      </p:sp>
      <p:sp>
        <p:nvSpPr>
          <p:cNvPr id="15" name="文字方塊 14"/>
          <p:cNvSpPr txBox="1"/>
          <p:nvPr/>
        </p:nvSpPr>
        <p:spPr>
          <a:xfrm>
            <a:off x="740031" y="4189368"/>
            <a:ext cx="1883296" cy="707886"/>
          </a:xfrm>
          <a:prstGeom prst="rect">
            <a:avLst/>
          </a:prstGeom>
          <a:noFill/>
        </p:spPr>
        <p:txBody>
          <a:bodyPr wrap="square" rtlCol="0">
            <a:spAutoFit/>
          </a:bodyPr>
          <a:lstStyle/>
          <a:p>
            <a:pPr defTabSz="685800"/>
            <a:r>
              <a:rPr lang="en-US" altLang="zh-TW" sz="2000" dirty="0" smtClean="0">
                <a:solidFill>
                  <a:prstClr val="black"/>
                </a:solidFill>
              </a:rPr>
              <a:t>customer support</a:t>
            </a:r>
            <a:endParaRPr lang="zh-TW" altLang="en-US" sz="2000" dirty="0">
              <a:solidFill>
                <a:prstClr val="black"/>
              </a:solidFill>
            </a:endParaRPr>
          </a:p>
        </p:txBody>
      </p:sp>
      <p:sp>
        <p:nvSpPr>
          <p:cNvPr id="16" name="文字方塊 15"/>
          <p:cNvSpPr txBox="1"/>
          <p:nvPr/>
        </p:nvSpPr>
        <p:spPr>
          <a:xfrm>
            <a:off x="2721999" y="4346357"/>
            <a:ext cx="1073406" cy="400110"/>
          </a:xfrm>
          <a:prstGeom prst="rect">
            <a:avLst/>
          </a:prstGeom>
          <a:noFill/>
        </p:spPr>
        <p:txBody>
          <a:bodyPr wrap="square" rtlCol="0">
            <a:spAutoFit/>
          </a:bodyPr>
          <a:lstStyle/>
          <a:p>
            <a:pPr defTabSz="685800"/>
            <a:r>
              <a:rPr lang="en-US" altLang="zh-TW" sz="2000" dirty="0">
                <a:solidFill>
                  <a:prstClr val="black"/>
                </a:solidFill>
              </a:rPr>
              <a:t>service</a:t>
            </a:r>
            <a:endParaRPr lang="zh-TW" altLang="en-US" sz="2000" dirty="0">
              <a:solidFill>
                <a:prstClr val="black"/>
              </a:solidFill>
            </a:endParaRPr>
          </a:p>
        </p:txBody>
      </p:sp>
      <p:cxnSp>
        <p:nvCxnSpPr>
          <p:cNvPr id="18" name="直線單箭頭接點 17"/>
          <p:cNvCxnSpPr/>
          <p:nvPr/>
        </p:nvCxnSpPr>
        <p:spPr>
          <a:xfrm flipH="1" flipV="1">
            <a:off x="3192490" y="4033923"/>
            <a:ext cx="2876177" cy="497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6083287" y="4406098"/>
            <a:ext cx="284598" cy="25039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TW" altLang="en-US" sz="1350">
              <a:solidFill>
                <a:prstClr val="white"/>
              </a:solidFill>
            </a:endParaRPr>
          </a:p>
        </p:txBody>
      </p:sp>
      <p:sp>
        <p:nvSpPr>
          <p:cNvPr id="17" name="投影片編號版面配置區 4"/>
          <p:cNvSpPr txBox="1">
            <a:spLocks/>
          </p:cNvSpPr>
          <p:nvPr/>
        </p:nvSpPr>
        <p:spPr>
          <a:xfrm>
            <a:off x="6553200" y="6356350"/>
            <a:ext cx="2133600" cy="365125"/>
          </a:xfrm>
          <a:prstGeom prst="rect">
            <a:avLst/>
          </a:prstGeom>
        </p:spPr>
        <p:txBody>
          <a:bodyPr vert="horz" lIns="91440" tIns="45720" rIns="91440" bIns="45720" rtlCol="0" anchor="ctr"/>
          <a:lstStyle>
            <a:defPPr>
              <a:defRPr lang="zh-TW"/>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TW" sz="2400" b="1" dirty="0" smtClean="0"/>
              <a:t>21</a:t>
            </a:r>
            <a:endParaRPr kumimoji="1" lang="zh-TW" altLang="en-US" b="1" dirty="0"/>
          </a:p>
        </p:txBody>
      </p:sp>
      <p:sp>
        <p:nvSpPr>
          <p:cNvPr id="20" name="弧形 10"/>
          <p:cNvSpPr/>
          <p:nvPr/>
        </p:nvSpPr>
        <p:spPr>
          <a:xfrm rot="19855893">
            <a:off x="1817794" y="5709716"/>
            <a:ext cx="1111430" cy="977244"/>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endParaRPr lang="zh-TW" altLang="en-US" sz="1350">
              <a:solidFill>
                <a:prstClr val="black"/>
              </a:solidFill>
            </a:endParaRPr>
          </a:p>
        </p:txBody>
      </p:sp>
      <p:sp>
        <p:nvSpPr>
          <p:cNvPr id="22" name="橢圓 21"/>
          <p:cNvSpPr/>
          <p:nvPr/>
        </p:nvSpPr>
        <p:spPr>
          <a:xfrm>
            <a:off x="2816405" y="5731211"/>
            <a:ext cx="280220" cy="250397"/>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TW" altLang="en-US" sz="1350">
              <a:solidFill>
                <a:srgbClr val="FF0000"/>
              </a:solidFill>
            </a:endParaRPr>
          </a:p>
        </p:txBody>
      </p:sp>
      <p:sp>
        <p:nvSpPr>
          <p:cNvPr id="23" name="橢圓 22"/>
          <p:cNvSpPr/>
          <p:nvPr/>
        </p:nvSpPr>
        <p:spPr>
          <a:xfrm>
            <a:off x="1920902" y="5606013"/>
            <a:ext cx="280220" cy="250397"/>
          </a:xfrm>
          <a:prstGeom prst="ellipse">
            <a:avLst/>
          </a:prstGeom>
          <a:solidFill>
            <a:srgbClr val="0D0D0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TW" altLang="en-US" sz="1350">
              <a:solidFill>
                <a:srgbClr val="FF0000"/>
              </a:solidFill>
            </a:endParaRPr>
          </a:p>
        </p:txBody>
      </p:sp>
      <p:sp>
        <p:nvSpPr>
          <p:cNvPr id="24" name="文字方塊 23"/>
          <p:cNvSpPr txBox="1"/>
          <p:nvPr/>
        </p:nvSpPr>
        <p:spPr>
          <a:xfrm>
            <a:off x="1079616" y="5731211"/>
            <a:ext cx="1493760" cy="707886"/>
          </a:xfrm>
          <a:prstGeom prst="rect">
            <a:avLst/>
          </a:prstGeom>
          <a:noFill/>
        </p:spPr>
        <p:txBody>
          <a:bodyPr wrap="square" rtlCol="0">
            <a:spAutoFit/>
          </a:bodyPr>
          <a:lstStyle/>
          <a:p>
            <a:pPr defTabSz="685800"/>
            <a:r>
              <a:rPr lang="en-US" altLang="zh-TW" sz="2000" dirty="0" smtClean="0">
                <a:solidFill>
                  <a:prstClr val="black"/>
                </a:solidFill>
              </a:rPr>
              <a:t>photo quality</a:t>
            </a:r>
            <a:endParaRPr lang="zh-TW" altLang="en-US" sz="2000" dirty="0">
              <a:solidFill>
                <a:prstClr val="black"/>
              </a:solidFill>
            </a:endParaRPr>
          </a:p>
        </p:txBody>
      </p:sp>
      <p:sp>
        <p:nvSpPr>
          <p:cNvPr id="25" name="文字方塊 24"/>
          <p:cNvSpPr txBox="1"/>
          <p:nvPr/>
        </p:nvSpPr>
        <p:spPr>
          <a:xfrm>
            <a:off x="2939527" y="5864309"/>
            <a:ext cx="1073406" cy="1015663"/>
          </a:xfrm>
          <a:prstGeom prst="rect">
            <a:avLst/>
          </a:prstGeom>
          <a:noFill/>
        </p:spPr>
        <p:txBody>
          <a:bodyPr wrap="square" rtlCol="0">
            <a:spAutoFit/>
          </a:bodyPr>
          <a:lstStyle/>
          <a:p>
            <a:pPr defTabSz="685800"/>
            <a:r>
              <a:rPr lang="en-US" altLang="zh-TW" sz="2000" dirty="0" smtClean="0">
                <a:solidFill>
                  <a:prstClr val="black"/>
                </a:solidFill>
              </a:rPr>
              <a:t>food</a:t>
            </a:r>
          </a:p>
          <a:p>
            <a:pPr defTabSz="685800"/>
            <a:r>
              <a:rPr lang="en-US" altLang="zh-TW" sz="2000" dirty="0" smtClean="0">
                <a:solidFill>
                  <a:prstClr val="black"/>
                </a:solidFill>
              </a:rPr>
              <a:t>quality</a:t>
            </a:r>
            <a:endParaRPr lang="zh-TW" altLang="en-US" sz="2000" dirty="0">
              <a:solidFill>
                <a:prstClr val="black"/>
              </a:solidFill>
            </a:endParaRPr>
          </a:p>
          <a:p>
            <a:pPr defTabSz="685800"/>
            <a:endParaRPr lang="zh-TW" altLang="en-US" sz="2000" dirty="0">
              <a:solidFill>
                <a:prstClr val="black"/>
              </a:solidFill>
            </a:endParaRPr>
          </a:p>
        </p:txBody>
      </p:sp>
    </p:spTree>
    <p:extLst>
      <p:ext uri="{BB962C8B-B14F-4D97-AF65-F5344CB8AC3E}">
        <p14:creationId xmlns:p14="http://schemas.microsoft.com/office/powerpoint/2010/main" val="93609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3" grpId="0" animBg="1"/>
      <p:bldP spid="24" grpId="0"/>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latin typeface="Rockwell"/>
                <a:cs typeface="Rockwell"/>
              </a:rPr>
              <a:t>Generating Labeled Data L - Step 2</a:t>
            </a:r>
            <a:endParaRPr lang="zh-TW" altLang="en-US" dirty="0"/>
          </a:p>
        </p:txBody>
      </p:sp>
      <p:pic>
        <p:nvPicPr>
          <p:cNvPr id="4" name="圖片 3"/>
          <p:cNvPicPr>
            <a:picLocks noChangeAspect="1"/>
          </p:cNvPicPr>
          <p:nvPr/>
        </p:nvPicPr>
        <p:blipFill>
          <a:blip r:embed="rId3"/>
          <a:stretch>
            <a:fillRect/>
          </a:stretch>
        </p:blipFill>
        <p:spPr>
          <a:xfrm>
            <a:off x="4766205" y="3521165"/>
            <a:ext cx="4058029" cy="1698710"/>
          </a:xfrm>
          <a:prstGeom prst="rect">
            <a:avLst/>
          </a:prstGeom>
        </p:spPr>
      </p:pic>
      <p:pic>
        <p:nvPicPr>
          <p:cNvPr id="6" name="圖片 5"/>
          <p:cNvPicPr>
            <a:picLocks noChangeAspect="1"/>
          </p:cNvPicPr>
          <p:nvPr/>
        </p:nvPicPr>
        <p:blipFill>
          <a:blip r:embed="rId4"/>
          <a:stretch>
            <a:fillRect/>
          </a:stretch>
        </p:blipFill>
        <p:spPr>
          <a:xfrm>
            <a:off x="335669" y="1567026"/>
            <a:ext cx="4493505" cy="3726321"/>
          </a:xfrm>
          <a:prstGeom prst="rect">
            <a:avLst/>
          </a:prstGeom>
        </p:spPr>
      </p:pic>
      <p:sp>
        <p:nvSpPr>
          <p:cNvPr id="7" name="投影片編號版面配置區 4"/>
          <p:cNvSpPr txBox="1">
            <a:spLocks/>
          </p:cNvSpPr>
          <p:nvPr/>
        </p:nvSpPr>
        <p:spPr>
          <a:xfrm>
            <a:off x="6553200" y="6356350"/>
            <a:ext cx="2133600" cy="365125"/>
          </a:xfrm>
          <a:prstGeom prst="rect">
            <a:avLst/>
          </a:prstGeom>
        </p:spPr>
        <p:txBody>
          <a:bodyPr vert="horz" lIns="91440" tIns="45720" rIns="91440" bIns="45720" rtlCol="0" anchor="ctr"/>
          <a:lstStyle>
            <a:defPPr>
              <a:defRPr lang="zh-TW"/>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TW" sz="2400" b="1" dirty="0" smtClean="0"/>
              <a:t>22</a:t>
            </a:r>
            <a:endParaRPr kumimoji="1" lang="zh-TW" altLang="en-US" b="1" dirty="0"/>
          </a:p>
        </p:txBody>
      </p:sp>
      <p:sp>
        <p:nvSpPr>
          <p:cNvPr id="5" name="矩形 4"/>
          <p:cNvSpPr/>
          <p:nvPr/>
        </p:nvSpPr>
        <p:spPr>
          <a:xfrm>
            <a:off x="628650" y="2360968"/>
            <a:ext cx="3742886" cy="805985"/>
          </a:xfrm>
          <a:prstGeom prst="rect">
            <a:avLst/>
          </a:prstGeom>
          <a:noFill/>
          <a:ln w="12700" cmpd="sng"/>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zh-TW" altLang="en-US"/>
          </a:p>
        </p:txBody>
      </p:sp>
      <p:sp>
        <p:nvSpPr>
          <p:cNvPr id="8" name="文字方塊 7"/>
          <p:cNvSpPr txBox="1"/>
          <p:nvPr/>
        </p:nvSpPr>
        <p:spPr>
          <a:xfrm>
            <a:off x="4686932" y="2256433"/>
            <a:ext cx="3315340" cy="369332"/>
          </a:xfrm>
          <a:prstGeom prst="rect">
            <a:avLst/>
          </a:prstGeom>
          <a:noFill/>
        </p:spPr>
        <p:style>
          <a:lnRef idx="1">
            <a:schemeClr val="accent4"/>
          </a:lnRef>
          <a:fillRef idx="3">
            <a:schemeClr val="accent4"/>
          </a:fillRef>
          <a:effectRef idx="2">
            <a:schemeClr val="accent4"/>
          </a:effectRef>
          <a:fontRef idx="minor">
            <a:schemeClr val="lt1"/>
          </a:fontRef>
        </p:style>
        <p:txBody>
          <a:bodyPr wrap="square" rtlCol="0">
            <a:spAutoFit/>
          </a:bodyPr>
          <a:lstStyle/>
          <a:p>
            <a:r>
              <a:rPr kumimoji="1" lang="en-US" altLang="zh-TW" dirty="0" smtClean="0">
                <a:solidFill>
                  <a:schemeClr val="tx1"/>
                </a:solidFill>
              </a:rPr>
              <a:t>calculate components similarities  </a:t>
            </a:r>
            <a:endParaRPr kumimoji="1" lang="zh-TW" altLang="en-US" dirty="0">
              <a:solidFill>
                <a:schemeClr val="tx1"/>
              </a:solidFill>
            </a:endParaRPr>
          </a:p>
        </p:txBody>
      </p:sp>
      <p:cxnSp>
        <p:nvCxnSpPr>
          <p:cNvPr id="10" name="直線接點 9"/>
          <p:cNvCxnSpPr>
            <a:stCxn id="8" idx="1"/>
            <a:endCxn id="5" idx="3"/>
          </p:cNvCxnSpPr>
          <p:nvPr/>
        </p:nvCxnSpPr>
        <p:spPr>
          <a:xfrm flipH="1">
            <a:off x="4371536" y="2441099"/>
            <a:ext cx="315396" cy="322862"/>
          </a:xfrm>
          <a:prstGeom prst="line">
            <a:avLst/>
          </a:prstGeom>
        </p:spPr>
        <p:style>
          <a:lnRef idx="2">
            <a:schemeClr val="accent4"/>
          </a:lnRef>
          <a:fillRef idx="0">
            <a:schemeClr val="accent4"/>
          </a:fillRef>
          <a:effectRef idx="1">
            <a:schemeClr val="accent4"/>
          </a:effectRef>
          <a:fontRef idx="minor">
            <a:schemeClr val="tx1"/>
          </a:fontRef>
        </p:style>
      </p:cxnSp>
      <p:sp>
        <p:nvSpPr>
          <p:cNvPr id="11" name="矩形 10"/>
          <p:cNvSpPr/>
          <p:nvPr/>
        </p:nvSpPr>
        <p:spPr>
          <a:xfrm>
            <a:off x="628650" y="3199517"/>
            <a:ext cx="3742886" cy="966228"/>
          </a:xfrm>
          <a:prstGeom prst="rect">
            <a:avLst/>
          </a:prstGeom>
          <a:noFill/>
          <a:ln>
            <a:solidFill>
              <a:schemeClr val="accent1">
                <a:lumMod val="50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zh-TW" altLang="en-US"/>
          </a:p>
        </p:txBody>
      </p:sp>
      <p:sp>
        <p:nvSpPr>
          <p:cNvPr id="12" name="文字方塊 11"/>
          <p:cNvSpPr txBox="1"/>
          <p:nvPr/>
        </p:nvSpPr>
        <p:spPr>
          <a:xfrm>
            <a:off x="4686933" y="3136577"/>
            <a:ext cx="2631524" cy="369332"/>
          </a:xfrm>
          <a:prstGeom prst="rect">
            <a:avLst/>
          </a:prstGeom>
          <a:noFill/>
          <a:ln>
            <a:solidFill>
              <a:srgbClr val="1F4E79"/>
            </a:solidFill>
          </a:ln>
        </p:spPr>
        <p:style>
          <a:lnRef idx="1">
            <a:schemeClr val="accent4"/>
          </a:lnRef>
          <a:fillRef idx="3">
            <a:schemeClr val="accent4"/>
          </a:fillRef>
          <a:effectRef idx="2">
            <a:schemeClr val="accent4"/>
          </a:effectRef>
          <a:fontRef idx="minor">
            <a:schemeClr val="lt1"/>
          </a:fontRef>
        </p:style>
        <p:txBody>
          <a:bodyPr wrap="square" rtlCol="0">
            <a:spAutoFit/>
          </a:bodyPr>
          <a:lstStyle/>
          <a:p>
            <a:r>
              <a:rPr kumimoji="1" lang="en-US" altLang="zh-TW" dirty="0" smtClean="0">
                <a:solidFill>
                  <a:srgbClr val="000000"/>
                </a:solidFill>
              </a:rPr>
              <a:t>sort and merge </a:t>
            </a:r>
            <a:r>
              <a:rPr kumimoji="1" lang="en-US" altLang="zh-TW" dirty="0">
                <a:solidFill>
                  <a:srgbClr val="000000"/>
                </a:solidFill>
              </a:rPr>
              <a:t>top k pairs</a:t>
            </a:r>
            <a:endParaRPr kumimoji="1" lang="zh-TW" altLang="en-US" dirty="0">
              <a:solidFill>
                <a:srgbClr val="000000"/>
              </a:solidFill>
            </a:endParaRPr>
          </a:p>
        </p:txBody>
      </p:sp>
      <p:cxnSp>
        <p:nvCxnSpPr>
          <p:cNvPr id="13" name="直線接點 12"/>
          <p:cNvCxnSpPr>
            <a:stCxn id="12" idx="1"/>
            <a:endCxn id="11" idx="3"/>
          </p:cNvCxnSpPr>
          <p:nvPr/>
        </p:nvCxnSpPr>
        <p:spPr>
          <a:xfrm flipH="1">
            <a:off x="4371536" y="3321243"/>
            <a:ext cx="315397" cy="361388"/>
          </a:xfrm>
          <a:prstGeom prst="line">
            <a:avLst/>
          </a:prstGeom>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0531089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latin typeface="Rockwell"/>
                <a:cs typeface="Rockwell"/>
              </a:rPr>
              <a:t>Generating Labeled Data L - Step 2</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3224484064"/>
              </p:ext>
            </p:extLst>
          </p:nvPr>
        </p:nvGraphicFramePr>
        <p:xfrm>
          <a:off x="628650" y="2226469"/>
          <a:ext cx="3088386" cy="35822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矩形 6"/>
          <p:cNvSpPr/>
          <p:nvPr/>
        </p:nvSpPr>
        <p:spPr>
          <a:xfrm>
            <a:off x="3927078" y="2471020"/>
            <a:ext cx="5216922" cy="2308324"/>
          </a:xfrm>
          <a:prstGeom prst="rect">
            <a:avLst/>
          </a:prstGeom>
        </p:spPr>
        <p:txBody>
          <a:bodyPr wrap="square">
            <a:spAutoFit/>
          </a:bodyPr>
          <a:lstStyle/>
          <a:p>
            <a:pPr defTabSz="685800"/>
            <a:r>
              <a:rPr lang="en-US" altLang="zh-TW" sz="2400" dirty="0">
                <a:solidFill>
                  <a:prstClr val="black"/>
                </a:solidFill>
              </a:rPr>
              <a:t>Least Common </a:t>
            </a:r>
            <a:r>
              <a:rPr lang="en-US" altLang="zh-TW" sz="2400" dirty="0" smtClean="0">
                <a:solidFill>
                  <a:prstClr val="black"/>
                </a:solidFill>
              </a:rPr>
              <a:t>Subsumer(LCS) </a:t>
            </a:r>
            <a:r>
              <a:rPr lang="en-US" altLang="zh-TW" sz="2400" dirty="0">
                <a:solidFill>
                  <a:prstClr val="black"/>
                </a:solidFill>
              </a:rPr>
              <a:t>of two concepts A and B is </a:t>
            </a:r>
            <a:r>
              <a:rPr lang="en-US" altLang="zh-TW" sz="2400" b="1" dirty="0">
                <a:solidFill>
                  <a:srgbClr val="FF0000"/>
                </a:solidFill>
              </a:rPr>
              <a:t>the most specific concept which is an ancestor of both A and B</a:t>
            </a:r>
            <a:r>
              <a:rPr lang="en-US" altLang="zh-TW" sz="2400" dirty="0">
                <a:solidFill>
                  <a:prstClr val="black"/>
                </a:solidFill>
              </a:rPr>
              <a:t>, where the concept tree is defined by the is-a relation.</a:t>
            </a:r>
          </a:p>
          <a:p>
            <a:pPr defTabSz="685800"/>
            <a:endParaRPr lang="en-US" altLang="zh-TW" sz="2400" dirty="0">
              <a:solidFill>
                <a:prstClr val="black"/>
              </a:solidFill>
            </a:endParaRPr>
          </a:p>
        </p:txBody>
      </p:sp>
      <p:sp>
        <p:nvSpPr>
          <p:cNvPr id="9" name="投影片編號版面配置區 4"/>
          <p:cNvSpPr txBox="1">
            <a:spLocks/>
          </p:cNvSpPr>
          <p:nvPr/>
        </p:nvSpPr>
        <p:spPr>
          <a:xfrm>
            <a:off x="6553200" y="6356350"/>
            <a:ext cx="2133600" cy="365125"/>
          </a:xfrm>
          <a:prstGeom prst="rect">
            <a:avLst/>
          </a:prstGeom>
        </p:spPr>
        <p:txBody>
          <a:bodyPr vert="horz" lIns="91440" tIns="45720" rIns="91440" bIns="45720" rtlCol="0" anchor="ctr"/>
          <a:lstStyle>
            <a:defPPr>
              <a:defRPr lang="zh-TW"/>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TW" sz="2400" b="1" dirty="0" smtClean="0"/>
              <a:t>23</a:t>
            </a:r>
            <a:endParaRPr kumimoji="1" lang="zh-TW" altLang="en-US" b="1" dirty="0"/>
          </a:p>
        </p:txBody>
      </p:sp>
    </p:spTree>
    <p:extLst>
      <p:ext uri="{BB962C8B-B14F-4D97-AF65-F5344CB8AC3E}">
        <p14:creationId xmlns:p14="http://schemas.microsoft.com/office/powerpoint/2010/main" val="30199090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latin typeface="Rockwell"/>
                <a:cs typeface="Rockwell"/>
              </a:rPr>
              <a:t>Generating Labeled Data L - Step 2 </a:t>
            </a:r>
            <a:endParaRPr lang="zh-TW" altLang="en-US" dirty="0"/>
          </a:p>
        </p:txBody>
      </p:sp>
      <p:sp>
        <p:nvSpPr>
          <p:cNvPr id="6" name="投影片編號版面配置區 4"/>
          <p:cNvSpPr txBox="1">
            <a:spLocks/>
          </p:cNvSpPr>
          <p:nvPr/>
        </p:nvSpPr>
        <p:spPr>
          <a:xfrm>
            <a:off x="6553200" y="6356350"/>
            <a:ext cx="2133600" cy="365125"/>
          </a:xfrm>
          <a:prstGeom prst="rect">
            <a:avLst/>
          </a:prstGeom>
        </p:spPr>
        <p:txBody>
          <a:bodyPr vert="horz" lIns="91440" tIns="45720" rIns="91440" bIns="45720" rtlCol="0" anchor="ctr"/>
          <a:lstStyle>
            <a:defPPr>
              <a:defRPr lang="zh-TW"/>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TW" sz="2400" b="1" dirty="0" smtClean="0"/>
              <a:t>24</a:t>
            </a:r>
            <a:endParaRPr kumimoji="1" lang="zh-TW" altLang="en-US" b="1" dirty="0"/>
          </a:p>
        </p:txBody>
      </p:sp>
      <p:pic>
        <p:nvPicPr>
          <p:cNvPr id="5" name="圖片 4"/>
          <p:cNvPicPr>
            <a:picLocks noChangeAspect="1"/>
          </p:cNvPicPr>
          <p:nvPr/>
        </p:nvPicPr>
        <p:blipFill>
          <a:blip r:embed="rId3"/>
          <a:stretch>
            <a:fillRect/>
          </a:stretch>
        </p:blipFill>
        <p:spPr>
          <a:xfrm>
            <a:off x="524764" y="2747945"/>
            <a:ext cx="3848406" cy="1610961"/>
          </a:xfrm>
          <a:prstGeom prst="rect">
            <a:avLst/>
          </a:prstGeom>
        </p:spPr>
      </p:pic>
      <p:sp>
        <p:nvSpPr>
          <p:cNvPr id="7" name="矩形 6"/>
          <p:cNvSpPr/>
          <p:nvPr/>
        </p:nvSpPr>
        <p:spPr>
          <a:xfrm>
            <a:off x="586670" y="3349191"/>
            <a:ext cx="3742886" cy="966228"/>
          </a:xfrm>
          <a:prstGeom prst="rect">
            <a:avLst/>
          </a:prstGeom>
          <a:noFill/>
          <a:ln>
            <a:solidFill>
              <a:schemeClr val="accent1">
                <a:lumMod val="50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zh-TW" altLang="en-US"/>
          </a:p>
        </p:txBody>
      </p:sp>
      <p:sp>
        <p:nvSpPr>
          <p:cNvPr id="8" name="文字方塊 7"/>
          <p:cNvSpPr txBox="1"/>
          <p:nvPr/>
        </p:nvSpPr>
        <p:spPr>
          <a:xfrm>
            <a:off x="4573675" y="3644665"/>
            <a:ext cx="3224472" cy="646331"/>
          </a:xfrm>
          <a:prstGeom prst="rect">
            <a:avLst/>
          </a:prstGeom>
          <a:noFill/>
          <a:ln>
            <a:solidFill>
              <a:srgbClr val="1F4E79"/>
            </a:solidFill>
          </a:ln>
        </p:spPr>
        <p:style>
          <a:lnRef idx="1">
            <a:schemeClr val="accent4"/>
          </a:lnRef>
          <a:fillRef idx="3">
            <a:schemeClr val="accent4"/>
          </a:fillRef>
          <a:effectRef idx="2">
            <a:schemeClr val="accent4"/>
          </a:effectRef>
          <a:fontRef idx="minor">
            <a:schemeClr val="lt1"/>
          </a:fontRef>
        </p:style>
        <p:txBody>
          <a:bodyPr wrap="square" rtlCol="0">
            <a:spAutoFit/>
          </a:bodyPr>
          <a:lstStyle/>
          <a:p>
            <a:r>
              <a:rPr kumimoji="1" lang="en-US" altLang="zh-TW" dirty="0" smtClean="0">
                <a:solidFill>
                  <a:srgbClr val="000000"/>
                </a:solidFill>
              </a:rPr>
              <a:t>two formula which calculate similarity between two words</a:t>
            </a:r>
            <a:endParaRPr kumimoji="1" lang="zh-TW" altLang="en-US" dirty="0">
              <a:solidFill>
                <a:srgbClr val="000000"/>
              </a:solidFill>
            </a:endParaRPr>
          </a:p>
        </p:txBody>
      </p:sp>
      <p:cxnSp>
        <p:nvCxnSpPr>
          <p:cNvPr id="9" name="直線接點 8"/>
          <p:cNvCxnSpPr>
            <a:stCxn id="8" idx="1"/>
            <a:endCxn id="7" idx="3"/>
          </p:cNvCxnSpPr>
          <p:nvPr/>
        </p:nvCxnSpPr>
        <p:spPr>
          <a:xfrm flipH="1" flipV="1">
            <a:off x="4329556" y="3832305"/>
            <a:ext cx="244119" cy="135526"/>
          </a:xfrm>
          <a:prstGeom prst="line">
            <a:avLst/>
          </a:prstGeom>
        </p:spPr>
        <p:style>
          <a:lnRef idx="2">
            <a:schemeClr val="accent5"/>
          </a:lnRef>
          <a:fillRef idx="0">
            <a:schemeClr val="accent5"/>
          </a:fillRef>
          <a:effectRef idx="1">
            <a:schemeClr val="accent5"/>
          </a:effectRef>
          <a:fontRef idx="minor">
            <a:schemeClr val="tx1"/>
          </a:fontRef>
        </p:style>
      </p:cxnSp>
      <p:sp>
        <p:nvSpPr>
          <p:cNvPr id="12" name="矩形 11"/>
          <p:cNvSpPr/>
          <p:nvPr/>
        </p:nvSpPr>
        <p:spPr>
          <a:xfrm>
            <a:off x="586670" y="3109963"/>
            <a:ext cx="3742886" cy="203532"/>
          </a:xfrm>
          <a:prstGeom prst="rect">
            <a:avLst/>
          </a:prstGeom>
          <a:noFill/>
          <a:ln w="12700" cmpd="sng"/>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zh-TW" altLang="en-US"/>
          </a:p>
        </p:txBody>
      </p:sp>
      <p:sp>
        <p:nvSpPr>
          <p:cNvPr id="13" name="文字方塊 12"/>
          <p:cNvSpPr txBox="1"/>
          <p:nvPr/>
        </p:nvSpPr>
        <p:spPr>
          <a:xfrm>
            <a:off x="4573675" y="2536472"/>
            <a:ext cx="4113125" cy="923330"/>
          </a:xfrm>
          <a:prstGeom prst="rect">
            <a:avLst/>
          </a:prstGeom>
          <a:noFill/>
        </p:spPr>
        <p:style>
          <a:lnRef idx="1">
            <a:schemeClr val="accent4"/>
          </a:lnRef>
          <a:fillRef idx="3">
            <a:schemeClr val="accent4"/>
          </a:fillRef>
          <a:effectRef idx="2">
            <a:schemeClr val="accent4"/>
          </a:effectRef>
          <a:fontRef idx="minor">
            <a:schemeClr val="lt1"/>
          </a:fontRef>
        </p:style>
        <p:txBody>
          <a:bodyPr wrap="square" rtlCol="0">
            <a:spAutoFit/>
          </a:bodyPr>
          <a:lstStyle/>
          <a:p>
            <a:r>
              <a:rPr kumimoji="1" lang="en-US" altLang="zh-TW" b="1" dirty="0" err="1">
                <a:solidFill>
                  <a:schemeClr val="tx1"/>
                </a:solidFill>
              </a:rPr>
              <a:t>Pr</a:t>
            </a:r>
            <a:r>
              <a:rPr kumimoji="1" lang="en-US" altLang="zh-TW" b="1" dirty="0">
                <a:solidFill>
                  <a:schemeClr val="tx1"/>
                </a:solidFill>
              </a:rPr>
              <a:t>(w) </a:t>
            </a:r>
            <a:r>
              <a:rPr kumimoji="1" lang="en-US" altLang="zh-TW" dirty="0">
                <a:solidFill>
                  <a:schemeClr val="tx1"/>
                </a:solidFill>
              </a:rPr>
              <a:t>is the probability of the concept word </a:t>
            </a:r>
            <a:r>
              <a:rPr kumimoji="1" lang="en-US" altLang="zh-TW" b="1" dirty="0" smtClean="0">
                <a:solidFill>
                  <a:schemeClr val="tx1"/>
                </a:solidFill>
              </a:rPr>
              <a:t>w</a:t>
            </a:r>
            <a:r>
              <a:rPr kumimoji="1" lang="en-US" altLang="zh-TW" dirty="0" smtClean="0">
                <a:solidFill>
                  <a:schemeClr val="tx1"/>
                </a:solidFill>
              </a:rPr>
              <a:t>, based </a:t>
            </a:r>
            <a:r>
              <a:rPr kumimoji="1" lang="en-US" altLang="zh-TW" dirty="0">
                <a:solidFill>
                  <a:schemeClr val="tx1"/>
                </a:solidFill>
              </a:rPr>
              <a:t>on the observed frequency counts in the WordNet </a:t>
            </a:r>
            <a:r>
              <a:rPr kumimoji="1" lang="en-US" altLang="zh-TW" dirty="0" smtClean="0">
                <a:solidFill>
                  <a:schemeClr val="tx1"/>
                </a:solidFill>
              </a:rPr>
              <a:t>corpus</a:t>
            </a:r>
            <a:endParaRPr kumimoji="1" lang="zh-TW" altLang="en-US" dirty="0">
              <a:solidFill>
                <a:schemeClr val="tx1"/>
              </a:solidFill>
            </a:endParaRPr>
          </a:p>
        </p:txBody>
      </p:sp>
      <p:cxnSp>
        <p:nvCxnSpPr>
          <p:cNvPr id="14" name="直線接點 13"/>
          <p:cNvCxnSpPr>
            <a:stCxn id="13" idx="1"/>
            <a:endCxn id="12" idx="3"/>
          </p:cNvCxnSpPr>
          <p:nvPr/>
        </p:nvCxnSpPr>
        <p:spPr>
          <a:xfrm flipH="1">
            <a:off x="4329556" y="2998137"/>
            <a:ext cx="244119" cy="213592"/>
          </a:xfrm>
          <a:prstGeom prst="line">
            <a:avLst/>
          </a:prstGeom>
        </p:spPr>
        <p:style>
          <a:lnRef idx="2">
            <a:schemeClr val="accent4"/>
          </a:lnRef>
          <a:fillRef idx="0">
            <a:schemeClr val="accent4"/>
          </a:fillRef>
          <a:effectRef idx="1">
            <a:schemeClr val="accent4"/>
          </a:effectRef>
          <a:fontRef idx="minor">
            <a:schemeClr val="tx1"/>
          </a:fontRef>
        </p:style>
      </p:cxnSp>
      <p:sp>
        <p:nvSpPr>
          <p:cNvPr id="3" name="文字方塊 2"/>
          <p:cNvSpPr txBox="1"/>
          <p:nvPr/>
        </p:nvSpPr>
        <p:spPr>
          <a:xfrm>
            <a:off x="2615956" y="28432"/>
            <a:ext cx="184666" cy="369332"/>
          </a:xfrm>
          <a:prstGeom prst="rect">
            <a:avLst/>
          </a:prstGeom>
          <a:noFill/>
        </p:spPr>
        <p:txBody>
          <a:bodyPr wrap="none" rtlCol="0">
            <a:spAutoFit/>
          </a:bodyPr>
          <a:lstStyle/>
          <a:p>
            <a:endParaRPr kumimoji="1" lang="zh-TW" altLang="en-US" dirty="0"/>
          </a:p>
        </p:txBody>
      </p:sp>
    </p:spTree>
    <p:extLst>
      <p:ext uri="{BB962C8B-B14F-4D97-AF65-F5344CB8AC3E}">
        <p14:creationId xmlns:p14="http://schemas.microsoft.com/office/powerpoint/2010/main" val="8725424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latin typeface="Rockwell"/>
                <a:cs typeface="Rockwell"/>
              </a:rPr>
              <a:t>Generating Labeled Data L - Step 3</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sz="2400" dirty="0" smtClean="0"/>
              <a:t>This step </a:t>
            </a:r>
            <a:r>
              <a:rPr lang="en-US" altLang="zh-TW" sz="2400" b="1" dirty="0" smtClean="0">
                <a:solidFill>
                  <a:srgbClr val="FF0000"/>
                </a:solidFill>
              </a:rPr>
              <a:t>selects k leader components from the all components</a:t>
            </a:r>
            <a:r>
              <a:rPr lang="en-US" altLang="zh-TW" sz="2400" dirty="0" smtClean="0"/>
              <a:t> to form the labeled data with </a:t>
            </a:r>
            <a:r>
              <a:rPr lang="en-US" altLang="zh-TW" sz="2400" b="1" dirty="0" smtClean="0"/>
              <a:t>k</a:t>
            </a:r>
            <a:r>
              <a:rPr lang="en-US" altLang="zh-TW" sz="2400" dirty="0" smtClean="0"/>
              <a:t> classes or clusters.</a:t>
            </a:r>
          </a:p>
        </p:txBody>
      </p:sp>
      <p:sp>
        <p:nvSpPr>
          <p:cNvPr id="6" name="投影片編號版面配置區 4"/>
          <p:cNvSpPr txBox="1">
            <a:spLocks/>
          </p:cNvSpPr>
          <p:nvPr/>
        </p:nvSpPr>
        <p:spPr>
          <a:xfrm>
            <a:off x="6553200" y="6356350"/>
            <a:ext cx="2133600" cy="365125"/>
          </a:xfrm>
          <a:prstGeom prst="rect">
            <a:avLst/>
          </a:prstGeom>
        </p:spPr>
        <p:txBody>
          <a:bodyPr vert="horz" lIns="91440" tIns="45720" rIns="91440" bIns="45720" rtlCol="0" anchor="ctr"/>
          <a:lstStyle>
            <a:defPPr>
              <a:defRPr lang="zh-TW"/>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TW" sz="2400" b="1" dirty="0" smtClean="0"/>
              <a:t>25</a:t>
            </a:r>
            <a:endParaRPr kumimoji="1" lang="zh-TW" altLang="en-US" b="1" dirty="0"/>
          </a:p>
        </p:txBody>
      </p:sp>
    </p:spTree>
    <p:extLst>
      <p:ext uri="{BB962C8B-B14F-4D97-AF65-F5344CB8AC3E}">
        <p14:creationId xmlns:p14="http://schemas.microsoft.com/office/powerpoint/2010/main" val="11788883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圓角矩形 12"/>
          <p:cNvSpPr/>
          <p:nvPr/>
        </p:nvSpPr>
        <p:spPr>
          <a:xfrm>
            <a:off x="4062317" y="2230413"/>
            <a:ext cx="2011252" cy="3478341"/>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85800"/>
            <a:r>
              <a:rPr lang="en-US" altLang="zh-TW" sz="2000" b="1" dirty="0">
                <a:solidFill>
                  <a:srgbClr val="000000"/>
                </a:solidFill>
              </a:rPr>
              <a:t>Clustering</a:t>
            </a:r>
            <a:endParaRPr lang="en-US" altLang="zh-TW" sz="2000" b="1" dirty="0" smtClean="0">
              <a:solidFill>
                <a:srgbClr val="000000"/>
              </a:solidFill>
            </a:endParaRPr>
          </a:p>
          <a:p>
            <a:pPr defTabSz="685800"/>
            <a:endParaRPr lang="zh-TW" altLang="en-US" sz="2000" b="1" dirty="0">
              <a:solidFill>
                <a:prstClr val="white"/>
              </a:solidFill>
            </a:endParaRPr>
          </a:p>
        </p:txBody>
      </p:sp>
      <p:sp>
        <p:nvSpPr>
          <p:cNvPr id="4" name="圓角矩形 3"/>
          <p:cNvSpPr/>
          <p:nvPr/>
        </p:nvSpPr>
        <p:spPr>
          <a:xfrm>
            <a:off x="1402308" y="1359593"/>
            <a:ext cx="2011252" cy="1349529"/>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85800"/>
            <a:r>
              <a:rPr lang="en-US" altLang="zh-TW" sz="2000" b="1" dirty="0" smtClean="0">
                <a:solidFill>
                  <a:srgbClr val="000000"/>
                </a:solidFill>
              </a:rPr>
              <a:t>Input</a:t>
            </a:r>
          </a:p>
          <a:p>
            <a:pPr defTabSz="685800"/>
            <a:endParaRPr lang="zh-TW" altLang="en-US" sz="2000" b="1" dirty="0">
              <a:solidFill>
                <a:prstClr val="white"/>
              </a:solidFill>
            </a:endParaRPr>
          </a:p>
        </p:txBody>
      </p:sp>
      <p:sp>
        <p:nvSpPr>
          <p:cNvPr id="11" name="圓角矩形 10"/>
          <p:cNvSpPr/>
          <p:nvPr/>
        </p:nvSpPr>
        <p:spPr>
          <a:xfrm>
            <a:off x="1402308" y="2776172"/>
            <a:ext cx="2011252" cy="293374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85800"/>
            <a:r>
              <a:rPr lang="en-US" altLang="zh-TW" sz="2000" b="1" dirty="0" smtClean="0">
                <a:solidFill>
                  <a:schemeClr val="tx1"/>
                </a:solidFill>
              </a:rPr>
              <a:t>Preprocessing</a:t>
            </a:r>
          </a:p>
          <a:p>
            <a:pPr defTabSz="685800"/>
            <a:endParaRPr lang="zh-TW" altLang="en-US" sz="2000" b="1" dirty="0">
              <a:solidFill>
                <a:prstClr val="white"/>
              </a:solidFill>
            </a:endParaRPr>
          </a:p>
        </p:txBody>
      </p:sp>
      <p:sp>
        <p:nvSpPr>
          <p:cNvPr id="2" name="標題 1"/>
          <p:cNvSpPr>
            <a:spLocks noGrp="1"/>
          </p:cNvSpPr>
          <p:nvPr>
            <p:ph type="title"/>
          </p:nvPr>
        </p:nvSpPr>
        <p:spPr>
          <a:xfrm>
            <a:off x="504824" y="480236"/>
            <a:ext cx="8096250" cy="1052197"/>
          </a:xfrm>
        </p:spPr>
        <p:txBody>
          <a:bodyPr>
            <a:normAutofit/>
          </a:bodyPr>
          <a:lstStyle/>
          <a:p>
            <a:r>
              <a:rPr kumimoji="1" lang="en-US" altLang="zh-TW" b="1" dirty="0" smtClean="0">
                <a:solidFill>
                  <a:srgbClr val="000000"/>
                </a:solidFill>
                <a:latin typeface="Rockwell"/>
                <a:cs typeface="Rockwell"/>
              </a:rPr>
              <a:t>Architecture</a:t>
            </a:r>
            <a:endParaRPr kumimoji="1" lang="zh-TW" altLang="en-US" b="1" dirty="0">
              <a:solidFill>
                <a:srgbClr val="000000"/>
              </a:solidFill>
              <a:latin typeface="Rockwell"/>
              <a:cs typeface="Rockwell"/>
            </a:endParaRPr>
          </a:p>
        </p:txBody>
      </p:sp>
      <p:sp>
        <p:nvSpPr>
          <p:cNvPr id="17" name="投影片編號版面配置區 4"/>
          <p:cNvSpPr txBox="1">
            <a:spLocks/>
          </p:cNvSpPr>
          <p:nvPr/>
        </p:nvSpPr>
        <p:spPr>
          <a:xfrm>
            <a:off x="6553200" y="6356350"/>
            <a:ext cx="2133600" cy="365125"/>
          </a:xfrm>
          <a:prstGeom prst="rect">
            <a:avLst/>
          </a:prstGeom>
        </p:spPr>
        <p:txBody>
          <a:bodyPr vert="horz" lIns="91440" tIns="45720" rIns="91440" bIns="45720" rtlCol="0" anchor="ctr"/>
          <a:lstStyle>
            <a:defPPr>
              <a:defRPr lang="zh-TW"/>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TW" sz="2400" b="1" dirty="0" smtClean="0"/>
              <a:t>26</a:t>
            </a:r>
            <a:endParaRPr kumimoji="1" lang="zh-TW" altLang="en-US" b="1" dirty="0"/>
          </a:p>
        </p:txBody>
      </p:sp>
      <p:sp>
        <p:nvSpPr>
          <p:cNvPr id="7" name="橢圓 6"/>
          <p:cNvSpPr/>
          <p:nvPr/>
        </p:nvSpPr>
        <p:spPr>
          <a:xfrm>
            <a:off x="1581909" y="1937985"/>
            <a:ext cx="1660696" cy="584856"/>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TW" dirty="0" smtClean="0"/>
              <a:t>Data</a:t>
            </a:r>
            <a:endParaRPr kumimoji="1" lang="zh-TW" altLang="en-US" dirty="0"/>
          </a:p>
        </p:txBody>
      </p:sp>
      <p:sp>
        <p:nvSpPr>
          <p:cNvPr id="15" name="橢圓 14"/>
          <p:cNvSpPr/>
          <p:nvPr/>
        </p:nvSpPr>
        <p:spPr>
          <a:xfrm>
            <a:off x="1581909" y="4874679"/>
            <a:ext cx="1660696" cy="584856"/>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TW" dirty="0" smtClean="0"/>
              <a:t>Labeled Data</a:t>
            </a:r>
            <a:endParaRPr kumimoji="1" lang="zh-TW" altLang="en-US" dirty="0"/>
          </a:p>
        </p:txBody>
      </p:sp>
      <p:sp>
        <p:nvSpPr>
          <p:cNvPr id="9" name="圓角矩形 8"/>
          <p:cNvSpPr/>
          <p:nvPr/>
        </p:nvSpPr>
        <p:spPr>
          <a:xfrm>
            <a:off x="1581909" y="3354565"/>
            <a:ext cx="1660696" cy="584856"/>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TW" dirty="0"/>
              <a:t>S</a:t>
            </a:r>
            <a:r>
              <a:rPr kumimoji="1" lang="en-US" altLang="zh-TW" dirty="0" smtClean="0"/>
              <a:t>haring </a:t>
            </a:r>
            <a:r>
              <a:rPr kumimoji="1" lang="en-US" altLang="zh-TW" dirty="0"/>
              <a:t>W</a:t>
            </a:r>
            <a:r>
              <a:rPr kumimoji="1" lang="en-US" altLang="zh-TW" dirty="0" smtClean="0"/>
              <a:t>ords</a:t>
            </a:r>
            <a:endParaRPr kumimoji="1" lang="zh-TW" altLang="en-US" dirty="0"/>
          </a:p>
        </p:txBody>
      </p:sp>
      <p:sp>
        <p:nvSpPr>
          <p:cNvPr id="18" name="圓角矩形 17"/>
          <p:cNvSpPr/>
          <p:nvPr/>
        </p:nvSpPr>
        <p:spPr>
          <a:xfrm>
            <a:off x="1581909" y="4125702"/>
            <a:ext cx="1660696" cy="584856"/>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TW" dirty="0"/>
              <a:t>L</a:t>
            </a:r>
            <a:r>
              <a:rPr kumimoji="1" lang="en-US" altLang="zh-TW" dirty="0" smtClean="0"/>
              <a:t>exical Similarity</a:t>
            </a:r>
            <a:endParaRPr kumimoji="1" lang="zh-TW" altLang="en-US" dirty="0"/>
          </a:p>
        </p:txBody>
      </p:sp>
      <p:sp>
        <p:nvSpPr>
          <p:cNvPr id="19" name="圓角矩形 18"/>
          <p:cNvSpPr/>
          <p:nvPr/>
        </p:nvSpPr>
        <p:spPr>
          <a:xfrm>
            <a:off x="4237595" y="2787918"/>
            <a:ext cx="1660696" cy="584856"/>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TW" dirty="0" smtClean="0"/>
              <a:t>Context Extraction</a:t>
            </a:r>
            <a:endParaRPr kumimoji="1" lang="zh-TW" altLang="en-US" dirty="0"/>
          </a:p>
        </p:txBody>
      </p:sp>
      <p:sp>
        <p:nvSpPr>
          <p:cNvPr id="20" name="圓角矩形 19"/>
          <p:cNvSpPr/>
          <p:nvPr/>
        </p:nvSpPr>
        <p:spPr>
          <a:xfrm>
            <a:off x="6504165" y="2390449"/>
            <a:ext cx="2011252" cy="1349529"/>
          </a:xfrm>
          <a:prstGeom prst="roundRect">
            <a:avLst/>
          </a:prstGeom>
          <a:solidFill>
            <a:srgbClr val="F49F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85800"/>
            <a:r>
              <a:rPr lang="en-US" altLang="zh-TW" sz="2000" b="1" dirty="0" smtClean="0">
                <a:solidFill>
                  <a:srgbClr val="000000"/>
                </a:solidFill>
              </a:rPr>
              <a:t>Output</a:t>
            </a:r>
          </a:p>
          <a:p>
            <a:pPr defTabSz="685800"/>
            <a:endParaRPr lang="zh-TW" altLang="en-US" sz="2000" b="1" dirty="0">
              <a:solidFill>
                <a:prstClr val="white"/>
              </a:solidFill>
            </a:endParaRPr>
          </a:p>
        </p:txBody>
      </p:sp>
      <p:sp>
        <p:nvSpPr>
          <p:cNvPr id="21" name="橢圓 20"/>
          <p:cNvSpPr/>
          <p:nvPr/>
        </p:nvSpPr>
        <p:spPr>
          <a:xfrm>
            <a:off x="6684194" y="2912000"/>
            <a:ext cx="1660696" cy="584856"/>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TW" dirty="0" smtClean="0"/>
              <a:t>Feature Clusters</a:t>
            </a:r>
            <a:endParaRPr kumimoji="1" lang="zh-TW" altLang="en-US" dirty="0"/>
          </a:p>
        </p:txBody>
      </p:sp>
      <p:cxnSp>
        <p:nvCxnSpPr>
          <p:cNvPr id="22" name="肘形接點 21"/>
          <p:cNvCxnSpPr>
            <a:stCxn id="7" idx="2"/>
            <a:endCxn id="9" idx="1"/>
          </p:cNvCxnSpPr>
          <p:nvPr/>
        </p:nvCxnSpPr>
        <p:spPr>
          <a:xfrm rot="10800000" flipV="1">
            <a:off x="1581909" y="2230413"/>
            <a:ext cx="12700" cy="1416580"/>
          </a:xfrm>
          <a:prstGeom prst="bentConnector3">
            <a:avLst>
              <a:gd name="adj1" fmla="val 3000000"/>
            </a:avLst>
          </a:prstGeom>
          <a:ln>
            <a:tailEnd type="arrow"/>
          </a:ln>
        </p:spPr>
        <p:style>
          <a:lnRef idx="2">
            <a:schemeClr val="dk1"/>
          </a:lnRef>
          <a:fillRef idx="0">
            <a:schemeClr val="dk1"/>
          </a:fillRef>
          <a:effectRef idx="1">
            <a:schemeClr val="dk1"/>
          </a:effectRef>
          <a:fontRef idx="minor">
            <a:schemeClr val="tx1"/>
          </a:fontRef>
        </p:style>
      </p:cxnSp>
      <p:cxnSp>
        <p:nvCxnSpPr>
          <p:cNvPr id="26" name="肘形接點 25"/>
          <p:cNvCxnSpPr>
            <a:stCxn id="15" idx="6"/>
            <a:endCxn id="19" idx="1"/>
          </p:cNvCxnSpPr>
          <p:nvPr/>
        </p:nvCxnSpPr>
        <p:spPr>
          <a:xfrm flipV="1">
            <a:off x="3242605" y="3080346"/>
            <a:ext cx="994990" cy="2086761"/>
          </a:xfrm>
          <a:prstGeom prst="bentConnector3">
            <a:avLst/>
          </a:prstGeom>
          <a:ln>
            <a:tailEnd type="arrow"/>
          </a:ln>
        </p:spPr>
        <p:style>
          <a:lnRef idx="2">
            <a:schemeClr val="dk1"/>
          </a:lnRef>
          <a:fillRef idx="0">
            <a:schemeClr val="dk1"/>
          </a:fillRef>
          <a:effectRef idx="1">
            <a:schemeClr val="dk1"/>
          </a:effectRef>
          <a:fontRef idx="minor">
            <a:schemeClr val="tx1"/>
          </a:fontRef>
        </p:style>
      </p:cxnSp>
      <p:cxnSp>
        <p:nvCxnSpPr>
          <p:cNvPr id="39" name="直線接點 38"/>
          <p:cNvCxnSpPr>
            <a:stCxn id="9" idx="2"/>
            <a:endCxn id="18" idx="0"/>
          </p:cNvCxnSpPr>
          <p:nvPr/>
        </p:nvCxnSpPr>
        <p:spPr>
          <a:xfrm>
            <a:off x="2412257" y="3939421"/>
            <a:ext cx="0" cy="186281"/>
          </a:xfrm>
          <a:prstGeom prst="line">
            <a:avLst/>
          </a:prstGeom>
        </p:spPr>
        <p:style>
          <a:lnRef idx="2">
            <a:schemeClr val="dk1"/>
          </a:lnRef>
          <a:fillRef idx="0">
            <a:schemeClr val="dk1"/>
          </a:fillRef>
          <a:effectRef idx="1">
            <a:schemeClr val="dk1"/>
          </a:effectRef>
          <a:fontRef idx="minor">
            <a:schemeClr val="tx1"/>
          </a:fontRef>
        </p:style>
      </p:cxnSp>
      <p:cxnSp>
        <p:nvCxnSpPr>
          <p:cNvPr id="41" name="直線接點 40"/>
          <p:cNvCxnSpPr>
            <a:stCxn id="18" idx="2"/>
            <a:endCxn id="15" idx="0"/>
          </p:cNvCxnSpPr>
          <p:nvPr/>
        </p:nvCxnSpPr>
        <p:spPr>
          <a:xfrm>
            <a:off x="2412257" y="4710558"/>
            <a:ext cx="0" cy="164121"/>
          </a:xfrm>
          <a:prstGeom prst="line">
            <a:avLst/>
          </a:prstGeom>
        </p:spPr>
        <p:style>
          <a:lnRef idx="2">
            <a:schemeClr val="dk1"/>
          </a:lnRef>
          <a:fillRef idx="0">
            <a:schemeClr val="dk1"/>
          </a:fillRef>
          <a:effectRef idx="1">
            <a:schemeClr val="dk1"/>
          </a:effectRef>
          <a:fontRef idx="minor">
            <a:schemeClr val="tx1"/>
          </a:fontRef>
        </p:style>
      </p:cxnSp>
      <p:cxnSp>
        <p:nvCxnSpPr>
          <p:cNvPr id="44" name="肘形接點 43"/>
          <p:cNvCxnSpPr>
            <a:stCxn id="7" idx="6"/>
            <a:endCxn id="19" idx="1"/>
          </p:cNvCxnSpPr>
          <p:nvPr/>
        </p:nvCxnSpPr>
        <p:spPr>
          <a:xfrm>
            <a:off x="3242605" y="2230413"/>
            <a:ext cx="994990" cy="849933"/>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23" name="圓角矩形 22"/>
          <p:cNvSpPr/>
          <p:nvPr/>
        </p:nvSpPr>
        <p:spPr>
          <a:xfrm>
            <a:off x="4237595" y="4631795"/>
            <a:ext cx="1660696" cy="86166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TW" dirty="0"/>
              <a:t>Expectation </a:t>
            </a:r>
            <a:r>
              <a:rPr kumimoji="1" lang="en-US" altLang="zh-TW" dirty="0" smtClean="0"/>
              <a:t>Maximization</a:t>
            </a:r>
          </a:p>
          <a:p>
            <a:pPr algn="ctr"/>
            <a:r>
              <a:rPr kumimoji="1" lang="en-US" altLang="zh-TW" dirty="0" smtClean="0"/>
              <a:t>Clustering</a:t>
            </a:r>
            <a:endParaRPr kumimoji="1" lang="zh-TW" altLang="en-US" dirty="0"/>
          </a:p>
        </p:txBody>
      </p:sp>
      <p:cxnSp>
        <p:nvCxnSpPr>
          <p:cNvPr id="16" name="直線接點 15"/>
          <p:cNvCxnSpPr>
            <a:stCxn id="19" idx="2"/>
            <a:endCxn id="37" idx="0"/>
          </p:cNvCxnSpPr>
          <p:nvPr/>
        </p:nvCxnSpPr>
        <p:spPr>
          <a:xfrm flipH="1">
            <a:off x="5065782" y="3372774"/>
            <a:ext cx="2161" cy="148309"/>
          </a:xfrm>
          <a:prstGeom prst="line">
            <a:avLst/>
          </a:prstGeom>
        </p:spPr>
        <p:style>
          <a:lnRef idx="2">
            <a:schemeClr val="dk1"/>
          </a:lnRef>
          <a:fillRef idx="0">
            <a:schemeClr val="dk1"/>
          </a:fillRef>
          <a:effectRef idx="1">
            <a:schemeClr val="dk1"/>
          </a:effectRef>
          <a:fontRef idx="minor">
            <a:schemeClr val="tx1"/>
          </a:fontRef>
        </p:style>
      </p:cxnSp>
      <p:cxnSp>
        <p:nvCxnSpPr>
          <p:cNvPr id="30" name="肘形接點 29"/>
          <p:cNvCxnSpPr>
            <a:stCxn id="23" idx="3"/>
            <a:endCxn id="21" idx="2"/>
          </p:cNvCxnSpPr>
          <p:nvPr/>
        </p:nvCxnSpPr>
        <p:spPr>
          <a:xfrm flipV="1">
            <a:off x="5898291" y="3204428"/>
            <a:ext cx="785903" cy="1858197"/>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37" name="橢圓 36"/>
          <p:cNvSpPr/>
          <p:nvPr/>
        </p:nvSpPr>
        <p:spPr>
          <a:xfrm>
            <a:off x="4233272" y="3521083"/>
            <a:ext cx="1665019" cy="985602"/>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TW" dirty="0" smtClean="0"/>
              <a:t>Feature Expression  Document</a:t>
            </a:r>
            <a:endParaRPr kumimoji="1" lang="zh-TW" altLang="en-US" dirty="0"/>
          </a:p>
        </p:txBody>
      </p:sp>
      <p:cxnSp>
        <p:nvCxnSpPr>
          <p:cNvPr id="40" name="直線接點 39"/>
          <p:cNvCxnSpPr>
            <a:stCxn id="37" idx="4"/>
            <a:endCxn id="23" idx="0"/>
          </p:cNvCxnSpPr>
          <p:nvPr/>
        </p:nvCxnSpPr>
        <p:spPr>
          <a:xfrm>
            <a:off x="5065782" y="4506685"/>
            <a:ext cx="2161" cy="12511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31305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latin typeface="Rockwell"/>
                <a:cs typeface="Rockwell"/>
              </a:rPr>
              <a:t>Content Extraction - Example</a:t>
            </a:r>
            <a:endParaRPr lang="zh-TW" altLang="en-US" dirty="0"/>
          </a:p>
        </p:txBody>
      </p:sp>
      <p:sp>
        <p:nvSpPr>
          <p:cNvPr id="7" name="投影片編號版面配置區 4"/>
          <p:cNvSpPr txBox="1">
            <a:spLocks/>
          </p:cNvSpPr>
          <p:nvPr/>
        </p:nvSpPr>
        <p:spPr>
          <a:xfrm>
            <a:off x="6553200" y="6356350"/>
            <a:ext cx="2133600" cy="365125"/>
          </a:xfrm>
          <a:prstGeom prst="rect">
            <a:avLst/>
          </a:prstGeom>
        </p:spPr>
        <p:txBody>
          <a:bodyPr vert="horz" lIns="91440" tIns="45720" rIns="91440" bIns="45720" rtlCol="0" anchor="ctr"/>
          <a:lstStyle>
            <a:defPPr>
              <a:defRPr lang="zh-TW"/>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TW" sz="2400" b="1" dirty="0" smtClean="0"/>
              <a:t>27</a:t>
            </a:r>
            <a:endParaRPr kumimoji="1" lang="zh-TW" altLang="en-US" b="1" dirty="0"/>
          </a:p>
        </p:txBody>
      </p:sp>
      <p:sp>
        <p:nvSpPr>
          <p:cNvPr id="5" name="內容版面配置區 4"/>
          <p:cNvSpPr>
            <a:spLocks noGrp="1"/>
          </p:cNvSpPr>
          <p:nvPr>
            <p:ph idx="1"/>
          </p:nvPr>
        </p:nvSpPr>
        <p:spPr/>
        <p:txBody>
          <a:bodyPr>
            <a:normAutofit/>
          </a:bodyPr>
          <a:lstStyle/>
          <a:p>
            <a:pPr marL="0" indent="0">
              <a:buNone/>
            </a:pPr>
            <a:r>
              <a:rPr kumimoji="1" lang="en-US" altLang="zh-TW" sz="2400" dirty="0" smtClean="0"/>
              <a:t>“The </a:t>
            </a:r>
            <a:r>
              <a:rPr kumimoji="1" lang="en-US" altLang="zh-TW" sz="2400" b="1" dirty="0">
                <a:solidFill>
                  <a:schemeClr val="accent1">
                    <a:lumMod val="75000"/>
                  </a:schemeClr>
                </a:solidFill>
              </a:rPr>
              <a:t>picture quality </a:t>
            </a:r>
            <a:r>
              <a:rPr kumimoji="1" lang="en-US" altLang="zh-TW" sz="2400" dirty="0"/>
              <a:t>is great, the </a:t>
            </a:r>
            <a:r>
              <a:rPr kumimoji="1" lang="en-US" altLang="zh-TW" sz="2400" b="1" dirty="0">
                <a:solidFill>
                  <a:srgbClr val="2E75B6"/>
                </a:solidFill>
              </a:rPr>
              <a:t>battery life</a:t>
            </a:r>
            <a:r>
              <a:rPr kumimoji="1" lang="en-US" altLang="zh-TW" sz="2400" dirty="0">
                <a:solidFill>
                  <a:srgbClr val="2E75B6"/>
                </a:solidFill>
              </a:rPr>
              <a:t> </a:t>
            </a:r>
            <a:r>
              <a:rPr kumimoji="1" lang="en-US" altLang="zh-TW" sz="2400" dirty="0"/>
              <a:t>is also long, but the </a:t>
            </a:r>
            <a:r>
              <a:rPr kumimoji="1" lang="en-US" altLang="zh-TW" sz="2400" b="1" dirty="0">
                <a:solidFill>
                  <a:srgbClr val="2E75B6"/>
                </a:solidFill>
              </a:rPr>
              <a:t>zoom</a:t>
            </a:r>
            <a:r>
              <a:rPr kumimoji="1" lang="en-US" altLang="zh-TW" sz="2400" dirty="0">
                <a:solidFill>
                  <a:schemeClr val="accent5">
                    <a:lumMod val="75000"/>
                  </a:schemeClr>
                </a:solidFill>
              </a:rPr>
              <a:t> </a:t>
            </a:r>
            <a:r>
              <a:rPr kumimoji="1" lang="en-US" altLang="zh-TW" sz="2400" dirty="0"/>
              <a:t>is not </a:t>
            </a:r>
            <a:r>
              <a:rPr kumimoji="1" lang="en-US" altLang="zh-TW" sz="2400" dirty="0" smtClean="0"/>
              <a:t>good.”</a:t>
            </a:r>
            <a:endParaRPr kumimoji="1" lang="zh-TW" altLang="en-US" sz="2400" dirty="0"/>
          </a:p>
        </p:txBody>
      </p:sp>
    </p:spTree>
    <p:extLst>
      <p:ext uri="{BB962C8B-B14F-4D97-AF65-F5344CB8AC3E}">
        <p14:creationId xmlns:p14="http://schemas.microsoft.com/office/powerpoint/2010/main" val="32272953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latin typeface="Rockwell"/>
                <a:cs typeface="Rockwell"/>
              </a:rPr>
              <a:t>Content Extraction</a:t>
            </a:r>
            <a:endParaRPr lang="zh-TW" altLang="en-US" dirty="0"/>
          </a:p>
        </p:txBody>
      </p:sp>
      <p:sp>
        <p:nvSpPr>
          <p:cNvPr id="3" name="內容版面配置區 2"/>
          <p:cNvSpPr>
            <a:spLocks noGrp="1"/>
          </p:cNvSpPr>
          <p:nvPr>
            <p:ph idx="1"/>
          </p:nvPr>
        </p:nvSpPr>
        <p:spPr>
          <a:xfrm>
            <a:off x="628650" y="1825625"/>
            <a:ext cx="7123430" cy="4351338"/>
          </a:xfrm>
        </p:spPr>
        <p:txBody>
          <a:bodyPr>
            <a:normAutofit/>
          </a:bodyPr>
          <a:lstStyle/>
          <a:p>
            <a:r>
              <a:rPr lang="en-US" altLang="zh-TW" sz="2400" dirty="0" smtClean="0"/>
              <a:t>For </a:t>
            </a:r>
            <a:r>
              <a:rPr lang="en-US" altLang="zh-TW" sz="2400" dirty="0"/>
              <a:t>example, </a:t>
            </a:r>
            <a:r>
              <a:rPr lang="en-US" altLang="zh-TW" sz="2400" dirty="0" smtClean="0"/>
              <a:t>a feature </a:t>
            </a:r>
            <a:r>
              <a:rPr lang="en-US" altLang="zh-TW" sz="2400" dirty="0"/>
              <a:t>expression from </a:t>
            </a:r>
            <a:r>
              <a:rPr lang="en-US" altLang="zh-TW" sz="2400" b="1" dirty="0"/>
              <a:t>L </a:t>
            </a:r>
            <a:r>
              <a:rPr lang="en-US" altLang="zh-TW" sz="2400" dirty="0"/>
              <a:t>(or </a:t>
            </a:r>
            <a:r>
              <a:rPr lang="en-US" altLang="zh-TW" sz="2400" b="1" dirty="0"/>
              <a:t>U</a:t>
            </a:r>
            <a:r>
              <a:rPr lang="en-US" altLang="zh-TW" sz="2400" dirty="0"/>
              <a:t>) </a:t>
            </a:r>
            <a:r>
              <a:rPr lang="en-US" altLang="zh-TW" sz="2400" dirty="0" smtClean="0"/>
              <a:t>is      </a:t>
            </a:r>
          </a:p>
          <a:p>
            <a:pPr marL="0" indent="0">
              <a:buNone/>
            </a:pPr>
            <a:r>
              <a:rPr lang="en-US" altLang="zh-TW" sz="2400" dirty="0" smtClean="0"/>
              <a:t>   </a:t>
            </a:r>
            <a:r>
              <a:rPr lang="en-US" altLang="zh-TW" sz="2400" b="1" dirty="0" smtClean="0"/>
              <a:t>v</a:t>
            </a:r>
            <a:r>
              <a:rPr lang="en-US" altLang="zh-TW" sz="2400" b="1" baseline="-25000" dirty="0" smtClean="0"/>
              <a:t>i</a:t>
            </a:r>
            <a:r>
              <a:rPr lang="en-US" altLang="zh-TW" sz="2400" dirty="0" smtClean="0"/>
              <a:t> =“</a:t>
            </a:r>
            <a:r>
              <a:rPr lang="en-US" altLang="zh-TW" sz="2400" dirty="0"/>
              <a:t>screen</a:t>
            </a:r>
            <a:r>
              <a:rPr lang="en-US" altLang="zh-TW" sz="2400" dirty="0" smtClean="0"/>
              <a:t>”</a:t>
            </a:r>
            <a:endParaRPr lang="en-US" altLang="zh-TW" sz="2400" i="1" dirty="0" smtClean="0"/>
          </a:p>
          <a:p>
            <a:pPr marL="342900" lvl="1" indent="0">
              <a:buNone/>
            </a:pPr>
            <a:r>
              <a:rPr lang="en-US" altLang="zh-TW" sz="2400" b="1" dirty="0"/>
              <a:t>s</a:t>
            </a:r>
            <a:r>
              <a:rPr lang="en-US" altLang="zh-TW" sz="2400" b="1" baseline="-25000" dirty="0"/>
              <a:t>i1</a:t>
            </a:r>
            <a:r>
              <a:rPr lang="en-US" altLang="zh-TW" sz="2400" dirty="0"/>
              <a:t> = “The LCD </a:t>
            </a:r>
            <a:r>
              <a:rPr lang="en-US" altLang="zh-TW" sz="2400" b="1" dirty="0"/>
              <a:t>screen </a:t>
            </a:r>
            <a:r>
              <a:rPr lang="en-US" altLang="zh-TW" sz="2400" dirty="0"/>
              <a:t>gives clear picture”.</a:t>
            </a:r>
          </a:p>
          <a:p>
            <a:pPr marL="342900" lvl="1" indent="0">
              <a:buNone/>
            </a:pPr>
            <a:r>
              <a:rPr lang="en-US" altLang="zh-TW" sz="2400" b="1" dirty="0" smtClean="0"/>
              <a:t>s</a:t>
            </a:r>
            <a:r>
              <a:rPr lang="en-US" altLang="zh-TW" sz="2400" b="1" baseline="-25000" dirty="0" smtClean="0"/>
              <a:t>i2</a:t>
            </a:r>
            <a:r>
              <a:rPr lang="en-US" altLang="zh-TW" sz="2400" dirty="0" smtClean="0"/>
              <a:t> </a:t>
            </a:r>
            <a:r>
              <a:rPr lang="en-US" altLang="zh-TW" sz="2400" dirty="0"/>
              <a:t>= “The </a:t>
            </a:r>
            <a:r>
              <a:rPr lang="en-US" altLang="zh-TW" sz="2400" b="1" dirty="0" smtClean="0"/>
              <a:t>screen </a:t>
            </a:r>
            <a:r>
              <a:rPr lang="en-US" altLang="zh-TW" sz="2400" dirty="0" smtClean="0"/>
              <a:t>is too small”</a:t>
            </a:r>
            <a:r>
              <a:rPr lang="en-US" altLang="zh-TW" sz="2400" dirty="0"/>
              <a:t>.</a:t>
            </a:r>
          </a:p>
          <a:p>
            <a:pPr marL="342900" lvl="1" indent="0">
              <a:buNone/>
            </a:pPr>
            <a:endParaRPr lang="en-US" altLang="zh-TW" sz="2400" dirty="0"/>
          </a:p>
          <a:p>
            <a:pPr marL="342900" lvl="1" indent="0">
              <a:buNone/>
            </a:pPr>
            <a:r>
              <a:rPr lang="en-US" altLang="zh-TW" sz="2400" b="1" dirty="0"/>
              <a:t>D</a:t>
            </a:r>
            <a:r>
              <a:rPr lang="en-US" altLang="zh-TW" sz="2400" b="1" baseline="-25000" dirty="0"/>
              <a:t>i</a:t>
            </a:r>
            <a:r>
              <a:rPr lang="en-US" altLang="zh-TW" sz="2400" dirty="0"/>
              <a:t> = </a:t>
            </a:r>
            <a:r>
              <a:rPr lang="en-US" altLang="zh-TW" sz="2400" dirty="0" smtClean="0"/>
              <a:t>{&lt;</a:t>
            </a:r>
            <a:r>
              <a:rPr lang="en-US" altLang="zh-TW" sz="2400" dirty="0"/>
              <a:t>LCD, screen, gives, clear</a:t>
            </a:r>
            <a:r>
              <a:rPr lang="en-US" altLang="zh-TW" sz="2400" dirty="0" smtClean="0"/>
              <a:t>&gt;, </a:t>
            </a:r>
            <a:r>
              <a:rPr lang="en-US" altLang="zh-TW" sz="2400" dirty="0" smtClean="0"/>
              <a:t>&lt;screen, small</a:t>
            </a:r>
            <a:r>
              <a:rPr lang="en-US" altLang="zh-TW" sz="2400" dirty="0" smtClean="0"/>
              <a:t>&gt;}</a:t>
            </a:r>
            <a:endParaRPr lang="en-US" altLang="zh-TW" sz="2400" dirty="0"/>
          </a:p>
        </p:txBody>
      </p:sp>
      <p:sp>
        <p:nvSpPr>
          <p:cNvPr id="4" name="文字方塊 3"/>
          <p:cNvSpPr txBox="1"/>
          <p:nvPr/>
        </p:nvSpPr>
        <p:spPr>
          <a:xfrm>
            <a:off x="5964969" y="732930"/>
            <a:ext cx="2293144" cy="646331"/>
          </a:xfrm>
          <a:prstGeom prst="rect">
            <a:avLst/>
          </a:prstGeom>
          <a:noFill/>
        </p:spPr>
        <p:txBody>
          <a:bodyPr wrap="square" rtlCol="0">
            <a:spAutoFit/>
          </a:bodyPr>
          <a:lstStyle/>
          <a:p>
            <a:pPr defTabSz="685800"/>
            <a:r>
              <a:rPr lang="en-US" altLang="zh-TW" dirty="0">
                <a:solidFill>
                  <a:prstClr val="black"/>
                </a:solidFill>
              </a:rPr>
              <a:t>Labeled Example </a:t>
            </a:r>
            <a:r>
              <a:rPr lang="en-US" altLang="zh-TW" b="1" dirty="0">
                <a:solidFill>
                  <a:prstClr val="black"/>
                </a:solidFill>
              </a:rPr>
              <a:t>L</a:t>
            </a:r>
          </a:p>
          <a:p>
            <a:pPr defTabSz="685800"/>
            <a:r>
              <a:rPr lang="en-US" altLang="zh-TW" dirty="0">
                <a:solidFill>
                  <a:prstClr val="black"/>
                </a:solidFill>
              </a:rPr>
              <a:t>Unlabeled Example </a:t>
            </a:r>
            <a:r>
              <a:rPr lang="en-US" altLang="zh-TW" b="1" dirty="0">
                <a:solidFill>
                  <a:prstClr val="black"/>
                </a:solidFill>
              </a:rPr>
              <a:t>U</a:t>
            </a:r>
            <a:r>
              <a:rPr lang="en-US" altLang="zh-TW" dirty="0">
                <a:solidFill>
                  <a:prstClr val="black"/>
                </a:solidFill>
              </a:rPr>
              <a:t>  </a:t>
            </a:r>
            <a:endParaRPr lang="zh-TW" altLang="en-US" dirty="0">
              <a:solidFill>
                <a:prstClr val="black"/>
              </a:solidFill>
            </a:endParaRPr>
          </a:p>
        </p:txBody>
      </p:sp>
      <p:sp>
        <p:nvSpPr>
          <p:cNvPr id="7" name="投影片編號版面配置區 4"/>
          <p:cNvSpPr txBox="1">
            <a:spLocks/>
          </p:cNvSpPr>
          <p:nvPr/>
        </p:nvSpPr>
        <p:spPr>
          <a:xfrm>
            <a:off x="6553200" y="6356350"/>
            <a:ext cx="2133600" cy="365125"/>
          </a:xfrm>
          <a:prstGeom prst="rect">
            <a:avLst/>
          </a:prstGeom>
        </p:spPr>
        <p:txBody>
          <a:bodyPr vert="horz" lIns="91440" tIns="45720" rIns="91440" bIns="45720" rtlCol="0" anchor="ctr"/>
          <a:lstStyle>
            <a:defPPr>
              <a:defRPr lang="zh-TW"/>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TW" sz="2400" b="1" dirty="0" smtClean="0"/>
              <a:t>28</a:t>
            </a:r>
            <a:endParaRPr kumimoji="1" lang="zh-TW" altLang="en-US" b="1" dirty="0"/>
          </a:p>
        </p:txBody>
      </p:sp>
    </p:spTree>
    <p:extLst>
      <p:ext uri="{BB962C8B-B14F-4D97-AF65-F5344CB8AC3E}">
        <p14:creationId xmlns:p14="http://schemas.microsoft.com/office/powerpoint/2010/main" val="19705448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latin typeface="Rockwell"/>
                <a:cs typeface="Rockwell"/>
              </a:rPr>
              <a:t>Semi-Supervised Learning using EM</a:t>
            </a:r>
            <a:endParaRPr lang="zh-TW" altLang="en-US" dirty="0"/>
          </a:p>
        </p:txBody>
      </p:sp>
      <p:pic>
        <p:nvPicPr>
          <p:cNvPr id="5" name="內容版面配置區 4"/>
          <p:cNvPicPr>
            <a:picLocks noGrp="1" noChangeAspect="1"/>
          </p:cNvPicPr>
          <p:nvPr>
            <p:ph idx="1"/>
          </p:nvPr>
        </p:nvPicPr>
        <p:blipFill>
          <a:blip r:embed="rId3"/>
          <a:stretch>
            <a:fillRect/>
          </a:stretch>
        </p:blipFill>
        <p:spPr>
          <a:xfrm>
            <a:off x="628650" y="1889169"/>
            <a:ext cx="5247217" cy="3995671"/>
          </a:xfrm>
          <a:prstGeom prst="rect">
            <a:avLst/>
          </a:prstGeom>
        </p:spPr>
      </p:pic>
      <p:sp>
        <p:nvSpPr>
          <p:cNvPr id="7" name="投影片編號版面配置區 4"/>
          <p:cNvSpPr txBox="1">
            <a:spLocks/>
          </p:cNvSpPr>
          <p:nvPr/>
        </p:nvSpPr>
        <p:spPr>
          <a:xfrm>
            <a:off x="6553200" y="6356350"/>
            <a:ext cx="2133600" cy="365125"/>
          </a:xfrm>
          <a:prstGeom prst="rect">
            <a:avLst/>
          </a:prstGeom>
        </p:spPr>
        <p:txBody>
          <a:bodyPr vert="horz" lIns="91440" tIns="45720" rIns="91440" bIns="45720" rtlCol="0" anchor="ctr"/>
          <a:lstStyle>
            <a:defPPr>
              <a:defRPr lang="zh-TW"/>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TW" sz="2400" b="1" dirty="0" smtClean="0"/>
              <a:t>29</a:t>
            </a:r>
            <a:endParaRPr kumimoji="1" lang="zh-TW" altLang="en-US" b="1" dirty="0"/>
          </a:p>
        </p:txBody>
      </p:sp>
      <p:sp>
        <p:nvSpPr>
          <p:cNvPr id="8" name="矩形 7"/>
          <p:cNvSpPr/>
          <p:nvPr/>
        </p:nvSpPr>
        <p:spPr>
          <a:xfrm>
            <a:off x="2385767" y="2588271"/>
            <a:ext cx="2914366" cy="203532"/>
          </a:xfrm>
          <a:prstGeom prst="rect">
            <a:avLst/>
          </a:prstGeom>
          <a:noFill/>
          <a:ln w="12700" cmpd="sng"/>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zh-TW" altLang="en-US"/>
          </a:p>
        </p:txBody>
      </p:sp>
      <p:sp>
        <p:nvSpPr>
          <p:cNvPr id="9" name="矩形 8"/>
          <p:cNvSpPr/>
          <p:nvPr/>
        </p:nvSpPr>
        <p:spPr>
          <a:xfrm>
            <a:off x="2284167" y="4589696"/>
            <a:ext cx="3066765" cy="203532"/>
          </a:xfrm>
          <a:prstGeom prst="rect">
            <a:avLst/>
          </a:prstGeom>
          <a:noFill/>
          <a:ln w="12700" cmpd="sng"/>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128871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p:cNvPicPr>
            <a:picLocks noGrp="1" noChangeAspect="1"/>
          </p:cNvPicPr>
          <p:nvPr>
            <p:ph idx="1"/>
          </p:nvPr>
        </p:nvPicPr>
        <p:blipFill>
          <a:blip r:embed="rId3"/>
          <a:stretch>
            <a:fillRect/>
          </a:stretch>
        </p:blipFill>
        <p:spPr>
          <a:xfrm>
            <a:off x="290240" y="19357"/>
            <a:ext cx="6717172" cy="7582524"/>
          </a:xfrm>
          <a:prstGeom prst="rect">
            <a:avLst/>
          </a:prstGeom>
        </p:spPr>
      </p:pic>
      <p:sp>
        <p:nvSpPr>
          <p:cNvPr id="5" name="投影片編號版面配置區 4"/>
          <p:cNvSpPr>
            <a:spLocks noGrp="1"/>
          </p:cNvSpPr>
          <p:nvPr>
            <p:ph type="sldNum" sz="quarter" idx="12"/>
          </p:nvPr>
        </p:nvSpPr>
        <p:spPr/>
        <p:txBody>
          <a:bodyPr/>
          <a:lstStyle/>
          <a:p>
            <a:r>
              <a:rPr kumimoji="1" lang="en-US" altLang="zh-TW" sz="2400" dirty="0" smtClean="0"/>
              <a:t>3</a:t>
            </a:r>
            <a:endParaRPr kumimoji="1" lang="zh-TW" altLang="en-US" sz="2400" dirty="0"/>
          </a:p>
        </p:txBody>
      </p:sp>
      <p:sp>
        <p:nvSpPr>
          <p:cNvPr id="3" name="文字方塊 2"/>
          <p:cNvSpPr txBox="1"/>
          <p:nvPr/>
        </p:nvSpPr>
        <p:spPr>
          <a:xfrm>
            <a:off x="4521199" y="6373434"/>
            <a:ext cx="3845859" cy="369332"/>
          </a:xfrm>
          <a:prstGeom prst="rect">
            <a:avLst/>
          </a:prstGeom>
          <a:noFill/>
        </p:spPr>
        <p:txBody>
          <a:bodyPr wrap="square" rtlCol="0">
            <a:spAutoFit/>
          </a:bodyPr>
          <a:lstStyle/>
          <a:p>
            <a:r>
              <a:rPr kumimoji="1" lang="en-US" altLang="zh-TW" dirty="0"/>
              <a:t>https://www.google.com/shopping/</a:t>
            </a:r>
            <a:endParaRPr kumimoji="1" lang="zh-TW" altLang="en-US" dirty="0"/>
          </a:p>
        </p:txBody>
      </p:sp>
    </p:spTree>
    <p:extLst>
      <p:ext uri="{BB962C8B-B14F-4D97-AF65-F5344CB8AC3E}">
        <p14:creationId xmlns:p14="http://schemas.microsoft.com/office/powerpoint/2010/main" val="30307896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latin typeface="Rockwell"/>
                <a:cs typeface="Rockwell"/>
              </a:rPr>
              <a:t>Semi-Supervised Learning using EM</a:t>
            </a:r>
            <a:endParaRPr lang="zh-TW" altLang="en-US" dirty="0"/>
          </a:p>
        </p:txBody>
      </p:sp>
      <p:sp>
        <p:nvSpPr>
          <p:cNvPr id="3" name="內容版面配置區 2"/>
          <p:cNvSpPr>
            <a:spLocks noGrp="1"/>
          </p:cNvSpPr>
          <p:nvPr>
            <p:ph idx="1"/>
          </p:nvPr>
        </p:nvSpPr>
        <p:spPr>
          <a:xfrm>
            <a:off x="628649" y="1825625"/>
            <a:ext cx="8224793" cy="4351338"/>
          </a:xfrm>
        </p:spPr>
        <p:txBody>
          <a:bodyPr>
            <a:normAutofit/>
          </a:bodyPr>
          <a:lstStyle/>
          <a:p>
            <a:r>
              <a:rPr lang="en-US" altLang="zh-TW" sz="2400" dirty="0"/>
              <a:t>Distributional information is critical for finding domain </a:t>
            </a:r>
            <a:r>
              <a:rPr lang="en-US" altLang="zh-TW" sz="2400" dirty="0" smtClean="0"/>
              <a:t>synonyms because </a:t>
            </a:r>
            <a:r>
              <a:rPr lang="en-US" altLang="zh-TW" sz="2400" dirty="0"/>
              <a:t>it gives the domain context</a:t>
            </a:r>
            <a:r>
              <a:rPr lang="en-US" altLang="zh-TW" sz="2400" dirty="0" smtClean="0"/>
              <a:t>.</a:t>
            </a:r>
          </a:p>
          <a:p>
            <a:endParaRPr lang="en-US" altLang="zh-TW" sz="2400" dirty="0" smtClean="0"/>
          </a:p>
          <a:p>
            <a:r>
              <a:rPr lang="en-US" altLang="zh-TW" sz="2400" dirty="0" smtClean="0"/>
              <a:t>The approach </a:t>
            </a:r>
            <a:r>
              <a:rPr lang="en-US" altLang="zh-TW" sz="2400" dirty="0"/>
              <a:t>is </a:t>
            </a:r>
            <a:r>
              <a:rPr lang="en-US" altLang="zh-TW" sz="2400" dirty="0" smtClean="0"/>
              <a:t>able to </a:t>
            </a:r>
            <a:r>
              <a:rPr lang="en-US" altLang="zh-TW" sz="2400" b="1" dirty="0" smtClean="0"/>
              <a:t>explore both</a:t>
            </a:r>
            <a:r>
              <a:rPr lang="en-US" altLang="zh-TW" sz="2400" b="1" dirty="0"/>
              <a:t> domain </a:t>
            </a:r>
            <a:r>
              <a:rPr lang="en-US" altLang="zh-TW" sz="2400" b="1" dirty="0" smtClean="0"/>
              <a:t>independent </a:t>
            </a:r>
            <a:r>
              <a:rPr lang="en-US" altLang="zh-TW" sz="2400" b="1" dirty="0" smtClean="0">
                <a:solidFill>
                  <a:schemeClr val="accent1"/>
                </a:solidFill>
              </a:rPr>
              <a:t>(</a:t>
            </a:r>
            <a:r>
              <a:rPr lang="en-US" altLang="zh-TW" sz="2400" b="1" dirty="0">
                <a:solidFill>
                  <a:schemeClr val="accent1"/>
                </a:solidFill>
              </a:rPr>
              <a:t>pre-existing </a:t>
            </a:r>
            <a:r>
              <a:rPr lang="en-US" altLang="zh-TW" sz="2400" b="1" dirty="0" smtClean="0">
                <a:solidFill>
                  <a:schemeClr val="accent1"/>
                </a:solidFill>
              </a:rPr>
              <a:t>knowledge) </a:t>
            </a:r>
            <a:r>
              <a:rPr lang="en-US" altLang="zh-TW" sz="2400" b="1" dirty="0"/>
              <a:t>and domain </a:t>
            </a:r>
            <a:r>
              <a:rPr lang="en-US" altLang="zh-TW" sz="2400" b="1" dirty="0" smtClean="0"/>
              <a:t>dependent </a:t>
            </a:r>
            <a:r>
              <a:rPr lang="en-US" altLang="zh-TW" sz="2400" b="1" dirty="0" smtClean="0">
                <a:solidFill>
                  <a:schemeClr val="accent1"/>
                </a:solidFill>
              </a:rPr>
              <a:t>(distributional information)</a:t>
            </a:r>
            <a:r>
              <a:rPr lang="en-US" altLang="zh-TW" sz="2400" dirty="0" smtClean="0"/>
              <a:t>.</a:t>
            </a:r>
          </a:p>
          <a:p>
            <a:endParaRPr lang="en-US" altLang="zh-TW" sz="2400" dirty="0"/>
          </a:p>
        </p:txBody>
      </p:sp>
      <p:sp>
        <p:nvSpPr>
          <p:cNvPr id="6" name="投影片編號版面配置區 4"/>
          <p:cNvSpPr txBox="1">
            <a:spLocks/>
          </p:cNvSpPr>
          <p:nvPr/>
        </p:nvSpPr>
        <p:spPr>
          <a:xfrm>
            <a:off x="6553200" y="6356350"/>
            <a:ext cx="2133600" cy="365125"/>
          </a:xfrm>
          <a:prstGeom prst="rect">
            <a:avLst/>
          </a:prstGeom>
        </p:spPr>
        <p:txBody>
          <a:bodyPr vert="horz" lIns="91440" tIns="45720" rIns="91440" bIns="45720" rtlCol="0" anchor="ctr"/>
          <a:lstStyle>
            <a:defPPr>
              <a:defRPr lang="zh-TW"/>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TW" sz="2400" b="1" dirty="0" smtClean="0"/>
              <a:t>30</a:t>
            </a:r>
            <a:endParaRPr kumimoji="1" lang="zh-TW" altLang="en-US" b="1" dirty="0"/>
          </a:p>
        </p:txBody>
      </p:sp>
      <p:sp>
        <p:nvSpPr>
          <p:cNvPr id="5" name="弧形 10"/>
          <p:cNvSpPr/>
          <p:nvPr/>
        </p:nvSpPr>
        <p:spPr>
          <a:xfrm rot="19855893">
            <a:off x="1817794" y="4836256"/>
            <a:ext cx="1111430" cy="977244"/>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endParaRPr lang="zh-TW" altLang="en-US" sz="1350">
              <a:solidFill>
                <a:prstClr val="black"/>
              </a:solidFill>
            </a:endParaRPr>
          </a:p>
        </p:txBody>
      </p:sp>
      <p:sp>
        <p:nvSpPr>
          <p:cNvPr id="7" name="橢圓 6"/>
          <p:cNvSpPr/>
          <p:nvPr/>
        </p:nvSpPr>
        <p:spPr>
          <a:xfrm>
            <a:off x="2816405" y="4857751"/>
            <a:ext cx="280220" cy="2503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TW" altLang="en-US" sz="1350">
              <a:solidFill>
                <a:srgbClr val="FF0000"/>
              </a:solidFill>
            </a:endParaRPr>
          </a:p>
        </p:txBody>
      </p:sp>
      <p:sp>
        <p:nvSpPr>
          <p:cNvPr id="8" name="橢圓 7"/>
          <p:cNvSpPr/>
          <p:nvPr/>
        </p:nvSpPr>
        <p:spPr>
          <a:xfrm>
            <a:off x="1920902" y="4732553"/>
            <a:ext cx="280220" cy="2503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TW" altLang="en-US" sz="1350">
              <a:solidFill>
                <a:srgbClr val="FF0000"/>
              </a:solidFill>
            </a:endParaRPr>
          </a:p>
        </p:txBody>
      </p:sp>
      <p:sp>
        <p:nvSpPr>
          <p:cNvPr id="9" name="文字方塊 8"/>
          <p:cNvSpPr txBox="1"/>
          <p:nvPr/>
        </p:nvSpPr>
        <p:spPr>
          <a:xfrm>
            <a:off x="1015004" y="4982949"/>
            <a:ext cx="1493760" cy="400110"/>
          </a:xfrm>
          <a:prstGeom prst="rect">
            <a:avLst/>
          </a:prstGeom>
          <a:noFill/>
        </p:spPr>
        <p:txBody>
          <a:bodyPr wrap="square" rtlCol="0">
            <a:spAutoFit/>
          </a:bodyPr>
          <a:lstStyle/>
          <a:p>
            <a:pPr defTabSz="685800"/>
            <a:r>
              <a:rPr lang="en-US" altLang="zh-TW" sz="2000" dirty="0" smtClean="0">
                <a:solidFill>
                  <a:prstClr val="black"/>
                </a:solidFill>
              </a:rPr>
              <a:t>appearance</a:t>
            </a:r>
            <a:endParaRPr lang="zh-TW" altLang="en-US" sz="2000" dirty="0">
              <a:solidFill>
                <a:prstClr val="black"/>
              </a:solidFill>
            </a:endParaRPr>
          </a:p>
        </p:txBody>
      </p:sp>
      <p:sp>
        <p:nvSpPr>
          <p:cNvPr id="10" name="文字方塊 9"/>
          <p:cNvSpPr txBox="1"/>
          <p:nvPr/>
        </p:nvSpPr>
        <p:spPr>
          <a:xfrm>
            <a:off x="2956515" y="5064904"/>
            <a:ext cx="1073406" cy="400110"/>
          </a:xfrm>
          <a:prstGeom prst="rect">
            <a:avLst/>
          </a:prstGeom>
          <a:noFill/>
        </p:spPr>
        <p:txBody>
          <a:bodyPr wrap="square" rtlCol="0">
            <a:spAutoFit/>
          </a:bodyPr>
          <a:lstStyle/>
          <a:p>
            <a:pPr defTabSz="685800"/>
            <a:r>
              <a:rPr lang="en-US" altLang="zh-TW" sz="2000" dirty="0"/>
              <a:t>design </a:t>
            </a:r>
            <a:endParaRPr lang="zh-TW" altLang="en-US" sz="2000" dirty="0">
              <a:solidFill>
                <a:prstClr val="black"/>
              </a:solidFill>
            </a:endParaRPr>
          </a:p>
        </p:txBody>
      </p:sp>
    </p:spTree>
    <p:extLst>
      <p:ext uri="{BB962C8B-B14F-4D97-AF65-F5344CB8AC3E}">
        <p14:creationId xmlns:p14="http://schemas.microsoft.com/office/powerpoint/2010/main" val="259261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kumimoji="1" lang="en-US" altLang="zh-TW" dirty="0" smtClean="0">
                <a:latin typeface="Rockwell"/>
                <a:cs typeface="Rockwell"/>
              </a:rPr>
              <a:t>Evaluation – Dataset </a:t>
            </a:r>
            <a:endParaRPr kumimoji="1" lang="zh-TW" altLang="en-US" dirty="0">
              <a:latin typeface="Rockwell"/>
              <a:cs typeface="Rockwell"/>
            </a:endParaRPr>
          </a:p>
        </p:txBody>
      </p:sp>
      <p:sp>
        <p:nvSpPr>
          <p:cNvPr id="3" name="內容版面配置區 2"/>
          <p:cNvSpPr>
            <a:spLocks noGrp="1"/>
          </p:cNvSpPr>
          <p:nvPr>
            <p:ph idx="1"/>
          </p:nvPr>
        </p:nvSpPr>
        <p:spPr>
          <a:xfrm>
            <a:off x="628650" y="1825625"/>
            <a:ext cx="7733030" cy="4351338"/>
          </a:xfrm>
        </p:spPr>
        <p:txBody>
          <a:bodyPr>
            <a:normAutofit/>
          </a:bodyPr>
          <a:lstStyle/>
          <a:p>
            <a:r>
              <a:rPr lang="en-US" altLang="zh-TW" sz="2400" dirty="0" smtClean="0"/>
              <a:t>Data Sets: Home theater(H</a:t>
            </a:r>
            <a:r>
              <a:rPr lang="en-US" altLang="zh-TW" sz="2400" dirty="0"/>
              <a:t>), Insurance (I), Mattress (M), Car (C) and Vacuum (V).</a:t>
            </a:r>
            <a:endParaRPr lang="zh-TW" altLang="en-US" sz="2400" dirty="0"/>
          </a:p>
        </p:txBody>
      </p:sp>
      <p:pic>
        <p:nvPicPr>
          <p:cNvPr id="4" name="圖片 3"/>
          <p:cNvPicPr>
            <a:picLocks noChangeAspect="1"/>
          </p:cNvPicPr>
          <p:nvPr/>
        </p:nvPicPr>
        <p:blipFill>
          <a:blip r:embed="rId3"/>
          <a:stretch>
            <a:fillRect/>
          </a:stretch>
        </p:blipFill>
        <p:spPr>
          <a:xfrm>
            <a:off x="1289273" y="3232851"/>
            <a:ext cx="6565454" cy="2387437"/>
          </a:xfrm>
          <a:prstGeom prst="rect">
            <a:avLst/>
          </a:prstGeom>
        </p:spPr>
      </p:pic>
      <p:sp>
        <p:nvSpPr>
          <p:cNvPr id="7" name="投影片編號版面配置區 4"/>
          <p:cNvSpPr txBox="1">
            <a:spLocks/>
          </p:cNvSpPr>
          <p:nvPr/>
        </p:nvSpPr>
        <p:spPr>
          <a:xfrm>
            <a:off x="6553200" y="6356350"/>
            <a:ext cx="2133600" cy="365125"/>
          </a:xfrm>
          <a:prstGeom prst="rect">
            <a:avLst/>
          </a:prstGeom>
        </p:spPr>
        <p:txBody>
          <a:bodyPr vert="horz" lIns="91440" tIns="45720" rIns="91440" bIns="45720" rtlCol="0" anchor="ctr"/>
          <a:lstStyle>
            <a:defPPr>
              <a:defRPr lang="zh-TW"/>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TW" sz="2400" b="1" dirty="0" smtClean="0"/>
              <a:t>31</a:t>
            </a:r>
            <a:endParaRPr kumimoji="1" lang="zh-TW" altLang="en-US" b="1" dirty="0"/>
          </a:p>
        </p:txBody>
      </p:sp>
    </p:spTree>
    <p:extLst>
      <p:ext uri="{BB962C8B-B14F-4D97-AF65-F5344CB8AC3E}">
        <p14:creationId xmlns:p14="http://schemas.microsoft.com/office/powerpoint/2010/main" val="26065975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kumimoji="1" lang="en-US" altLang="zh-TW" dirty="0" smtClean="0">
                <a:latin typeface="Rockwell"/>
                <a:cs typeface="Rockwell"/>
              </a:rPr>
              <a:t>Evaluation – Evaluation Measures</a:t>
            </a:r>
            <a:endParaRPr kumimoji="1" lang="zh-TW" altLang="en-US" dirty="0">
              <a:latin typeface="Rockwell"/>
              <a:cs typeface="Rockwell"/>
            </a:endParaRPr>
          </a:p>
        </p:txBody>
      </p:sp>
      <p:pic>
        <p:nvPicPr>
          <p:cNvPr id="5" name="圖片 4"/>
          <p:cNvPicPr>
            <a:picLocks noChangeAspect="1"/>
          </p:cNvPicPr>
          <p:nvPr/>
        </p:nvPicPr>
        <p:blipFill rotWithShape="1">
          <a:blip r:embed="rId3"/>
          <a:srcRect r="9389" b="74803"/>
          <a:stretch/>
        </p:blipFill>
        <p:spPr>
          <a:xfrm>
            <a:off x="455924" y="1690689"/>
            <a:ext cx="6859146" cy="880897"/>
          </a:xfrm>
          <a:prstGeom prst="rect">
            <a:avLst/>
          </a:prstGeom>
        </p:spPr>
      </p:pic>
      <p:sp>
        <p:nvSpPr>
          <p:cNvPr id="7" name="投影片編號版面配置區 4"/>
          <p:cNvSpPr txBox="1">
            <a:spLocks/>
          </p:cNvSpPr>
          <p:nvPr/>
        </p:nvSpPr>
        <p:spPr>
          <a:xfrm>
            <a:off x="6553200" y="6356350"/>
            <a:ext cx="2133600" cy="365125"/>
          </a:xfrm>
          <a:prstGeom prst="rect">
            <a:avLst/>
          </a:prstGeom>
        </p:spPr>
        <p:txBody>
          <a:bodyPr vert="horz" lIns="91440" tIns="45720" rIns="91440" bIns="45720" rtlCol="0" anchor="ctr"/>
          <a:lstStyle>
            <a:defPPr>
              <a:defRPr lang="zh-TW"/>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TW" sz="2400" b="1" dirty="0" smtClean="0"/>
              <a:t>32</a:t>
            </a:r>
            <a:endParaRPr kumimoji="1" lang="zh-TW" altLang="en-US" b="1" dirty="0"/>
          </a:p>
        </p:txBody>
      </p:sp>
      <p:pic>
        <p:nvPicPr>
          <p:cNvPr id="6" name="圖片 5"/>
          <p:cNvPicPr>
            <a:picLocks noChangeAspect="1"/>
          </p:cNvPicPr>
          <p:nvPr/>
        </p:nvPicPr>
        <p:blipFill rotWithShape="1">
          <a:blip r:embed="rId3"/>
          <a:srcRect t="49220" r="13421" b="28724"/>
          <a:stretch/>
        </p:blipFill>
        <p:spPr>
          <a:xfrm>
            <a:off x="455924" y="2627050"/>
            <a:ext cx="6460456" cy="760119"/>
          </a:xfrm>
          <a:prstGeom prst="rect">
            <a:avLst/>
          </a:prstGeom>
        </p:spPr>
      </p:pic>
      <p:pic>
        <p:nvPicPr>
          <p:cNvPr id="4" name="圖片 3" descr="img139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1833" y="3723050"/>
            <a:ext cx="6960335" cy="2891793"/>
          </a:xfrm>
          <a:prstGeom prst="rect">
            <a:avLst/>
          </a:prstGeom>
        </p:spPr>
      </p:pic>
    </p:spTree>
    <p:extLst>
      <p:ext uri="{BB962C8B-B14F-4D97-AF65-F5344CB8AC3E}">
        <p14:creationId xmlns:p14="http://schemas.microsoft.com/office/powerpoint/2010/main" val="40299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latin typeface="Rockwell"/>
                <a:cs typeface="Rockwell"/>
              </a:rPr>
              <a:t>Evaluation – Methods </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3"/>
          <a:stretch>
            <a:fillRect/>
          </a:stretch>
        </p:blipFill>
        <p:spPr>
          <a:xfrm>
            <a:off x="-120618" y="1690690"/>
            <a:ext cx="9338641" cy="3874888"/>
          </a:xfrm>
          <a:prstGeom prst="rect">
            <a:avLst/>
          </a:prstGeom>
        </p:spPr>
      </p:pic>
      <p:sp>
        <p:nvSpPr>
          <p:cNvPr id="7" name="投影片編號版面配置區 4"/>
          <p:cNvSpPr txBox="1">
            <a:spLocks/>
          </p:cNvSpPr>
          <p:nvPr/>
        </p:nvSpPr>
        <p:spPr>
          <a:xfrm>
            <a:off x="6553200" y="6356350"/>
            <a:ext cx="2133600" cy="365125"/>
          </a:xfrm>
          <a:prstGeom prst="rect">
            <a:avLst/>
          </a:prstGeom>
        </p:spPr>
        <p:txBody>
          <a:bodyPr vert="horz" lIns="91440" tIns="45720" rIns="91440" bIns="45720" rtlCol="0" anchor="ctr"/>
          <a:lstStyle>
            <a:defPPr>
              <a:defRPr lang="zh-TW"/>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TW" sz="2400" b="1" dirty="0" smtClean="0"/>
              <a:t>33</a:t>
            </a:r>
            <a:endParaRPr kumimoji="1" lang="zh-TW" altLang="en-US" b="1" dirty="0"/>
          </a:p>
        </p:txBody>
      </p:sp>
      <p:sp>
        <p:nvSpPr>
          <p:cNvPr id="5" name="矩形 4"/>
          <p:cNvSpPr/>
          <p:nvPr/>
        </p:nvSpPr>
        <p:spPr>
          <a:xfrm>
            <a:off x="-120618" y="2459475"/>
            <a:ext cx="9264618" cy="1296000"/>
          </a:xfrm>
          <a:prstGeom prst="rect">
            <a:avLst/>
          </a:prstGeom>
          <a:noFill/>
          <a:ln w="38100" cmpd="sng">
            <a:solidFill>
              <a:schemeClr val="accent6">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zh-TW" altLang="en-US"/>
          </a:p>
        </p:txBody>
      </p:sp>
      <p:sp>
        <p:nvSpPr>
          <p:cNvPr id="8" name="矩形 7"/>
          <p:cNvSpPr/>
          <p:nvPr/>
        </p:nvSpPr>
        <p:spPr>
          <a:xfrm>
            <a:off x="-115594" y="3793702"/>
            <a:ext cx="9264618" cy="396000"/>
          </a:xfrm>
          <a:prstGeom prst="rect">
            <a:avLst/>
          </a:prstGeom>
          <a:noFill/>
          <a:ln w="38100" cmpd="sng">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zh-TW" altLang="en-US"/>
          </a:p>
        </p:txBody>
      </p:sp>
      <p:sp>
        <p:nvSpPr>
          <p:cNvPr id="9" name="矩形 8"/>
          <p:cNvSpPr/>
          <p:nvPr/>
        </p:nvSpPr>
        <p:spPr>
          <a:xfrm>
            <a:off x="-104541" y="5283682"/>
            <a:ext cx="9264618" cy="219815"/>
          </a:xfrm>
          <a:prstGeom prst="rect">
            <a:avLst/>
          </a:prstGeom>
          <a:noFill/>
          <a:ln w="38100" cmpd="sng">
            <a:solidFill>
              <a:srgbClr val="FF403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24537147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solidFill>
                  <a:srgbClr val="000000"/>
                </a:solidFill>
                <a:latin typeface="Rockwell"/>
                <a:cs typeface="Rockwell"/>
              </a:rPr>
              <a:t>Evaluation – Number of Merges (k)</a:t>
            </a:r>
            <a:endParaRPr lang="zh-TW" altLang="en-US" dirty="0">
              <a:solidFill>
                <a:srgbClr val="000000"/>
              </a:solidFill>
            </a:endParaRP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384" y="1604725"/>
            <a:ext cx="3329777" cy="4335351"/>
          </a:xfrm>
          <a:prstGeom prst="rect">
            <a:avLst/>
          </a:prstGeom>
        </p:spPr>
      </p:pic>
      <p:sp>
        <p:nvSpPr>
          <p:cNvPr id="7" name="投影片編號版面配置區 4"/>
          <p:cNvSpPr txBox="1">
            <a:spLocks/>
          </p:cNvSpPr>
          <p:nvPr/>
        </p:nvSpPr>
        <p:spPr>
          <a:xfrm>
            <a:off x="6553200" y="6356350"/>
            <a:ext cx="2133600" cy="365125"/>
          </a:xfrm>
          <a:prstGeom prst="rect">
            <a:avLst/>
          </a:prstGeom>
        </p:spPr>
        <p:txBody>
          <a:bodyPr vert="horz" lIns="91440" tIns="45720" rIns="91440" bIns="45720" rtlCol="0" anchor="ctr"/>
          <a:lstStyle>
            <a:defPPr>
              <a:defRPr lang="zh-TW"/>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TW" sz="2400" b="1" dirty="0" smtClean="0"/>
              <a:t>34</a:t>
            </a:r>
            <a:endParaRPr kumimoji="1" lang="zh-TW" altLang="en-US" b="1" dirty="0"/>
          </a:p>
        </p:txBody>
      </p:sp>
      <p:sp>
        <p:nvSpPr>
          <p:cNvPr id="10" name="矩形 9"/>
          <p:cNvSpPr/>
          <p:nvPr/>
        </p:nvSpPr>
        <p:spPr>
          <a:xfrm>
            <a:off x="1708642" y="1721173"/>
            <a:ext cx="465598" cy="3887995"/>
          </a:xfrm>
          <a:prstGeom prst="rect">
            <a:avLst/>
          </a:prstGeom>
          <a:noFill/>
          <a:ln w="38100" cmpd="sng">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6241198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b="1" dirty="0" smtClean="0">
                <a:solidFill>
                  <a:srgbClr val="000000"/>
                </a:solidFill>
                <a:latin typeface="Rockwell"/>
                <a:cs typeface="Rockwell"/>
              </a:rPr>
              <a:t>Conclusions</a:t>
            </a:r>
            <a:endParaRPr lang="zh-TW" altLang="en-US" dirty="0"/>
          </a:p>
        </p:txBody>
      </p:sp>
      <p:sp>
        <p:nvSpPr>
          <p:cNvPr id="3" name="內容版面配置區 2"/>
          <p:cNvSpPr>
            <a:spLocks noGrp="1"/>
          </p:cNvSpPr>
          <p:nvPr>
            <p:ph idx="1"/>
          </p:nvPr>
        </p:nvSpPr>
        <p:spPr>
          <a:xfrm>
            <a:off x="628650" y="1825625"/>
            <a:ext cx="8190230" cy="4351338"/>
          </a:xfrm>
        </p:spPr>
        <p:txBody>
          <a:bodyPr>
            <a:normAutofit/>
          </a:bodyPr>
          <a:lstStyle/>
          <a:p>
            <a:r>
              <a:rPr lang="en-US" altLang="zh-TW" sz="2400" dirty="0"/>
              <a:t>The problem solved in this paper is </a:t>
            </a:r>
            <a:r>
              <a:rPr lang="en-US" altLang="zh-TW" sz="2400" b="1" dirty="0">
                <a:solidFill>
                  <a:srgbClr val="FF0000"/>
                </a:solidFill>
              </a:rPr>
              <a:t>semi-supervised learning </a:t>
            </a:r>
            <a:r>
              <a:rPr lang="en-US" altLang="zh-TW" sz="2400" dirty="0"/>
              <a:t>task but without asking the user to label any training examples.</a:t>
            </a:r>
          </a:p>
          <a:p>
            <a:r>
              <a:rPr lang="en-US" altLang="zh-TW" sz="2400" dirty="0"/>
              <a:t>An EM algorithm based on naïve Bayesian classification is adapted to solve the problem, which </a:t>
            </a:r>
            <a:r>
              <a:rPr lang="en-US" altLang="zh-TW" sz="2400" b="1" dirty="0">
                <a:solidFill>
                  <a:srgbClr val="FF0000"/>
                </a:solidFill>
              </a:rPr>
              <a:t>allows EM to re-assign classes </a:t>
            </a:r>
            <a:r>
              <a:rPr lang="en-US" altLang="zh-TW" sz="2400" dirty="0"/>
              <a:t>of the labeled examples to different classes. </a:t>
            </a:r>
          </a:p>
          <a:p>
            <a:r>
              <a:rPr lang="en-US" altLang="zh-TW" sz="2400" dirty="0"/>
              <a:t>They propose two </a:t>
            </a:r>
            <a:r>
              <a:rPr lang="en-US" altLang="zh-TW" sz="2400" b="1" dirty="0">
                <a:solidFill>
                  <a:srgbClr val="FF0000"/>
                </a:solidFill>
              </a:rPr>
              <a:t>soft constraints </a:t>
            </a:r>
            <a:r>
              <a:rPr lang="en-US" altLang="zh-TW" sz="2400" dirty="0"/>
              <a:t>to help label some examples and one piece of pre-existing natural language knowledge to extract more discriminative distributional context for the augmented EM. </a:t>
            </a:r>
          </a:p>
          <a:p>
            <a:pPr marL="0" indent="0">
              <a:buNone/>
            </a:pPr>
            <a:endParaRPr lang="zh-TW" altLang="en-US" sz="2400" dirty="0"/>
          </a:p>
          <a:p>
            <a:endParaRPr lang="zh-TW" altLang="en-US" sz="2400" dirty="0"/>
          </a:p>
        </p:txBody>
      </p:sp>
      <p:sp>
        <p:nvSpPr>
          <p:cNvPr id="6" name="投影片編號版面配置區 4"/>
          <p:cNvSpPr txBox="1">
            <a:spLocks/>
          </p:cNvSpPr>
          <p:nvPr/>
        </p:nvSpPr>
        <p:spPr>
          <a:xfrm>
            <a:off x="6553200" y="6356350"/>
            <a:ext cx="2133600" cy="365125"/>
          </a:xfrm>
          <a:prstGeom prst="rect">
            <a:avLst/>
          </a:prstGeom>
        </p:spPr>
        <p:txBody>
          <a:bodyPr vert="horz" lIns="91440" tIns="45720" rIns="91440" bIns="45720" rtlCol="0" anchor="ctr"/>
          <a:lstStyle>
            <a:defPPr>
              <a:defRPr lang="zh-TW"/>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TW" sz="2400" b="1" dirty="0" smtClean="0"/>
              <a:t>35</a:t>
            </a:r>
            <a:endParaRPr kumimoji="1" lang="zh-TW" altLang="en-US" b="1" dirty="0"/>
          </a:p>
        </p:txBody>
      </p:sp>
    </p:spTree>
    <p:extLst>
      <p:ext uri="{BB962C8B-B14F-4D97-AF65-F5344CB8AC3E}">
        <p14:creationId xmlns:p14="http://schemas.microsoft.com/office/powerpoint/2010/main" val="3030053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b="1" dirty="0" smtClean="0">
                <a:solidFill>
                  <a:srgbClr val="000000"/>
                </a:solidFill>
                <a:latin typeface="Rockwell"/>
                <a:cs typeface="Rockwell"/>
              </a:rPr>
              <a:t>Comments - pros</a:t>
            </a:r>
            <a:endParaRPr lang="zh-TW" altLang="en-US" dirty="0"/>
          </a:p>
        </p:txBody>
      </p:sp>
      <p:sp>
        <p:nvSpPr>
          <p:cNvPr id="8" name="投影片編號版面配置區 4"/>
          <p:cNvSpPr txBox="1">
            <a:spLocks/>
          </p:cNvSpPr>
          <p:nvPr/>
        </p:nvSpPr>
        <p:spPr>
          <a:xfrm>
            <a:off x="6553200" y="6356350"/>
            <a:ext cx="2133600" cy="365125"/>
          </a:xfrm>
          <a:prstGeom prst="rect">
            <a:avLst/>
          </a:prstGeom>
        </p:spPr>
        <p:txBody>
          <a:bodyPr vert="horz" lIns="91440" tIns="45720" rIns="91440" bIns="45720" rtlCol="0" anchor="ctr"/>
          <a:lstStyle>
            <a:defPPr>
              <a:defRPr lang="zh-TW"/>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TW" sz="2400" b="1" dirty="0" smtClean="0"/>
              <a:t>36</a:t>
            </a:r>
            <a:endParaRPr kumimoji="1" lang="zh-TW" altLang="en-US" b="1" dirty="0"/>
          </a:p>
        </p:txBody>
      </p:sp>
      <p:sp>
        <p:nvSpPr>
          <p:cNvPr id="4" name="內容版面配置區 3"/>
          <p:cNvSpPr>
            <a:spLocks noGrp="1"/>
          </p:cNvSpPr>
          <p:nvPr>
            <p:ph idx="1"/>
          </p:nvPr>
        </p:nvSpPr>
        <p:spPr>
          <a:xfrm>
            <a:off x="628650" y="1931538"/>
            <a:ext cx="7886700" cy="4351338"/>
          </a:xfrm>
        </p:spPr>
        <p:txBody>
          <a:bodyPr>
            <a:normAutofit/>
          </a:bodyPr>
          <a:lstStyle/>
          <a:p>
            <a:r>
              <a:rPr kumimoji="1" lang="en-US" altLang="zh-TW" sz="2400" dirty="0"/>
              <a:t>W</a:t>
            </a:r>
            <a:r>
              <a:rPr kumimoji="1" lang="en-US" altLang="zh-TW" sz="2400" dirty="0" smtClean="0"/>
              <a:t>ithout asking the user to label</a:t>
            </a:r>
            <a:endParaRPr kumimoji="1" lang="zh-TW" altLang="en-US" sz="2400" dirty="0"/>
          </a:p>
        </p:txBody>
      </p:sp>
    </p:spTree>
    <p:extLst>
      <p:ext uri="{BB962C8B-B14F-4D97-AF65-F5344CB8AC3E}">
        <p14:creationId xmlns:p14="http://schemas.microsoft.com/office/powerpoint/2010/main" val="20588165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3"/>
          <a:stretch>
            <a:fillRect/>
          </a:stretch>
        </p:blipFill>
        <p:spPr>
          <a:xfrm>
            <a:off x="1518162" y="3573719"/>
            <a:ext cx="4514850" cy="1657350"/>
          </a:xfrm>
          <a:prstGeom prst="rect">
            <a:avLst/>
          </a:prstGeom>
        </p:spPr>
      </p:pic>
      <p:sp>
        <p:nvSpPr>
          <p:cNvPr id="2" name="標題 1"/>
          <p:cNvSpPr>
            <a:spLocks noGrp="1"/>
          </p:cNvSpPr>
          <p:nvPr>
            <p:ph type="title"/>
          </p:nvPr>
        </p:nvSpPr>
        <p:spPr/>
        <p:txBody>
          <a:bodyPr/>
          <a:lstStyle/>
          <a:p>
            <a:r>
              <a:rPr kumimoji="1" lang="en-US" altLang="zh-TW" b="1" dirty="0" smtClean="0">
                <a:solidFill>
                  <a:srgbClr val="000000"/>
                </a:solidFill>
                <a:latin typeface="Rockwell"/>
                <a:cs typeface="Rockwell"/>
              </a:rPr>
              <a:t>Comments</a:t>
            </a:r>
            <a:endParaRPr lang="zh-TW" altLang="en-US" dirty="0"/>
          </a:p>
        </p:txBody>
      </p:sp>
      <p:sp>
        <p:nvSpPr>
          <p:cNvPr id="3" name="內容版面配置區 2"/>
          <p:cNvSpPr>
            <a:spLocks noGrp="1"/>
          </p:cNvSpPr>
          <p:nvPr>
            <p:ph idx="1"/>
          </p:nvPr>
        </p:nvSpPr>
        <p:spPr/>
        <p:txBody>
          <a:bodyPr>
            <a:normAutofit/>
          </a:bodyPr>
          <a:lstStyle/>
          <a:p>
            <a:r>
              <a:rPr lang="en-US" altLang="zh-TW" sz="2400" dirty="0" smtClean="0"/>
              <a:t>There are some domain constraint when doing opinion mining.</a:t>
            </a:r>
          </a:p>
          <a:p>
            <a:r>
              <a:rPr lang="en-US" altLang="zh-TW" sz="2400" dirty="0" smtClean="0"/>
              <a:t>Not only features extract, when doing positive or negative opinion classify. We can do with semi-supervised learning.</a:t>
            </a:r>
          </a:p>
          <a:p>
            <a:endParaRPr lang="en-US" altLang="zh-TW" sz="2400" dirty="0" smtClean="0"/>
          </a:p>
          <a:p>
            <a:endParaRPr lang="en-US" altLang="zh-TW" sz="2400" dirty="0"/>
          </a:p>
        </p:txBody>
      </p:sp>
      <p:sp>
        <p:nvSpPr>
          <p:cNvPr id="5" name="文字方塊 4"/>
          <p:cNvSpPr txBox="1"/>
          <p:nvPr/>
        </p:nvSpPr>
        <p:spPr>
          <a:xfrm>
            <a:off x="1591902" y="4036766"/>
            <a:ext cx="4325542" cy="969496"/>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defTabSz="685800" fontAlgn="base"/>
            <a:r>
              <a:rPr lang="en-US" altLang="zh-TW" sz="900" dirty="0">
                <a:solidFill>
                  <a:prstClr val="black"/>
                </a:solidFill>
                <a:latin typeface="Malgun Gothic" panose="020B0503020000020004" pitchFamily="34" charset="-127"/>
                <a:ea typeface="Malgun Gothic" panose="020B0503020000020004" pitchFamily="34" charset="-127"/>
              </a:rPr>
              <a:t>The iPhone 6 Plus can also be an infuriating device which polarizes opinion. Apple may be widely held up as a master of modern industrial design, but for me it has got the iPhone 6 Plus completely wrong. The biggest issue is ergonomics. The iPhone 6 is a </a:t>
            </a:r>
            <a:r>
              <a:rPr lang="en-US" altLang="zh-TW" sz="900" b="1" dirty="0">
                <a:solidFill>
                  <a:prstClr val="black"/>
                </a:solidFill>
                <a:latin typeface="Malgun Gothic" panose="020B0503020000020004" pitchFamily="34" charset="-127"/>
                <a:ea typeface="Malgun Gothic" panose="020B0503020000020004" pitchFamily="34" charset="-127"/>
              </a:rPr>
              <a:t>flat</a:t>
            </a:r>
            <a:r>
              <a:rPr lang="en-US" altLang="zh-TW" sz="900" dirty="0">
                <a:solidFill>
                  <a:prstClr val="black"/>
                </a:solidFill>
                <a:latin typeface="Malgun Gothic" panose="020B0503020000020004" pitchFamily="34" charset="-127"/>
                <a:ea typeface="Malgun Gothic" panose="020B0503020000020004" pitchFamily="34" charset="-127"/>
              </a:rPr>
              <a:t>,</a:t>
            </a:r>
            <a:r>
              <a:rPr lang="en-US" altLang="zh-TW" sz="900" b="1" dirty="0">
                <a:solidFill>
                  <a:prstClr val="black"/>
                </a:solidFill>
                <a:latin typeface="Malgun Gothic" panose="020B0503020000020004" pitchFamily="34" charset="-127"/>
                <a:ea typeface="Malgun Gothic" panose="020B0503020000020004" pitchFamily="34" charset="-127"/>
              </a:rPr>
              <a:t> </a:t>
            </a:r>
            <a:r>
              <a:rPr lang="en-US" altLang="zh-TW" sz="900" b="1" dirty="0" smtClean="0">
                <a:solidFill>
                  <a:prstClr val="black"/>
                </a:solidFill>
                <a:latin typeface="Malgun Gothic" panose="020B0503020000020004" pitchFamily="34" charset="-127"/>
                <a:ea typeface="Malgun Gothic" panose="020B0503020000020004" pitchFamily="34" charset="-127"/>
              </a:rPr>
              <a:t>big </a:t>
            </a:r>
            <a:r>
              <a:rPr lang="en-US" altLang="zh-TW" sz="900" dirty="0" smtClean="0">
                <a:solidFill>
                  <a:prstClr val="black"/>
                </a:solidFill>
                <a:latin typeface="Malgun Gothic" panose="020B0503020000020004" pitchFamily="34" charset="-127"/>
                <a:ea typeface="Malgun Gothic" panose="020B0503020000020004" pitchFamily="34" charset="-127"/>
              </a:rPr>
              <a:t>phone </a:t>
            </a:r>
            <a:r>
              <a:rPr lang="en-US" altLang="zh-TW" sz="900" dirty="0">
                <a:solidFill>
                  <a:prstClr val="black"/>
                </a:solidFill>
                <a:latin typeface="Malgun Gothic" panose="020B0503020000020004" pitchFamily="34" charset="-127"/>
                <a:ea typeface="Malgun Gothic" panose="020B0503020000020004" pitchFamily="34" charset="-127"/>
              </a:rPr>
              <a:t>that doesn’t feel particularly good in-hand, but just about gets away with it because it is relatively compact.</a:t>
            </a:r>
          </a:p>
          <a:p>
            <a:pPr defTabSz="685800"/>
            <a:endParaRPr lang="zh-TW" altLang="en-US" sz="1200" dirty="0">
              <a:solidFill>
                <a:prstClr val="black"/>
              </a:solidFill>
              <a:latin typeface="Malgun Gothic" panose="020B0503020000020004" pitchFamily="34" charset="-127"/>
            </a:endParaRPr>
          </a:p>
        </p:txBody>
      </p:sp>
      <p:sp>
        <p:nvSpPr>
          <p:cNvPr id="8" name="投影片編號版面配置區 4"/>
          <p:cNvSpPr txBox="1">
            <a:spLocks/>
          </p:cNvSpPr>
          <p:nvPr/>
        </p:nvSpPr>
        <p:spPr>
          <a:xfrm>
            <a:off x="6553200" y="6356350"/>
            <a:ext cx="2133600" cy="365125"/>
          </a:xfrm>
          <a:prstGeom prst="rect">
            <a:avLst/>
          </a:prstGeom>
        </p:spPr>
        <p:txBody>
          <a:bodyPr vert="horz" lIns="91440" tIns="45720" rIns="91440" bIns="45720" rtlCol="0" anchor="ctr"/>
          <a:lstStyle>
            <a:defPPr>
              <a:defRPr lang="zh-TW"/>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TW" sz="2400" b="1" dirty="0" smtClean="0"/>
              <a:t>37</a:t>
            </a:r>
            <a:endParaRPr kumimoji="1" lang="zh-TW" altLang="en-US" b="1" dirty="0"/>
          </a:p>
        </p:txBody>
      </p:sp>
    </p:spTree>
    <p:extLst>
      <p:ext uri="{BB962C8B-B14F-4D97-AF65-F5344CB8AC3E}">
        <p14:creationId xmlns:p14="http://schemas.microsoft.com/office/powerpoint/2010/main" val="18107584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79265"/>
            <a:ext cx="8229600" cy="1143000"/>
          </a:xfrm>
        </p:spPr>
        <p:txBody>
          <a:bodyPr>
            <a:normAutofit/>
          </a:bodyPr>
          <a:lstStyle/>
          <a:p>
            <a:pPr algn="l"/>
            <a:r>
              <a:rPr kumimoji="1" lang="en-US" altLang="zh-TW" sz="3300" dirty="0">
                <a:latin typeface="Rockwell"/>
                <a:cs typeface="Rockwell"/>
              </a:rPr>
              <a:t>Review Model</a:t>
            </a:r>
            <a:endParaRPr kumimoji="1" lang="zh-TW" altLang="en-US" sz="3300" dirty="0">
              <a:latin typeface="Rockwell"/>
              <a:cs typeface="Rockwell"/>
            </a:endParaRPr>
          </a:p>
        </p:txBody>
      </p:sp>
      <p:pic>
        <p:nvPicPr>
          <p:cNvPr id="7" name="圖片 6" descr="shopping (1).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118" y="1154576"/>
            <a:ext cx="1456473" cy="1092355"/>
          </a:xfrm>
          <a:prstGeom prst="rect">
            <a:avLst/>
          </a:prstGeom>
        </p:spPr>
      </p:pic>
      <p:sp>
        <p:nvSpPr>
          <p:cNvPr id="9" name="圓角矩形 8"/>
          <p:cNvSpPr/>
          <p:nvPr/>
        </p:nvSpPr>
        <p:spPr>
          <a:xfrm>
            <a:off x="2620589" y="1344569"/>
            <a:ext cx="1275175" cy="718268"/>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zh-TW" sz="2000" dirty="0" smtClean="0"/>
              <a:t>object</a:t>
            </a:r>
            <a:endParaRPr kumimoji="1" lang="zh-TW" altLang="en-US" sz="2000" dirty="0"/>
          </a:p>
        </p:txBody>
      </p:sp>
      <p:sp>
        <p:nvSpPr>
          <p:cNvPr id="12" name="圓角矩形 11"/>
          <p:cNvSpPr/>
          <p:nvPr/>
        </p:nvSpPr>
        <p:spPr>
          <a:xfrm>
            <a:off x="4175454" y="2343602"/>
            <a:ext cx="1313975" cy="39488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TW" sz="2000" dirty="0" smtClean="0"/>
              <a:t>sentence</a:t>
            </a:r>
            <a:endParaRPr kumimoji="1" lang="zh-TW" altLang="en-US" dirty="0"/>
          </a:p>
        </p:txBody>
      </p:sp>
      <p:sp>
        <p:nvSpPr>
          <p:cNvPr id="15" name="圓角矩形 14"/>
          <p:cNvSpPr/>
          <p:nvPr/>
        </p:nvSpPr>
        <p:spPr>
          <a:xfrm>
            <a:off x="5790750" y="2346599"/>
            <a:ext cx="1259988" cy="713765"/>
          </a:xfrm>
          <a:prstGeom prst="roundRect">
            <a:avLst/>
          </a:prstGeom>
          <a:solidFill>
            <a:schemeClr val="tx1">
              <a:lumMod val="65000"/>
              <a:lumOff val="3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TW" sz="2000" dirty="0" smtClean="0"/>
              <a:t>sentence</a:t>
            </a:r>
          </a:p>
          <a:p>
            <a:pPr algn="ctr"/>
            <a:r>
              <a:rPr kumimoji="1" lang="en-US" altLang="zh-TW" sz="2000" dirty="0" smtClean="0"/>
              <a:t>segment</a:t>
            </a:r>
            <a:endParaRPr kumimoji="1" lang="zh-TW" altLang="en-US" sz="2000" dirty="0"/>
          </a:p>
        </p:txBody>
      </p:sp>
      <p:sp>
        <p:nvSpPr>
          <p:cNvPr id="17" name="圓角矩形 16"/>
          <p:cNvSpPr/>
          <p:nvPr/>
        </p:nvSpPr>
        <p:spPr>
          <a:xfrm>
            <a:off x="6979953" y="4145760"/>
            <a:ext cx="1823021" cy="5823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smtClean="0"/>
              <a:t>Feature/Aspect</a:t>
            </a:r>
          </a:p>
          <a:p>
            <a:pPr algn="ctr"/>
            <a:r>
              <a:rPr kumimoji="1" lang="en-US" altLang="zh-TW" dirty="0" smtClean="0"/>
              <a:t>(word or phase)</a:t>
            </a:r>
            <a:endParaRPr kumimoji="1" lang="zh-TW" altLang="en-US" dirty="0"/>
          </a:p>
        </p:txBody>
      </p:sp>
      <p:sp>
        <p:nvSpPr>
          <p:cNvPr id="20" name="圓角矩形 19"/>
          <p:cNvSpPr/>
          <p:nvPr/>
        </p:nvSpPr>
        <p:spPr>
          <a:xfrm>
            <a:off x="2623123" y="2182525"/>
            <a:ext cx="1275175" cy="718268"/>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zh-TW" sz="2000" dirty="0" smtClean="0"/>
              <a:t>review</a:t>
            </a:r>
            <a:endParaRPr kumimoji="1" lang="zh-TW" altLang="en-US" sz="2000" dirty="0"/>
          </a:p>
        </p:txBody>
      </p:sp>
      <p:sp>
        <p:nvSpPr>
          <p:cNvPr id="21" name="圓角矩形 20"/>
          <p:cNvSpPr/>
          <p:nvPr/>
        </p:nvSpPr>
        <p:spPr>
          <a:xfrm>
            <a:off x="2623123" y="4273176"/>
            <a:ext cx="1275175" cy="1053847"/>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zh-TW" sz="2000" dirty="0" smtClean="0"/>
              <a:t>customer </a:t>
            </a:r>
          </a:p>
          <a:p>
            <a:pPr algn="ctr"/>
            <a:r>
              <a:rPr kumimoji="1" lang="en-US" altLang="zh-TW" sz="2000" dirty="0" smtClean="0"/>
              <a:t>Score</a:t>
            </a:r>
          </a:p>
          <a:p>
            <a:pPr algn="ctr"/>
            <a:r>
              <a:rPr kumimoji="1" lang="en-US" altLang="zh-TW" sz="2000" dirty="0" smtClean="0"/>
              <a:t>(opt.)</a:t>
            </a:r>
            <a:endParaRPr kumimoji="1" lang="zh-TW" altLang="en-US" sz="2000" dirty="0"/>
          </a:p>
        </p:txBody>
      </p:sp>
      <p:sp>
        <p:nvSpPr>
          <p:cNvPr id="22" name="圓角矩形 21"/>
          <p:cNvSpPr/>
          <p:nvPr/>
        </p:nvSpPr>
        <p:spPr>
          <a:xfrm>
            <a:off x="5786111" y="3124979"/>
            <a:ext cx="1259988" cy="670870"/>
          </a:xfrm>
          <a:prstGeom prst="roundRect">
            <a:avLst/>
          </a:prstGeom>
          <a:solidFill>
            <a:schemeClr val="tx1">
              <a:lumMod val="65000"/>
              <a:lumOff val="3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TW" sz="2000" dirty="0" smtClean="0"/>
              <a:t>sentence</a:t>
            </a:r>
          </a:p>
          <a:p>
            <a:pPr algn="ctr"/>
            <a:r>
              <a:rPr kumimoji="1" lang="en-US" altLang="zh-TW" sz="2000" dirty="0" smtClean="0"/>
              <a:t>segment</a:t>
            </a:r>
            <a:endParaRPr kumimoji="1" lang="zh-TW" altLang="en-US" sz="2000" dirty="0"/>
          </a:p>
        </p:txBody>
      </p:sp>
      <p:sp>
        <p:nvSpPr>
          <p:cNvPr id="23" name="圓角矩形 22"/>
          <p:cNvSpPr/>
          <p:nvPr/>
        </p:nvSpPr>
        <p:spPr>
          <a:xfrm>
            <a:off x="6979952" y="4817700"/>
            <a:ext cx="1823021" cy="55437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TW" dirty="0" smtClean="0"/>
              <a:t>Opinion word</a:t>
            </a:r>
          </a:p>
          <a:p>
            <a:pPr algn="ctr"/>
            <a:r>
              <a:rPr kumimoji="1" lang="en-US" altLang="zh-TW" dirty="0" smtClean="0"/>
              <a:t>(word or phase)</a:t>
            </a:r>
            <a:endParaRPr kumimoji="1" lang="zh-TW" altLang="en-US" dirty="0"/>
          </a:p>
        </p:txBody>
      </p:sp>
      <p:cxnSp>
        <p:nvCxnSpPr>
          <p:cNvPr id="30" name="直線接點 29"/>
          <p:cNvCxnSpPr/>
          <p:nvPr/>
        </p:nvCxnSpPr>
        <p:spPr>
          <a:xfrm>
            <a:off x="3976895" y="1332593"/>
            <a:ext cx="0" cy="4162516"/>
          </a:xfrm>
          <a:prstGeom prst="line">
            <a:avLst/>
          </a:prstGeom>
          <a:ln w="19050">
            <a:prstDash val="lgDash"/>
          </a:ln>
        </p:spPr>
        <p:style>
          <a:lnRef idx="1">
            <a:schemeClr val="dk1"/>
          </a:lnRef>
          <a:fillRef idx="0">
            <a:schemeClr val="dk1"/>
          </a:fillRef>
          <a:effectRef idx="0">
            <a:schemeClr val="dk1"/>
          </a:effectRef>
          <a:fontRef idx="minor">
            <a:schemeClr val="tx1"/>
          </a:fontRef>
        </p:style>
      </p:cxnSp>
      <p:cxnSp>
        <p:nvCxnSpPr>
          <p:cNvPr id="31" name="直線接點 30"/>
          <p:cNvCxnSpPr/>
          <p:nvPr/>
        </p:nvCxnSpPr>
        <p:spPr>
          <a:xfrm>
            <a:off x="5575935" y="1350645"/>
            <a:ext cx="0" cy="4144464"/>
          </a:xfrm>
          <a:prstGeom prst="line">
            <a:avLst/>
          </a:prstGeom>
          <a:ln w="19050">
            <a:prstDash val="lgDash"/>
          </a:ln>
        </p:spPr>
        <p:style>
          <a:lnRef idx="1">
            <a:schemeClr val="dk1"/>
          </a:lnRef>
          <a:fillRef idx="0">
            <a:schemeClr val="dk1"/>
          </a:fillRef>
          <a:effectRef idx="0">
            <a:schemeClr val="dk1"/>
          </a:effectRef>
          <a:fontRef idx="minor">
            <a:schemeClr val="tx1"/>
          </a:fontRef>
        </p:style>
      </p:cxnSp>
      <p:cxnSp>
        <p:nvCxnSpPr>
          <p:cNvPr id="33" name="直線接點 32"/>
          <p:cNvCxnSpPr/>
          <p:nvPr/>
        </p:nvCxnSpPr>
        <p:spPr>
          <a:xfrm>
            <a:off x="2512048" y="1332593"/>
            <a:ext cx="0" cy="4162516"/>
          </a:xfrm>
          <a:prstGeom prst="line">
            <a:avLst/>
          </a:prstGeom>
          <a:ln w="19050">
            <a:prstDash val="lgDash"/>
          </a:ln>
        </p:spPr>
        <p:style>
          <a:lnRef idx="1">
            <a:schemeClr val="dk1"/>
          </a:lnRef>
          <a:fillRef idx="0">
            <a:schemeClr val="dk1"/>
          </a:fillRef>
          <a:effectRef idx="0">
            <a:schemeClr val="dk1"/>
          </a:effectRef>
          <a:fontRef idx="minor">
            <a:schemeClr val="tx1"/>
          </a:fontRef>
        </p:style>
      </p:cxnSp>
      <p:sp>
        <p:nvSpPr>
          <p:cNvPr id="36" name="圓角矩形 35"/>
          <p:cNvSpPr/>
          <p:nvPr/>
        </p:nvSpPr>
        <p:spPr>
          <a:xfrm>
            <a:off x="4171916" y="2799590"/>
            <a:ext cx="1313975" cy="39488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TW" sz="2000" dirty="0" smtClean="0"/>
              <a:t>sentence</a:t>
            </a:r>
            <a:endParaRPr kumimoji="1" lang="zh-TW" altLang="en-US" dirty="0"/>
          </a:p>
        </p:txBody>
      </p:sp>
      <p:sp>
        <p:nvSpPr>
          <p:cNvPr id="37" name="圓角矩形 36"/>
          <p:cNvSpPr/>
          <p:nvPr/>
        </p:nvSpPr>
        <p:spPr>
          <a:xfrm>
            <a:off x="4171915" y="3255578"/>
            <a:ext cx="1313975" cy="39488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TW" sz="2000" dirty="0" smtClean="0"/>
              <a:t>sentence</a:t>
            </a:r>
            <a:endParaRPr kumimoji="1" lang="zh-TW" altLang="en-US" dirty="0"/>
          </a:p>
        </p:txBody>
      </p:sp>
      <p:cxnSp>
        <p:nvCxnSpPr>
          <p:cNvPr id="39" name="直線單箭頭接點 38"/>
          <p:cNvCxnSpPr>
            <a:stCxn id="7" idx="3"/>
            <a:endCxn id="9" idx="1"/>
          </p:cNvCxnSpPr>
          <p:nvPr/>
        </p:nvCxnSpPr>
        <p:spPr>
          <a:xfrm>
            <a:off x="2079591" y="1700754"/>
            <a:ext cx="540998" cy="2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a:endCxn id="20" idx="1"/>
          </p:cNvCxnSpPr>
          <p:nvPr/>
        </p:nvCxnSpPr>
        <p:spPr>
          <a:xfrm>
            <a:off x="2269758" y="2541659"/>
            <a:ext cx="3533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摺角紙張 7"/>
          <p:cNvSpPr/>
          <p:nvPr/>
        </p:nvSpPr>
        <p:spPr>
          <a:xfrm>
            <a:off x="137257" y="2312370"/>
            <a:ext cx="2253331" cy="1821026"/>
          </a:xfrm>
          <a:prstGeom prst="foldedCorner">
            <a:avLst/>
          </a:prstGeom>
        </p:spPr>
        <p:style>
          <a:lnRef idx="1">
            <a:schemeClr val="dk1"/>
          </a:lnRef>
          <a:fillRef idx="2">
            <a:schemeClr val="dk1"/>
          </a:fillRef>
          <a:effectRef idx="1">
            <a:schemeClr val="dk1"/>
          </a:effectRef>
          <a:fontRef idx="minor">
            <a:schemeClr val="dk1"/>
          </a:fontRef>
        </p:style>
        <p:txBody>
          <a:bodyPr rtlCol="0" anchor="ctr"/>
          <a:lstStyle/>
          <a:p>
            <a:r>
              <a:rPr kumimoji="1" lang="en-US" altLang="zh-TW" dirty="0" smtClean="0"/>
              <a:t>This camera has good auto-focus, </a:t>
            </a:r>
            <a:r>
              <a:rPr kumimoji="1" lang="en-US" altLang="zh-TW" dirty="0" smtClean="0"/>
              <a:t>and the </a:t>
            </a:r>
            <a:r>
              <a:rPr kumimoji="1" lang="en-US" altLang="zh-TW" dirty="0" smtClean="0"/>
              <a:t>picture quality of this camera is awesome, but it is bad in shape.</a:t>
            </a:r>
            <a:endParaRPr kumimoji="1" lang="zh-TW" altLang="en-US" dirty="0"/>
          </a:p>
        </p:txBody>
      </p:sp>
      <p:cxnSp>
        <p:nvCxnSpPr>
          <p:cNvPr id="55" name="直線單箭頭接點 54"/>
          <p:cNvCxnSpPr>
            <a:stCxn id="20" idx="3"/>
            <a:endCxn id="12" idx="1"/>
          </p:cNvCxnSpPr>
          <p:nvPr/>
        </p:nvCxnSpPr>
        <p:spPr>
          <a:xfrm flipV="1">
            <a:off x="3898298" y="2541044"/>
            <a:ext cx="277156" cy="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肘形接點 64"/>
          <p:cNvCxnSpPr>
            <a:stCxn id="20" idx="3"/>
            <a:endCxn id="37" idx="1"/>
          </p:cNvCxnSpPr>
          <p:nvPr/>
        </p:nvCxnSpPr>
        <p:spPr>
          <a:xfrm>
            <a:off x="3898298" y="2541659"/>
            <a:ext cx="273617" cy="9113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肘形接點 66"/>
          <p:cNvCxnSpPr>
            <a:stCxn id="20" idx="3"/>
            <a:endCxn id="36" idx="1"/>
          </p:cNvCxnSpPr>
          <p:nvPr/>
        </p:nvCxnSpPr>
        <p:spPr>
          <a:xfrm>
            <a:off x="3898298" y="2541659"/>
            <a:ext cx="273618" cy="45537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肘形接點 24"/>
          <p:cNvCxnSpPr>
            <a:stCxn id="12" idx="3"/>
            <a:endCxn id="15" idx="1"/>
          </p:cNvCxnSpPr>
          <p:nvPr/>
        </p:nvCxnSpPr>
        <p:spPr>
          <a:xfrm>
            <a:off x="5489429" y="2541044"/>
            <a:ext cx="301321" cy="16243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肘形接點 26"/>
          <p:cNvCxnSpPr>
            <a:stCxn id="12" idx="3"/>
            <a:endCxn id="22" idx="1"/>
          </p:cNvCxnSpPr>
          <p:nvPr/>
        </p:nvCxnSpPr>
        <p:spPr>
          <a:xfrm>
            <a:off x="5489429" y="2541044"/>
            <a:ext cx="296682" cy="91937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肘形接點 33"/>
          <p:cNvCxnSpPr>
            <a:stCxn id="22" idx="2"/>
            <a:endCxn id="23" idx="1"/>
          </p:cNvCxnSpPr>
          <p:nvPr/>
        </p:nvCxnSpPr>
        <p:spPr>
          <a:xfrm rot="16200000" flipH="1">
            <a:off x="6048509" y="4163444"/>
            <a:ext cx="1299038" cy="5638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肘形接點 37"/>
          <p:cNvCxnSpPr>
            <a:stCxn id="22" idx="2"/>
            <a:endCxn id="17" idx="1"/>
          </p:cNvCxnSpPr>
          <p:nvPr/>
        </p:nvCxnSpPr>
        <p:spPr>
          <a:xfrm rot="16200000" flipH="1">
            <a:off x="6377489" y="3834465"/>
            <a:ext cx="641081" cy="5638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文字方塊 31"/>
          <p:cNvSpPr txBox="1"/>
          <p:nvPr/>
        </p:nvSpPr>
        <p:spPr>
          <a:xfrm>
            <a:off x="4090475" y="298509"/>
            <a:ext cx="5489715" cy="1315745"/>
          </a:xfrm>
          <a:prstGeom prst="rect">
            <a:avLst/>
          </a:prstGeom>
          <a:solidFill>
            <a:schemeClr val="bg1"/>
          </a:solidFill>
        </p:spPr>
        <p:txBody>
          <a:bodyPr wrap="square" rtlCol="0">
            <a:spAutoFit/>
          </a:bodyPr>
          <a:lstStyle/>
          <a:p>
            <a:pPr>
              <a:lnSpc>
                <a:spcPct val="150000"/>
              </a:lnSpc>
            </a:pPr>
            <a:r>
              <a:rPr kumimoji="1" lang="en-US" altLang="zh-TW" dirty="0"/>
              <a:t>This camera has </a:t>
            </a:r>
            <a:r>
              <a:rPr kumimoji="1" lang="en-US" altLang="zh-TW" b="1" dirty="0">
                <a:solidFill>
                  <a:schemeClr val="accent6">
                    <a:lumMod val="75000"/>
                  </a:schemeClr>
                </a:solidFill>
              </a:rPr>
              <a:t>good</a:t>
            </a:r>
            <a:r>
              <a:rPr kumimoji="1" lang="en-US" altLang="zh-TW" dirty="0"/>
              <a:t> </a:t>
            </a:r>
            <a:r>
              <a:rPr kumimoji="1" lang="en-US" altLang="zh-TW" b="1" dirty="0">
                <a:solidFill>
                  <a:schemeClr val="accent1"/>
                </a:solidFill>
              </a:rPr>
              <a:t>auto-</a:t>
            </a:r>
            <a:r>
              <a:rPr kumimoji="1" lang="en-US" altLang="zh-TW" b="1" dirty="0" smtClean="0">
                <a:solidFill>
                  <a:schemeClr val="accent1"/>
                </a:solidFill>
              </a:rPr>
              <a:t>focus</a:t>
            </a:r>
            <a:r>
              <a:rPr kumimoji="1" lang="en-US" altLang="zh-TW" dirty="0" smtClean="0"/>
              <a:t>,                                                    and the </a:t>
            </a:r>
            <a:r>
              <a:rPr kumimoji="1" lang="en-US" altLang="zh-TW" b="1" dirty="0" smtClean="0">
                <a:solidFill>
                  <a:schemeClr val="tx2">
                    <a:lumMod val="60000"/>
                    <a:lumOff val="40000"/>
                  </a:schemeClr>
                </a:solidFill>
              </a:rPr>
              <a:t>picture </a:t>
            </a:r>
            <a:r>
              <a:rPr kumimoji="1" lang="en-US" altLang="zh-TW" b="1" dirty="0">
                <a:solidFill>
                  <a:schemeClr val="tx2">
                    <a:lumMod val="60000"/>
                    <a:lumOff val="40000"/>
                  </a:schemeClr>
                </a:solidFill>
              </a:rPr>
              <a:t>quality </a:t>
            </a:r>
            <a:r>
              <a:rPr kumimoji="1" lang="en-US" altLang="zh-TW" dirty="0"/>
              <a:t>of this camera is </a:t>
            </a:r>
            <a:r>
              <a:rPr kumimoji="1" lang="en-US" altLang="zh-TW" b="1" dirty="0">
                <a:solidFill>
                  <a:schemeClr val="accent6">
                    <a:lumMod val="75000"/>
                  </a:schemeClr>
                </a:solidFill>
              </a:rPr>
              <a:t>awesome</a:t>
            </a:r>
            <a:r>
              <a:rPr kumimoji="1" lang="en-US" altLang="zh-TW" dirty="0">
                <a:solidFill>
                  <a:srgbClr val="7030A0"/>
                </a:solidFill>
              </a:rPr>
              <a:t> </a:t>
            </a:r>
            <a:r>
              <a:rPr kumimoji="1" lang="en-US" altLang="zh-TW" dirty="0" smtClean="0"/>
              <a:t>…</a:t>
            </a:r>
          </a:p>
          <a:p>
            <a:pPr>
              <a:lnSpc>
                <a:spcPct val="150000"/>
              </a:lnSpc>
            </a:pPr>
            <a:r>
              <a:rPr kumimoji="1" lang="en-US" altLang="zh-TW" dirty="0" smtClean="0"/>
              <a:t>but it is </a:t>
            </a:r>
            <a:r>
              <a:rPr kumimoji="1" lang="en-US" altLang="zh-TW" b="1" dirty="0" smtClean="0">
                <a:solidFill>
                  <a:schemeClr val="accent6">
                    <a:lumMod val="75000"/>
                  </a:schemeClr>
                </a:solidFill>
              </a:rPr>
              <a:t>bad</a:t>
            </a:r>
            <a:r>
              <a:rPr kumimoji="1" lang="en-US" altLang="zh-TW" dirty="0" smtClean="0">
                <a:solidFill>
                  <a:schemeClr val="accent6">
                    <a:lumMod val="75000"/>
                  </a:schemeClr>
                </a:solidFill>
              </a:rPr>
              <a:t> </a:t>
            </a:r>
            <a:r>
              <a:rPr kumimoji="1" lang="en-US" altLang="zh-TW" dirty="0" smtClean="0"/>
              <a:t>in </a:t>
            </a:r>
            <a:r>
              <a:rPr kumimoji="1" lang="en-US" altLang="zh-TW" b="1" dirty="0" smtClean="0">
                <a:solidFill>
                  <a:srgbClr val="4F81BD"/>
                </a:solidFill>
              </a:rPr>
              <a:t>shape</a:t>
            </a:r>
            <a:r>
              <a:rPr kumimoji="1" lang="en-US" altLang="zh-TW" dirty="0" smtClean="0"/>
              <a:t>.</a:t>
            </a:r>
            <a:endParaRPr kumimoji="1" lang="zh-TW" altLang="en-US" dirty="0"/>
          </a:p>
        </p:txBody>
      </p:sp>
      <p:sp>
        <p:nvSpPr>
          <p:cNvPr id="35" name="矩形 34"/>
          <p:cNvSpPr/>
          <p:nvPr/>
        </p:nvSpPr>
        <p:spPr>
          <a:xfrm>
            <a:off x="4137724" y="492503"/>
            <a:ext cx="3201290" cy="264039"/>
          </a:xfrm>
          <a:prstGeom prst="rect">
            <a:avLst/>
          </a:prstGeom>
          <a:noFill/>
          <a:ln>
            <a:solidFill>
              <a:srgbClr val="C00000"/>
            </a:solidFill>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zh-TW" altLang="en-US"/>
          </a:p>
        </p:txBody>
      </p:sp>
      <p:sp>
        <p:nvSpPr>
          <p:cNvPr id="44" name="矩形 43"/>
          <p:cNvSpPr/>
          <p:nvPr/>
        </p:nvSpPr>
        <p:spPr>
          <a:xfrm>
            <a:off x="4137724" y="909290"/>
            <a:ext cx="4949408" cy="264039"/>
          </a:xfrm>
          <a:prstGeom prst="rect">
            <a:avLst/>
          </a:prstGeom>
          <a:noFill/>
          <a:ln>
            <a:solidFill>
              <a:srgbClr val="C00000"/>
            </a:solidFill>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zh-TW" altLang="en-US"/>
          </a:p>
        </p:txBody>
      </p:sp>
      <p:sp>
        <p:nvSpPr>
          <p:cNvPr id="41" name="五角星形 40"/>
          <p:cNvSpPr/>
          <p:nvPr/>
        </p:nvSpPr>
        <p:spPr>
          <a:xfrm>
            <a:off x="843711" y="4606833"/>
            <a:ext cx="339634" cy="313509"/>
          </a:xfrm>
          <a:prstGeom prst="star5">
            <a:avLst/>
          </a:prstGeom>
          <a:solidFill>
            <a:srgbClr val="FFFF00"/>
          </a:solidFill>
          <a:ln>
            <a:solidFill>
              <a:srgbClr val="FFC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47" name="五角星形 46"/>
          <p:cNvSpPr/>
          <p:nvPr/>
        </p:nvSpPr>
        <p:spPr>
          <a:xfrm>
            <a:off x="1283494" y="4602478"/>
            <a:ext cx="339634" cy="313509"/>
          </a:xfrm>
          <a:prstGeom prst="star5">
            <a:avLst/>
          </a:prstGeom>
          <a:solidFill>
            <a:srgbClr val="FFFF00"/>
          </a:solidFill>
          <a:ln>
            <a:solidFill>
              <a:srgbClr val="FFC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48" name="五角星形 47"/>
          <p:cNvSpPr/>
          <p:nvPr/>
        </p:nvSpPr>
        <p:spPr>
          <a:xfrm>
            <a:off x="1721425" y="4588785"/>
            <a:ext cx="339634" cy="313509"/>
          </a:xfrm>
          <a:prstGeom prst="star5">
            <a:avLst/>
          </a:prstGeom>
          <a:solidFill>
            <a:srgbClr val="FFFF00"/>
          </a:solidFill>
          <a:ln>
            <a:solidFill>
              <a:srgbClr val="FFC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49" name="直線單箭頭接點 48"/>
          <p:cNvCxnSpPr>
            <a:endCxn id="21" idx="1"/>
          </p:cNvCxnSpPr>
          <p:nvPr/>
        </p:nvCxnSpPr>
        <p:spPr>
          <a:xfrm>
            <a:off x="2272293" y="4800100"/>
            <a:ext cx="350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圓角矩形 55"/>
          <p:cNvSpPr/>
          <p:nvPr/>
        </p:nvSpPr>
        <p:spPr>
          <a:xfrm>
            <a:off x="3316364" y="5703749"/>
            <a:ext cx="3886774" cy="6081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TW" sz="2000" dirty="0" smtClean="0"/>
              <a:t>Sentiment Orientation Evaluation</a:t>
            </a:r>
          </a:p>
        </p:txBody>
      </p:sp>
      <p:sp>
        <p:nvSpPr>
          <p:cNvPr id="57" name="五角星形 56"/>
          <p:cNvSpPr/>
          <p:nvPr/>
        </p:nvSpPr>
        <p:spPr>
          <a:xfrm>
            <a:off x="412455" y="4614912"/>
            <a:ext cx="339634" cy="313509"/>
          </a:xfrm>
          <a:prstGeom prst="star5">
            <a:avLst/>
          </a:prstGeom>
          <a:solidFill>
            <a:srgbClr val="FFFF00"/>
          </a:solidFill>
          <a:ln>
            <a:solidFill>
              <a:srgbClr val="FFC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60" name="肘形接點 59"/>
          <p:cNvCxnSpPr>
            <a:stCxn id="23" idx="2"/>
            <a:endCxn id="56" idx="3"/>
          </p:cNvCxnSpPr>
          <p:nvPr/>
        </p:nvCxnSpPr>
        <p:spPr>
          <a:xfrm rot="5400000">
            <a:off x="7229426" y="5345787"/>
            <a:ext cx="635751" cy="6883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線接點 62"/>
          <p:cNvCxnSpPr>
            <a:stCxn id="21" idx="2"/>
          </p:cNvCxnSpPr>
          <p:nvPr/>
        </p:nvCxnSpPr>
        <p:spPr>
          <a:xfrm>
            <a:off x="3260711" y="5327023"/>
            <a:ext cx="128431" cy="376726"/>
          </a:xfrm>
          <a:prstGeom prst="line">
            <a:avLst/>
          </a:prstGeom>
        </p:spPr>
        <p:style>
          <a:lnRef idx="1">
            <a:schemeClr val="dk1"/>
          </a:lnRef>
          <a:fillRef idx="0">
            <a:schemeClr val="dk1"/>
          </a:fillRef>
          <a:effectRef idx="0">
            <a:schemeClr val="dk1"/>
          </a:effectRef>
          <a:fontRef idx="minor">
            <a:schemeClr val="tx1"/>
          </a:fontRef>
        </p:style>
      </p:cxnSp>
      <p:sp>
        <p:nvSpPr>
          <p:cNvPr id="64" name="文字方塊 63"/>
          <p:cNvSpPr txBox="1"/>
          <p:nvPr/>
        </p:nvSpPr>
        <p:spPr>
          <a:xfrm>
            <a:off x="2874865" y="5327023"/>
            <a:ext cx="1541417" cy="369332"/>
          </a:xfrm>
          <a:prstGeom prst="rect">
            <a:avLst/>
          </a:prstGeom>
          <a:noFill/>
        </p:spPr>
        <p:txBody>
          <a:bodyPr wrap="square" rtlCol="0">
            <a:spAutoFit/>
          </a:bodyPr>
          <a:lstStyle/>
          <a:p>
            <a:r>
              <a:rPr lang="en-US" altLang="zh-TW" dirty="0" smtClean="0"/>
              <a:t>Not Equal</a:t>
            </a:r>
            <a:endParaRPr lang="zh-TW" altLang="en-US" dirty="0"/>
          </a:p>
        </p:txBody>
      </p:sp>
      <p:sp>
        <p:nvSpPr>
          <p:cNvPr id="4" name="投影片編號版面配置區 3"/>
          <p:cNvSpPr>
            <a:spLocks noGrp="1"/>
          </p:cNvSpPr>
          <p:nvPr>
            <p:ph type="sldNum" sz="quarter" idx="12"/>
          </p:nvPr>
        </p:nvSpPr>
        <p:spPr/>
        <p:txBody>
          <a:bodyPr/>
          <a:lstStyle/>
          <a:p>
            <a:r>
              <a:rPr kumimoji="1" lang="en-US" altLang="zh-TW" sz="2400" dirty="0" smtClean="0"/>
              <a:t>4</a:t>
            </a:r>
            <a:endParaRPr kumimoji="1" lang="zh-TW" altLang="en-US" sz="2400" dirty="0"/>
          </a:p>
        </p:txBody>
      </p:sp>
      <p:sp>
        <p:nvSpPr>
          <p:cNvPr id="40" name="矩形 39"/>
          <p:cNvSpPr/>
          <p:nvPr/>
        </p:nvSpPr>
        <p:spPr>
          <a:xfrm>
            <a:off x="4137865" y="1300512"/>
            <a:ext cx="4949408" cy="264039"/>
          </a:xfrm>
          <a:prstGeom prst="rect">
            <a:avLst/>
          </a:prstGeom>
          <a:noFill/>
          <a:ln>
            <a:solidFill>
              <a:srgbClr val="C00000"/>
            </a:solidFill>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2904514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9491" y="274639"/>
            <a:ext cx="7843415" cy="5193832"/>
          </a:xfrm>
          <a:prstGeom prst="rect">
            <a:avLst/>
          </a:prstGeom>
        </p:spPr>
      </p:pic>
      <p:sp>
        <p:nvSpPr>
          <p:cNvPr id="5" name="投影片編號版面配置區 4"/>
          <p:cNvSpPr>
            <a:spLocks noGrp="1"/>
          </p:cNvSpPr>
          <p:nvPr>
            <p:ph type="sldNum" sz="quarter" idx="12"/>
          </p:nvPr>
        </p:nvSpPr>
        <p:spPr/>
        <p:txBody>
          <a:bodyPr/>
          <a:lstStyle/>
          <a:p>
            <a:r>
              <a:rPr kumimoji="1" lang="en-US" altLang="zh-TW" sz="2400" dirty="0" smtClean="0"/>
              <a:t>5</a:t>
            </a:r>
            <a:endParaRPr kumimoji="1" lang="zh-TW" altLang="en-US" sz="2400" dirty="0"/>
          </a:p>
        </p:txBody>
      </p:sp>
      <p:sp>
        <p:nvSpPr>
          <p:cNvPr id="3" name="文字方塊 2"/>
          <p:cNvSpPr txBox="1"/>
          <p:nvPr/>
        </p:nvSpPr>
        <p:spPr>
          <a:xfrm>
            <a:off x="4521199" y="6373434"/>
            <a:ext cx="3845859" cy="369332"/>
          </a:xfrm>
          <a:prstGeom prst="rect">
            <a:avLst/>
          </a:prstGeom>
          <a:noFill/>
        </p:spPr>
        <p:txBody>
          <a:bodyPr wrap="square" rtlCol="0">
            <a:spAutoFit/>
          </a:bodyPr>
          <a:lstStyle/>
          <a:p>
            <a:r>
              <a:rPr kumimoji="1" lang="en-US" altLang="zh-TW" dirty="0"/>
              <a:t>http://</a:t>
            </a:r>
            <a:r>
              <a:rPr kumimoji="1" lang="en-US" altLang="zh-TW" dirty="0" err="1"/>
              <a:t>www.debate.org</a:t>
            </a:r>
            <a:r>
              <a:rPr kumimoji="1" lang="en-US" altLang="zh-TW" dirty="0"/>
              <a:t>/opinions/</a:t>
            </a:r>
            <a:endParaRPr kumimoji="1" lang="zh-TW" altLang="en-US" dirty="0"/>
          </a:p>
        </p:txBody>
      </p:sp>
    </p:spTree>
    <p:extLst>
      <p:ext uri="{BB962C8B-B14F-4D97-AF65-F5344CB8AC3E}">
        <p14:creationId xmlns:p14="http://schemas.microsoft.com/office/powerpoint/2010/main" val="24706988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2"/>
          </p:nvPr>
        </p:nvSpPr>
        <p:spPr/>
        <p:txBody>
          <a:bodyPr/>
          <a:lstStyle/>
          <a:p>
            <a:r>
              <a:rPr kumimoji="1" lang="en-US" altLang="zh-TW" sz="2400" dirty="0" smtClean="0"/>
              <a:t>6</a:t>
            </a:r>
            <a:endParaRPr kumimoji="1" lang="zh-TW" altLang="en-US" sz="2400" dirty="0"/>
          </a:p>
        </p:txBody>
      </p:sp>
      <p:sp>
        <p:nvSpPr>
          <p:cNvPr id="3" name="文字方塊 2"/>
          <p:cNvSpPr txBox="1"/>
          <p:nvPr/>
        </p:nvSpPr>
        <p:spPr>
          <a:xfrm>
            <a:off x="4521199" y="6373434"/>
            <a:ext cx="3845859" cy="369332"/>
          </a:xfrm>
          <a:prstGeom prst="rect">
            <a:avLst/>
          </a:prstGeom>
          <a:noFill/>
        </p:spPr>
        <p:txBody>
          <a:bodyPr wrap="square" rtlCol="0">
            <a:spAutoFit/>
          </a:bodyPr>
          <a:lstStyle/>
          <a:p>
            <a:r>
              <a:rPr kumimoji="1" lang="en-US" altLang="zh-TW" dirty="0"/>
              <a:t>http://</a:t>
            </a:r>
            <a:r>
              <a:rPr kumimoji="1" lang="en-US" altLang="zh-TW" dirty="0" err="1"/>
              <a:t>www.debate.org</a:t>
            </a:r>
            <a:r>
              <a:rPr kumimoji="1" lang="en-US" altLang="zh-TW" dirty="0"/>
              <a:t>/opinions/</a:t>
            </a:r>
            <a:endParaRPr kumimoji="1" lang="zh-TW" altLang="en-US" dirty="0"/>
          </a:p>
        </p:txBody>
      </p:sp>
      <p:pic>
        <p:nvPicPr>
          <p:cNvPr id="6" name="圖片 5" descr="螢幕快照 2015-12-27 下午9.00.3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29"/>
            <a:ext cx="9144000" cy="5710587"/>
          </a:xfrm>
          <a:prstGeom prst="rect">
            <a:avLst/>
          </a:prstGeom>
        </p:spPr>
      </p:pic>
    </p:spTree>
    <p:extLst>
      <p:ext uri="{BB962C8B-B14F-4D97-AF65-F5344CB8AC3E}">
        <p14:creationId xmlns:p14="http://schemas.microsoft.com/office/powerpoint/2010/main" val="400791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p:txBody>
          <a:bodyPr/>
          <a:lstStyle/>
          <a:p>
            <a:r>
              <a:rPr kumimoji="1" lang="en-US" altLang="zh-TW" sz="2400" dirty="0" smtClean="0"/>
              <a:t>7</a:t>
            </a:r>
            <a:endParaRPr kumimoji="1" lang="zh-TW" altLang="en-US" sz="2400" dirty="0"/>
          </a:p>
        </p:txBody>
      </p:sp>
      <p:sp>
        <p:nvSpPr>
          <p:cNvPr id="16" name="Rectangle 2"/>
          <p:cNvSpPr>
            <a:spLocks noGrp="1" noChangeArrowheads="1"/>
          </p:cNvSpPr>
          <p:nvPr>
            <p:ph type="title"/>
          </p:nvPr>
        </p:nvSpPr>
        <p:spPr>
          <a:xfrm>
            <a:off x="457200" y="277813"/>
            <a:ext cx="8229600" cy="1139825"/>
          </a:xfrm>
        </p:spPr>
        <p:txBody>
          <a:bodyPr>
            <a:normAutofit/>
          </a:bodyPr>
          <a:lstStyle/>
          <a:p>
            <a:pPr algn="l"/>
            <a:r>
              <a:rPr kumimoji="1" lang="en-US" sz="3300" dirty="0">
                <a:latin typeface="Rockwell"/>
                <a:cs typeface="Rockwell"/>
              </a:rPr>
              <a:t>Roadmap</a:t>
            </a:r>
          </a:p>
        </p:txBody>
      </p:sp>
      <p:sp>
        <p:nvSpPr>
          <p:cNvPr id="17" name="Rectangle 3"/>
          <p:cNvSpPr txBox="1">
            <a:spLocks noChangeArrowheads="1"/>
          </p:cNvSpPr>
          <p:nvPr/>
        </p:nvSpPr>
        <p:spPr>
          <a:xfrm>
            <a:off x="755650" y="1268760"/>
            <a:ext cx="7993063" cy="486216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300"/>
              </a:spcBef>
            </a:pPr>
            <a:r>
              <a:rPr lang="en-US" dirty="0" smtClean="0">
                <a:solidFill>
                  <a:srgbClr val="000000"/>
                </a:solidFill>
              </a:rPr>
              <a:t>Sentiment Analysis and Opinion Mining</a:t>
            </a:r>
          </a:p>
          <a:p>
            <a:pPr lvl="1">
              <a:spcBef>
                <a:spcPts val="200"/>
              </a:spcBef>
            </a:pPr>
            <a:r>
              <a:rPr lang="en-US" dirty="0" smtClean="0"/>
              <a:t>Document sentiment classification</a:t>
            </a:r>
          </a:p>
          <a:p>
            <a:pPr lvl="1">
              <a:spcBef>
                <a:spcPts val="200"/>
              </a:spcBef>
            </a:pPr>
            <a:r>
              <a:rPr lang="en-US" dirty="0" smtClean="0"/>
              <a:t>Sentence subjectivity &amp; sentiment classification</a:t>
            </a:r>
          </a:p>
          <a:p>
            <a:pPr lvl="1">
              <a:spcBef>
                <a:spcPts val="200"/>
              </a:spcBef>
            </a:pPr>
            <a:r>
              <a:rPr lang="en-US" dirty="0" smtClean="0"/>
              <a:t>Aspect-based sentiment analysis</a:t>
            </a:r>
          </a:p>
          <a:p>
            <a:pPr lvl="1">
              <a:spcBef>
                <a:spcPts val="200"/>
              </a:spcBef>
            </a:pPr>
            <a:r>
              <a:rPr lang="en-US" dirty="0" smtClean="0"/>
              <a:t>Mining comparative opinions</a:t>
            </a:r>
          </a:p>
          <a:p>
            <a:pPr lvl="1">
              <a:spcBef>
                <a:spcPts val="200"/>
              </a:spcBef>
            </a:pPr>
            <a:r>
              <a:rPr lang="en-US" dirty="0" smtClean="0"/>
              <a:t>Opinion spam detection</a:t>
            </a:r>
          </a:p>
          <a:p>
            <a:pPr>
              <a:spcBef>
                <a:spcPts val="300"/>
              </a:spcBef>
            </a:pPr>
            <a:r>
              <a:rPr lang="en-US" dirty="0" smtClean="0"/>
              <a:t>Beyond Sentiments</a:t>
            </a:r>
          </a:p>
        </p:txBody>
      </p:sp>
    </p:spTree>
    <p:extLst>
      <p:ext uri="{BB962C8B-B14F-4D97-AF65-F5344CB8AC3E}">
        <p14:creationId xmlns:p14="http://schemas.microsoft.com/office/powerpoint/2010/main" val="1679030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1" algn="l" defTabSz="457200" rtl="0">
              <a:spcBef>
                <a:spcPct val="0"/>
              </a:spcBef>
            </a:pPr>
            <a:r>
              <a:rPr kumimoji="1" lang="en-US" altLang="zh-TW" sz="3300" kern="1200" dirty="0" smtClean="0">
                <a:solidFill>
                  <a:srgbClr val="000000"/>
                </a:solidFill>
                <a:latin typeface="Rockwell"/>
                <a:cs typeface="Rockwell"/>
              </a:rPr>
              <a:t>Aspect-based Sentiment Analysis</a:t>
            </a:r>
            <a:endParaRPr kumimoji="1" lang="zh-TW" altLang="en-US" sz="3300" kern="1200" dirty="0">
              <a:solidFill>
                <a:srgbClr val="000000"/>
              </a:solidFill>
              <a:latin typeface="Rockwell"/>
              <a:ea typeface="+mj-ea"/>
              <a:cs typeface="Rockwell"/>
            </a:endParaRPr>
          </a:p>
        </p:txBody>
      </p:sp>
      <p:sp>
        <p:nvSpPr>
          <p:cNvPr id="6" name="Rectangle 3"/>
          <p:cNvSpPr txBox="1">
            <a:spLocks noChangeArrowheads="1"/>
          </p:cNvSpPr>
          <p:nvPr/>
        </p:nvSpPr>
        <p:spPr>
          <a:xfrm>
            <a:off x="190500" y="1466344"/>
            <a:ext cx="4260850" cy="4542254"/>
          </a:xfrm>
          <a:prstGeom prst="rect">
            <a:avLst/>
          </a:prstGeom>
          <a:ln w="28575">
            <a:solidFill>
              <a:srgbClr val="FF4032"/>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None/>
            </a:pPr>
            <a:r>
              <a:rPr lang="en-US" sz="2000" b="1" dirty="0" smtClean="0"/>
              <a:t>Review 1</a:t>
            </a:r>
          </a:p>
          <a:p>
            <a:pPr>
              <a:buFont typeface="Wingdings" pitchFamily="2" charset="2"/>
              <a:buNone/>
            </a:pPr>
            <a:r>
              <a:rPr lang="en-US" sz="2000" dirty="0" smtClean="0"/>
              <a:t>“</a:t>
            </a:r>
            <a:r>
              <a:rPr lang="en-US" sz="2000" i="1" dirty="0" smtClean="0"/>
              <a:t>I bought an </a:t>
            </a:r>
            <a:r>
              <a:rPr lang="en-US" sz="2000" i="1" dirty="0" smtClean="0">
                <a:solidFill>
                  <a:srgbClr val="FF0000"/>
                </a:solidFill>
              </a:rPr>
              <a:t>iPhone</a:t>
            </a:r>
            <a:r>
              <a:rPr lang="en-US" sz="2000" i="1" dirty="0" smtClean="0">
                <a:solidFill>
                  <a:srgbClr val="0000FF"/>
                </a:solidFill>
              </a:rPr>
              <a:t> </a:t>
            </a:r>
            <a:r>
              <a:rPr lang="en-US" sz="2000" i="1" dirty="0" smtClean="0"/>
              <a:t>a few days ago. It is such a nice</a:t>
            </a:r>
            <a:r>
              <a:rPr lang="en-US" sz="2000" i="1" dirty="0" smtClean="0">
                <a:solidFill>
                  <a:srgbClr val="0000FF"/>
                </a:solidFill>
              </a:rPr>
              <a:t> phone</a:t>
            </a:r>
            <a:r>
              <a:rPr lang="en-US" sz="2000" i="1" dirty="0" smtClean="0">
                <a:solidFill>
                  <a:srgbClr val="000000"/>
                </a:solidFill>
              </a:rPr>
              <a:t>,…”</a:t>
            </a:r>
          </a:p>
          <a:p>
            <a:pPr>
              <a:buNone/>
            </a:pPr>
            <a:r>
              <a:rPr lang="en-US" altLang="zh-TW" sz="2000" b="1" dirty="0"/>
              <a:t>Review 2</a:t>
            </a:r>
            <a:endParaRPr lang="en-US" sz="2000" b="1" i="1" dirty="0" smtClean="0">
              <a:solidFill>
                <a:srgbClr val="0000FF"/>
              </a:solidFill>
            </a:endParaRPr>
          </a:p>
          <a:p>
            <a:pPr>
              <a:buFont typeface="Wingdings" pitchFamily="2" charset="2"/>
              <a:buNone/>
            </a:pPr>
            <a:r>
              <a:rPr lang="en-US" sz="2000" i="1" dirty="0" smtClean="0">
                <a:solidFill>
                  <a:srgbClr val="000000"/>
                </a:solidFill>
              </a:rPr>
              <a:t>“ </a:t>
            </a:r>
            <a:r>
              <a:rPr lang="en-US" sz="2000" i="1" dirty="0" smtClean="0"/>
              <a:t>The</a:t>
            </a:r>
            <a:r>
              <a:rPr lang="en-US" sz="2000" i="1" dirty="0" smtClean="0">
                <a:solidFill>
                  <a:srgbClr val="0000FF"/>
                </a:solidFill>
              </a:rPr>
              <a:t> touch screen </a:t>
            </a:r>
            <a:r>
              <a:rPr lang="en-US" sz="2000" i="1" dirty="0" smtClean="0"/>
              <a:t>is really cool</a:t>
            </a:r>
            <a:r>
              <a:rPr lang="en-US" sz="2000" i="1" dirty="0" smtClean="0">
                <a:solidFill>
                  <a:srgbClr val="0000FF"/>
                </a:solidFill>
              </a:rPr>
              <a:t>. </a:t>
            </a:r>
            <a:r>
              <a:rPr lang="en-US" sz="2000" i="1" dirty="0" smtClean="0"/>
              <a:t>The</a:t>
            </a:r>
            <a:r>
              <a:rPr lang="en-US" sz="2000" i="1" dirty="0" smtClean="0">
                <a:solidFill>
                  <a:srgbClr val="0000FF"/>
                </a:solidFill>
              </a:rPr>
              <a:t> voice quality </a:t>
            </a:r>
            <a:r>
              <a:rPr lang="en-US" sz="2000" i="1" dirty="0" smtClean="0"/>
              <a:t>is clear too. It is much better than my old </a:t>
            </a:r>
            <a:r>
              <a:rPr lang="en-US" sz="2000" i="1" dirty="0" smtClean="0">
                <a:solidFill>
                  <a:srgbClr val="FF0000"/>
                </a:solidFill>
              </a:rPr>
              <a:t>Blackberry</a:t>
            </a:r>
            <a:r>
              <a:rPr lang="en-US" sz="2000" i="1" dirty="0" smtClean="0"/>
              <a:t>,</a:t>
            </a:r>
            <a:r>
              <a:rPr lang="en-US" sz="2000" i="1" dirty="0" smtClean="0">
                <a:solidFill>
                  <a:srgbClr val="000000"/>
                </a:solidFill>
              </a:rPr>
              <a:t>…”</a:t>
            </a:r>
          </a:p>
          <a:p>
            <a:pPr>
              <a:buNone/>
            </a:pPr>
            <a:r>
              <a:rPr lang="en-US" altLang="zh-TW" sz="2000" b="1" dirty="0">
                <a:solidFill>
                  <a:srgbClr val="000000"/>
                </a:solidFill>
              </a:rPr>
              <a:t>Review 3</a:t>
            </a:r>
            <a:endParaRPr lang="en-US" sz="2000" b="1" i="1" dirty="0" smtClean="0">
              <a:solidFill>
                <a:srgbClr val="000000"/>
              </a:solidFill>
            </a:endParaRPr>
          </a:p>
          <a:p>
            <a:pPr>
              <a:buFont typeface="Wingdings" pitchFamily="2" charset="2"/>
              <a:buNone/>
            </a:pPr>
            <a:r>
              <a:rPr lang="en-US" sz="2000" i="1" dirty="0" smtClean="0">
                <a:solidFill>
                  <a:srgbClr val="000000"/>
                </a:solidFill>
              </a:rPr>
              <a:t>“ </a:t>
            </a:r>
            <a:r>
              <a:rPr lang="en-US" sz="2000" i="1" dirty="0" smtClean="0"/>
              <a:t>However,</a:t>
            </a:r>
            <a:r>
              <a:rPr lang="en-US" sz="2000" i="1" dirty="0" smtClean="0">
                <a:solidFill>
                  <a:srgbClr val="0000FF"/>
                </a:solidFill>
              </a:rPr>
              <a:t> </a:t>
            </a:r>
            <a:r>
              <a:rPr lang="en-US" sz="2000" i="1" dirty="0" smtClean="0">
                <a:solidFill>
                  <a:srgbClr val="700000"/>
                </a:solidFill>
              </a:rPr>
              <a:t>my mother </a:t>
            </a:r>
            <a:r>
              <a:rPr lang="en-US" sz="2000" i="1" dirty="0" smtClean="0"/>
              <a:t>was mad with me as I did not tell her before I bought the</a:t>
            </a:r>
            <a:r>
              <a:rPr lang="en-US" sz="2000" i="1" dirty="0" smtClean="0">
                <a:solidFill>
                  <a:srgbClr val="0000FF"/>
                </a:solidFill>
              </a:rPr>
              <a:t> phone. </a:t>
            </a:r>
            <a:r>
              <a:rPr lang="en-US" sz="2000" i="1" dirty="0" smtClean="0"/>
              <a:t>She also thought the phone was too </a:t>
            </a:r>
            <a:r>
              <a:rPr lang="en-US" sz="2000" i="1" dirty="0" smtClean="0">
                <a:solidFill>
                  <a:srgbClr val="0000FF"/>
                </a:solidFill>
              </a:rPr>
              <a:t>expensive</a:t>
            </a:r>
            <a:r>
              <a:rPr lang="en-US" sz="2000" i="1" dirty="0" smtClean="0">
                <a:solidFill>
                  <a:srgbClr val="000000"/>
                </a:solidFill>
              </a:rPr>
              <a:t>, …” </a:t>
            </a:r>
          </a:p>
          <a:p>
            <a:pPr>
              <a:buFont typeface="Wingdings" pitchFamily="2" charset="2"/>
              <a:buNone/>
            </a:pPr>
            <a:r>
              <a:rPr lang="en-US" sz="2000" i="1" dirty="0" smtClean="0">
                <a:solidFill>
                  <a:srgbClr val="000000"/>
                </a:solidFill>
              </a:rPr>
              <a:t>….</a:t>
            </a:r>
          </a:p>
        </p:txBody>
      </p:sp>
      <p:sp>
        <p:nvSpPr>
          <p:cNvPr id="7" name="Rectangle 4"/>
          <p:cNvSpPr txBox="1">
            <a:spLocks noChangeArrowheads="1"/>
          </p:cNvSpPr>
          <p:nvPr/>
        </p:nvSpPr>
        <p:spPr>
          <a:xfrm>
            <a:off x="4648296" y="1449389"/>
            <a:ext cx="4148137" cy="4559210"/>
          </a:xfrm>
          <a:prstGeom prst="rect">
            <a:avLst/>
          </a:prstGeom>
          <a:ln w="28575">
            <a:solidFill>
              <a:srgbClr val="00B0F0"/>
            </a:solidFill>
          </a:ln>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80000"/>
              </a:lnSpc>
              <a:buFont typeface="Wingdings" pitchFamily="2" charset="2"/>
              <a:buNone/>
            </a:pPr>
            <a:r>
              <a:rPr lang="en-US" sz="2000" b="1" dirty="0" smtClean="0">
                <a:solidFill>
                  <a:srgbClr val="3333CC"/>
                </a:solidFill>
              </a:rPr>
              <a:t>Feature Based Summary of iPhone</a:t>
            </a:r>
            <a:r>
              <a:rPr lang="en-US" sz="2000" b="1" dirty="0" smtClean="0"/>
              <a:t>:</a:t>
            </a:r>
          </a:p>
          <a:p>
            <a:pPr>
              <a:lnSpc>
                <a:spcPct val="80000"/>
              </a:lnSpc>
              <a:buFont typeface="Wingdings" pitchFamily="2" charset="2"/>
              <a:buNone/>
            </a:pPr>
            <a:endParaRPr lang="en-US" sz="1600" b="1" dirty="0" smtClean="0"/>
          </a:p>
          <a:p>
            <a:pPr>
              <a:lnSpc>
                <a:spcPct val="80000"/>
              </a:lnSpc>
              <a:buFont typeface="Wingdings" pitchFamily="2" charset="2"/>
              <a:buNone/>
            </a:pPr>
            <a:r>
              <a:rPr lang="en-US" sz="1800" b="1" dirty="0" smtClean="0"/>
              <a:t>Feature1</a:t>
            </a:r>
            <a:r>
              <a:rPr lang="en-US" sz="1800" dirty="0" smtClean="0"/>
              <a:t>: </a:t>
            </a:r>
            <a:r>
              <a:rPr lang="en-US" sz="1800" b="1" dirty="0">
                <a:solidFill>
                  <a:srgbClr val="FF0000"/>
                </a:solidFill>
              </a:rPr>
              <a:t>t</a:t>
            </a:r>
            <a:r>
              <a:rPr lang="en-US" sz="1800" b="1" dirty="0" smtClean="0">
                <a:solidFill>
                  <a:srgbClr val="FF0000"/>
                </a:solidFill>
              </a:rPr>
              <a:t>ouch screen</a:t>
            </a:r>
            <a:endParaRPr lang="en-US" sz="1800" dirty="0" smtClean="0">
              <a:solidFill>
                <a:srgbClr val="FF0000"/>
              </a:solidFill>
            </a:endParaRPr>
          </a:p>
          <a:p>
            <a:pPr>
              <a:lnSpc>
                <a:spcPct val="80000"/>
              </a:lnSpc>
              <a:buFont typeface="Wingdings" pitchFamily="2" charset="2"/>
              <a:buNone/>
            </a:pPr>
            <a:r>
              <a:rPr lang="en-US" sz="1800" dirty="0" smtClean="0">
                <a:solidFill>
                  <a:schemeClr val="accent2"/>
                </a:solidFill>
              </a:rPr>
              <a:t>Positive</a:t>
            </a:r>
            <a:r>
              <a:rPr lang="en-US" sz="1800" dirty="0" smtClean="0"/>
              <a:t>:</a:t>
            </a:r>
            <a:r>
              <a:rPr lang="en-US" sz="1800" i="1" dirty="0" smtClean="0"/>
              <a:t>  </a:t>
            </a:r>
            <a:r>
              <a:rPr lang="en-US" sz="1800" dirty="0" smtClean="0"/>
              <a:t>212</a:t>
            </a:r>
          </a:p>
          <a:p>
            <a:pPr>
              <a:lnSpc>
                <a:spcPct val="80000"/>
              </a:lnSpc>
            </a:pPr>
            <a:r>
              <a:rPr lang="en-US" sz="1800" i="1" dirty="0" smtClean="0"/>
              <a:t>The </a:t>
            </a:r>
            <a:r>
              <a:rPr lang="en-US" sz="1800" i="1" dirty="0" smtClean="0">
                <a:solidFill>
                  <a:srgbClr val="FF0000"/>
                </a:solidFill>
              </a:rPr>
              <a:t>touch screen </a:t>
            </a:r>
            <a:r>
              <a:rPr lang="en-US" sz="1800" i="1" dirty="0" smtClean="0"/>
              <a:t>was really cool</a:t>
            </a:r>
            <a:r>
              <a:rPr lang="en-US" sz="1800" dirty="0" smtClean="0"/>
              <a:t>. </a:t>
            </a:r>
          </a:p>
          <a:p>
            <a:pPr>
              <a:lnSpc>
                <a:spcPct val="80000"/>
              </a:lnSpc>
            </a:pPr>
            <a:r>
              <a:rPr lang="en-US" sz="1800" i="1" dirty="0" smtClean="0"/>
              <a:t>The </a:t>
            </a:r>
            <a:r>
              <a:rPr lang="en-US" sz="1800" i="1" dirty="0" smtClean="0">
                <a:solidFill>
                  <a:srgbClr val="FF0000"/>
                </a:solidFill>
              </a:rPr>
              <a:t>touch screen </a:t>
            </a:r>
            <a:r>
              <a:rPr lang="en-US" sz="1800" i="1" dirty="0" smtClean="0"/>
              <a:t>was so easy to use and can do amazing things. </a:t>
            </a:r>
            <a:endParaRPr lang="en-US" sz="1800" dirty="0" smtClean="0"/>
          </a:p>
          <a:p>
            <a:pPr>
              <a:lnSpc>
                <a:spcPct val="80000"/>
              </a:lnSpc>
              <a:buFont typeface="Wingdings" pitchFamily="2" charset="2"/>
              <a:buNone/>
            </a:pPr>
            <a:r>
              <a:rPr lang="en-US" sz="1800" b="1" dirty="0" smtClean="0"/>
              <a:t>…</a:t>
            </a:r>
            <a:endParaRPr lang="en-US" sz="1800" dirty="0" smtClean="0"/>
          </a:p>
          <a:p>
            <a:pPr>
              <a:lnSpc>
                <a:spcPct val="80000"/>
              </a:lnSpc>
              <a:buFont typeface="Wingdings" pitchFamily="2" charset="2"/>
              <a:buNone/>
            </a:pPr>
            <a:r>
              <a:rPr lang="en-US" sz="1800" dirty="0" smtClean="0">
                <a:solidFill>
                  <a:schemeClr val="accent2"/>
                </a:solidFill>
              </a:rPr>
              <a:t>Negative</a:t>
            </a:r>
            <a:r>
              <a:rPr lang="en-US" sz="1800" dirty="0" smtClean="0"/>
              <a:t>: 6</a:t>
            </a:r>
          </a:p>
          <a:p>
            <a:pPr>
              <a:lnSpc>
                <a:spcPct val="80000"/>
              </a:lnSpc>
            </a:pPr>
            <a:r>
              <a:rPr lang="en-US" sz="1800" dirty="0" smtClean="0"/>
              <a:t>The </a:t>
            </a:r>
            <a:r>
              <a:rPr lang="en-US" sz="1800" dirty="0" smtClean="0">
                <a:solidFill>
                  <a:srgbClr val="FF0000"/>
                </a:solidFill>
              </a:rPr>
              <a:t>screen</a:t>
            </a:r>
            <a:r>
              <a:rPr lang="en-US" sz="1800" dirty="0" smtClean="0"/>
              <a:t> is easily scratched.</a:t>
            </a:r>
          </a:p>
          <a:p>
            <a:pPr>
              <a:lnSpc>
                <a:spcPct val="80000"/>
              </a:lnSpc>
            </a:pPr>
            <a:r>
              <a:rPr lang="en-US" sz="1800" dirty="0" smtClean="0"/>
              <a:t>I have a lot of difficulty in removing finger marks from the </a:t>
            </a:r>
            <a:r>
              <a:rPr lang="en-US" sz="1800" dirty="0" smtClean="0">
                <a:solidFill>
                  <a:srgbClr val="FF0000"/>
                </a:solidFill>
              </a:rPr>
              <a:t>touch screen</a:t>
            </a:r>
            <a:r>
              <a:rPr lang="en-US" sz="1800" dirty="0" smtClean="0"/>
              <a:t>. </a:t>
            </a:r>
          </a:p>
          <a:p>
            <a:pPr>
              <a:lnSpc>
                <a:spcPct val="80000"/>
              </a:lnSpc>
              <a:buFont typeface="Wingdings" pitchFamily="2" charset="2"/>
              <a:buNone/>
            </a:pPr>
            <a:r>
              <a:rPr lang="en-US" sz="1800" b="1" dirty="0" smtClean="0"/>
              <a:t>… </a:t>
            </a:r>
          </a:p>
          <a:p>
            <a:pPr>
              <a:lnSpc>
                <a:spcPct val="80000"/>
              </a:lnSpc>
              <a:buFont typeface="Wingdings" pitchFamily="2" charset="2"/>
              <a:buNone/>
            </a:pPr>
            <a:r>
              <a:rPr lang="en-US" sz="1800" b="1" dirty="0" smtClean="0"/>
              <a:t>Feature2</a:t>
            </a:r>
            <a:r>
              <a:rPr lang="en-US" sz="1800" dirty="0" smtClean="0"/>
              <a:t>: </a:t>
            </a:r>
            <a:r>
              <a:rPr lang="en-US" sz="1800" b="1" dirty="0" smtClean="0">
                <a:solidFill>
                  <a:srgbClr val="FF0000"/>
                </a:solidFill>
              </a:rPr>
              <a:t>voice quality</a:t>
            </a:r>
            <a:endParaRPr lang="en-US" sz="1800" dirty="0" smtClean="0"/>
          </a:p>
          <a:p>
            <a:pPr>
              <a:lnSpc>
                <a:spcPct val="80000"/>
              </a:lnSpc>
              <a:buFont typeface="Wingdings" pitchFamily="2" charset="2"/>
              <a:buNone/>
            </a:pPr>
            <a:r>
              <a:rPr lang="en-US" sz="1800" b="1" dirty="0" smtClean="0"/>
              <a:t>…</a:t>
            </a:r>
          </a:p>
          <a:p>
            <a:pPr algn="r">
              <a:lnSpc>
                <a:spcPct val="80000"/>
              </a:lnSpc>
              <a:buFont typeface="Wingdings" pitchFamily="2" charset="2"/>
              <a:buNone/>
            </a:pPr>
            <a:r>
              <a:rPr lang="en-US" sz="1800" dirty="0" smtClean="0"/>
              <a:t>	</a:t>
            </a:r>
            <a:r>
              <a:rPr lang="en-US" sz="1600" i="1" dirty="0" smtClean="0"/>
              <a:t>Note: We omit opinion holders</a:t>
            </a:r>
            <a:endParaRPr lang="en-US" sz="1600" b="1" i="1" dirty="0" smtClean="0"/>
          </a:p>
          <a:p>
            <a:pPr>
              <a:lnSpc>
                <a:spcPct val="80000"/>
              </a:lnSpc>
              <a:buFont typeface="Wingdings" pitchFamily="2" charset="2"/>
              <a:buNone/>
            </a:pPr>
            <a:endParaRPr lang="en-US" sz="1600" b="1" dirty="0" smtClean="0"/>
          </a:p>
        </p:txBody>
      </p:sp>
      <p:sp>
        <p:nvSpPr>
          <p:cNvPr id="8" name="投影片編號版面配置區 4"/>
          <p:cNvSpPr txBox="1">
            <a:spLocks/>
          </p:cNvSpPr>
          <p:nvPr/>
        </p:nvSpPr>
        <p:spPr>
          <a:xfrm>
            <a:off x="6553200" y="6356350"/>
            <a:ext cx="2133600" cy="365125"/>
          </a:xfrm>
          <a:prstGeom prst="rect">
            <a:avLst/>
          </a:prstGeom>
        </p:spPr>
        <p:txBody>
          <a:bodyPr vert="horz" lIns="91440" tIns="45720" rIns="91440" bIns="45720" rtlCol="0" anchor="ctr"/>
          <a:lstStyle>
            <a:defPPr>
              <a:defRPr lang="zh-TW"/>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TW" sz="2400" b="1" dirty="0" smtClean="0"/>
              <a:t>8</a:t>
            </a:r>
            <a:endParaRPr kumimoji="1" lang="zh-TW" altLang="en-US" b="1" dirty="0"/>
          </a:p>
        </p:txBody>
      </p:sp>
    </p:spTree>
    <p:extLst>
      <p:ext uri="{BB962C8B-B14F-4D97-AF65-F5344CB8AC3E}">
        <p14:creationId xmlns:p14="http://schemas.microsoft.com/office/powerpoint/2010/main" val="3385612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1" algn="l" defTabSz="457200" rtl="0">
              <a:spcBef>
                <a:spcPct val="0"/>
              </a:spcBef>
            </a:pPr>
            <a:r>
              <a:rPr kumimoji="1" lang="en-US" altLang="zh-TW" sz="3300" kern="1200" dirty="0" smtClean="0">
                <a:solidFill>
                  <a:schemeClr val="tx1"/>
                </a:solidFill>
                <a:latin typeface="Rockwell"/>
                <a:cs typeface="Rockwell"/>
              </a:rPr>
              <a:t>Aspect-based Sentiment Analysis</a:t>
            </a:r>
          </a:p>
        </p:txBody>
      </p:sp>
      <p:grpSp>
        <p:nvGrpSpPr>
          <p:cNvPr id="5" name="Group 3"/>
          <p:cNvGrpSpPr>
            <a:grpSpLocks/>
          </p:cNvGrpSpPr>
          <p:nvPr/>
        </p:nvGrpSpPr>
        <p:grpSpPr bwMode="auto">
          <a:xfrm>
            <a:off x="472477" y="1227926"/>
            <a:ext cx="8215032" cy="2659068"/>
            <a:chOff x="96" y="432"/>
            <a:chExt cx="5465" cy="1824"/>
          </a:xfrm>
        </p:grpSpPr>
        <p:sp>
          <p:nvSpPr>
            <p:cNvPr id="6" name="Rectangle 4"/>
            <p:cNvSpPr>
              <a:spLocks noChangeArrowheads="1"/>
            </p:cNvSpPr>
            <p:nvPr/>
          </p:nvSpPr>
          <p:spPr bwMode="auto">
            <a:xfrm>
              <a:off x="5088" y="912"/>
              <a:ext cx="144" cy="912"/>
            </a:xfrm>
            <a:prstGeom prst="rect">
              <a:avLst/>
            </a:prstGeom>
            <a:solidFill>
              <a:srgbClr val="0066FF"/>
            </a:solidFill>
            <a:ln w="9525">
              <a:solidFill>
                <a:srgbClr val="000000"/>
              </a:solidFill>
              <a:miter lim="800000"/>
              <a:headEnd/>
              <a:tailEnd/>
            </a:ln>
          </p:spPr>
          <p:txBody>
            <a:bodyPr/>
            <a:lstStyle/>
            <a:p>
              <a:endParaRPr lang="en-US"/>
            </a:p>
          </p:txBody>
        </p:sp>
        <p:sp>
          <p:nvSpPr>
            <p:cNvPr id="7" name="Rectangle 5"/>
            <p:cNvSpPr>
              <a:spLocks noChangeArrowheads="1"/>
            </p:cNvSpPr>
            <p:nvPr/>
          </p:nvSpPr>
          <p:spPr bwMode="auto">
            <a:xfrm>
              <a:off x="4368" y="768"/>
              <a:ext cx="144" cy="912"/>
            </a:xfrm>
            <a:prstGeom prst="rect">
              <a:avLst/>
            </a:prstGeom>
            <a:solidFill>
              <a:srgbClr val="0066FF"/>
            </a:solidFill>
            <a:ln w="9525">
              <a:solidFill>
                <a:srgbClr val="000000"/>
              </a:solidFill>
              <a:miter lim="800000"/>
              <a:headEnd/>
              <a:tailEnd/>
            </a:ln>
          </p:spPr>
          <p:txBody>
            <a:bodyPr/>
            <a:lstStyle/>
            <a:p>
              <a:endParaRPr lang="en-US"/>
            </a:p>
          </p:txBody>
        </p:sp>
        <p:sp>
          <p:nvSpPr>
            <p:cNvPr id="8" name="Rectangle 6"/>
            <p:cNvSpPr>
              <a:spLocks noChangeArrowheads="1"/>
            </p:cNvSpPr>
            <p:nvPr/>
          </p:nvSpPr>
          <p:spPr bwMode="auto">
            <a:xfrm>
              <a:off x="3648" y="1008"/>
              <a:ext cx="144" cy="912"/>
            </a:xfrm>
            <a:prstGeom prst="rect">
              <a:avLst/>
            </a:prstGeom>
            <a:solidFill>
              <a:srgbClr val="0066FF"/>
            </a:solidFill>
            <a:ln w="9525">
              <a:solidFill>
                <a:srgbClr val="000000"/>
              </a:solidFill>
              <a:miter lim="800000"/>
              <a:headEnd/>
              <a:tailEnd/>
            </a:ln>
          </p:spPr>
          <p:txBody>
            <a:bodyPr/>
            <a:lstStyle/>
            <a:p>
              <a:endParaRPr lang="en-US"/>
            </a:p>
          </p:txBody>
        </p:sp>
        <p:sp>
          <p:nvSpPr>
            <p:cNvPr id="9" name="Rectangle 7"/>
            <p:cNvSpPr>
              <a:spLocks noChangeArrowheads="1"/>
            </p:cNvSpPr>
            <p:nvPr/>
          </p:nvSpPr>
          <p:spPr bwMode="auto">
            <a:xfrm>
              <a:off x="2928" y="768"/>
              <a:ext cx="144" cy="912"/>
            </a:xfrm>
            <a:prstGeom prst="rect">
              <a:avLst/>
            </a:prstGeom>
            <a:solidFill>
              <a:srgbClr val="0066FF"/>
            </a:solidFill>
            <a:ln w="9525">
              <a:solidFill>
                <a:srgbClr val="000000"/>
              </a:solidFill>
              <a:miter lim="800000"/>
              <a:headEnd/>
              <a:tailEnd/>
            </a:ln>
          </p:spPr>
          <p:txBody>
            <a:bodyPr/>
            <a:lstStyle/>
            <a:p>
              <a:endParaRPr lang="en-US"/>
            </a:p>
          </p:txBody>
        </p:sp>
        <p:sp>
          <p:nvSpPr>
            <p:cNvPr id="10" name="Rectangle 8"/>
            <p:cNvSpPr>
              <a:spLocks noChangeArrowheads="1"/>
            </p:cNvSpPr>
            <p:nvPr/>
          </p:nvSpPr>
          <p:spPr bwMode="auto">
            <a:xfrm>
              <a:off x="2208" y="624"/>
              <a:ext cx="144" cy="912"/>
            </a:xfrm>
            <a:prstGeom prst="rect">
              <a:avLst/>
            </a:prstGeom>
            <a:solidFill>
              <a:srgbClr val="0066FF"/>
            </a:solidFill>
            <a:ln w="9525">
              <a:solidFill>
                <a:srgbClr val="000000"/>
              </a:solidFill>
              <a:miter lim="800000"/>
              <a:headEnd/>
              <a:tailEnd/>
            </a:ln>
          </p:spPr>
          <p:txBody>
            <a:bodyPr/>
            <a:lstStyle/>
            <a:p>
              <a:endParaRPr lang="en-US"/>
            </a:p>
          </p:txBody>
        </p:sp>
        <p:sp>
          <p:nvSpPr>
            <p:cNvPr id="11" name="Line 9"/>
            <p:cNvSpPr>
              <a:spLocks noChangeShapeType="1"/>
            </p:cNvSpPr>
            <p:nvPr/>
          </p:nvSpPr>
          <p:spPr bwMode="auto">
            <a:xfrm>
              <a:off x="1776" y="1440"/>
              <a:ext cx="3696"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 name="Text Box 10"/>
            <p:cNvSpPr txBox="1">
              <a:spLocks noChangeArrowheads="1"/>
            </p:cNvSpPr>
            <p:nvPr/>
          </p:nvSpPr>
          <p:spPr bwMode="auto">
            <a:xfrm>
              <a:off x="96" y="720"/>
              <a:ext cx="1728" cy="7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6pPr>
              <a:lvl7pPr marL="29718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7pPr>
              <a:lvl8pPr marL="34290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8pPr>
              <a:lvl9pPr marL="38862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9pPr>
            </a:lstStyle>
            <a:p>
              <a:pPr eaLnBrk="1" hangingPunct="1">
                <a:spcBef>
                  <a:spcPct val="50000"/>
                </a:spcBef>
              </a:pPr>
              <a:r>
                <a:rPr lang="en-US" sz="2400" dirty="0"/>
                <a:t>Summary of reviews of    </a:t>
              </a:r>
              <a:r>
                <a:rPr lang="en-US" sz="2400" dirty="0">
                  <a:solidFill>
                    <a:srgbClr val="FF0000"/>
                  </a:solidFill>
                </a:rPr>
                <a:t>Cell Phone</a:t>
              </a:r>
              <a:r>
                <a:rPr lang="en-US" sz="2400" dirty="0"/>
                <a:t> </a:t>
              </a:r>
              <a:endParaRPr lang="en-US" sz="2400" dirty="0">
                <a:solidFill>
                  <a:srgbClr val="FF0000"/>
                </a:solidFill>
              </a:endParaRPr>
            </a:p>
          </p:txBody>
        </p:sp>
        <p:sp>
          <p:nvSpPr>
            <p:cNvPr id="13" name="Text Box 11"/>
            <p:cNvSpPr txBox="1">
              <a:spLocks noChangeArrowheads="1"/>
            </p:cNvSpPr>
            <p:nvPr/>
          </p:nvSpPr>
          <p:spPr bwMode="auto">
            <a:xfrm>
              <a:off x="1970" y="1968"/>
              <a:ext cx="1054"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6pPr>
              <a:lvl7pPr marL="29718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7pPr>
              <a:lvl8pPr marL="34290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8pPr>
              <a:lvl9pPr marL="38862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9pPr>
            </a:lstStyle>
            <a:p>
              <a:pPr eaLnBrk="1" hangingPunct="1">
                <a:buFont typeface="Wingdings" pitchFamily="2" charset="2"/>
                <a:buNone/>
              </a:pPr>
              <a:r>
                <a:rPr lang="en-US" sz="2000" b="1" dirty="0"/>
                <a:t>Voice</a:t>
              </a:r>
              <a:r>
                <a:rPr lang="en-US" sz="800" b="1" dirty="0"/>
                <a:t> </a:t>
              </a:r>
              <a:endParaRPr lang="en-US" dirty="0"/>
            </a:p>
          </p:txBody>
        </p:sp>
        <p:sp>
          <p:nvSpPr>
            <p:cNvPr id="14" name="Text Box 12"/>
            <p:cNvSpPr txBox="1">
              <a:spLocks noChangeArrowheads="1"/>
            </p:cNvSpPr>
            <p:nvPr/>
          </p:nvSpPr>
          <p:spPr bwMode="auto">
            <a:xfrm>
              <a:off x="2690" y="1968"/>
              <a:ext cx="1054"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6pPr>
              <a:lvl7pPr marL="29718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7pPr>
              <a:lvl8pPr marL="34290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8pPr>
              <a:lvl9pPr marL="38862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9pPr>
            </a:lstStyle>
            <a:p>
              <a:pPr eaLnBrk="1" hangingPunct="1">
                <a:buFont typeface="Wingdings" pitchFamily="2" charset="2"/>
                <a:buNone/>
              </a:pPr>
              <a:r>
                <a:rPr lang="en-US" sz="2000" b="1"/>
                <a:t>Screen</a:t>
              </a:r>
              <a:endParaRPr lang="en-US" sz="2000"/>
            </a:p>
          </p:txBody>
        </p:sp>
        <p:sp>
          <p:nvSpPr>
            <p:cNvPr id="15" name="Text Box 13"/>
            <p:cNvSpPr txBox="1">
              <a:spLocks noChangeArrowheads="1"/>
            </p:cNvSpPr>
            <p:nvPr/>
          </p:nvSpPr>
          <p:spPr bwMode="auto">
            <a:xfrm>
              <a:off x="4176" y="1968"/>
              <a:ext cx="52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6pPr>
              <a:lvl7pPr marL="29718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7pPr>
              <a:lvl8pPr marL="34290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8pPr>
              <a:lvl9pPr marL="38862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9pPr>
            </a:lstStyle>
            <a:p>
              <a:pPr eaLnBrk="1" hangingPunct="1">
                <a:buFont typeface="Wingdings" pitchFamily="2" charset="2"/>
                <a:buNone/>
              </a:pPr>
              <a:r>
                <a:rPr lang="en-US" sz="2000" b="1"/>
                <a:t>Size </a:t>
              </a:r>
              <a:endParaRPr lang="en-US" sz="2000"/>
            </a:p>
          </p:txBody>
        </p:sp>
        <p:sp>
          <p:nvSpPr>
            <p:cNvPr id="16" name="Text Box 14"/>
            <p:cNvSpPr txBox="1">
              <a:spLocks noChangeArrowheads="1"/>
            </p:cNvSpPr>
            <p:nvPr/>
          </p:nvSpPr>
          <p:spPr bwMode="auto">
            <a:xfrm>
              <a:off x="4848" y="1968"/>
              <a:ext cx="713"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6pPr>
              <a:lvl7pPr marL="29718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7pPr>
              <a:lvl8pPr marL="34290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8pPr>
              <a:lvl9pPr marL="38862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9pPr>
            </a:lstStyle>
            <a:p>
              <a:pPr eaLnBrk="1" hangingPunct="1">
                <a:buFont typeface="Wingdings" pitchFamily="2" charset="2"/>
                <a:buNone/>
              </a:pPr>
              <a:r>
                <a:rPr lang="en-US" sz="2000" b="1" dirty="0"/>
                <a:t>Weight</a:t>
              </a:r>
              <a:r>
                <a:rPr lang="en-US" sz="800" b="1" dirty="0"/>
                <a:t> </a:t>
              </a:r>
              <a:endParaRPr lang="en-US" dirty="0"/>
            </a:p>
          </p:txBody>
        </p:sp>
        <p:sp>
          <p:nvSpPr>
            <p:cNvPr id="17" name="Text Box 15"/>
            <p:cNvSpPr txBox="1">
              <a:spLocks noChangeArrowheads="1"/>
            </p:cNvSpPr>
            <p:nvPr/>
          </p:nvSpPr>
          <p:spPr bwMode="auto">
            <a:xfrm>
              <a:off x="3458" y="1968"/>
              <a:ext cx="1054"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6pPr>
              <a:lvl7pPr marL="29718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7pPr>
              <a:lvl8pPr marL="34290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8pPr>
              <a:lvl9pPr marL="38862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9pPr>
            </a:lstStyle>
            <a:p>
              <a:pPr eaLnBrk="1" hangingPunct="1">
                <a:buFont typeface="Wingdings" pitchFamily="2" charset="2"/>
                <a:buNone/>
              </a:pPr>
              <a:r>
                <a:rPr lang="en-US" sz="2000" b="1"/>
                <a:t>Battery</a:t>
              </a:r>
              <a:endParaRPr lang="en-US" sz="2000"/>
            </a:p>
          </p:txBody>
        </p:sp>
        <p:sp>
          <p:nvSpPr>
            <p:cNvPr id="18" name="Text Box 16"/>
            <p:cNvSpPr txBox="1">
              <a:spLocks noChangeArrowheads="1"/>
            </p:cNvSpPr>
            <p:nvPr/>
          </p:nvSpPr>
          <p:spPr bwMode="auto">
            <a:xfrm>
              <a:off x="1824" y="432"/>
              <a:ext cx="432" cy="4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6pPr>
              <a:lvl7pPr marL="29718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7pPr>
              <a:lvl8pPr marL="34290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8pPr>
              <a:lvl9pPr marL="38862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9pPr>
            </a:lstStyle>
            <a:p>
              <a:pPr eaLnBrk="1" hangingPunct="1">
                <a:spcBef>
                  <a:spcPct val="50000"/>
                </a:spcBef>
                <a:buFont typeface="Wingdings" pitchFamily="2" charset="2"/>
                <a:buNone/>
              </a:pPr>
              <a:r>
                <a:rPr lang="en-US" sz="4000">
                  <a:solidFill>
                    <a:srgbClr val="3333CC"/>
                  </a:solidFill>
                </a:rPr>
                <a:t>+</a:t>
              </a:r>
            </a:p>
          </p:txBody>
        </p:sp>
        <p:sp>
          <p:nvSpPr>
            <p:cNvPr id="19" name="Text Box 17"/>
            <p:cNvSpPr txBox="1">
              <a:spLocks noChangeArrowheads="1"/>
            </p:cNvSpPr>
            <p:nvPr/>
          </p:nvSpPr>
          <p:spPr bwMode="auto">
            <a:xfrm>
              <a:off x="1872" y="1584"/>
              <a:ext cx="432" cy="3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6pPr>
              <a:lvl7pPr marL="29718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7pPr>
              <a:lvl8pPr marL="34290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8pPr>
              <a:lvl9pPr marL="38862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9pPr>
            </a:lstStyle>
            <a:p>
              <a:pPr eaLnBrk="1" hangingPunct="1">
                <a:spcBef>
                  <a:spcPct val="50000"/>
                </a:spcBef>
                <a:buFont typeface="Wingdings" pitchFamily="2" charset="2"/>
                <a:buNone/>
              </a:pPr>
              <a:r>
                <a:rPr lang="en-US" sz="3200">
                  <a:solidFill>
                    <a:srgbClr val="3333CC"/>
                  </a:solidFill>
                </a:rPr>
                <a:t>_</a:t>
              </a:r>
            </a:p>
          </p:txBody>
        </p:sp>
        <p:sp>
          <p:nvSpPr>
            <p:cNvPr id="20" name="Rectangle 18"/>
            <p:cNvSpPr>
              <a:spLocks noChangeArrowheads="1"/>
            </p:cNvSpPr>
            <p:nvPr/>
          </p:nvSpPr>
          <p:spPr bwMode="auto">
            <a:xfrm>
              <a:off x="144" y="1248"/>
              <a:ext cx="192" cy="144"/>
            </a:xfrm>
            <a:prstGeom prst="rect">
              <a:avLst/>
            </a:prstGeom>
            <a:solidFill>
              <a:srgbClr val="0066FF"/>
            </a:solidFill>
            <a:ln w="9525">
              <a:solidFill>
                <a:srgbClr val="000000"/>
              </a:solidFill>
              <a:miter lim="800000"/>
              <a:headEnd/>
              <a:tailEnd/>
            </a:ln>
          </p:spPr>
          <p:txBody>
            <a:bodyPr/>
            <a:lstStyle/>
            <a:p>
              <a:endParaRPr lang="en-US"/>
            </a:p>
          </p:txBody>
        </p:sp>
      </p:grpSp>
      <p:sp>
        <p:nvSpPr>
          <p:cNvPr id="21" name="矩形 20"/>
          <p:cNvSpPr/>
          <p:nvPr/>
        </p:nvSpPr>
        <p:spPr>
          <a:xfrm>
            <a:off x="405037" y="3972696"/>
            <a:ext cx="6994222" cy="2308324"/>
          </a:xfrm>
          <a:prstGeom prst="rect">
            <a:avLst/>
          </a:prstGeom>
        </p:spPr>
        <p:txBody>
          <a:bodyPr wrap="none">
            <a:spAutoFit/>
          </a:bodyPr>
          <a:lstStyle/>
          <a:p>
            <a:r>
              <a:rPr lang="en-US" altLang="zh-TW" sz="2400" b="1" dirty="0" smtClean="0">
                <a:solidFill>
                  <a:srgbClr val="0000FF"/>
                </a:solidFill>
                <a:latin typeface="Calibri"/>
                <a:cs typeface="Calibri"/>
              </a:rPr>
              <a:t>Extracting</a:t>
            </a:r>
            <a:r>
              <a:rPr lang="zh-TW" altLang="en-US" sz="2400" b="1" dirty="0" smtClean="0">
                <a:solidFill>
                  <a:srgbClr val="0000FF"/>
                </a:solidFill>
                <a:latin typeface="Calibri"/>
                <a:cs typeface="Calibri"/>
              </a:rPr>
              <a:t> </a:t>
            </a:r>
            <a:r>
              <a:rPr lang="en-US" altLang="zh-TW" sz="2400" b="1" dirty="0" smtClean="0">
                <a:solidFill>
                  <a:srgbClr val="0000FF"/>
                </a:solidFill>
                <a:latin typeface="Calibri"/>
                <a:cs typeface="Calibri"/>
              </a:rPr>
              <a:t>Features/</a:t>
            </a:r>
            <a:r>
              <a:rPr lang="en-US" altLang="zh-TW" sz="2400" b="1" dirty="0">
                <a:solidFill>
                  <a:srgbClr val="0000FF"/>
                </a:solidFill>
                <a:cs typeface="Calibri"/>
              </a:rPr>
              <a:t>Aspect</a:t>
            </a:r>
            <a:endParaRPr lang="en-US" altLang="zh-TW" sz="2400" b="1" dirty="0" smtClean="0">
              <a:solidFill>
                <a:srgbClr val="0000FF"/>
              </a:solidFill>
              <a:latin typeface="Calibri"/>
              <a:cs typeface="Calibri"/>
            </a:endParaRPr>
          </a:p>
          <a:p>
            <a:pPr marL="342900" indent="-342900">
              <a:buFont typeface="Arial"/>
              <a:buChar char="•"/>
            </a:pPr>
            <a:r>
              <a:rPr lang="en-US" altLang="zh-TW" sz="2400" dirty="0"/>
              <a:t>A frequency-based approach</a:t>
            </a:r>
          </a:p>
          <a:p>
            <a:pPr marL="342900" indent="-342900">
              <a:buFont typeface="Arial"/>
              <a:buChar char="•"/>
            </a:pPr>
            <a:r>
              <a:rPr lang="en-US" altLang="zh-CN" sz="2400" dirty="0"/>
              <a:t>Supervised learning</a:t>
            </a:r>
            <a:r>
              <a:rPr lang="en-US" altLang="zh-TW" sz="2400" dirty="0"/>
              <a:t> </a:t>
            </a:r>
          </a:p>
          <a:p>
            <a:pPr marL="342900" lvl="1" indent="-342900">
              <a:buFont typeface="Arial"/>
              <a:buChar char="•"/>
            </a:pPr>
            <a:r>
              <a:rPr lang="en-US" altLang="zh-TW" sz="2400" dirty="0" smtClean="0"/>
              <a:t>Double </a:t>
            </a:r>
            <a:r>
              <a:rPr lang="en-US" altLang="zh-TW" sz="2400" dirty="0"/>
              <a:t>propagation </a:t>
            </a:r>
            <a:r>
              <a:rPr lang="zh-TW" altLang="en-US" sz="2400" dirty="0"/>
              <a:t> </a:t>
            </a:r>
            <a:r>
              <a:rPr lang="en-US" altLang="zh-TW" sz="2400" dirty="0"/>
              <a:t>E.g., “The </a:t>
            </a:r>
            <a:r>
              <a:rPr lang="en-US" altLang="zh-TW" sz="2400" b="1" dirty="0">
                <a:solidFill>
                  <a:srgbClr val="008000"/>
                </a:solidFill>
              </a:rPr>
              <a:t>rooms</a:t>
            </a:r>
            <a:r>
              <a:rPr lang="en-US" altLang="zh-TW" sz="2400" dirty="0"/>
              <a:t> are </a:t>
            </a:r>
            <a:r>
              <a:rPr lang="en-US" altLang="zh-TW" sz="2400" b="1" dirty="0">
                <a:solidFill>
                  <a:srgbClr val="FF0000"/>
                </a:solidFill>
              </a:rPr>
              <a:t>spacious</a:t>
            </a:r>
            <a:r>
              <a:rPr lang="en-US" altLang="zh-TW" sz="2400" dirty="0"/>
              <a:t>”</a:t>
            </a:r>
          </a:p>
          <a:p>
            <a:pPr marL="342900" indent="-342900">
              <a:buFont typeface="Arial"/>
              <a:buChar char="•"/>
            </a:pPr>
            <a:r>
              <a:rPr lang="en-US" altLang="zh-TW" sz="2400" dirty="0"/>
              <a:t>Rules from </a:t>
            </a:r>
            <a:r>
              <a:rPr lang="en-US" altLang="zh-TW" sz="2400" dirty="0" smtClean="0"/>
              <a:t>grammar</a:t>
            </a:r>
            <a:r>
              <a:rPr lang="zh-TW" altLang="en-US" sz="2400" dirty="0" smtClean="0"/>
              <a:t> </a:t>
            </a:r>
            <a:r>
              <a:rPr lang="en-US" altLang="zh-TW" sz="2400" dirty="0"/>
              <a:t>dependency </a:t>
            </a:r>
          </a:p>
          <a:p>
            <a:pPr marL="342900" indent="-342900">
              <a:buFont typeface="Arial"/>
              <a:buChar char="•"/>
            </a:pPr>
            <a:r>
              <a:rPr lang="en-US" altLang="zh-TW" sz="2400" dirty="0" smtClean="0"/>
              <a:t>Topic </a:t>
            </a:r>
            <a:r>
              <a:rPr lang="en-US" altLang="zh-TW" sz="2400" dirty="0"/>
              <a:t>models(document generative model)</a:t>
            </a:r>
            <a:endParaRPr lang="zh-TW" altLang="en-US" sz="2400" dirty="0"/>
          </a:p>
        </p:txBody>
      </p:sp>
      <p:sp>
        <p:nvSpPr>
          <p:cNvPr id="24" name="文字方塊 23"/>
          <p:cNvSpPr txBox="1"/>
          <p:nvPr/>
        </p:nvSpPr>
        <p:spPr>
          <a:xfrm>
            <a:off x="881602" y="3558235"/>
            <a:ext cx="184666" cy="369332"/>
          </a:xfrm>
          <a:prstGeom prst="rect">
            <a:avLst/>
          </a:prstGeom>
          <a:noFill/>
        </p:spPr>
        <p:txBody>
          <a:bodyPr wrap="none" rtlCol="0">
            <a:spAutoFit/>
          </a:bodyPr>
          <a:lstStyle/>
          <a:p>
            <a:endParaRPr kumimoji="1" lang="zh-TW" altLang="en-US" dirty="0"/>
          </a:p>
        </p:txBody>
      </p:sp>
      <p:sp>
        <p:nvSpPr>
          <p:cNvPr id="23" name="投影片編號版面配置區 4"/>
          <p:cNvSpPr txBox="1">
            <a:spLocks/>
          </p:cNvSpPr>
          <p:nvPr/>
        </p:nvSpPr>
        <p:spPr>
          <a:xfrm>
            <a:off x="6553200" y="6356350"/>
            <a:ext cx="2133600" cy="365125"/>
          </a:xfrm>
          <a:prstGeom prst="rect">
            <a:avLst/>
          </a:prstGeom>
        </p:spPr>
        <p:txBody>
          <a:bodyPr vert="horz" lIns="91440" tIns="45720" rIns="91440" bIns="45720" rtlCol="0" anchor="ctr"/>
          <a:lstStyle>
            <a:defPPr>
              <a:defRPr lang="zh-TW"/>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TW" sz="2400" b="1" dirty="0" smtClean="0"/>
              <a:t>9</a:t>
            </a:r>
            <a:endParaRPr kumimoji="1" lang="zh-TW" altLang="en-US" b="1" dirty="0"/>
          </a:p>
        </p:txBody>
      </p:sp>
    </p:spTree>
    <p:extLst>
      <p:ext uri="{BB962C8B-B14F-4D97-AF65-F5344CB8AC3E}">
        <p14:creationId xmlns:p14="http://schemas.microsoft.com/office/powerpoint/2010/main" val="3993356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12_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3_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5_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6_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7_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8_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9_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21_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6_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7_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8_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9_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0_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1_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9175</TotalTime>
  <Words>2059</Words>
  <Application>Microsoft Office PowerPoint</Application>
  <PresentationFormat>如螢幕大小 (4:3)</PresentationFormat>
  <Paragraphs>380</Paragraphs>
  <Slides>37</Slides>
  <Notes>36</Notes>
  <HiddenSlides>0</HiddenSlides>
  <MMClips>0</MMClips>
  <ScaleCrop>false</ScaleCrop>
  <HeadingPairs>
    <vt:vector size="6" baseType="variant">
      <vt:variant>
        <vt:lpstr>使用字型</vt:lpstr>
      </vt:variant>
      <vt:variant>
        <vt:i4>9</vt:i4>
      </vt:variant>
      <vt:variant>
        <vt:lpstr>佈景主題</vt:lpstr>
      </vt:variant>
      <vt:variant>
        <vt:i4>17</vt:i4>
      </vt:variant>
      <vt:variant>
        <vt:lpstr>投影片標題</vt:lpstr>
      </vt:variant>
      <vt:variant>
        <vt:i4>37</vt:i4>
      </vt:variant>
    </vt:vector>
  </HeadingPairs>
  <TitlesOfParts>
    <vt:vector size="63" baseType="lpstr">
      <vt:lpstr>Malgun Gothic</vt:lpstr>
      <vt:lpstr>宋体</vt:lpstr>
      <vt:lpstr>新細明體</vt:lpstr>
      <vt:lpstr>Arial</vt:lpstr>
      <vt:lpstr>Calibri</vt:lpstr>
      <vt:lpstr>Calibri Light</vt:lpstr>
      <vt:lpstr>Rockwell</vt:lpstr>
      <vt:lpstr>Symbol</vt:lpstr>
      <vt:lpstr>Wingdings</vt:lpstr>
      <vt:lpstr>Office 佈景主題</vt:lpstr>
      <vt:lpstr>3_Office 佈景主題</vt:lpstr>
      <vt:lpstr>4_Office 佈景主題</vt:lpstr>
      <vt:lpstr>6_Office 佈景主題</vt:lpstr>
      <vt:lpstr>7_Office 佈景主題</vt:lpstr>
      <vt:lpstr>8_Office 佈景主題</vt:lpstr>
      <vt:lpstr>9_Office 佈景主題</vt:lpstr>
      <vt:lpstr>10_Office 佈景主題</vt:lpstr>
      <vt:lpstr>11_Office 佈景主題</vt:lpstr>
      <vt:lpstr>12_Office 佈景主題</vt:lpstr>
      <vt:lpstr>13_Office 佈景主題</vt:lpstr>
      <vt:lpstr>15_Office 佈景主題</vt:lpstr>
      <vt:lpstr>16_Office 佈景主題</vt:lpstr>
      <vt:lpstr>17_Office 佈景主題</vt:lpstr>
      <vt:lpstr>18_Office 佈景主題</vt:lpstr>
      <vt:lpstr>19_Office 佈景主題</vt:lpstr>
      <vt:lpstr>21_Office 佈景主題</vt:lpstr>
      <vt:lpstr>Opinion Mining</vt:lpstr>
      <vt:lpstr>Outline</vt:lpstr>
      <vt:lpstr>PowerPoint 簡報</vt:lpstr>
      <vt:lpstr>Review Model</vt:lpstr>
      <vt:lpstr>PowerPoint 簡報</vt:lpstr>
      <vt:lpstr>PowerPoint 簡報</vt:lpstr>
      <vt:lpstr>Roadmap</vt:lpstr>
      <vt:lpstr>Aspect-based Sentiment Analysis</vt:lpstr>
      <vt:lpstr>Aspect-based Sentiment Analysis</vt:lpstr>
      <vt:lpstr>Opinion Spam Detection </vt:lpstr>
      <vt:lpstr>Clustering Product Features for Opinion Mining</vt:lpstr>
      <vt:lpstr>Introduction</vt:lpstr>
      <vt:lpstr>Roadmap</vt:lpstr>
      <vt:lpstr>Related Work</vt:lpstr>
      <vt:lpstr>WordNet</vt:lpstr>
      <vt:lpstr>Related Work</vt:lpstr>
      <vt:lpstr>Related Work</vt:lpstr>
      <vt:lpstr>Contributions of Paper</vt:lpstr>
      <vt:lpstr>Architecture</vt:lpstr>
      <vt:lpstr>Algorithm</vt:lpstr>
      <vt:lpstr>Generating Labeled Data L - Step 1 </vt:lpstr>
      <vt:lpstr>Generating Labeled Data L - Step 2</vt:lpstr>
      <vt:lpstr>Generating Labeled Data L - Step 2</vt:lpstr>
      <vt:lpstr>Generating Labeled Data L - Step 2 </vt:lpstr>
      <vt:lpstr>Generating Labeled Data L - Step 3</vt:lpstr>
      <vt:lpstr>Architecture</vt:lpstr>
      <vt:lpstr>Content Extraction - Example</vt:lpstr>
      <vt:lpstr>Content Extraction</vt:lpstr>
      <vt:lpstr>Semi-Supervised Learning using EM</vt:lpstr>
      <vt:lpstr>Semi-Supervised Learning using EM</vt:lpstr>
      <vt:lpstr>Evaluation – Dataset </vt:lpstr>
      <vt:lpstr>Evaluation – Evaluation Measures</vt:lpstr>
      <vt:lpstr>Evaluation – Methods </vt:lpstr>
      <vt:lpstr>Evaluation – Number of Merges (k)</vt:lpstr>
      <vt:lpstr>Conclusions</vt:lpstr>
      <vt:lpstr>Comments - pros</vt:lpstr>
      <vt:lpstr>Comments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opinion mining</dc:title>
  <dc:creator>彭 新雅</dc:creator>
  <cp:lastModifiedBy>user</cp:lastModifiedBy>
  <cp:revision>354</cp:revision>
  <cp:lastPrinted>2015-12-30T09:34:33Z</cp:lastPrinted>
  <dcterms:created xsi:type="dcterms:W3CDTF">2015-12-19T05:19:53Z</dcterms:created>
  <dcterms:modified xsi:type="dcterms:W3CDTF">2015-12-31T04:48:26Z</dcterms:modified>
</cp:coreProperties>
</file>