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101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 dirty="0">
              <a:solidFill>
                <a:srgbClr val="000000"/>
              </a:solidFill>
              <a:latin typeface="微軟正黑體" panose="020B0604030504040204" pitchFamily="34" charset="-12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 dirty="0">
              <a:solidFill>
                <a:srgbClr val="000000"/>
              </a:solidFill>
              <a:latin typeface="微軟正黑體" panose="020B0604030504040204" pitchFamily="34" charset="-12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Times New Roman"/>
              <a:buNone/>
              <a:defRPr sz="8000" b="0" i="0" u="none" strike="noStrike" cap="none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 dirty="0"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 dirty="0"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altLang="zh-TW" sz="1050" smtClean="0">
                <a:solidFill>
                  <a:srgbClr val="FFFFFF"/>
                </a:solidFill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zh-TW" altLang="en-US" sz="1050" dirty="0">
              <a:solidFill>
                <a:srgbClr val="FFFFFF"/>
              </a:solidFill>
              <a:cs typeface="Times New Roman"/>
              <a:sym typeface="Times New Roman"/>
            </a:endParaRPr>
          </a:p>
        </p:txBody>
      </p:sp>
      <p:cxnSp>
        <p:nvCxnSpPr>
          <p:cNvPr id="26" name="Shape 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028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 dirty="0">
              <a:solidFill>
                <a:srgbClr val="000000"/>
              </a:solidFill>
              <a:latin typeface="微軟正黑體" panose="020B0604030504040204" pitchFamily="34" charset="-12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 dirty="0">
              <a:solidFill>
                <a:srgbClr val="000000"/>
              </a:solidFill>
              <a:latin typeface="微軟正黑體" panose="020B0604030504040204" pitchFamily="34" charset="-12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7160639" y="1979038"/>
            <a:ext cx="5757421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Times New Roman"/>
              <a:buNone/>
              <a:defRPr sz="4800" b="0" i="0" u="none" strike="noStrike" cap="none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0"/>
            <a:ext cx="5757422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 dirty="0"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altLang="zh-TW" sz="1050" smtClean="0">
                <a:solidFill>
                  <a:srgbClr val="FFFFFF"/>
                </a:solidFill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zh-TW" altLang="en-US" sz="1050" dirty="0">
              <a:solidFill>
                <a:srgbClr val="FFFFFF"/>
              </a:solidFill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955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Times New Roman"/>
              <a:buNone/>
              <a:defRPr sz="4800" b="0" i="0" u="none" strike="noStrike" cap="none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 dirty="0"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 dirty="0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altLang="zh-TW" sz="1050" smtClean="0">
                <a:solidFill>
                  <a:srgbClr val="FFFFFF"/>
                </a:solidFill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zh-TW" altLang="en-US" sz="1050" dirty="0">
              <a:solidFill>
                <a:srgbClr val="FFFFFF"/>
              </a:solidFill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957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 dirty="0">
              <a:solidFill>
                <a:srgbClr val="000000"/>
              </a:solidFill>
              <a:latin typeface="微軟正黑體" panose="020B0604030504040204" pitchFamily="34" charset="-12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 dirty="0">
              <a:solidFill>
                <a:srgbClr val="000000"/>
              </a:solidFill>
              <a:latin typeface="微軟正黑體" panose="020B0604030504040204" pitchFamily="34" charset="-12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Times New Roman"/>
              <a:buNone/>
              <a:defRPr sz="8000" b="0" i="0" u="none" strike="noStrike" cap="none">
                <a:solidFill>
                  <a:srgbClr val="26262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 dirty="0"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 dirty="0"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altLang="zh-TW" sz="1050" smtClean="0">
                <a:solidFill>
                  <a:srgbClr val="FFFFFF"/>
                </a:solidFill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zh-TW" altLang="en-US" sz="1050" dirty="0">
              <a:solidFill>
                <a:srgbClr val="FFFFFF"/>
              </a:solidFill>
              <a:cs typeface="Times New Roman"/>
              <a:sym typeface="Times New Roman"/>
            </a:endParaRPr>
          </a:p>
        </p:txBody>
      </p:sp>
      <p:cxnSp>
        <p:nvCxnSpPr>
          <p:cNvPr id="41" name="Shape 4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5495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Times New Roman"/>
              <a:buNone/>
              <a:defRPr sz="4800" b="0" i="0" u="none" strike="noStrike" cap="none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 dirty="0"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 dirty="0"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altLang="zh-TW" sz="1050" smtClean="0">
                <a:solidFill>
                  <a:srgbClr val="FFFFFF"/>
                </a:solidFill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zh-TW" altLang="en-US" sz="1050" dirty="0">
              <a:solidFill>
                <a:srgbClr val="FFFFFF"/>
              </a:solidFill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802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Times New Roman"/>
              <a:buNone/>
              <a:defRPr sz="4800" b="0" i="0" u="none" strike="noStrike" cap="none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 dirty="0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altLang="zh-TW" sz="1050" smtClean="0">
                <a:solidFill>
                  <a:srgbClr val="FFFFFF"/>
                </a:solidFill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zh-TW" altLang="en-US" sz="1050" dirty="0">
              <a:solidFill>
                <a:srgbClr val="FFFFFF"/>
              </a:solidFill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417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Times New Roman"/>
              <a:buNone/>
              <a:defRPr sz="4800" b="0" i="0" u="none" strike="noStrike" cap="none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 dirty="0"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 dirty="0"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altLang="zh-TW" sz="1050" smtClean="0">
                <a:solidFill>
                  <a:srgbClr val="FFFFFF"/>
                </a:solidFill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zh-TW" altLang="en-US" sz="1050" dirty="0">
              <a:solidFill>
                <a:srgbClr val="FFFFFF"/>
              </a:solidFill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633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 dirty="0">
              <a:solidFill>
                <a:srgbClr val="000000"/>
              </a:solidFill>
              <a:latin typeface="微軟正黑體" panose="020B0604030504040204" pitchFamily="34" charset="-12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 dirty="0">
              <a:solidFill>
                <a:srgbClr val="000000"/>
              </a:solidFill>
              <a:latin typeface="微軟正黑體" panose="020B0604030504040204" pitchFamily="34" charset="-12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Times New Roman"/>
              <a:buNone/>
              <a:defRPr sz="3600" b="0" i="0" u="none" strike="noStrike" cap="none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 dirty="0">
              <a:solidFill>
                <a:srgbClr val="637052"/>
              </a:solidFill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altLang="zh-TW" sz="1050" smtClean="0">
                <a:solidFill>
                  <a:srgbClr val="637052"/>
                </a:solidFill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zh-TW" altLang="en-US" sz="1050" dirty="0">
              <a:solidFill>
                <a:srgbClr val="637052"/>
              </a:solidFill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642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 dirty="0">
              <a:solidFill>
                <a:srgbClr val="000000"/>
              </a:solidFill>
              <a:latin typeface="微軟正黑體" panose="020B0604030504040204" pitchFamily="34" charset="-12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 dirty="0">
              <a:solidFill>
                <a:srgbClr val="000000"/>
              </a:solidFill>
              <a:latin typeface="微軟正黑體" panose="020B0604030504040204" pitchFamily="34" charset="-12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Times New Roman"/>
              <a:buNone/>
              <a:defRPr sz="3600" b="0" i="0" u="none" strike="noStrike" cap="none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 dirty="0"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 dirty="0"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altLang="zh-TW" sz="1050" smtClean="0">
                <a:solidFill>
                  <a:srgbClr val="FFFFFF"/>
                </a:solidFill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zh-TW" altLang="en-US" sz="1050" dirty="0">
              <a:solidFill>
                <a:srgbClr val="FFFFFF"/>
              </a:solidFill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409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Times New Roman"/>
              <a:buNone/>
              <a:defRPr sz="4800" b="0" i="0" u="none" strike="noStrike" cap="none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 dirty="0"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 dirty="0"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altLang="zh-TW" sz="1050" smtClean="0">
                <a:solidFill>
                  <a:srgbClr val="FFFFFF"/>
                </a:solidFill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zh-TW" altLang="en-US" sz="1050" dirty="0">
              <a:solidFill>
                <a:srgbClr val="FFFFFF"/>
              </a:solidFill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068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 dirty="0">
              <a:solidFill>
                <a:srgbClr val="000000"/>
              </a:solidFill>
              <a:latin typeface="微軟正黑體" panose="020B0604030504040204" pitchFamily="34" charset="-12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6334316"/>
            <a:ext cx="12192000" cy="6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 dirty="0">
              <a:solidFill>
                <a:srgbClr val="000000"/>
              </a:solidFill>
              <a:latin typeface="微軟正黑體" panose="020B0604030504040204" pitchFamily="34" charset="-12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Times New Roman"/>
              <a:buNone/>
              <a:defRPr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 kern="0" dirty="0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 kern="0" dirty="0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altLang="zh-TW" sz="1050" kern="0" smtClean="0">
                <a:solidFill>
                  <a:srgbClr val="FFFFFF"/>
                </a:solidFill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zh-TW" altLang="en-US" sz="1050" kern="0" dirty="0">
              <a:solidFill>
                <a:srgbClr val="FFFFFF"/>
              </a:solidFill>
              <a:cs typeface="Times New Roman"/>
              <a:sym typeface="Times New Roman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238456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標楷體" panose="03000509000000000000" pitchFamily="65" charset="-120"/>
          <a:ea typeface="標楷體" panose="03000509000000000000" pitchFamily="65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標楷體" panose="03000509000000000000" pitchFamily="65" charset="-120"/>
          <a:ea typeface="標楷體" panose="03000509000000000000" pitchFamily="65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AWSML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altLang="zh-TW" sz="1050" smtClean="0">
                <a:solidFill>
                  <a:srgbClr val="FFFFFF"/>
                </a:solidFill>
                <a:cs typeface="Times New Roman"/>
                <a:sym typeface="Times New Roman"/>
              </a:rPr>
              <a:pPr algn="r">
                <a:buSzPct val="25000"/>
              </a:pPr>
              <a:t>1</a:t>
            </a:fld>
            <a:endParaRPr lang="zh-TW" altLang="en-US" sz="1050" dirty="0">
              <a:solidFill>
                <a:srgbClr val="FFFFFF"/>
              </a:solidFill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56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9279606" y="1885949"/>
            <a:ext cx="2605962" cy="17416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tlCol="0" anchor="t"/>
          <a:lstStyle/>
          <a:p>
            <a:r>
              <a:rPr lang="zh-TW" altLang="en-US" sz="1600" kern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說明</a:t>
            </a:r>
            <a:endParaRPr lang="zh-TW" altLang="en-US" sz="1600" kern="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8251" y="1885949"/>
            <a:ext cx="7876566" cy="412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en-US" altLang="zh-TW" sz="1600" b="1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Amazon Web Service</a:t>
            </a:r>
            <a:endParaRPr lang="zh-TW" altLang="en-US" sz="1600" b="1" kern="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00963" y="2452109"/>
            <a:ext cx="2196000" cy="144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4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Feature Extraction</a:t>
            </a:r>
            <a:endParaRPr lang="zh-TW" altLang="en-US" sz="1400" kern="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42204" y="2452109"/>
            <a:ext cx="2195306" cy="1444967"/>
          </a:xfrm>
          <a:prstGeom prst="rect">
            <a:avLst/>
          </a:prstGeom>
          <a:solidFill>
            <a:srgbClr val="E4831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4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Data Sources</a:t>
            </a:r>
            <a:endParaRPr lang="zh-TW" altLang="en-US" sz="1400" kern="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242204" y="4399361"/>
            <a:ext cx="2195306" cy="1444967"/>
          </a:xfrm>
          <a:prstGeom prst="rect">
            <a:avLst/>
          </a:prstGeom>
          <a:solidFill>
            <a:srgbClr val="00B05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4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Machine Learning</a:t>
            </a:r>
            <a:endParaRPr lang="zh-TW" altLang="en-US" sz="1400" kern="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目前流程</a:t>
            </a:r>
            <a:r>
              <a:rPr lang="en-US" altLang="zh-TW" dirty="0"/>
              <a:t>(</a:t>
            </a:r>
            <a:r>
              <a:rPr lang="zh-TW" altLang="en-US" dirty="0"/>
              <a:t>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altLang="zh-TW" sz="1050" smtClean="0">
                <a:solidFill>
                  <a:srgbClr val="FFFFFF"/>
                </a:solidFill>
                <a:cs typeface="Times New Roman"/>
                <a:sym typeface="Times New Roman"/>
              </a:rPr>
              <a:pPr algn="r">
                <a:buSzPct val="25000"/>
              </a:pPr>
              <a:t>2</a:t>
            </a:fld>
            <a:endParaRPr lang="zh-TW" altLang="en-US" sz="1050" dirty="0">
              <a:solidFill>
                <a:srgbClr val="FFFFFF"/>
              </a:solidFill>
              <a:cs typeface="Times New Roman"/>
              <a:sym typeface="Times New Roman"/>
            </a:endParaRPr>
          </a:p>
        </p:txBody>
      </p:sp>
      <p:cxnSp>
        <p:nvCxnSpPr>
          <p:cNvPr id="10" name="直線單箭頭接點 9"/>
          <p:cNvCxnSpPr>
            <a:endCxn id="46" idx="0"/>
          </p:cNvCxnSpPr>
          <p:nvPr/>
        </p:nvCxnSpPr>
        <p:spPr>
          <a:xfrm>
            <a:off x="3339857" y="3897076"/>
            <a:ext cx="0" cy="502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3"/>
            <a:endCxn id="22" idx="1"/>
          </p:cNvCxnSpPr>
          <p:nvPr/>
        </p:nvCxnSpPr>
        <p:spPr>
          <a:xfrm flipV="1">
            <a:off x="4437510" y="3173909"/>
            <a:ext cx="1663453" cy="68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4437510" y="3291787"/>
            <a:ext cx="1663453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摺角紙張 17"/>
          <p:cNvSpPr/>
          <p:nvPr/>
        </p:nvSpPr>
        <p:spPr>
          <a:xfrm>
            <a:off x="8528015" y="3353327"/>
            <a:ext cx="419100" cy="472349"/>
          </a:xfrm>
          <a:prstGeom prst="foldedCorne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400" kern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.csv</a:t>
            </a:r>
            <a:endParaRPr lang="zh-TW" altLang="en-US" sz="1400" kern="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sp>
        <p:nvSpPr>
          <p:cNvPr id="19" name="摺角紙張 18"/>
          <p:cNvSpPr/>
          <p:nvPr/>
        </p:nvSpPr>
        <p:spPr>
          <a:xfrm>
            <a:off x="1403040" y="2657739"/>
            <a:ext cx="419100" cy="472349"/>
          </a:xfrm>
          <a:prstGeom prst="foldedCorne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400" kern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.csv</a:t>
            </a:r>
            <a:endParaRPr lang="zh-TW" altLang="en-US" sz="1400" kern="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5315149" y="2758236"/>
            <a:ext cx="1" cy="403606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1822140" y="2893913"/>
            <a:ext cx="397067" cy="122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圓角矩形 49"/>
          <p:cNvSpPr/>
          <p:nvPr/>
        </p:nvSpPr>
        <p:spPr>
          <a:xfrm>
            <a:off x="2481128" y="2852169"/>
            <a:ext cx="72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Redshift</a:t>
            </a:r>
            <a:endParaRPr lang="zh-TW" altLang="en-US" sz="1600" b="1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sp>
        <p:nvSpPr>
          <p:cNvPr id="51" name="圓角矩形 50"/>
          <p:cNvSpPr/>
          <p:nvPr/>
        </p:nvSpPr>
        <p:spPr>
          <a:xfrm>
            <a:off x="3441285" y="2835327"/>
            <a:ext cx="72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S3</a:t>
            </a:r>
            <a:endParaRPr lang="zh-TW" altLang="en-US" sz="1400" b="1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2979857" y="4848225"/>
            <a:ext cx="720000" cy="7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ML</a:t>
            </a:r>
            <a:endParaRPr lang="zh-TW" altLang="en-US" sz="1400" b="1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7332489" y="2852169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RDS</a:t>
            </a:r>
            <a:endParaRPr lang="zh-TW" altLang="en-US" sz="1600" b="1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4793981" y="2100761"/>
            <a:ext cx="1062038" cy="65747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Data </a:t>
            </a:r>
          </a:p>
          <a:p>
            <a:pPr algn="ctr"/>
            <a:r>
              <a:rPr lang="en-US" altLang="zh-TW" sz="1600" b="1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Pipeline </a:t>
            </a:r>
            <a:endParaRPr lang="zh-TW" altLang="en-US" sz="1600" b="1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cxnSp>
        <p:nvCxnSpPr>
          <p:cNvPr id="42" name="直線單箭頭接點 41"/>
          <p:cNvCxnSpPr>
            <a:stCxn id="18" idx="1"/>
          </p:cNvCxnSpPr>
          <p:nvPr/>
        </p:nvCxnSpPr>
        <p:spPr>
          <a:xfrm flipH="1" flipV="1">
            <a:off x="8033118" y="3398868"/>
            <a:ext cx="494897" cy="190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圓角矩形 63"/>
          <p:cNvSpPr/>
          <p:nvPr/>
        </p:nvSpPr>
        <p:spPr>
          <a:xfrm>
            <a:off x="9424113" y="2455884"/>
            <a:ext cx="457200" cy="423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kern="0">
              <a:solidFill>
                <a:srgbClr val="000000"/>
              </a:solidFill>
              <a:sym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431188" y="3009616"/>
            <a:ext cx="736131" cy="389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kern="0">
              <a:solidFill>
                <a:srgbClr val="000000"/>
              </a:solidFill>
              <a:sym typeface="Arial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9906898" y="2513615"/>
            <a:ext cx="2272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為一個</a:t>
            </a:r>
            <a:r>
              <a:rPr lang="en-US" altLang="zh-TW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Amazon</a:t>
            </a:r>
            <a:r>
              <a:rPr lang="zh-TW" alt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服務</a:t>
            </a:r>
            <a:endParaRPr lang="zh-TW" alt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0164824" y="3014773"/>
            <a:ext cx="2272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為預達成的目標</a:t>
            </a:r>
            <a:endParaRPr lang="zh-TW" alt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6369665" y="2852169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kern="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Lambda</a:t>
            </a:r>
            <a:endParaRPr lang="zh-TW" altLang="en-US" sz="1600" b="1" kern="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30520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3">
      <a:majorFont>
        <a:latin typeface="Rockwell"/>
        <a:ea typeface="標楷體"/>
        <a:cs typeface=""/>
      </a:majorFont>
      <a:minorFont>
        <a:latin typeface="Rockwel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微軟正黑體</vt:lpstr>
      <vt:lpstr>標楷體</vt:lpstr>
      <vt:lpstr>Arial</vt:lpstr>
      <vt:lpstr>Calibri</vt:lpstr>
      <vt:lpstr>Rockwell</vt:lpstr>
      <vt:lpstr>Times New Roman</vt:lpstr>
      <vt:lpstr>回顧</vt:lpstr>
      <vt:lpstr>AWSML - 流程圖</vt:lpstr>
      <vt:lpstr>目前流程(補)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2016-09-29T08:57:36Z</dcterms:created>
  <dcterms:modified xsi:type="dcterms:W3CDTF">2016-09-29T09:09:52Z</dcterms:modified>
</cp:coreProperties>
</file>