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PfEix/xNw6/XUfIEucyjdoc6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5" Type="http://schemas.openxmlformats.org/officeDocument/2006/relationships/slide" Target="slides/slide1.xml"/><Relationship Id="rId19" Type="http://schemas.openxmlformats.org/officeDocument/2006/relationships/font" Target="fonts/OpenSansSemiBold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2d72cb0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2a2d72cb0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840a220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a840a220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a840a220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2a840a220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a840a220b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Yelp's number of reviews in each year keep going up until 2020 where we see a sudden drop of reviews, but the number of reviews have started to increase back up in 2021.</a:t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2a840a220b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a840a220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2a840a220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a2d72cb0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2a2d72cb0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a2d72cb0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182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2a2d72cb0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5800" y="112368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BA"/>
              </a:buClr>
              <a:buSzPts val="4400"/>
              <a:buFont typeface="Open Sans SemiBold"/>
              <a:buNone/>
            </a:pPr>
            <a:r>
              <a:rPr lang="en-GB" sz="3000">
                <a:solidFill>
                  <a:srgbClr val="0091B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Machine Learning Group Project Presentation - Restaurant star rating prediction</a:t>
            </a:r>
            <a:endParaRPr b="0" i="0" sz="3000" u="none" cap="none" strike="noStrike">
              <a:solidFill>
                <a:srgbClr val="0091B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82402" y="3311806"/>
            <a:ext cx="6379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3200"/>
              <a:buFont typeface="Arial"/>
              <a:buNone/>
            </a:pPr>
            <a:r>
              <a:rPr lang="en-GB" sz="18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Sio Kei Chang, </a:t>
            </a:r>
            <a:r>
              <a:rPr b="0" i="0" lang="en-GB" sz="1800" u="none" cap="none" strike="noStrike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Oluwayomi Oluwaniyi Amodu</a:t>
            </a:r>
            <a:endParaRPr b="0" i="0" sz="1800" u="none" cap="none" strike="noStrike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o, company name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851" y="37063"/>
            <a:ext cx="1759338" cy="105411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382400" y="4146027"/>
            <a:ext cx="6379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3200"/>
              <a:buFont typeface="Arial"/>
              <a:buNone/>
            </a:pPr>
            <a:r>
              <a:rPr b="0" baseline="30000" i="0" lang="en-GB" sz="1200" u="none" cap="none" strike="noStrike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GB" sz="1200" u="none" cap="none" strike="noStrike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School of Computing, Dublin City University, Ireland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299825" y="2648600"/>
            <a:ext cx="291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91BA"/>
                </a:solidFill>
                <a:latin typeface="Calibri"/>
                <a:ea typeface="Calibri"/>
                <a:cs typeface="Calibri"/>
                <a:sym typeface="Calibri"/>
              </a:rPr>
              <a:t>Created using Yelp data</a:t>
            </a:r>
            <a:endParaRPr b="1" sz="1600">
              <a:solidFill>
                <a:srgbClr val="0091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a2d72cb01_0_16"/>
          <p:cNvSpPr txBox="1"/>
          <p:nvPr>
            <p:ph type="title"/>
          </p:nvPr>
        </p:nvSpPr>
        <p:spPr>
          <a:xfrm>
            <a:off x="457200" y="48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GB" sz="4000">
                <a:latin typeface="Open Sans SemiBold"/>
                <a:ea typeface="Open Sans SemiBold"/>
                <a:cs typeface="Open Sans SemiBold"/>
                <a:sym typeface="Open Sans SemiBold"/>
              </a:rPr>
              <a:t>Challenges and Solutions:</a:t>
            </a:r>
            <a:endParaRPr sz="4000"/>
          </a:p>
        </p:txBody>
      </p:sp>
      <p:sp>
        <p:nvSpPr>
          <p:cNvPr id="193" name="Google Shape;193;g22a2d72cb01_0_16"/>
          <p:cNvSpPr txBox="1"/>
          <p:nvPr>
            <p:ph idx="1" type="body"/>
          </p:nvPr>
        </p:nvSpPr>
        <p:spPr>
          <a:xfrm>
            <a:off x="4596350" y="1111126"/>
            <a:ext cx="41217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Challenges: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Compiling</a:t>
            </a: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 the “.json” files using SQLite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000"/>
              <a:buFont typeface="Open Sans"/>
              <a:buChar char="•"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Time out during sessions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000"/>
              <a:buFont typeface="Open Sans"/>
              <a:buChar char="•"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The cell took 80 minutes to complete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000"/>
              <a:buFont typeface="Open Sans"/>
              <a:buChar char="•"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Google colab struggled with </a:t>
            </a: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resources(Ram)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Solutions: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-GB" sz="1000"/>
              <a:t>Obtaining a stable internet connection, over a wired source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-GB" sz="1000"/>
              <a:t>Purchasing Colab Pro, to take advantage of the extra ram and processing power(Ram size: 12.3gb -&gt; 25gb )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g22a2d72cb0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350" y="3057700"/>
            <a:ext cx="4547650" cy="2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2a2d72cb01_0_16"/>
          <p:cNvSpPr txBox="1"/>
          <p:nvPr/>
        </p:nvSpPr>
        <p:spPr>
          <a:xfrm>
            <a:off x="164475" y="1143875"/>
            <a:ext cx="356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Challenges: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1. Uploading the 10gb files to google drive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000"/>
              <a:buFont typeface="Open Sans"/>
              <a:buChar char="●"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Runtime errors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000"/>
              <a:buFont typeface="Open Sans"/>
              <a:buChar char="●"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DCU library internet was too slow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000"/>
              <a:buFont typeface="Open Sans"/>
              <a:buChar char="●"/>
            </a:pPr>
            <a:r>
              <a:rPr lang="en-GB" sz="10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Average time to upload all files is above one hour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Obtaining a stable internet connection, over a wired source</a:t>
            </a:r>
            <a:endParaRPr sz="10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g22a2d72cb01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475" y="3939852"/>
            <a:ext cx="2947574" cy="1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375" y="586850"/>
            <a:ext cx="5235226" cy="2809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2326" y="2462038"/>
            <a:ext cx="1759338" cy="105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</a:t>
            </a:r>
            <a:r>
              <a:rPr lang="en-GB"/>
              <a:t>roup member’s contribution</a:t>
            </a:r>
            <a:endParaRPr>
              <a:solidFill>
                <a:srgbClr val="0091B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251350" y="1284950"/>
            <a:ext cx="8840400" cy="3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Sio Chang</a:t>
            </a:r>
            <a:r>
              <a:rPr lang="en-GB" sz="1600"/>
              <a:t>: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Modelling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Data exploratory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SQLite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Data </a:t>
            </a:r>
            <a:r>
              <a:rPr lang="en-GB" sz="1600"/>
              <a:t>Conversion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Oluwayomi Amodu</a:t>
            </a:r>
            <a:r>
              <a:rPr lang="en-GB" sz="1600"/>
              <a:t>: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SQLite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Data exploratory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Modelling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840a220b_3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Objective</a:t>
            </a:r>
            <a:endParaRPr>
              <a:solidFill>
                <a:srgbClr val="0091B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0" name="Google Shape;100;g22a840a220b_3_0"/>
          <p:cNvSpPr txBox="1"/>
          <p:nvPr>
            <p:ph idx="1" type="body"/>
          </p:nvPr>
        </p:nvSpPr>
        <p:spPr>
          <a:xfrm>
            <a:off x="251353" y="1284949"/>
            <a:ext cx="8840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Using data downloaded from Yelp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To predict </a:t>
            </a:r>
            <a:r>
              <a:rPr b="1" lang="en-GB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user would give a review greater than the restaurant' average star rating.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GB" sz="3600">
                <a:latin typeface="Open Sans SemiBold"/>
                <a:ea typeface="Open Sans SemiBold"/>
                <a:cs typeface="Open Sans SemiBold"/>
                <a:sym typeface="Open Sans SemiBold"/>
              </a:rPr>
              <a:t>What is the Yelp dataset?</a:t>
            </a:r>
            <a:endParaRPr sz="3600"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638300" y="1136350"/>
            <a:ext cx="3862200" cy="3834300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Yelp Dataset</a:t>
            </a:r>
            <a:endParaRPr b="1"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The Yelp dataset is a portion of Yelp's listings, reviews, and user information for use in private, academic, and educational contexts. available as JSON files online.</a:t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Some Attributes:</a:t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600"/>
              <a:buFont typeface="Open Sans"/>
              <a:buChar char="•"/>
            </a:pPr>
            <a:r>
              <a:rPr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Hours Open</a:t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600"/>
              <a:buFont typeface="Open Sans"/>
              <a:buChar char="•"/>
            </a:pPr>
            <a:r>
              <a:rPr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Parking</a:t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600"/>
              <a:buFont typeface="Open Sans"/>
              <a:buChar char="•"/>
            </a:pPr>
            <a:r>
              <a:rPr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Noise level</a:t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22E"/>
              </a:buClr>
              <a:buSzPts val="1600"/>
              <a:buFont typeface="Open Sans"/>
              <a:buChar char="•"/>
            </a:pPr>
            <a:r>
              <a:rPr lang="en-GB" sz="1600">
                <a:solidFill>
                  <a:srgbClr val="18222E"/>
                </a:solidFill>
                <a:latin typeface="Open Sans"/>
                <a:ea typeface="Open Sans"/>
                <a:cs typeface="Open Sans"/>
                <a:sym typeface="Open Sans"/>
              </a:rPr>
              <a:t>Delivery</a:t>
            </a:r>
            <a:endParaRPr sz="1600">
              <a:solidFill>
                <a:srgbClr val="1822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725" y="4060237"/>
            <a:ext cx="2680275" cy="108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575" y="1555000"/>
            <a:ext cx="687601" cy="6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100" y="1555000"/>
            <a:ext cx="687601" cy="6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100" y="2467175"/>
            <a:ext cx="687601" cy="6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575" y="2467175"/>
            <a:ext cx="687601" cy="6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575" y="3379338"/>
            <a:ext cx="687601" cy="6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5682425" y="2147225"/>
            <a:ext cx="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user.json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5689925" y="3071550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reviews.json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712275" y="3995875"/>
            <a:ext cx="84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checkin.json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455950" y="3089025"/>
            <a:ext cx="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tip.json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455950" y="215937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business.json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771" y="1451821"/>
            <a:ext cx="217050" cy="2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771" y="2430621"/>
            <a:ext cx="217050" cy="2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346" y="1451821"/>
            <a:ext cx="217050" cy="2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5651875" y="1054125"/>
            <a:ext cx="32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files (Used Files):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a840a220b_0_38"/>
          <p:cNvSpPr txBox="1"/>
          <p:nvPr>
            <p:ph type="title"/>
          </p:nvPr>
        </p:nvSpPr>
        <p:spPr>
          <a:xfrm>
            <a:off x="215875" y="577800"/>
            <a:ext cx="2724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GB" sz="4000">
                <a:latin typeface="Open Sans SemiBold"/>
                <a:ea typeface="Open Sans SemiBold"/>
                <a:cs typeface="Open Sans SemiBold"/>
                <a:sym typeface="Open Sans SemiBold"/>
              </a:rPr>
              <a:t>SQLite db</a:t>
            </a:r>
            <a:endParaRPr sz="4000"/>
          </a:p>
        </p:txBody>
      </p:sp>
      <p:pic>
        <p:nvPicPr>
          <p:cNvPr id="127" name="Google Shape;127;g22a840a220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2" y="1919757"/>
            <a:ext cx="2057387" cy="220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g22a840a220b_0_38"/>
          <p:cNvGrpSpPr/>
          <p:nvPr/>
        </p:nvGrpSpPr>
        <p:grpSpPr>
          <a:xfrm>
            <a:off x="3874060" y="2450587"/>
            <a:ext cx="827252" cy="1070164"/>
            <a:chOff x="5652575" y="1555000"/>
            <a:chExt cx="687601" cy="831325"/>
          </a:xfrm>
        </p:grpSpPr>
        <p:pic>
          <p:nvPicPr>
            <p:cNvPr id="129" name="Google Shape;129;g22a840a220b_0_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2575" y="1555000"/>
              <a:ext cx="687601" cy="687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g22a840a220b_0_38"/>
            <p:cNvSpPr txBox="1"/>
            <p:nvPr/>
          </p:nvSpPr>
          <p:spPr>
            <a:xfrm>
              <a:off x="5682425" y="2147225"/>
              <a:ext cx="6279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Calibri"/>
                  <a:ea typeface="Calibri"/>
                  <a:cs typeface="Calibri"/>
                  <a:sym typeface="Calibri"/>
                </a:rPr>
                <a:t>user.json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g22a840a220b_0_38"/>
          <p:cNvGrpSpPr/>
          <p:nvPr/>
        </p:nvGrpSpPr>
        <p:grpSpPr>
          <a:xfrm>
            <a:off x="3779640" y="3708987"/>
            <a:ext cx="1119280" cy="1026681"/>
            <a:chOff x="5652575" y="2467175"/>
            <a:chExt cx="926250" cy="862975"/>
          </a:xfrm>
        </p:grpSpPr>
        <p:pic>
          <p:nvPicPr>
            <p:cNvPr id="132" name="Google Shape;132;g22a840a220b_0_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2575" y="2467175"/>
              <a:ext cx="687601" cy="687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g22a840a220b_0_38"/>
            <p:cNvSpPr txBox="1"/>
            <p:nvPr/>
          </p:nvSpPr>
          <p:spPr>
            <a:xfrm>
              <a:off x="5689925" y="3071550"/>
              <a:ext cx="888900" cy="2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Calibri"/>
                  <a:ea typeface="Calibri"/>
                  <a:cs typeface="Calibri"/>
                  <a:sym typeface="Calibri"/>
                </a:rPr>
                <a:t>reviews.json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g22a840a220b_0_38"/>
          <p:cNvGrpSpPr/>
          <p:nvPr/>
        </p:nvGrpSpPr>
        <p:grpSpPr>
          <a:xfrm>
            <a:off x="3659099" y="1095169"/>
            <a:ext cx="1107461" cy="1089567"/>
            <a:chOff x="7426100" y="1555000"/>
            <a:chExt cx="918750" cy="842275"/>
          </a:xfrm>
        </p:grpSpPr>
        <p:pic>
          <p:nvPicPr>
            <p:cNvPr id="135" name="Google Shape;135;g22a840a220b_0_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26100" y="1555000"/>
              <a:ext cx="687601" cy="687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g22a840a220b_0_38"/>
            <p:cNvSpPr txBox="1"/>
            <p:nvPr/>
          </p:nvSpPr>
          <p:spPr>
            <a:xfrm>
              <a:off x="7455950" y="2159375"/>
              <a:ext cx="8889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Calibri"/>
                  <a:ea typeface="Calibri"/>
                  <a:cs typeface="Calibri"/>
                  <a:sym typeface="Calibri"/>
                </a:rPr>
                <a:t>business.json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" name="Google Shape;137;g22a840a220b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85791">
            <a:off x="2465287" y="2537813"/>
            <a:ext cx="1112973" cy="96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2a840a220b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743514">
            <a:off x="2527416" y="3433540"/>
            <a:ext cx="1071405" cy="9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2a840a220b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350161">
            <a:off x="2426369" y="1540052"/>
            <a:ext cx="1062002" cy="9582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2a840a220b_0_38"/>
          <p:cNvSpPr txBox="1"/>
          <p:nvPr/>
        </p:nvSpPr>
        <p:spPr>
          <a:xfrm>
            <a:off x="4289091" y="1220347"/>
            <a:ext cx="8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Size: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113.4 MB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a840a220b_0_38"/>
          <p:cNvSpPr txBox="1"/>
          <p:nvPr/>
        </p:nvSpPr>
        <p:spPr>
          <a:xfrm>
            <a:off x="4485122" y="2566812"/>
            <a:ext cx="9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Size: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3.13 GB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a840a220b_0_38"/>
          <p:cNvSpPr txBox="1"/>
          <p:nvPr/>
        </p:nvSpPr>
        <p:spPr>
          <a:xfrm>
            <a:off x="4418461" y="3806959"/>
            <a:ext cx="7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Size: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4.98 GB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a840a220b_0_38"/>
          <p:cNvSpPr txBox="1"/>
          <p:nvPr/>
        </p:nvSpPr>
        <p:spPr>
          <a:xfrm>
            <a:off x="1121227" y="4156973"/>
            <a:ext cx="9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Size: 3.62 GB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a840a220b_0_38"/>
          <p:cNvSpPr txBox="1"/>
          <p:nvPr/>
        </p:nvSpPr>
        <p:spPr>
          <a:xfrm>
            <a:off x="904323" y="3909813"/>
            <a:ext cx="15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yelp_database.db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2a840a220b_0_38"/>
          <p:cNvSpPr txBox="1"/>
          <p:nvPr/>
        </p:nvSpPr>
        <p:spPr>
          <a:xfrm>
            <a:off x="586742" y="1263320"/>
            <a:ext cx="19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Handling the Yelp dataset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22a840a220b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500" y="88975"/>
            <a:ext cx="2960401" cy="341339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g22a840a220b_0_38"/>
          <p:cNvSpPr txBox="1"/>
          <p:nvPr/>
        </p:nvSpPr>
        <p:spPr>
          <a:xfrm>
            <a:off x="6100500" y="3430750"/>
            <a:ext cx="30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Code used to load in “.json” files, and 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upload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 the altered files to a sql database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2a840a220b_0_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7399" y="4271573"/>
            <a:ext cx="3043500" cy="83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2a840a220b_0_38"/>
          <p:cNvSpPr txBox="1"/>
          <p:nvPr/>
        </p:nvSpPr>
        <p:spPr>
          <a:xfrm>
            <a:off x="5194000" y="4558500"/>
            <a:ext cx="14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handling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840a220b_0_81"/>
          <p:cNvSpPr txBox="1"/>
          <p:nvPr>
            <p:ph type="title"/>
          </p:nvPr>
        </p:nvSpPr>
        <p:spPr>
          <a:xfrm>
            <a:off x="449725" y="35100"/>
            <a:ext cx="837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Open Sans SemiBold"/>
              <a:buNone/>
            </a:pPr>
            <a:r>
              <a:rPr lang="en-GB" sz="1760">
                <a:latin typeface="Open Sans SemiBold"/>
                <a:ea typeface="Open Sans SemiBold"/>
                <a:cs typeface="Open Sans SemiBold"/>
                <a:sym typeface="Open Sans SemiBold"/>
              </a:rPr>
              <a:t>Understanding the Yelp data</a:t>
            </a:r>
            <a:endParaRPr sz="1760"/>
          </a:p>
        </p:txBody>
      </p:sp>
      <p:pic>
        <p:nvPicPr>
          <p:cNvPr id="155" name="Google Shape;155;g22a840a220b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5" y="974338"/>
            <a:ext cx="4254475" cy="15359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g22a840a220b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013" y="470700"/>
            <a:ext cx="4181801" cy="203959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22a840a220b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75" y="3008927"/>
            <a:ext cx="4254476" cy="207503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g22a840a220b_0_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034" y="3019950"/>
            <a:ext cx="4209314" cy="205300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840a220b_0_7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GB" sz="4000">
                <a:latin typeface="Open Sans SemiBold"/>
                <a:ea typeface="Open Sans SemiBold"/>
                <a:cs typeface="Open Sans SemiBold"/>
                <a:sym typeface="Open Sans SemiBold"/>
              </a:rPr>
              <a:t>Understanding the Yelp data</a:t>
            </a:r>
            <a:endParaRPr sz="4000"/>
          </a:p>
        </p:txBody>
      </p:sp>
      <p:pic>
        <p:nvPicPr>
          <p:cNvPr id="164" name="Google Shape;164;g22a840a220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" y="1202275"/>
            <a:ext cx="3828399" cy="273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2a840a220b_0_73"/>
          <p:cNvSpPr txBox="1"/>
          <p:nvPr/>
        </p:nvSpPr>
        <p:spPr>
          <a:xfrm>
            <a:off x="987500" y="3867300"/>
            <a:ext cx="23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 lot of the ratings are in 4 or 5 stars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22a840a220b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750" y="1215775"/>
            <a:ext cx="4771850" cy="27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a840a220b_0_73"/>
          <p:cNvSpPr txBox="1"/>
          <p:nvPr/>
        </p:nvSpPr>
        <p:spPr>
          <a:xfrm>
            <a:off x="5508675" y="3832975"/>
            <a:ext cx="23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Reviews given per hour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22a840a220b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012" y="4233176"/>
            <a:ext cx="2824988" cy="9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a2d72cb01_0_2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Evaluation metrics</a:t>
            </a:r>
            <a:endParaRPr/>
          </a:p>
        </p:txBody>
      </p:sp>
      <p:pic>
        <p:nvPicPr>
          <p:cNvPr id="174" name="Google Shape;174;g22a2d72cb0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300" y="4594847"/>
            <a:ext cx="1986576" cy="7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2a2d72cb01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75" y="1063375"/>
            <a:ext cx="4101574" cy="22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2a2d72cb01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15775"/>
            <a:ext cx="3373225" cy="27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2a2d72cb01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100" y="4293575"/>
            <a:ext cx="20365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2a2d72cb01_0_29"/>
          <p:cNvSpPr txBox="1"/>
          <p:nvPr/>
        </p:nvSpPr>
        <p:spPr>
          <a:xfrm>
            <a:off x="314475" y="4328100"/>
            <a:ext cx="13830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</a:rPr>
              <a:t> ADAboost Classifier model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a2d72cb01_0_3"/>
          <p:cNvSpPr txBox="1"/>
          <p:nvPr>
            <p:ph type="title"/>
          </p:nvPr>
        </p:nvSpPr>
        <p:spPr>
          <a:xfrm>
            <a:off x="457200" y="564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Introduction of algorithms</a:t>
            </a:r>
            <a:endParaRPr/>
          </a:p>
        </p:txBody>
      </p:sp>
      <p:pic>
        <p:nvPicPr>
          <p:cNvPr id="184" name="Google Shape;184;g22a2d72cb0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250"/>
            <a:ext cx="3839124" cy="34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2a2d72cb0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925" y="1066250"/>
            <a:ext cx="4847674" cy="346490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2a2d72cb01_0_3"/>
          <p:cNvSpPr txBox="1"/>
          <p:nvPr/>
        </p:nvSpPr>
        <p:spPr>
          <a:xfrm>
            <a:off x="381275" y="4690350"/>
            <a:ext cx="30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KNeighbors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2a2d72cb01_0_3"/>
          <p:cNvSpPr txBox="1"/>
          <p:nvPr/>
        </p:nvSpPr>
        <p:spPr>
          <a:xfrm>
            <a:off x="5061313" y="4683550"/>
            <a:ext cx="30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ExtraTreesClassifier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</dc:creator>
</cp:coreProperties>
</file>