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8" r:id="rId7"/>
    <p:sldId id="279" r:id="rId8"/>
    <p:sldId id="280" r:id="rId9"/>
    <p:sldId id="282" r:id="rId10"/>
    <p:sldId id="281" r:id="rId11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2023-06-13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2023-06-13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C18-1179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제목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Lorem Ipsum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ja-JP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徐　恃源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ja-JP" altLang="en-US" sz="6600" b="1" dirty="0">
                <a:latin typeface="+mj-ea"/>
                <a:ea typeface="+mj-ea"/>
              </a:rPr>
              <a:t>目次</a:t>
            </a:r>
            <a:endParaRPr lang="en-US" altLang="ko-KR" sz="6600" b="1" dirty="0">
              <a:latin typeface="+mj-ea"/>
              <a:ea typeface="+mj-ea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4D7339F-DA15-E384-5FE7-F8ED1C2C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Machine Learning &amp; Deep Learning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ea"/>
                <a:ea typeface="+mj-ea"/>
              </a:rPr>
              <a:t>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200" dirty="0">
                <a:latin typeface="+mj-ea"/>
                <a:ea typeface="+mj-ea"/>
              </a:rPr>
              <a:t>現在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研究</a:t>
            </a:r>
            <a:r>
              <a:rPr lang="ja-JP" altLang="en-US" sz="3200" dirty="0">
                <a:latin typeface="+mj-ea"/>
                <a:ea typeface="+mj-ea"/>
              </a:rPr>
              <a:t>の</a:t>
            </a:r>
            <a:r>
              <a:rPr lang="ko-KR" altLang="en-US" sz="3200" dirty="0">
                <a:latin typeface="+mj-ea"/>
                <a:ea typeface="+mj-ea"/>
              </a:rPr>
              <a:t>紹介</a:t>
            </a:r>
          </a:p>
        </p:txBody>
      </p:sp>
      <p:grpSp>
        <p:nvGrpSpPr>
          <p:cNvPr id="6" name="グループ化 8">
            <a:extLst>
              <a:ext uri="{FF2B5EF4-FFF2-40B4-BE49-F238E27FC236}">
                <a16:creationId xmlns:a16="http://schemas.microsoft.com/office/drawing/2014/main" id="{0C2F1600-97E7-A203-BE2B-766A4CFA57AC}"/>
              </a:ext>
            </a:extLst>
          </p:cNvPr>
          <p:cNvGrpSpPr/>
          <p:nvPr/>
        </p:nvGrpSpPr>
        <p:grpSpPr>
          <a:xfrm flipH="1">
            <a:off x="6778754" y="578385"/>
            <a:ext cx="4511735" cy="5701229"/>
            <a:chOff x="-36720" y="-6516"/>
            <a:chExt cx="5453270" cy="6890995"/>
          </a:xfrm>
        </p:grpSpPr>
        <p:pic>
          <p:nvPicPr>
            <p:cNvPr id="7" name="図 9" descr="人, 女性, テーブル, 男 が含まれている画像&#10;&#10;自動的に生成された説明">
              <a:extLst>
                <a:ext uri="{FF2B5EF4-FFF2-40B4-BE49-F238E27FC236}">
                  <a16:creationId xmlns:a16="http://schemas.microsoft.com/office/drawing/2014/main" id="{9DEA229E-8782-EA02-7B94-3315FE66A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96" r="45450"/>
            <a:stretch/>
          </p:blipFill>
          <p:spPr>
            <a:xfrm>
              <a:off x="0" y="-6516"/>
              <a:ext cx="5416550" cy="6863275"/>
            </a:xfrm>
            <a:prstGeom prst="rect">
              <a:avLst/>
            </a:prstGeom>
          </p:spPr>
        </p:pic>
        <p:sp>
          <p:nvSpPr>
            <p:cNvPr id="8" name="テキスト ボックス 10">
              <a:extLst>
                <a:ext uri="{FF2B5EF4-FFF2-40B4-BE49-F238E27FC236}">
                  <a16:creationId xmlns:a16="http://schemas.microsoft.com/office/drawing/2014/main" id="{A25A3FBF-0E9F-A9A3-9BC0-F799E337E0F9}"/>
                </a:ext>
              </a:extLst>
            </p:cNvPr>
            <p:cNvSpPr txBox="1"/>
            <p:nvPr/>
          </p:nvSpPr>
          <p:spPr>
            <a:xfrm>
              <a:off x="-36720" y="6622869"/>
              <a:ext cx="1397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Blutgruppe</a:t>
              </a:r>
              <a:endParaRPr kumimoji="1" lang="ja-JP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E07DD5A-120E-576F-0D4E-2F6079C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br>
              <a:rPr lang="en-US" altLang="ko-KR" dirty="0"/>
            </a:br>
            <a:r>
              <a:rPr lang="en-US" altLang="ko-KR" dirty="0"/>
              <a:t>&amp; Deep Learning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942EF-E617-2B67-AA84-6DC8CDCA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11" y="1877862"/>
            <a:ext cx="7874577" cy="49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201B-C43E-C24F-4DF4-B06A8C3366D4}"/>
              </a:ext>
            </a:extLst>
          </p:cNvPr>
          <p:cNvSpPr txBox="1"/>
          <p:nvPr/>
        </p:nvSpPr>
        <p:spPr>
          <a:xfrm>
            <a:off x="2390660" y="6643171"/>
            <a:ext cx="7777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Nvidia Blog (2016)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908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6731-BD4B-7AF9-7372-E174A1B1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A95D-90F7-F711-195B-BD26A2803B57}"/>
              </a:ext>
            </a:extLst>
          </p:cNvPr>
          <p:cNvSpPr txBox="1"/>
          <p:nvPr/>
        </p:nvSpPr>
        <p:spPr>
          <a:xfrm>
            <a:off x="1024128" y="2457061"/>
            <a:ext cx="7522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情報検索（</a:t>
            </a:r>
            <a:r>
              <a:rPr lang="en-US" altLang="ja-JP" sz="3600" dirty="0"/>
              <a:t>IR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情報抽出（</a:t>
            </a:r>
            <a:r>
              <a:rPr lang="en-US" altLang="ja-JP" sz="3600" dirty="0"/>
              <a:t>IE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音声認識（</a:t>
            </a:r>
            <a:r>
              <a:rPr lang="en-US" altLang="ja-JP" sz="3600" dirty="0"/>
              <a:t>STT</a:t>
            </a:r>
            <a:r>
              <a:rPr lang="ja-JP" altLang="en-US" sz="3600" dirty="0"/>
              <a:t>）</a:t>
            </a:r>
            <a:endParaRPr lang="en-US" altLang="ja-JP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単語分類（</a:t>
            </a:r>
            <a:r>
              <a:rPr lang="en-US" altLang="ja-JP" sz="3600" dirty="0"/>
              <a:t>Word Classification)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感情分析（</a:t>
            </a:r>
            <a:r>
              <a:rPr lang="en-US" altLang="ja-JP" sz="3600" dirty="0">
                <a:solidFill>
                  <a:srgbClr val="0070C0"/>
                </a:solidFill>
              </a:rPr>
              <a:t>Sentiment Analysis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rgbClr val="0070C0"/>
                </a:solidFill>
              </a:rPr>
              <a:t>会話システム（</a:t>
            </a:r>
            <a:r>
              <a:rPr lang="en-US" altLang="ja-JP" sz="3600" dirty="0">
                <a:solidFill>
                  <a:srgbClr val="0070C0"/>
                </a:solidFill>
              </a:rPr>
              <a:t>Dialogue System</a:t>
            </a:r>
            <a:r>
              <a:rPr lang="ja-JP" altLang="en-US" sz="3600" dirty="0">
                <a:solidFill>
                  <a:srgbClr val="0070C0"/>
                </a:solidFill>
              </a:rPr>
              <a:t>）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600" dirty="0"/>
              <a:t>機械翻訳（</a:t>
            </a:r>
            <a:r>
              <a:rPr lang="en-US" altLang="ja-JP" sz="3600" dirty="0"/>
              <a:t>Machine Translation</a:t>
            </a:r>
            <a:r>
              <a:rPr lang="ja-JP" altLang="en-US" sz="3600" dirty="0"/>
              <a:t>）</a:t>
            </a:r>
            <a:endParaRPr lang="ko-KR" altLang="en-US" sz="3600" dirty="0"/>
          </a:p>
        </p:txBody>
      </p:sp>
      <p:pic>
        <p:nvPicPr>
          <p:cNvPr id="5" name="그림 4" descr="로고, 그래픽, 폰트, 상징이(가) 표시된 사진&#10;&#10;자동 생성된 설명">
            <a:extLst>
              <a:ext uri="{FF2B5EF4-FFF2-40B4-BE49-F238E27FC236}">
                <a16:creationId xmlns:a16="http://schemas.microsoft.com/office/drawing/2014/main" id="{6B6F2646-E1FB-C4ED-49FA-250DB761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972" y="1822582"/>
            <a:ext cx="3497062" cy="2127379"/>
          </a:xfrm>
          <a:prstGeom prst="rect">
            <a:avLst/>
          </a:prstGeom>
        </p:spPr>
      </p:pic>
      <p:pic>
        <p:nvPicPr>
          <p:cNvPr id="7" name="그림 6" descr="손목시계, 시계, 원, 스크린샷이(가) 표시된 사진&#10;&#10;자동 생성된 설명">
            <a:extLst>
              <a:ext uri="{FF2B5EF4-FFF2-40B4-BE49-F238E27FC236}">
                <a16:creationId xmlns:a16="http://schemas.microsoft.com/office/drawing/2014/main" id="{603105E7-557E-7711-88B9-EBC8826F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46" y="3942992"/>
            <a:ext cx="2443288" cy="2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93466-EF04-089C-982F-E160DED7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感情を反映したチャットボット</a:t>
            </a:r>
            <a:endParaRPr lang="ko-KR" altLang="en-US" dirty="0"/>
          </a:p>
        </p:txBody>
      </p:sp>
      <p:pic>
        <p:nvPicPr>
          <p:cNvPr id="3" name="Picture 2" descr="VAD(Valence-Arousal-Dominance) 모델은 ...">
            <a:extLst>
              <a:ext uri="{FF2B5EF4-FFF2-40B4-BE49-F238E27FC236}">
                <a16:creationId xmlns:a16="http://schemas.microsoft.com/office/drawing/2014/main" id="{28212FBA-41E5-74BC-B2EE-0C5AAE60E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2259960"/>
            <a:ext cx="4543929" cy="314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2">
            <a:extLst>
              <a:ext uri="{FF2B5EF4-FFF2-40B4-BE49-F238E27FC236}">
                <a16:creationId xmlns:a16="http://schemas.microsoft.com/office/drawing/2014/main" id="{16F32C98-4257-6540-A14B-F7765456F751}"/>
              </a:ext>
            </a:extLst>
          </p:cNvPr>
          <p:cNvSpPr txBox="1"/>
          <p:nvPr/>
        </p:nvSpPr>
        <p:spPr>
          <a:xfrm>
            <a:off x="7013274" y="5411249"/>
            <a:ext cx="487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Emo Bank </a:t>
            </a:r>
            <a:r>
              <a:rPr lang="en-US" altLang="ja-JP" sz="1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Analysis of Annotated Corpora for Emotion Classification in Text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 (</a:t>
            </a:r>
            <a:r>
              <a:rPr lang="en-US" altLang="ja-JP" sz="1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Bostan</a:t>
            </a:r>
            <a:r>
              <a:rPr lang="en-US" altLang="ja-JP" sz="1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badi" panose="020B0604020104020204" pitchFamily="34" charset="0"/>
              </a:rPr>
              <a:t> &amp; Klinger, COLING 2018)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D213DF-6202-6D09-7A97-81B0E411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3" y="2958450"/>
            <a:ext cx="56292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19">
            <a:extLst>
              <a:ext uri="{FF2B5EF4-FFF2-40B4-BE49-F238E27FC236}">
                <a16:creationId xmlns:a16="http://schemas.microsoft.com/office/drawing/2014/main" id="{32F658D5-F72A-16CF-2540-EBBF3FE63EE0}"/>
              </a:ext>
            </a:extLst>
          </p:cNvPr>
          <p:cNvSpPr txBox="1"/>
          <p:nvPr/>
        </p:nvSpPr>
        <p:spPr>
          <a:xfrm>
            <a:off x="570996" y="5162415"/>
            <a:ext cx="6339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Abadi" panose="020B0604020104020204" pitchFamily="34" charset="0"/>
              </a:rPr>
              <a:t>Vaswani, Ashish, et al. "Attention is all you need." Advances in neural information processing systems 30 (2017).</a:t>
            </a:r>
          </a:p>
        </p:txBody>
      </p:sp>
    </p:spTree>
    <p:extLst>
      <p:ext uri="{BB962C8B-B14F-4D97-AF65-F5344CB8AC3E}">
        <p14:creationId xmlns:p14="http://schemas.microsoft.com/office/powerpoint/2010/main" val="32150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C067-D13D-9761-55D8-F22075EC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VAD</a:t>
            </a:r>
            <a:r>
              <a:rPr lang="ja-JP" altLang="en-US" dirty="0"/>
              <a:t>次元の間の相関関係</a:t>
            </a:r>
            <a:endParaRPr lang="ko-KR" altLang="en-US" dirty="0"/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FC8E9699-56F7-2FA4-6036-A30D21AB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55" y="2084832"/>
            <a:ext cx="8074090" cy="3906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D469E-0232-D2E3-FF1A-A4E2AC5B7215}"/>
              </a:ext>
            </a:extLst>
          </p:cNvPr>
          <p:cNvSpPr txBox="1"/>
          <p:nvPr/>
        </p:nvSpPr>
        <p:spPr>
          <a:xfrm>
            <a:off x="2506824" y="5960448"/>
            <a:ext cx="717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badi" panose="020B0604020104020204" pitchFamily="34" charset="0"/>
              </a:rPr>
              <a:t>"</a:t>
            </a:r>
            <a:r>
              <a:rPr lang="en-US" altLang="ko-KR" sz="1000" dirty="0" err="1">
                <a:latin typeface="Abadi" panose="020B0604020104020204" pitchFamily="34" charset="0"/>
              </a:rPr>
              <a:t>Intoroduction</a:t>
            </a:r>
            <a:r>
              <a:rPr lang="en-US" altLang="ko-KR" sz="1000" dirty="0">
                <a:latin typeface="Abadi" panose="020B0604020104020204" pitchFamily="34" charset="0"/>
              </a:rPr>
              <a:t> to </a:t>
            </a:r>
            <a:r>
              <a:rPr lang="en-US" altLang="ko-KR" sz="1000" dirty="0" err="1">
                <a:latin typeface="Abadi" panose="020B0604020104020204" pitchFamily="34" charset="0"/>
              </a:rPr>
              <a:t>XGBoost</a:t>
            </a:r>
            <a:r>
              <a:rPr lang="en-US" altLang="ko-KR" sz="1000" dirty="0">
                <a:latin typeface="Abadi" panose="020B0604020104020204" pitchFamily="34" charset="0"/>
              </a:rPr>
              <a:t> in Python", (Ishan Shah, 2020)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B88F9B-1AFC-08E9-13DE-E8A28933CF6B}"/>
              </a:ext>
            </a:extLst>
          </p:cNvPr>
          <p:cNvSpPr txBox="1"/>
          <p:nvPr/>
        </p:nvSpPr>
        <p:spPr>
          <a:xfrm>
            <a:off x="1290735" y="730325"/>
            <a:ext cx="961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ご清聴ありがとうございました。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275D-34FD-4A64-2D8A-1F2F8D549B5D}"/>
              </a:ext>
            </a:extLst>
          </p:cNvPr>
          <p:cNvSpPr txBox="1"/>
          <p:nvPr/>
        </p:nvSpPr>
        <p:spPr>
          <a:xfrm>
            <a:off x="2870718" y="2839073"/>
            <a:ext cx="6450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dirty="0"/>
              <a:t>NLP</a:t>
            </a:r>
            <a:r>
              <a:rPr lang="ja-JP" altLang="en-US" sz="3200" dirty="0"/>
              <a:t>に興味を持たせてくれた方！是非、</a:t>
            </a:r>
            <a:r>
              <a:rPr lang="en-US" altLang="ja-JP" sz="3200" dirty="0"/>
              <a:t>NLP</a:t>
            </a:r>
            <a:r>
              <a:rPr lang="ja-JP" altLang="en-US" sz="3200" dirty="0"/>
              <a:t>に入門しましょう！</a:t>
            </a:r>
            <a:r>
              <a:rPr lang="en-US" altLang="ja-JP" sz="3200" dirty="0"/>
              <a:t>:)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3531-D6CF-9FEF-9B96-E720E137DB7F}"/>
              </a:ext>
            </a:extLst>
          </p:cNvPr>
          <p:cNvSpPr txBox="1"/>
          <p:nvPr/>
        </p:nvSpPr>
        <p:spPr>
          <a:xfrm>
            <a:off x="6960636" y="5194042"/>
            <a:ext cx="4957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徐　恃源 </a:t>
            </a:r>
            <a:r>
              <a:rPr lang="en-US" altLang="ja-JP" sz="2800" dirty="0"/>
              <a:t>(Siwon Seo)</a:t>
            </a:r>
          </a:p>
          <a:p>
            <a:pPr algn="r"/>
            <a:r>
              <a:rPr lang="en-US" altLang="ko-KR" sz="2800" dirty="0"/>
              <a:t>github.com/sion1225</a:t>
            </a:r>
          </a:p>
          <a:p>
            <a:pPr algn="r"/>
            <a:r>
              <a:rPr lang="en-US" altLang="ko-KR" sz="2800" dirty="0"/>
              <a:t>visiopo44@gmail.com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4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통합 디자인</Template>
  <TotalTime>100</TotalTime>
  <Words>237</Words>
  <Application>Microsoft Office PowerPoint</Application>
  <PresentationFormat>와이드스크린</PresentationFormat>
  <Paragraphs>29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HY얕은샘물M</vt:lpstr>
      <vt:lpstr>メイリオ</vt:lpstr>
      <vt:lpstr>맑은 고딕</vt:lpstr>
      <vt:lpstr>Abadi</vt:lpstr>
      <vt:lpstr>Arial</vt:lpstr>
      <vt:lpstr>Calibri</vt:lpstr>
      <vt:lpstr>Open Sans</vt:lpstr>
      <vt:lpstr>Tw Cen MT</vt:lpstr>
      <vt:lpstr>Wingdings</vt:lpstr>
      <vt:lpstr>Wingdings 3</vt:lpstr>
      <vt:lpstr>통합</vt:lpstr>
      <vt:lpstr>제목 Lorem Ipsum</vt:lpstr>
      <vt:lpstr>目次</vt:lpstr>
      <vt:lpstr>Machine Learning  &amp; Deep Learning</vt:lpstr>
      <vt:lpstr>Natural Language Processing</vt:lpstr>
      <vt:lpstr>感情を反映したチャットボット</vt:lpstr>
      <vt:lpstr>VAD次元の間の相関関係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9LDI1101</dc:creator>
  <cp:lastModifiedBy>Siwon</cp:lastModifiedBy>
  <cp:revision>10</cp:revision>
  <dcterms:created xsi:type="dcterms:W3CDTF">2023-06-12T07:04:16Z</dcterms:created>
  <dcterms:modified xsi:type="dcterms:W3CDTF">2023-06-13T03:41:14Z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