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98" r:id="rId5"/>
    <p:sldId id="299" r:id="rId6"/>
    <p:sldId id="300" r:id="rId7"/>
    <p:sldId id="302" r:id="rId8"/>
    <p:sldId id="301" r:id="rId9"/>
    <p:sldId id="308" r:id="rId10"/>
    <p:sldId id="303" r:id="rId11"/>
    <p:sldId id="304" r:id="rId12"/>
    <p:sldId id="305" r:id="rId13"/>
    <p:sldId id="306" r:id="rId14"/>
    <p:sldId id="309" r:id="rId15"/>
    <p:sldId id="307"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96"/>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2022/10/25</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2022/10/25</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5DBB06E8-024C-426A-A87F-EDA2F6EC649B}" type="slidenum">
              <a:rPr kumimoji="1" lang="en-US" altLang="ja-JP" smtClean="0">
                <a:latin typeface="Meiryo UI" panose="020B0604030504040204" pitchFamily="50" charset="-128"/>
                <a:ea typeface="Meiryo UI" panose="020B0604030504040204" pitchFamily="50" charset="-128"/>
              </a:rPr>
              <a:t>1</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9751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a:t>マスター サブタイトルの書式設定</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長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pic>
        <p:nvPicPr>
          <p:cNvPr id="4" name="画像 3" descr="紙と鉛筆のクローズ アップ">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長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srgbClr val="FFFFFF"/>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ja-JP" sz="4400" dirty="0">
                <a:solidFill>
                  <a:schemeClr val="tx1"/>
                </a:solidFill>
                <a:latin typeface="Meiryo UI" panose="020B0604030504040204" pitchFamily="50" charset="-128"/>
                <a:ea typeface="Meiryo UI" panose="020B0604030504040204" pitchFamily="50" charset="-128"/>
              </a:rPr>
              <a:t>2</a:t>
            </a:r>
            <a:r>
              <a:rPr lang="ja-JP" altLang="en-US" sz="4400" dirty="0">
                <a:solidFill>
                  <a:schemeClr val="tx1"/>
                </a:solidFill>
                <a:latin typeface="Meiryo UI" panose="020B0604030504040204" pitchFamily="50" charset="-128"/>
                <a:ea typeface="Meiryo UI" panose="020B0604030504040204" pitchFamily="50" charset="-128"/>
              </a:rPr>
              <a:t>回目</a:t>
            </a:r>
            <a:endParaRPr lang="en-US" altLang="ja-JP" sz="4400" dirty="0">
              <a:solidFill>
                <a:schemeClr val="tx1"/>
              </a:solidFill>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US" altLang="ja-JP" sz="1600" dirty="0">
                <a:latin typeface="Meiryo UI" panose="020B0604030504040204" pitchFamily="50" charset="-128"/>
                <a:ea typeface="Meiryo UI" panose="020B0604030504040204" pitchFamily="50" charset="-128"/>
              </a:rPr>
              <a:t>9ldi1101</a:t>
            </a:r>
          </a:p>
          <a:p>
            <a:pPr rtl="0">
              <a:lnSpc>
                <a:spcPct val="100000"/>
              </a:lnSpc>
            </a:pPr>
            <a:r>
              <a:rPr lang="ja-JP" altLang="en-US" sz="1600" dirty="0">
                <a:latin typeface="Meiryo UI" panose="020B0604030504040204" pitchFamily="50" charset="-128"/>
              </a:rPr>
              <a:t>徐　恃源</a:t>
            </a:r>
            <a:endParaRPr lang="en-US" altLang="ja-JP" sz="1600" dirty="0">
              <a:latin typeface="Meiryo UI" panose="020B0604030504040204" pitchFamily="50" charset="-128"/>
              <a:ea typeface="Meiryo UI" panose="020B0604030504040204" pitchFamily="50" charset="-128"/>
            </a:endParaRPr>
          </a:p>
        </p:txBody>
      </p:sp>
      <p:cxnSp>
        <p:nvCxnSpPr>
          <p:cNvPr id="37" name="直線​​コネクタ(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長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DBD17-DF36-4066-ED84-CAC223FD2F5C}"/>
              </a:ext>
            </a:extLst>
          </p:cNvPr>
          <p:cNvSpPr>
            <a:spLocks noGrp="1"/>
          </p:cNvSpPr>
          <p:nvPr>
            <p:ph type="title"/>
          </p:nvPr>
        </p:nvSpPr>
        <p:spPr/>
        <p:txBody>
          <a:bodyPr/>
          <a:lstStyle/>
          <a:p>
            <a:r>
              <a:rPr lang="en-US" altLang="ja-JP" b="1" i="0" dirty="0">
                <a:solidFill>
                  <a:srgbClr val="000000"/>
                </a:solidFill>
                <a:effectLst/>
                <a:latin typeface="Apple SD Gothic Neo"/>
              </a:rPr>
              <a:t>Sentence Tokenization</a:t>
            </a:r>
            <a:endParaRPr kumimoji="1" lang="ja-JP" altLang="en-US" dirty="0"/>
          </a:p>
        </p:txBody>
      </p:sp>
      <p:sp>
        <p:nvSpPr>
          <p:cNvPr id="3" name="コンテンツ プレースホルダー 2">
            <a:extLst>
              <a:ext uri="{FF2B5EF4-FFF2-40B4-BE49-F238E27FC236}">
                <a16:creationId xmlns:a16="http://schemas.microsoft.com/office/drawing/2014/main" id="{0F4C6B9B-14FD-5C6B-7D6C-7B06A07AB1CC}"/>
              </a:ext>
            </a:extLst>
          </p:cNvPr>
          <p:cNvSpPr>
            <a:spLocks noGrp="1"/>
          </p:cNvSpPr>
          <p:nvPr>
            <p:ph idx="1"/>
          </p:nvPr>
        </p:nvSpPr>
        <p:spPr/>
        <p:txBody>
          <a:bodyPr/>
          <a:lstStyle/>
          <a:p>
            <a:r>
              <a:rPr lang="en-US" altLang="ja-JP" dirty="0"/>
              <a:t>NLTK</a:t>
            </a:r>
          </a:p>
          <a:p>
            <a:r>
              <a:rPr kumimoji="1" lang="ja-JP" altLang="en-US" dirty="0"/>
              <a:t>単純に</a:t>
            </a:r>
            <a:r>
              <a:rPr lang="ja-JP" altLang="en-US" dirty="0"/>
              <a:t>ピリオドだけで区別してはいけない。</a:t>
            </a:r>
            <a:endParaRPr kumimoji="1" lang="ja-JP" altLang="en-US" dirty="0"/>
          </a:p>
        </p:txBody>
      </p:sp>
      <p:pic>
        <p:nvPicPr>
          <p:cNvPr id="5" name="図 4">
            <a:extLst>
              <a:ext uri="{FF2B5EF4-FFF2-40B4-BE49-F238E27FC236}">
                <a16:creationId xmlns:a16="http://schemas.microsoft.com/office/drawing/2014/main" id="{8A8F0CBD-7C4D-A143-C422-32DFDA36AB02}"/>
              </a:ext>
            </a:extLst>
          </p:cNvPr>
          <p:cNvPicPr>
            <a:picLocks noChangeAspect="1"/>
          </p:cNvPicPr>
          <p:nvPr/>
        </p:nvPicPr>
        <p:blipFill rotWithShape="1">
          <a:blip r:embed="rId2"/>
          <a:srcRect l="9566" t="53605" r="11138" b="17279"/>
          <a:stretch/>
        </p:blipFill>
        <p:spPr>
          <a:xfrm>
            <a:off x="6135810" y="2108201"/>
            <a:ext cx="5019870" cy="1996752"/>
          </a:xfrm>
          <a:prstGeom prst="rect">
            <a:avLst/>
          </a:prstGeom>
        </p:spPr>
      </p:pic>
    </p:spTree>
    <p:extLst>
      <p:ext uri="{BB962C8B-B14F-4D97-AF65-F5344CB8AC3E}">
        <p14:creationId xmlns:p14="http://schemas.microsoft.com/office/powerpoint/2010/main" val="174331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09F18C-EBA5-8E06-EBAB-D25479F2A08F}"/>
              </a:ext>
            </a:extLst>
          </p:cNvPr>
          <p:cNvSpPr>
            <a:spLocks noGrp="1"/>
          </p:cNvSpPr>
          <p:nvPr>
            <p:ph type="title"/>
          </p:nvPr>
        </p:nvSpPr>
        <p:spPr/>
        <p:txBody>
          <a:bodyPr/>
          <a:lstStyle/>
          <a:p>
            <a:r>
              <a:rPr kumimoji="1" lang="en-US" altLang="ja-JP" dirty="0"/>
              <a:t>part-of-speech tagging </a:t>
            </a:r>
            <a:r>
              <a:rPr kumimoji="1" lang="ja-JP" altLang="en-US" dirty="0"/>
              <a:t>品詞</a:t>
            </a:r>
            <a:r>
              <a:rPr lang="ja-JP" altLang="en-US" b="0" i="0" dirty="0">
                <a:solidFill>
                  <a:srgbClr val="333333"/>
                </a:solidFill>
                <a:effectLst/>
                <a:latin typeface="-apple-system"/>
              </a:rPr>
              <a:t>タギング</a:t>
            </a:r>
            <a:endParaRPr kumimoji="1" lang="ja-JP" altLang="en-US" dirty="0"/>
          </a:p>
        </p:txBody>
      </p:sp>
      <p:sp>
        <p:nvSpPr>
          <p:cNvPr id="3" name="コンテンツ プレースホルダー 2">
            <a:extLst>
              <a:ext uri="{FF2B5EF4-FFF2-40B4-BE49-F238E27FC236}">
                <a16:creationId xmlns:a16="http://schemas.microsoft.com/office/drawing/2014/main" id="{25481D78-A4D9-2EC2-2D56-03E99246D03B}"/>
              </a:ext>
            </a:extLst>
          </p:cNvPr>
          <p:cNvSpPr>
            <a:spLocks noGrp="1"/>
          </p:cNvSpPr>
          <p:nvPr>
            <p:ph idx="1"/>
          </p:nvPr>
        </p:nvSpPr>
        <p:spPr/>
        <p:txBody>
          <a:bodyPr/>
          <a:lstStyle/>
          <a:p>
            <a:r>
              <a:rPr kumimoji="1" lang="en-US" altLang="ja-JP" dirty="0"/>
              <a:t>NLTK</a:t>
            </a:r>
          </a:p>
          <a:p>
            <a:r>
              <a:rPr lang="ja-JP" altLang="en-US" dirty="0"/>
              <a:t>基準</a:t>
            </a:r>
            <a:r>
              <a:rPr lang="ko-KR" altLang="en-US" dirty="0"/>
              <a:t> </a:t>
            </a:r>
            <a:r>
              <a:rPr kumimoji="1" lang="en-US" altLang="ja-JP" dirty="0"/>
              <a:t>Penn Treebank POS Tags</a:t>
            </a:r>
            <a:endParaRPr kumimoji="1" lang="ja-JP" altLang="en-US" dirty="0"/>
          </a:p>
        </p:txBody>
      </p:sp>
      <p:pic>
        <p:nvPicPr>
          <p:cNvPr id="5" name="図 4">
            <a:extLst>
              <a:ext uri="{FF2B5EF4-FFF2-40B4-BE49-F238E27FC236}">
                <a16:creationId xmlns:a16="http://schemas.microsoft.com/office/drawing/2014/main" id="{A56CFFF6-188F-A600-C844-CE4ACE24DE48}"/>
              </a:ext>
            </a:extLst>
          </p:cNvPr>
          <p:cNvPicPr>
            <a:picLocks noChangeAspect="1"/>
          </p:cNvPicPr>
          <p:nvPr/>
        </p:nvPicPr>
        <p:blipFill rotWithShape="1">
          <a:blip r:embed="rId2"/>
          <a:srcRect l="12984" t="47347" r="11327" b="22585"/>
          <a:stretch/>
        </p:blipFill>
        <p:spPr>
          <a:xfrm>
            <a:off x="5176007" y="2435290"/>
            <a:ext cx="5979673" cy="2551174"/>
          </a:xfrm>
          <a:prstGeom prst="rect">
            <a:avLst/>
          </a:prstGeom>
        </p:spPr>
      </p:pic>
    </p:spTree>
    <p:extLst>
      <p:ext uri="{BB962C8B-B14F-4D97-AF65-F5344CB8AC3E}">
        <p14:creationId xmlns:p14="http://schemas.microsoft.com/office/powerpoint/2010/main" val="293584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541C3-1BF6-B6AC-F1DC-DAFB3D788D1C}"/>
              </a:ext>
            </a:extLst>
          </p:cNvPr>
          <p:cNvSpPr>
            <a:spLocks noGrp="1"/>
          </p:cNvSpPr>
          <p:nvPr>
            <p:ph type="title"/>
          </p:nvPr>
        </p:nvSpPr>
        <p:spPr/>
        <p:txBody>
          <a:bodyPr/>
          <a:lstStyle/>
          <a:p>
            <a:r>
              <a:rPr lang="en-US" altLang="ja-JP" i="0" dirty="0">
                <a:solidFill>
                  <a:srgbClr val="000000"/>
                </a:solidFill>
                <a:effectLst/>
              </a:rPr>
              <a:t>Lemmatization</a:t>
            </a:r>
            <a:endParaRPr kumimoji="1" lang="ja-JP" altLang="en-US" dirty="0"/>
          </a:p>
        </p:txBody>
      </p:sp>
      <p:sp>
        <p:nvSpPr>
          <p:cNvPr id="3" name="コンテンツ プレースホルダー 2">
            <a:extLst>
              <a:ext uri="{FF2B5EF4-FFF2-40B4-BE49-F238E27FC236}">
                <a16:creationId xmlns:a16="http://schemas.microsoft.com/office/drawing/2014/main" id="{175DDE2C-8757-0C9B-EE9E-C1204E0A429F}"/>
              </a:ext>
            </a:extLst>
          </p:cNvPr>
          <p:cNvSpPr>
            <a:spLocks noGrp="1"/>
          </p:cNvSpPr>
          <p:nvPr>
            <p:ph idx="1"/>
          </p:nvPr>
        </p:nvSpPr>
        <p:spPr/>
        <p:txBody>
          <a:bodyPr/>
          <a:lstStyle/>
          <a:p>
            <a:r>
              <a:rPr kumimoji="1" lang="en-US" altLang="ja-JP" dirty="0"/>
              <a:t>NLTK</a:t>
            </a:r>
            <a:endParaRPr kumimoji="1" lang="ja-JP" altLang="en-US" dirty="0"/>
          </a:p>
          <a:p>
            <a:r>
              <a:rPr kumimoji="1" lang="en-US" altLang="ja-JP" dirty="0" err="1"/>
              <a:t>WordNetLemmatizer</a:t>
            </a:r>
            <a:endParaRPr kumimoji="1" lang="en-US" altLang="ja-JP" dirty="0"/>
          </a:p>
          <a:p>
            <a:endParaRPr kumimoji="1" lang="en-US" altLang="ja-JP" dirty="0"/>
          </a:p>
          <a:p>
            <a:r>
              <a:rPr kumimoji="1" lang="en-US" altLang="ja-JP" dirty="0"/>
              <a:t>Lemma</a:t>
            </a:r>
            <a:r>
              <a:rPr lang="en-US" altLang="ja-JP" dirty="0"/>
              <a:t>(</a:t>
            </a:r>
            <a:r>
              <a:rPr lang="ja-JP" altLang="en-US" dirty="0"/>
              <a:t>基本型</a:t>
            </a:r>
            <a:r>
              <a:rPr lang="en-US" altLang="ja-JP" dirty="0"/>
              <a:t>)</a:t>
            </a:r>
            <a:r>
              <a:rPr lang="ja-JP" altLang="en-US" dirty="0"/>
              <a:t>を返還する。</a:t>
            </a:r>
            <a:endParaRPr kumimoji="1" lang="ja-JP" altLang="en-US" dirty="0"/>
          </a:p>
        </p:txBody>
      </p:sp>
      <p:pic>
        <p:nvPicPr>
          <p:cNvPr id="5" name="図 4">
            <a:extLst>
              <a:ext uri="{FF2B5EF4-FFF2-40B4-BE49-F238E27FC236}">
                <a16:creationId xmlns:a16="http://schemas.microsoft.com/office/drawing/2014/main" id="{CB857C80-2037-B157-7467-DB06B1234F7F}"/>
              </a:ext>
            </a:extLst>
          </p:cNvPr>
          <p:cNvPicPr>
            <a:picLocks noChangeAspect="1"/>
          </p:cNvPicPr>
          <p:nvPr/>
        </p:nvPicPr>
        <p:blipFill rotWithShape="1">
          <a:blip r:embed="rId2"/>
          <a:srcRect l="9623" t="25333" r="11182" b="14420"/>
          <a:stretch/>
        </p:blipFill>
        <p:spPr>
          <a:xfrm>
            <a:off x="6098488" y="2026609"/>
            <a:ext cx="5057192" cy="4131732"/>
          </a:xfrm>
          <a:prstGeom prst="rect">
            <a:avLst/>
          </a:prstGeom>
        </p:spPr>
      </p:pic>
    </p:spTree>
    <p:extLst>
      <p:ext uri="{BB962C8B-B14F-4D97-AF65-F5344CB8AC3E}">
        <p14:creationId xmlns:p14="http://schemas.microsoft.com/office/powerpoint/2010/main" val="301361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C3C59-4A42-D7AC-ED1F-874C936CE492}"/>
              </a:ext>
            </a:extLst>
          </p:cNvPr>
          <p:cNvSpPr>
            <a:spLocks noGrp="1"/>
          </p:cNvSpPr>
          <p:nvPr>
            <p:ph type="title"/>
          </p:nvPr>
        </p:nvSpPr>
        <p:spPr/>
        <p:txBody>
          <a:bodyPr/>
          <a:lstStyle/>
          <a:p>
            <a:r>
              <a:rPr kumimoji="1" lang="en-US" altLang="ja-JP" dirty="0"/>
              <a:t>Contents</a:t>
            </a:r>
            <a:endParaRPr kumimoji="1" lang="ja-JP" altLang="en-US" dirty="0"/>
          </a:p>
        </p:txBody>
      </p:sp>
      <p:sp>
        <p:nvSpPr>
          <p:cNvPr id="3" name="コンテンツ プレースホルダー 2">
            <a:extLst>
              <a:ext uri="{FF2B5EF4-FFF2-40B4-BE49-F238E27FC236}">
                <a16:creationId xmlns:a16="http://schemas.microsoft.com/office/drawing/2014/main" id="{4F99DE27-6FFE-EB62-46D9-884171BCE377}"/>
              </a:ext>
            </a:extLst>
          </p:cNvPr>
          <p:cNvSpPr>
            <a:spLocks noGrp="1"/>
          </p:cNvSpPr>
          <p:nvPr>
            <p:ph idx="1"/>
          </p:nvPr>
        </p:nvSpPr>
        <p:spPr/>
        <p:txBody>
          <a:bodyPr/>
          <a:lstStyle/>
          <a:p>
            <a:r>
              <a:rPr kumimoji="1" lang="ja-JP" altLang="en-US" dirty="0"/>
              <a:t>論文紹介</a:t>
            </a:r>
            <a:endParaRPr kumimoji="1" lang="en-US" altLang="ja-JP" dirty="0"/>
          </a:p>
          <a:p>
            <a:endParaRPr lang="en-US" altLang="ja-JP" dirty="0"/>
          </a:p>
          <a:p>
            <a:r>
              <a:rPr lang="ja-JP" altLang="en-US" dirty="0"/>
              <a:t>学習したこと</a:t>
            </a:r>
            <a:endParaRPr kumimoji="1" lang="ja-JP" altLang="en-US" dirty="0"/>
          </a:p>
        </p:txBody>
      </p:sp>
    </p:spTree>
    <p:extLst>
      <p:ext uri="{BB962C8B-B14F-4D97-AF65-F5344CB8AC3E}">
        <p14:creationId xmlns:p14="http://schemas.microsoft.com/office/powerpoint/2010/main" val="99284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532596-5B96-085E-459B-BEA390BE3F25}"/>
              </a:ext>
            </a:extLst>
          </p:cNvPr>
          <p:cNvSpPr>
            <a:spLocks noGrp="1"/>
          </p:cNvSpPr>
          <p:nvPr>
            <p:ph type="title"/>
          </p:nvPr>
        </p:nvSpPr>
        <p:spPr/>
        <p:txBody>
          <a:bodyPr>
            <a:normAutofit/>
          </a:bodyPr>
          <a:lstStyle/>
          <a:p>
            <a:r>
              <a:rPr kumimoji="1" lang="en-US" altLang="ja-JP" sz="3200" dirty="0"/>
              <a:t>Explaining Machine Learning Models in Natural</a:t>
            </a:r>
            <a:br>
              <a:rPr kumimoji="1" lang="en-US" altLang="ja-JP" sz="3200" dirty="0"/>
            </a:br>
            <a:r>
              <a:rPr kumimoji="1" lang="en-US" altLang="ja-JP" sz="3200" dirty="0"/>
              <a:t>Conversations: Towards a Conversational XAI</a:t>
            </a:r>
            <a:endParaRPr kumimoji="1" lang="ja-JP" altLang="en-US" sz="3200" dirty="0"/>
          </a:p>
        </p:txBody>
      </p:sp>
      <p:sp>
        <p:nvSpPr>
          <p:cNvPr id="3" name="コンテンツ プレースホルダー 2">
            <a:extLst>
              <a:ext uri="{FF2B5EF4-FFF2-40B4-BE49-F238E27FC236}">
                <a16:creationId xmlns:a16="http://schemas.microsoft.com/office/drawing/2014/main" id="{C96C5766-6853-E537-D439-EA1D0AB1C229}"/>
              </a:ext>
            </a:extLst>
          </p:cNvPr>
          <p:cNvSpPr>
            <a:spLocks noGrp="1"/>
          </p:cNvSpPr>
          <p:nvPr>
            <p:ph idx="1"/>
          </p:nvPr>
        </p:nvSpPr>
        <p:spPr>
          <a:xfrm>
            <a:off x="1097280" y="2108201"/>
            <a:ext cx="10058400" cy="3931872"/>
          </a:xfrm>
        </p:spPr>
        <p:txBody>
          <a:bodyPr>
            <a:normAutofit fontScale="70000" lnSpcReduction="20000"/>
          </a:bodyPr>
          <a:lstStyle/>
          <a:p>
            <a:pPr>
              <a:spcBef>
                <a:spcPts val="100"/>
              </a:spcBef>
              <a:spcAft>
                <a:spcPts val="100"/>
              </a:spcAft>
            </a:pPr>
            <a:r>
              <a:rPr kumimoji="1" lang="en-US" altLang="ja-JP" dirty="0"/>
              <a:t>The goal of Explainable AI (XAI) is to design</a:t>
            </a:r>
          </a:p>
          <a:p>
            <a:pPr>
              <a:spcBef>
                <a:spcPts val="100"/>
              </a:spcBef>
              <a:spcAft>
                <a:spcPts val="100"/>
              </a:spcAft>
            </a:pPr>
            <a:r>
              <a:rPr kumimoji="1" lang="en-US" altLang="ja-JP" dirty="0"/>
              <a:t>methods to provide insights into the reasoning process of </a:t>
            </a:r>
            <a:r>
              <a:rPr kumimoji="1" lang="en-US" altLang="ja-JP" dirty="0" err="1"/>
              <a:t>blackbox</a:t>
            </a:r>
            <a:r>
              <a:rPr kumimoji="1" lang="en-US" altLang="ja-JP" dirty="0"/>
              <a:t> models, such as deep neural networks, in order to explain</a:t>
            </a:r>
          </a:p>
          <a:p>
            <a:pPr>
              <a:spcBef>
                <a:spcPts val="100"/>
              </a:spcBef>
              <a:spcAft>
                <a:spcPts val="100"/>
              </a:spcAft>
            </a:pPr>
            <a:r>
              <a:rPr kumimoji="1" lang="en-US" altLang="ja-JP" dirty="0"/>
              <a:t>them to humans. Social science research states that such explanations should be conversational, similar to human-to-human</a:t>
            </a:r>
          </a:p>
          <a:p>
            <a:pPr>
              <a:spcBef>
                <a:spcPts val="100"/>
              </a:spcBef>
              <a:spcAft>
                <a:spcPts val="100"/>
              </a:spcAft>
            </a:pPr>
            <a:r>
              <a:rPr kumimoji="1" lang="en-US" altLang="ja-JP" dirty="0"/>
              <a:t>explanations. In this work, we show how to incorporate XAI</a:t>
            </a:r>
          </a:p>
          <a:p>
            <a:pPr>
              <a:spcBef>
                <a:spcPts val="100"/>
              </a:spcBef>
              <a:spcAft>
                <a:spcPts val="100"/>
              </a:spcAft>
            </a:pPr>
            <a:r>
              <a:rPr kumimoji="1" lang="en-US" altLang="ja-JP" dirty="0"/>
              <a:t>in a conversational agent, using a standard design for the</a:t>
            </a:r>
          </a:p>
          <a:p>
            <a:pPr>
              <a:spcBef>
                <a:spcPts val="100"/>
              </a:spcBef>
              <a:spcAft>
                <a:spcPts val="100"/>
              </a:spcAft>
            </a:pPr>
            <a:r>
              <a:rPr kumimoji="1" lang="en-US" altLang="ja-JP" dirty="0"/>
              <a:t>agent comprising natural language understanding and generation</a:t>
            </a:r>
          </a:p>
          <a:p>
            <a:pPr>
              <a:spcBef>
                <a:spcPts val="100"/>
              </a:spcBef>
              <a:spcAft>
                <a:spcPts val="100"/>
              </a:spcAft>
            </a:pPr>
            <a:r>
              <a:rPr kumimoji="1" lang="en-US" altLang="ja-JP" dirty="0"/>
              <a:t>components. We build upon an XAI question bank which we</a:t>
            </a:r>
          </a:p>
          <a:p>
            <a:pPr>
              <a:spcBef>
                <a:spcPts val="100"/>
              </a:spcBef>
              <a:spcAft>
                <a:spcPts val="100"/>
              </a:spcAft>
            </a:pPr>
            <a:r>
              <a:rPr kumimoji="1" lang="en-US" altLang="ja-JP" dirty="0"/>
              <a:t>extend by quality-controlled paraphrases to understand the</a:t>
            </a:r>
          </a:p>
          <a:p>
            <a:pPr>
              <a:spcBef>
                <a:spcPts val="100"/>
              </a:spcBef>
              <a:spcAft>
                <a:spcPts val="100"/>
              </a:spcAft>
            </a:pPr>
            <a:r>
              <a:rPr kumimoji="1" lang="en-US" altLang="ja-JP" dirty="0"/>
              <a:t>user’s information needs. We further systematically survey the</a:t>
            </a:r>
          </a:p>
          <a:p>
            <a:pPr>
              <a:spcBef>
                <a:spcPts val="100"/>
              </a:spcBef>
              <a:spcAft>
                <a:spcPts val="100"/>
              </a:spcAft>
            </a:pPr>
            <a:r>
              <a:rPr kumimoji="1" lang="en-US" altLang="ja-JP" dirty="0"/>
              <a:t>literature for suitable explanation methods that provide the</a:t>
            </a:r>
          </a:p>
          <a:p>
            <a:pPr>
              <a:spcBef>
                <a:spcPts val="100"/>
              </a:spcBef>
              <a:spcAft>
                <a:spcPts val="100"/>
              </a:spcAft>
            </a:pPr>
            <a:r>
              <a:rPr kumimoji="1" lang="en-US" altLang="ja-JP" dirty="0"/>
              <a:t>information to answer those questions, and present a comprehensive list of suggestions. Our work is the first step towards</a:t>
            </a:r>
          </a:p>
          <a:p>
            <a:pPr>
              <a:spcBef>
                <a:spcPts val="100"/>
              </a:spcBef>
              <a:spcAft>
                <a:spcPts val="100"/>
              </a:spcAft>
            </a:pPr>
            <a:r>
              <a:rPr kumimoji="1" lang="en-US" altLang="ja-JP" dirty="0"/>
              <a:t>truly natural conversations about machine learning models with</a:t>
            </a:r>
          </a:p>
          <a:p>
            <a:pPr>
              <a:spcBef>
                <a:spcPts val="100"/>
              </a:spcBef>
              <a:spcAft>
                <a:spcPts val="100"/>
              </a:spcAft>
            </a:pPr>
            <a:r>
              <a:rPr kumimoji="1" lang="en-US" altLang="ja-JP" dirty="0"/>
              <a:t>an explanation agent. The comprehensive list of XAI questions</a:t>
            </a:r>
          </a:p>
          <a:p>
            <a:pPr>
              <a:spcBef>
                <a:spcPts val="100"/>
              </a:spcBef>
              <a:spcAft>
                <a:spcPts val="100"/>
              </a:spcAft>
            </a:pPr>
            <a:r>
              <a:rPr kumimoji="1" lang="en-US" altLang="ja-JP" dirty="0"/>
              <a:t>and the corresponding explanation methods may support other</a:t>
            </a:r>
          </a:p>
          <a:p>
            <a:pPr>
              <a:spcBef>
                <a:spcPts val="100"/>
              </a:spcBef>
              <a:spcAft>
                <a:spcPts val="100"/>
              </a:spcAft>
            </a:pPr>
            <a:r>
              <a:rPr kumimoji="1" lang="en-US" altLang="ja-JP" dirty="0"/>
              <a:t>researchers in providing the necessary information to address</a:t>
            </a:r>
          </a:p>
          <a:p>
            <a:pPr>
              <a:spcBef>
                <a:spcPts val="100"/>
              </a:spcBef>
              <a:spcAft>
                <a:spcPts val="100"/>
              </a:spcAft>
            </a:pPr>
            <a:r>
              <a:rPr kumimoji="1" lang="en-US" altLang="ja-JP" dirty="0"/>
              <a:t>users’ demands.</a:t>
            </a:r>
          </a:p>
          <a:p>
            <a:pPr>
              <a:spcBef>
                <a:spcPts val="100"/>
              </a:spcBef>
              <a:spcAft>
                <a:spcPts val="100"/>
              </a:spcAft>
            </a:pPr>
            <a:r>
              <a:rPr kumimoji="1" lang="en-US" altLang="ja-JP" dirty="0"/>
              <a:t>Index Terms—explainable artificial intelligence, XAI, conversational agents, conversational XAI agents</a:t>
            </a:r>
          </a:p>
          <a:p>
            <a:pPr>
              <a:spcBef>
                <a:spcPts val="100"/>
              </a:spcBef>
              <a:spcAft>
                <a:spcPts val="100"/>
              </a:spcAft>
            </a:pPr>
            <a:endParaRPr kumimoji="1" lang="ja-JP" altLang="en-US" dirty="0"/>
          </a:p>
        </p:txBody>
      </p:sp>
      <p:sp>
        <p:nvSpPr>
          <p:cNvPr id="4" name="テキスト ボックス 3">
            <a:extLst>
              <a:ext uri="{FF2B5EF4-FFF2-40B4-BE49-F238E27FC236}">
                <a16:creationId xmlns:a16="http://schemas.microsoft.com/office/drawing/2014/main" id="{018EDF53-11BC-874C-E2FE-F1DB051DD862}"/>
              </a:ext>
            </a:extLst>
          </p:cNvPr>
          <p:cNvSpPr txBox="1"/>
          <p:nvPr/>
        </p:nvSpPr>
        <p:spPr>
          <a:xfrm>
            <a:off x="1097280" y="431763"/>
            <a:ext cx="4598845" cy="276999"/>
          </a:xfrm>
          <a:prstGeom prst="rect">
            <a:avLst/>
          </a:prstGeom>
          <a:noFill/>
        </p:spPr>
        <p:txBody>
          <a:bodyPr wrap="square" rtlCol="0">
            <a:spAutoFit/>
          </a:bodyPr>
          <a:lstStyle/>
          <a:p>
            <a:r>
              <a:rPr kumimoji="1" lang="en-US" altLang="ja-JP" sz="1200" dirty="0"/>
              <a:t>University of Duisburg-Essen Germany</a:t>
            </a:r>
            <a:endParaRPr kumimoji="1" lang="ja-JP" altLang="en-US" sz="1200" dirty="0"/>
          </a:p>
        </p:txBody>
      </p:sp>
      <p:sp>
        <p:nvSpPr>
          <p:cNvPr id="5" name="テキスト ボックス 4">
            <a:extLst>
              <a:ext uri="{FF2B5EF4-FFF2-40B4-BE49-F238E27FC236}">
                <a16:creationId xmlns:a16="http://schemas.microsoft.com/office/drawing/2014/main" id="{234FDF37-84D7-670B-C7D9-2848D24DD16C}"/>
              </a:ext>
            </a:extLst>
          </p:cNvPr>
          <p:cNvSpPr txBox="1"/>
          <p:nvPr/>
        </p:nvSpPr>
        <p:spPr>
          <a:xfrm>
            <a:off x="6677637" y="3028426"/>
            <a:ext cx="4478043" cy="923330"/>
          </a:xfrm>
          <a:prstGeom prst="rect">
            <a:avLst/>
          </a:prstGeom>
          <a:noFill/>
        </p:spPr>
        <p:txBody>
          <a:bodyPr wrap="square" rtlCol="0">
            <a:spAutoFit/>
          </a:bodyPr>
          <a:lstStyle/>
          <a:p>
            <a:r>
              <a:rPr kumimoji="1" lang="en-US" altLang="ja-JP" dirty="0"/>
              <a:t>XAI</a:t>
            </a:r>
            <a:r>
              <a:rPr kumimoji="1" lang="ja-JP" altLang="en-US" dirty="0"/>
              <a:t>つまり、ブラックボックスの中の過程が人に分かれるようにする説明可能である自然語会話のモデルを作ること</a:t>
            </a:r>
          </a:p>
        </p:txBody>
      </p:sp>
    </p:spTree>
    <p:extLst>
      <p:ext uri="{BB962C8B-B14F-4D97-AF65-F5344CB8AC3E}">
        <p14:creationId xmlns:p14="http://schemas.microsoft.com/office/powerpoint/2010/main" val="149875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79D99-F0ED-581A-019F-26F1F5C773AA}"/>
              </a:ext>
            </a:extLst>
          </p:cNvPr>
          <p:cNvSpPr>
            <a:spLocks noGrp="1"/>
          </p:cNvSpPr>
          <p:nvPr>
            <p:ph type="title"/>
          </p:nvPr>
        </p:nvSpPr>
        <p:spPr/>
        <p:txBody>
          <a:bodyPr>
            <a:normAutofit/>
          </a:bodyPr>
          <a:lstStyle/>
          <a:p>
            <a:r>
              <a:rPr kumimoji="1" lang="en-US" altLang="ja-JP" sz="3600" dirty="0"/>
              <a:t>Understanding Natural Language in Context</a:t>
            </a:r>
            <a:endParaRPr kumimoji="1" lang="ja-JP" altLang="en-US" sz="3600" dirty="0"/>
          </a:p>
        </p:txBody>
      </p:sp>
      <p:sp>
        <p:nvSpPr>
          <p:cNvPr id="3" name="コンテンツ プレースホルダー 2">
            <a:extLst>
              <a:ext uri="{FF2B5EF4-FFF2-40B4-BE49-F238E27FC236}">
                <a16:creationId xmlns:a16="http://schemas.microsoft.com/office/drawing/2014/main" id="{ADD80316-58F3-0EC9-66A9-F13A0DDCF580}"/>
              </a:ext>
            </a:extLst>
          </p:cNvPr>
          <p:cNvSpPr>
            <a:spLocks noGrp="1"/>
          </p:cNvSpPr>
          <p:nvPr>
            <p:ph idx="1"/>
          </p:nvPr>
        </p:nvSpPr>
        <p:spPr>
          <a:xfrm>
            <a:off x="1097280" y="2108201"/>
            <a:ext cx="10058400" cy="4024151"/>
          </a:xfrm>
        </p:spPr>
        <p:txBody>
          <a:bodyPr>
            <a:noAutofit/>
          </a:bodyPr>
          <a:lstStyle/>
          <a:p>
            <a:pPr>
              <a:spcBef>
                <a:spcPts val="100"/>
              </a:spcBef>
              <a:spcAft>
                <a:spcPts val="100"/>
              </a:spcAft>
            </a:pPr>
            <a:r>
              <a:rPr kumimoji="1" lang="en-US" altLang="ja-JP" sz="1200" dirty="0"/>
              <a:t>Recent years have seen an increasing number of applications that have a natural</a:t>
            </a:r>
          </a:p>
          <a:p>
            <a:pPr>
              <a:spcBef>
                <a:spcPts val="100"/>
              </a:spcBef>
              <a:spcAft>
                <a:spcPts val="100"/>
              </a:spcAft>
            </a:pPr>
            <a:r>
              <a:rPr kumimoji="1" lang="en-US" altLang="ja-JP" sz="1200" dirty="0"/>
              <a:t>language interface, either in the form of chatbots or via personal assistants such as</a:t>
            </a:r>
          </a:p>
          <a:p>
            <a:pPr>
              <a:spcBef>
                <a:spcPts val="100"/>
              </a:spcBef>
              <a:spcAft>
                <a:spcPts val="100"/>
              </a:spcAft>
            </a:pPr>
            <a:r>
              <a:rPr kumimoji="1" lang="en-US" altLang="ja-JP" sz="1200" dirty="0"/>
              <a:t>Alexa (Amazon), Google Assistant, Siri (Apple), and Cortana (Microsoft). To use</a:t>
            </a:r>
          </a:p>
          <a:p>
            <a:pPr>
              <a:spcBef>
                <a:spcPts val="100"/>
              </a:spcBef>
              <a:spcAft>
                <a:spcPts val="100"/>
              </a:spcAft>
            </a:pPr>
            <a:r>
              <a:rPr kumimoji="1" lang="en-US" altLang="ja-JP" sz="1200" dirty="0"/>
              <a:t>these applications, a basic dialog between the robot and the human is required.</a:t>
            </a:r>
          </a:p>
          <a:p>
            <a:pPr>
              <a:spcBef>
                <a:spcPts val="100"/>
              </a:spcBef>
              <a:spcAft>
                <a:spcPts val="100"/>
              </a:spcAft>
            </a:pPr>
            <a:r>
              <a:rPr kumimoji="1" lang="en-US" altLang="ja-JP" sz="1200" dirty="0"/>
              <a:t>While this kind of dialog exists today mainly within "static" robots that do not</a:t>
            </a:r>
          </a:p>
          <a:p>
            <a:pPr>
              <a:spcBef>
                <a:spcPts val="100"/>
              </a:spcBef>
              <a:spcAft>
                <a:spcPts val="100"/>
              </a:spcAft>
            </a:pPr>
            <a:r>
              <a:rPr kumimoji="1" lang="en-US" altLang="ja-JP" sz="1200" dirty="0"/>
              <a:t>make any movement in the household space, the challenge of reasoning about the</a:t>
            </a:r>
          </a:p>
          <a:p>
            <a:pPr>
              <a:spcBef>
                <a:spcPts val="100"/>
              </a:spcBef>
              <a:spcAft>
                <a:spcPts val="100"/>
              </a:spcAft>
            </a:pPr>
            <a:r>
              <a:rPr kumimoji="1" lang="en-US" altLang="ja-JP" sz="1200" dirty="0"/>
              <a:t>information conveyed by the environment increases significantly when dealing</a:t>
            </a:r>
          </a:p>
          <a:p>
            <a:pPr>
              <a:spcBef>
                <a:spcPts val="100"/>
              </a:spcBef>
              <a:spcAft>
                <a:spcPts val="100"/>
              </a:spcAft>
            </a:pPr>
            <a:r>
              <a:rPr kumimoji="1" lang="en-US" altLang="ja-JP" sz="1200" dirty="0"/>
              <a:t>with robots that can move and manipulate objects in our home environment.</a:t>
            </a:r>
          </a:p>
          <a:p>
            <a:pPr>
              <a:spcBef>
                <a:spcPts val="100"/>
              </a:spcBef>
              <a:spcAft>
                <a:spcPts val="100"/>
              </a:spcAft>
            </a:pPr>
            <a:r>
              <a:rPr kumimoji="1" lang="en-US" altLang="ja-JP" sz="1200" dirty="0"/>
              <a:t>In this paper, we focus on cognitive robots [9], which have some knowledge-based</a:t>
            </a:r>
          </a:p>
          <a:p>
            <a:pPr>
              <a:spcBef>
                <a:spcPts val="100"/>
              </a:spcBef>
              <a:spcAft>
                <a:spcPts val="100"/>
              </a:spcAft>
            </a:pPr>
            <a:r>
              <a:rPr kumimoji="1" lang="en-US" altLang="ja-JP" sz="1200" dirty="0"/>
              <a:t>models of the world and operate by reasoning and planning with this model. Thus,</a:t>
            </a:r>
          </a:p>
          <a:p>
            <a:pPr>
              <a:spcBef>
                <a:spcPts val="100"/>
              </a:spcBef>
              <a:spcAft>
                <a:spcPts val="100"/>
              </a:spcAft>
            </a:pPr>
            <a:r>
              <a:rPr kumimoji="1" lang="en-US" altLang="ja-JP" sz="1200" dirty="0"/>
              <a:t>when the robot and the human communicate, there is already some formalism they</a:t>
            </a:r>
          </a:p>
          <a:p>
            <a:pPr>
              <a:spcBef>
                <a:spcPts val="100"/>
              </a:spcBef>
              <a:spcAft>
                <a:spcPts val="100"/>
              </a:spcAft>
            </a:pPr>
            <a:r>
              <a:rPr kumimoji="1" lang="en-US" altLang="ja-JP" sz="1200" dirty="0"/>
              <a:t>can use – the robot’s knowledge representation formalism.</a:t>
            </a:r>
          </a:p>
          <a:p>
            <a:pPr>
              <a:spcBef>
                <a:spcPts val="100"/>
              </a:spcBef>
              <a:spcAft>
                <a:spcPts val="100"/>
              </a:spcAft>
            </a:pPr>
            <a:r>
              <a:rPr kumimoji="1" lang="en-US" altLang="ja-JP" sz="1200" dirty="0"/>
              <a:t>Our goal in this research is to translate natural language utterances into this robot’s</a:t>
            </a:r>
          </a:p>
          <a:p>
            <a:pPr>
              <a:spcBef>
                <a:spcPts val="100"/>
              </a:spcBef>
              <a:spcAft>
                <a:spcPts val="100"/>
              </a:spcAft>
            </a:pPr>
            <a:r>
              <a:rPr kumimoji="1" lang="en-US" altLang="ja-JP" sz="1200" dirty="0"/>
              <a:t>formalism, allowing much more complicated household tasks to be completed.</a:t>
            </a:r>
          </a:p>
          <a:p>
            <a:pPr>
              <a:spcBef>
                <a:spcPts val="100"/>
              </a:spcBef>
              <a:spcAft>
                <a:spcPts val="100"/>
              </a:spcAft>
            </a:pPr>
            <a:r>
              <a:rPr kumimoji="1" lang="en-US" altLang="ja-JP" sz="1200" dirty="0"/>
              <a:t>We do so by combining off-the-shelf SOTA language models, planning tools, and</a:t>
            </a:r>
          </a:p>
          <a:p>
            <a:pPr>
              <a:spcBef>
                <a:spcPts val="100"/>
              </a:spcBef>
              <a:spcAft>
                <a:spcPts val="100"/>
              </a:spcAft>
            </a:pPr>
            <a:r>
              <a:rPr kumimoji="1" lang="en-US" altLang="ja-JP" sz="1200" dirty="0"/>
              <a:t>the robot’s knowledge-base for better communication. In addition, we analyze</a:t>
            </a:r>
          </a:p>
          <a:p>
            <a:pPr>
              <a:spcBef>
                <a:spcPts val="100"/>
              </a:spcBef>
              <a:spcAft>
                <a:spcPts val="100"/>
              </a:spcAft>
            </a:pPr>
            <a:r>
              <a:rPr kumimoji="1" lang="en-US" altLang="ja-JP" sz="1200" dirty="0"/>
              <a:t>different directive types and illustrate the contribution of the world’s context to the</a:t>
            </a:r>
          </a:p>
          <a:p>
            <a:pPr>
              <a:spcBef>
                <a:spcPts val="100"/>
              </a:spcBef>
              <a:spcAft>
                <a:spcPts val="100"/>
              </a:spcAft>
            </a:pPr>
            <a:r>
              <a:rPr kumimoji="1" lang="en-US" altLang="ja-JP" sz="1200" dirty="0"/>
              <a:t>translation process.</a:t>
            </a:r>
          </a:p>
          <a:p>
            <a:pPr>
              <a:spcBef>
                <a:spcPts val="100"/>
              </a:spcBef>
              <a:spcAft>
                <a:spcPts val="100"/>
              </a:spcAft>
            </a:pPr>
            <a:endParaRPr kumimoji="1" lang="ja-JP" altLang="en-US" sz="1200" dirty="0"/>
          </a:p>
        </p:txBody>
      </p:sp>
      <p:sp>
        <p:nvSpPr>
          <p:cNvPr id="4" name="テキスト ボックス 3">
            <a:extLst>
              <a:ext uri="{FF2B5EF4-FFF2-40B4-BE49-F238E27FC236}">
                <a16:creationId xmlns:a16="http://schemas.microsoft.com/office/drawing/2014/main" id="{F8BC7E9B-415B-08F6-997D-5A3BF6FCB4EC}"/>
              </a:ext>
            </a:extLst>
          </p:cNvPr>
          <p:cNvSpPr txBox="1"/>
          <p:nvPr/>
        </p:nvSpPr>
        <p:spPr>
          <a:xfrm>
            <a:off x="1097280" y="752985"/>
            <a:ext cx="4983060" cy="307777"/>
          </a:xfrm>
          <a:prstGeom prst="rect">
            <a:avLst/>
          </a:prstGeom>
          <a:noFill/>
        </p:spPr>
        <p:txBody>
          <a:bodyPr wrap="square" rtlCol="0">
            <a:spAutoFit/>
          </a:bodyPr>
          <a:lstStyle/>
          <a:p>
            <a:r>
              <a:rPr lang="en-US" altLang="ja-JP" sz="1400" dirty="0"/>
              <a:t>Technion - Israel Institute of Technology</a:t>
            </a:r>
            <a:endParaRPr kumimoji="1" lang="ja-JP" altLang="en-US" sz="1400" dirty="0"/>
          </a:p>
        </p:txBody>
      </p:sp>
      <p:sp>
        <p:nvSpPr>
          <p:cNvPr id="5" name="テキスト ボックス 4">
            <a:extLst>
              <a:ext uri="{FF2B5EF4-FFF2-40B4-BE49-F238E27FC236}">
                <a16:creationId xmlns:a16="http://schemas.microsoft.com/office/drawing/2014/main" id="{4900C651-99B3-2739-DDEE-93B349C8C2CF}"/>
              </a:ext>
            </a:extLst>
          </p:cNvPr>
          <p:cNvSpPr txBox="1"/>
          <p:nvPr/>
        </p:nvSpPr>
        <p:spPr>
          <a:xfrm>
            <a:off x="7751428" y="2108201"/>
            <a:ext cx="3404252" cy="1200329"/>
          </a:xfrm>
          <a:prstGeom prst="rect">
            <a:avLst/>
          </a:prstGeom>
          <a:noFill/>
        </p:spPr>
        <p:txBody>
          <a:bodyPr wrap="square" rtlCol="0">
            <a:spAutoFit/>
          </a:bodyPr>
          <a:lstStyle/>
          <a:p>
            <a:r>
              <a:rPr kumimoji="1" lang="ja-JP" altLang="en-US" dirty="0"/>
              <a:t>状況に適する自然語を理解できるようにして、より複雑な作業ができるようにする研究。</a:t>
            </a:r>
          </a:p>
          <a:p>
            <a:endParaRPr kumimoji="1" lang="ja-JP" altLang="en-US" dirty="0"/>
          </a:p>
        </p:txBody>
      </p:sp>
    </p:spTree>
    <p:extLst>
      <p:ext uri="{BB962C8B-B14F-4D97-AF65-F5344CB8AC3E}">
        <p14:creationId xmlns:p14="http://schemas.microsoft.com/office/powerpoint/2010/main" val="291849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532596-5B96-085E-459B-BEA390BE3F25}"/>
              </a:ext>
            </a:extLst>
          </p:cNvPr>
          <p:cNvSpPr>
            <a:spLocks noGrp="1"/>
          </p:cNvSpPr>
          <p:nvPr>
            <p:ph type="title"/>
          </p:nvPr>
        </p:nvSpPr>
        <p:spPr/>
        <p:txBody>
          <a:bodyPr>
            <a:normAutofit/>
          </a:bodyPr>
          <a:lstStyle/>
          <a:p>
            <a:r>
              <a:rPr kumimoji="1" lang="en-US" altLang="ja-JP" sz="2400" dirty="0"/>
              <a:t>Enhancing Semantic Understanding with Self-supervised Methods</a:t>
            </a:r>
            <a:br>
              <a:rPr kumimoji="1" lang="en-US" altLang="ja-JP" sz="2400" dirty="0"/>
            </a:br>
            <a:r>
              <a:rPr kumimoji="1" lang="en-US" altLang="ja-JP" sz="2400" dirty="0"/>
              <a:t>for Abstractive Dialogue Summarization</a:t>
            </a:r>
            <a:endParaRPr kumimoji="1" lang="ja-JP" altLang="en-US" sz="2400" dirty="0"/>
          </a:p>
        </p:txBody>
      </p:sp>
      <p:sp>
        <p:nvSpPr>
          <p:cNvPr id="3" name="コンテンツ プレースホルダー 2">
            <a:extLst>
              <a:ext uri="{FF2B5EF4-FFF2-40B4-BE49-F238E27FC236}">
                <a16:creationId xmlns:a16="http://schemas.microsoft.com/office/drawing/2014/main" id="{C96C5766-6853-E537-D439-EA1D0AB1C229}"/>
              </a:ext>
            </a:extLst>
          </p:cNvPr>
          <p:cNvSpPr>
            <a:spLocks noGrp="1"/>
          </p:cNvSpPr>
          <p:nvPr>
            <p:ph idx="1"/>
          </p:nvPr>
        </p:nvSpPr>
        <p:spPr>
          <a:xfrm>
            <a:off x="1097280" y="2108201"/>
            <a:ext cx="10058400" cy="3931872"/>
          </a:xfrm>
        </p:spPr>
        <p:txBody>
          <a:bodyPr>
            <a:noAutofit/>
          </a:bodyPr>
          <a:lstStyle/>
          <a:p>
            <a:pPr>
              <a:spcBef>
                <a:spcPts val="100"/>
              </a:spcBef>
              <a:spcAft>
                <a:spcPts val="100"/>
              </a:spcAft>
            </a:pPr>
            <a:r>
              <a:rPr kumimoji="1" lang="en-US" altLang="ja-JP" sz="1200" dirty="0"/>
              <a:t>Contextualized word embeddings can lead to state-of-the-art</a:t>
            </a:r>
          </a:p>
          <a:p>
            <a:pPr>
              <a:spcBef>
                <a:spcPts val="100"/>
              </a:spcBef>
              <a:spcAft>
                <a:spcPts val="100"/>
              </a:spcAft>
            </a:pPr>
            <a:r>
              <a:rPr kumimoji="1" lang="en-US" altLang="ja-JP" sz="1200" dirty="0"/>
              <a:t>performances in natural language understanding. Recently, a</a:t>
            </a:r>
          </a:p>
          <a:p>
            <a:pPr>
              <a:spcBef>
                <a:spcPts val="100"/>
              </a:spcBef>
              <a:spcAft>
                <a:spcPts val="100"/>
              </a:spcAft>
            </a:pPr>
            <a:r>
              <a:rPr kumimoji="1" lang="en-US" altLang="ja-JP" sz="1200" dirty="0"/>
              <a:t>pre-trained deep contextualized text encoder such as BERT has</a:t>
            </a:r>
          </a:p>
          <a:p>
            <a:pPr>
              <a:spcBef>
                <a:spcPts val="100"/>
              </a:spcBef>
              <a:spcAft>
                <a:spcPts val="100"/>
              </a:spcAft>
            </a:pPr>
            <a:r>
              <a:rPr kumimoji="1" lang="en-US" altLang="ja-JP" sz="1200" dirty="0"/>
              <a:t>shown its potential in improving natural language tasks including abstractive summarization. Existing approaches in dialogue</a:t>
            </a:r>
          </a:p>
          <a:p>
            <a:pPr>
              <a:spcBef>
                <a:spcPts val="100"/>
              </a:spcBef>
              <a:spcAft>
                <a:spcPts val="100"/>
              </a:spcAft>
            </a:pPr>
            <a:r>
              <a:rPr kumimoji="1" lang="en-US" altLang="ja-JP" sz="1200" dirty="0"/>
              <a:t>summarization focus on incorporating a large language model</a:t>
            </a:r>
          </a:p>
          <a:p>
            <a:pPr>
              <a:spcBef>
                <a:spcPts val="100"/>
              </a:spcBef>
              <a:spcAft>
                <a:spcPts val="100"/>
              </a:spcAft>
            </a:pPr>
            <a:r>
              <a:rPr kumimoji="1" lang="en-US" altLang="ja-JP" sz="1200" dirty="0"/>
              <a:t>into summarization task trained on large-scale corpora consisting of news articles rather than dialogues of multiple speakers.</a:t>
            </a:r>
          </a:p>
          <a:p>
            <a:pPr>
              <a:spcBef>
                <a:spcPts val="100"/>
              </a:spcBef>
              <a:spcAft>
                <a:spcPts val="100"/>
              </a:spcAft>
            </a:pPr>
            <a:r>
              <a:rPr kumimoji="1" lang="en-US" altLang="ja-JP" sz="1200" dirty="0"/>
              <a:t>In this paper, we introduce self-supervised methods to compensate shortcomings to train a dialogue summarization model. Our</a:t>
            </a:r>
          </a:p>
          <a:p>
            <a:pPr>
              <a:spcBef>
                <a:spcPts val="100"/>
              </a:spcBef>
              <a:spcAft>
                <a:spcPts val="100"/>
              </a:spcAft>
            </a:pPr>
            <a:r>
              <a:rPr kumimoji="1" lang="en-US" altLang="ja-JP" sz="1200" dirty="0"/>
              <a:t>principle is to detect incoherent information flows using pretext</a:t>
            </a:r>
          </a:p>
          <a:p>
            <a:pPr>
              <a:spcBef>
                <a:spcPts val="100"/>
              </a:spcBef>
              <a:spcAft>
                <a:spcPts val="100"/>
              </a:spcAft>
            </a:pPr>
            <a:r>
              <a:rPr kumimoji="1" lang="en-US" altLang="ja-JP" sz="1200" dirty="0"/>
              <a:t>dialogue text to enhance BERT’s ability to contextualize the dialogue text representations. We build and fine-tune an abstractive</a:t>
            </a:r>
          </a:p>
          <a:p>
            <a:pPr>
              <a:spcBef>
                <a:spcPts val="100"/>
              </a:spcBef>
              <a:spcAft>
                <a:spcPts val="100"/>
              </a:spcAft>
            </a:pPr>
            <a:r>
              <a:rPr kumimoji="1" lang="en-US" altLang="ja-JP" sz="1200" dirty="0"/>
              <a:t>dialogue summarization model on a shared encoder-decoder architecture using the enhanced BERT. We empirically evaluate</a:t>
            </a:r>
          </a:p>
          <a:p>
            <a:pPr>
              <a:spcBef>
                <a:spcPts val="100"/>
              </a:spcBef>
              <a:spcAft>
                <a:spcPts val="100"/>
              </a:spcAft>
            </a:pPr>
            <a:r>
              <a:rPr kumimoji="1" lang="en-US" altLang="ja-JP" sz="1200" dirty="0"/>
              <a:t>our abstractive dialogue summarizer with the </a:t>
            </a:r>
            <a:r>
              <a:rPr kumimoji="1" lang="en-US" altLang="ja-JP" sz="1200" dirty="0" err="1"/>
              <a:t>SAMSum</a:t>
            </a:r>
            <a:r>
              <a:rPr kumimoji="1" lang="en-US" altLang="ja-JP" sz="1200" dirty="0"/>
              <a:t> corpus,</a:t>
            </a:r>
          </a:p>
          <a:p>
            <a:pPr>
              <a:spcBef>
                <a:spcPts val="100"/>
              </a:spcBef>
              <a:spcAft>
                <a:spcPts val="100"/>
              </a:spcAft>
            </a:pPr>
            <a:r>
              <a:rPr kumimoji="1" lang="en-US" altLang="ja-JP" sz="1200" dirty="0"/>
              <a:t>a recently introduced dataset with abstractive dialogue summaries. All of our methods have contributed improvements to</a:t>
            </a:r>
          </a:p>
          <a:p>
            <a:pPr>
              <a:spcBef>
                <a:spcPts val="100"/>
              </a:spcBef>
              <a:spcAft>
                <a:spcPts val="100"/>
              </a:spcAft>
            </a:pPr>
            <a:r>
              <a:rPr kumimoji="1" lang="en-US" altLang="ja-JP" sz="1200" dirty="0"/>
              <a:t>abstractive summary measured in ROUGE scores. Through an</a:t>
            </a:r>
          </a:p>
          <a:p>
            <a:pPr>
              <a:spcBef>
                <a:spcPts val="100"/>
              </a:spcBef>
              <a:spcAft>
                <a:spcPts val="100"/>
              </a:spcAft>
            </a:pPr>
            <a:r>
              <a:rPr kumimoji="1" lang="en-US" altLang="ja-JP" sz="1200" dirty="0"/>
              <a:t>extensive ablation study, we also present a sensitivity analysis</a:t>
            </a:r>
          </a:p>
          <a:p>
            <a:pPr>
              <a:spcBef>
                <a:spcPts val="100"/>
              </a:spcBef>
              <a:spcAft>
                <a:spcPts val="100"/>
              </a:spcAft>
            </a:pPr>
            <a:r>
              <a:rPr kumimoji="1" lang="en-US" altLang="ja-JP" sz="1200" dirty="0"/>
              <a:t>to critical model hyperparameters, probabilities of switching utterances and masking interlocutors.</a:t>
            </a:r>
            <a:endParaRPr kumimoji="1" lang="ja-JP" altLang="en-US" sz="1200" dirty="0"/>
          </a:p>
        </p:txBody>
      </p:sp>
      <p:sp>
        <p:nvSpPr>
          <p:cNvPr id="4" name="テキスト ボックス 3">
            <a:extLst>
              <a:ext uri="{FF2B5EF4-FFF2-40B4-BE49-F238E27FC236}">
                <a16:creationId xmlns:a16="http://schemas.microsoft.com/office/drawing/2014/main" id="{018EDF53-11BC-874C-E2FE-F1DB051DD862}"/>
              </a:ext>
            </a:extLst>
          </p:cNvPr>
          <p:cNvSpPr txBox="1"/>
          <p:nvPr/>
        </p:nvSpPr>
        <p:spPr>
          <a:xfrm>
            <a:off x="1147614" y="675152"/>
            <a:ext cx="3390830" cy="276999"/>
          </a:xfrm>
          <a:prstGeom prst="rect">
            <a:avLst/>
          </a:prstGeom>
          <a:noFill/>
        </p:spPr>
        <p:txBody>
          <a:bodyPr wrap="square" rtlCol="0">
            <a:spAutoFit/>
          </a:bodyPr>
          <a:lstStyle/>
          <a:p>
            <a:r>
              <a:rPr kumimoji="1" lang="en-US" altLang="ja-JP" sz="1200" dirty="0"/>
              <a:t>AI Research Center, Samsung SDS, South Korea</a:t>
            </a:r>
            <a:endParaRPr kumimoji="1" lang="ja-JP" altLang="en-US" sz="1200" dirty="0"/>
          </a:p>
        </p:txBody>
      </p:sp>
      <p:sp>
        <p:nvSpPr>
          <p:cNvPr id="5" name="テキスト ボックス 4">
            <a:extLst>
              <a:ext uri="{FF2B5EF4-FFF2-40B4-BE49-F238E27FC236}">
                <a16:creationId xmlns:a16="http://schemas.microsoft.com/office/drawing/2014/main" id="{48DF5814-3691-DA73-E7DB-51615AEE353E}"/>
              </a:ext>
            </a:extLst>
          </p:cNvPr>
          <p:cNvSpPr txBox="1"/>
          <p:nvPr/>
        </p:nvSpPr>
        <p:spPr>
          <a:xfrm>
            <a:off x="6096000" y="2015922"/>
            <a:ext cx="5059680" cy="923330"/>
          </a:xfrm>
          <a:prstGeom prst="rect">
            <a:avLst/>
          </a:prstGeom>
          <a:noFill/>
        </p:spPr>
        <p:txBody>
          <a:bodyPr wrap="square" rtlCol="0">
            <a:spAutoFit/>
          </a:bodyPr>
          <a:lstStyle/>
          <a:p>
            <a:r>
              <a:rPr kumimoji="1" lang="en-US" altLang="ja-JP" dirty="0"/>
              <a:t>BERT</a:t>
            </a:r>
            <a:r>
              <a:rPr kumimoji="1" lang="ja-JP" altLang="en-US" dirty="0"/>
              <a:t>を使って多量のニュースの記事で訓練させた要約モデルで、抽象的な会話を要約し、抽象画を構築し要約性能の改善を行う。</a:t>
            </a:r>
          </a:p>
        </p:txBody>
      </p:sp>
    </p:spTree>
    <p:extLst>
      <p:ext uri="{BB962C8B-B14F-4D97-AF65-F5344CB8AC3E}">
        <p14:creationId xmlns:p14="http://schemas.microsoft.com/office/powerpoint/2010/main" val="218864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36EAE-3804-DC8D-E87B-49AA371A850A}"/>
              </a:ext>
            </a:extLst>
          </p:cNvPr>
          <p:cNvSpPr>
            <a:spLocks noGrp="1"/>
          </p:cNvSpPr>
          <p:nvPr>
            <p:ph type="title"/>
          </p:nvPr>
        </p:nvSpPr>
        <p:spPr/>
        <p:txBody>
          <a:bodyPr/>
          <a:lstStyle/>
          <a:p>
            <a:r>
              <a:rPr kumimoji="1" lang="en-US" altLang="ja-JP" dirty="0"/>
              <a:t>Preprocessing(</a:t>
            </a:r>
            <a:r>
              <a:rPr lang="ja-JP" altLang="en-US" b="1" i="0" dirty="0">
                <a:solidFill>
                  <a:srgbClr val="534A42"/>
                </a:solidFill>
                <a:effectLst/>
                <a:latin typeface="Avenir"/>
              </a:rPr>
              <a:t>前処理</a:t>
            </a:r>
            <a:r>
              <a:rPr lang="en-US" altLang="ja-JP" b="1" i="0" dirty="0">
                <a:solidFill>
                  <a:srgbClr val="534A42"/>
                </a:solidFill>
                <a:effectLst/>
                <a:latin typeface="Avenir"/>
              </a:rPr>
              <a:t>)</a:t>
            </a:r>
            <a:endParaRPr kumimoji="1" lang="ja-JP" altLang="en-US" dirty="0"/>
          </a:p>
        </p:txBody>
      </p:sp>
      <p:sp>
        <p:nvSpPr>
          <p:cNvPr id="3" name="コンテンツ プレースホルダー 2">
            <a:extLst>
              <a:ext uri="{FF2B5EF4-FFF2-40B4-BE49-F238E27FC236}">
                <a16:creationId xmlns:a16="http://schemas.microsoft.com/office/drawing/2014/main" id="{03385CA8-F2D8-359B-DD2A-BE11C351415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674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97FD8-CB97-90DD-C4DD-1696353970D8}"/>
              </a:ext>
            </a:extLst>
          </p:cNvPr>
          <p:cNvSpPr>
            <a:spLocks noGrp="1"/>
          </p:cNvSpPr>
          <p:nvPr>
            <p:ph type="title"/>
          </p:nvPr>
        </p:nvSpPr>
        <p:spPr/>
        <p:txBody>
          <a:bodyPr/>
          <a:lstStyle/>
          <a:p>
            <a:r>
              <a:rPr lang="en-US" altLang="ja-JP" i="0" dirty="0">
                <a:solidFill>
                  <a:srgbClr val="000000"/>
                </a:solidFill>
                <a:effectLst/>
              </a:rPr>
              <a:t>Exploratory Data Analysis</a:t>
            </a:r>
            <a:endParaRPr kumimoji="1" lang="ja-JP" altLang="en-US" dirty="0"/>
          </a:p>
        </p:txBody>
      </p:sp>
      <p:sp>
        <p:nvSpPr>
          <p:cNvPr id="3" name="コンテンツ プレースホルダー 2">
            <a:extLst>
              <a:ext uri="{FF2B5EF4-FFF2-40B4-BE49-F238E27FC236}">
                <a16:creationId xmlns:a16="http://schemas.microsoft.com/office/drawing/2014/main" id="{0391AC65-3B40-8A29-301D-9D8D45AA3F14}"/>
              </a:ext>
            </a:extLst>
          </p:cNvPr>
          <p:cNvSpPr>
            <a:spLocks noGrp="1"/>
          </p:cNvSpPr>
          <p:nvPr>
            <p:ph idx="1"/>
          </p:nvPr>
        </p:nvSpPr>
        <p:spPr/>
        <p:txBody>
          <a:bodyPr/>
          <a:lstStyle/>
          <a:p>
            <a:r>
              <a:rPr kumimoji="1" lang="ja-JP" altLang="en-US" dirty="0"/>
              <a:t>探索的データ解析</a:t>
            </a:r>
            <a:endParaRPr kumimoji="1" lang="en-US" altLang="ja-JP" dirty="0"/>
          </a:p>
          <a:p>
            <a:r>
              <a:rPr kumimoji="1" lang="en-US" altLang="ja-JP" dirty="0"/>
              <a:t>pandas-profiling</a:t>
            </a:r>
            <a:endParaRPr kumimoji="1" lang="ja-JP" altLang="en-US" dirty="0"/>
          </a:p>
        </p:txBody>
      </p:sp>
      <p:pic>
        <p:nvPicPr>
          <p:cNvPr id="5" name="図 4">
            <a:extLst>
              <a:ext uri="{FF2B5EF4-FFF2-40B4-BE49-F238E27FC236}">
                <a16:creationId xmlns:a16="http://schemas.microsoft.com/office/drawing/2014/main" id="{CA6F9F8B-D1D0-94E9-1C56-03A1EF735D5F}"/>
              </a:ext>
            </a:extLst>
          </p:cNvPr>
          <p:cNvPicPr>
            <a:picLocks noChangeAspect="1"/>
          </p:cNvPicPr>
          <p:nvPr/>
        </p:nvPicPr>
        <p:blipFill rotWithShape="1">
          <a:blip r:embed="rId2"/>
          <a:srcRect l="26669" t="10461" r="27464" b="-370"/>
          <a:stretch/>
        </p:blipFill>
        <p:spPr>
          <a:xfrm>
            <a:off x="6860455" y="2010857"/>
            <a:ext cx="4295225" cy="4560540"/>
          </a:xfrm>
          <a:prstGeom prst="rect">
            <a:avLst/>
          </a:prstGeom>
        </p:spPr>
      </p:pic>
    </p:spTree>
    <p:extLst>
      <p:ext uri="{BB962C8B-B14F-4D97-AF65-F5344CB8AC3E}">
        <p14:creationId xmlns:p14="http://schemas.microsoft.com/office/powerpoint/2010/main" val="353249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0A10A-DC7E-4214-89FC-3F64E16F9D56}"/>
              </a:ext>
            </a:extLst>
          </p:cNvPr>
          <p:cNvSpPr>
            <a:spLocks noGrp="1"/>
          </p:cNvSpPr>
          <p:nvPr>
            <p:ph type="title"/>
          </p:nvPr>
        </p:nvSpPr>
        <p:spPr/>
        <p:txBody>
          <a:bodyPr/>
          <a:lstStyle/>
          <a:p>
            <a:r>
              <a:rPr kumimoji="1" lang="en-US" altLang="ja-JP" dirty="0"/>
              <a:t>Tokenization</a:t>
            </a:r>
            <a:endParaRPr kumimoji="1" lang="ja-JP" altLang="en-US" dirty="0"/>
          </a:p>
        </p:txBody>
      </p:sp>
      <p:sp>
        <p:nvSpPr>
          <p:cNvPr id="3" name="コンテンツ プレースホルダー 2">
            <a:extLst>
              <a:ext uri="{FF2B5EF4-FFF2-40B4-BE49-F238E27FC236}">
                <a16:creationId xmlns:a16="http://schemas.microsoft.com/office/drawing/2014/main" id="{E5EF1DED-7BA7-61DC-5792-31E28684D113}"/>
              </a:ext>
            </a:extLst>
          </p:cNvPr>
          <p:cNvSpPr>
            <a:spLocks noGrp="1"/>
          </p:cNvSpPr>
          <p:nvPr>
            <p:ph idx="1"/>
          </p:nvPr>
        </p:nvSpPr>
        <p:spPr/>
        <p:txBody>
          <a:bodyPr/>
          <a:lstStyle/>
          <a:p>
            <a:r>
              <a:rPr lang="en-US" altLang="ja-JP" b="0" i="0" dirty="0">
                <a:solidFill>
                  <a:srgbClr val="000000"/>
                </a:solidFill>
                <a:effectLst/>
                <a:latin typeface="-apple-system"/>
              </a:rPr>
              <a:t>NLTK</a:t>
            </a:r>
            <a:r>
              <a:rPr lang="en-US" altLang="ja-JP" dirty="0">
                <a:solidFill>
                  <a:srgbClr val="000000"/>
                </a:solidFill>
                <a:latin typeface="-apple-system"/>
              </a:rPr>
              <a:t>,</a:t>
            </a:r>
            <a:r>
              <a:rPr lang="ja-JP" altLang="en-US" dirty="0">
                <a:solidFill>
                  <a:srgbClr val="000000"/>
                </a:solidFill>
                <a:latin typeface="-apple-system"/>
              </a:rPr>
              <a:t> </a:t>
            </a:r>
            <a:r>
              <a:rPr lang="en-US" altLang="ja-JP" dirty="0" err="1">
                <a:solidFill>
                  <a:srgbClr val="000000"/>
                </a:solidFill>
                <a:latin typeface="-apple-system"/>
              </a:rPr>
              <a:t>Keras</a:t>
            </a:r>
            <a:endParaRPr lang="en-US" altLang="ja-JP" b="0" i="0" dirty="0">
              <a:solidFill>
                <a:srgbClr val="000000"/>
              </a:solidFill>
              <a:effectLst/>
              <a:latin typeface="-apple-system"/>
            </a:endParaRPr>
          </a:p>
          <a:p>
            <a:endParaRPr kumimoji="1" lang="en-US" altLang="ja-JP" dirty="0">
              <a:solidFill>
                <a:srgbClr val="000000"/>
              </a:solidFill>
              <a:latin typeface="-apple-system"/>
            </a:endParaRPr>
          </a:p>
          <a:p>
            <a:r>
              <a:rPr kumimoji="1" lang="en-US" altLang="ja-JP" dirty="0">
                <a:solidFill>
                  <a:srgbClr val="000000"/>
                </a:solidFill>
                <a:latin typeface="-apple-system"/>
              </a:rPr>
              <a:t>Tokenization</a:t>
            </a:r>
            <a:r>
              <a:rPr kumimoji="1" lang="ja-JP" altLang="en-US" dirty="0">
                <a:solidFill>
                  <a:srgbClr val="000000"/>
                </a:solidFill>
                <a:latin typeface="-apple-system"/>
              </a:rPr>
              <a:t>　ツールの違い</a:t>
            </a:r>
            <a:endParaRPr kumimoji="1" lang="en-US" altLang="ja-JP" dirty="0">
              <a:solidFill>
                <a:srgbClr val="000000"/>
              </a:solidFill>
              <a:latin typeface="-apple-system"/>
            </a:endParaRPr>
          </a:p>
          <a:p>
            <a:r>
              <a:rPr kumimoji="1" lang="en-US" altLang="ja-JP" sz="1600" dirty="0" err="1"/>
              <a:t>word_tokenize</a:t>
            </a:r>
            <a:endParaRPr kumimoji="1" lang="en-US" altLang="ja-JP" sz="1600" dirty="0"/>
          </a:p>
          <a:p>
            <a:r>
              <a:rPr kumimoji="1" lang="en-US" altLang="ja-JP" sz="1600" dirty="0" err="1"/>
              <a:t>WordPunctTokenizer</a:t>
            </a:r>
            <a:endParaRPr kumimoji="1" lang="en-US" altLang="ja-JP" sz="1600" dirty="0"/>
          </a:p>
          <a:p>
            <a:r>
              <a:rPr kumimoji="1" lang="en-US" altLang="ja-JP" sz="1600" dirty="0" err="1"/>
              <a:t>text_to_word_sequence</a:t>
            </a:r>
            <a:endParaRPr kumimoji="1" lang="ja-JP" altLang="en-US" sz="1600" dirty="0"/>
          </a:p>
        </p:txBody>
      </p:sp>
      <p:pic>
        <p:nvPicPr>
          <p:cNvPr id="5" name="図 4">
            <a:extLst>
              <a:ext uri="{FF2B5EF4-FFF2-40B4-BE49-F238E27FC236}">
                <a16:creationId xmlns:a16="http://schemas.microsoft.com/office/drawing/2014/main" id="{D4037340-0A3F-D169-459E-67F20D088E4D}"/>
              </a:ext>
            </a:extLst>
          </p:cNvPr>
          <p:cNvPicPr>
            <a:picLocks noChangeAspect="1"/>
          </p:cNvPicPr>
          <p:nvPr/>
        </p:nvPicPr>
        <p:blipFill rotWithShape="1">
          <a:blip r:embed="rId2"/>
          <a:srcRect l="14135" t="21225" r="11285" b="18776"/>
          <a:stretch/>
        </p:blipFill>
        <p:spPr>
          <a:xfrm>
            <a:off x="6550089" y="1931246"/>
            <a:ext cx="4721290" cy="4114800"/>
          </a:xfrm>
          <a:prstGeom prst="rect">
            <a:avLst/>
          </a:prstGeom>
        </p:spPr>
      </p:pic>
    </p:spTree>
    <p:extLst>
      <p:ext uri="{BB962C8B-B14F-4D97-AF65-F5344CB8AC3E}">
        <p14:creationId xmlns:p14="http://schemas.microsoft.com/office/powerpoint/2010/main" val="204196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1BC3F-D58A-45D3-40E5-3C2A599F35B4}"/>
              </a:ext>
            </a:extLst>
          </p:cNvPr>
          <p:cNvSpPr>
            <a:spLocks noGrp="1"/>
          </p:cNvSpPr>
          <p:nvPr>
            <p:ph type="title"/>
          </p:nvPr>
        </p:nvSpPr>
        <p:spPr/>
        <p:txBody>
          <a:bodyPr/>
          <a:lstStyle/>
          <a:p>
            <a:r>
              <a:rPr lang="en-US" altLang="ja-JP" b="0" i="0" dirty="0">
                <a:solidFill>
                  <a:srgbClr val="000000"/>
                </a:solidFill>
                <a:effectLst/>
                <a:latin typeface="-apple-system"/>
              </a:rPr>
              <a:t>Penn Treebank Tokenization</a:t>
            </a:r>
            <a:endParaRPr kumimoji="1" lang="ja-JP" altLang="en-US" dirty="0"/>
          </a:p>
        </p:txBody>
      </p:sp>
      <p:sp>
        <p:nvSpPr>
          <p:cNvPr id="3" name="コンテンツ プレースホルダー 2">
            <a:extLst>
              <a:ext uri="{FF2B5EF4-FFF2-40B4-BE49-F238E27FC236}">
                <a16:creationId xmlns:a16="http://schemas.microsoft.com/office/drawing/2014/main" id="{966ED843-842C-BE3D-B935-23321A226D80}"/>
              </a:ext>
            </a:extLst>
          </p:cNvPr>
          <p:cNvSpPr>
            <a:spLocks noGrp="1"/>
          </p:cNvSpPr>
          <p:nvPr>
            <p:ph idx="1"/>
          </p:nvPr>
        </p:nvSpPr>
        <p:spPr>
          <a:xfrm>
            <a:off x="1097280" y="2108201"/>
            <a:ext cx="4998720" cy="3760891"/>
          </a:xfrm>
        </p:spPr>
        <p:txBody>
          <a:bodyPr>
            <a:normAutofit fontScale="92500" lnSpcReduction="20000"/>
          </a:bodyPr>
          <a:lstStyle/>
          <a:p>
            <a:r>
              <a:rPr lang="en-US" altLang="ja-JP" dirty="0"/>
              <a:t>Tokenization</a:t>
            </a:r>
            <a:r>
              <a:rPr lang="ja-JP" altLang="en-US" dirty="0"/>
              <a:t>の標準の一つ。</a:t>
            </a:r>
            <a:endParaRPr lang="en-US" altLang="ja-JP" dirty="0"/>
          </a:p>
          <a:p>
            <a:endParaRPr lang="en-US" altLang="ja-JP" dirty="0"/>
          </a:p>
          <a:p>
            <a:r>
              <a:rPr lang="ja-JP" altLang="en-US" dirty="0"/>
              <a:t>規則</a:t>
            </a:r>
            <a:endParaRPr lang="en-US" altLang="ja-JP" dirty="0"/>
          </a:p>
          <a:p>
            <a:pPr>
              <a:buFont typeface="Wingdings" panose="05000000000000000000" pitchFamily="2" charset="2"/>
              <a:buChar char="l"/>
            </a:pPr>
            <a:r>
              <a:rPr kumimoji="1" lang="en-US" altLang="ja-JP" dirty="0"/>
              <a:t>split standard contractions</a:t>
            </a:r>
          </a:p>
          <a:p>
            <a:pPr>
              <a:buFont typeface="Wingdings" panose="05000000000000000000" pitchFamily="2" charset="2"/>
              <a:buChar char="l"/>
            </a:pPr>
            <a:r>
              <a:rPr kumimoji="1" lang="en-US" altLang="ja-JP" dirty="0"/>
              <a:t>treat most punctuation characters as separate tokens</a:t>
            </a:r>
          </a:p>
          <a:p>
            <a:pPr>
              <a:buFont typeface="Wingdings" panose="05000000000000000000" pitchFamily="2" charset="2"/>
              <a:buChar char="l"/>
            </a:pPr>
            <a:r>
              <a:rPr kumimoji="1" lang="en-US" altLang="ja-JP" dirty="0"/>
              <a:t>split off commas and single quotes, when followed by whitespace</a:t>
            </a:r>
          </a:p>
          <a:p>
            <a:pPr>
              <a:buFont typeface="Wingdings" panose="05000000000000000000" pitchFamily="2" charset="2"/>
              <a:buChar char="l"/>
            </a:pPr>
            <a:r>
              <a:rPr kumimoji="1" lang="en-US" altLang="ja-JP" dirty="0"/>
              <a:t>separate periods that appear at the end of line</a:t>
            </a:r>
          </a:p>
        </p:txBody>
      </p:sp>
      <p:pic>
        <p:nvPicPr>
          <p:cNvPr id="5" name="図 4">
            <a:extLst>
              <a:ext uri="{FF2B5EF4-FFF2-40B4-BE49-F238E27FC236}">
                <a16:creationId xmlns:a16="http://schemas.microsoft.com/office/drawing/2014/main" id="{04409AF9-5061-3B64-B40B-45D325F51C0E}"/>
              </a:ext>
            </a:extLst>
          </p:cNvPr>
          <p:cNvPicPr>
            <a:picLocks noChangeAspect="1"/>
          </p:cNvPicPr>
          <p:nvPr/>
        </p:nvPicPr>
        <p:blipFill rotWithShape="1">
          <a:blip r:embed="rId2"/>
          <a:srcRect l="9860" t="37007" r="12759" b="11836"/>
          <a:stretch/>
        </p:blipFill>
        <p:spPr>
          <a:xfrm>
            <a:off x="6257108" y="2108201"/>
            <a:ext cx="4898572" cy="3508311"/>
          </a:xfrm>
          <a:prstGeom prst="rect">
            <a:avLst/>
          </a:prstGeom>
        </p:spPr>
      </p:pic>
    </p:spTree>
    <p:extLst>
      <p:ext uri="{BB962C8B-B14F-4D97-AF65-F5344CB8AC3E}">
        <p14:creationId xmlns:p14="http://schemas.microsoft.com/office/powerpoint/2010/main" val="574384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DC1F4CAC-463E-46B1-B56C-8FFBB0733DDE}" vid="{102B73BB-D185-4E66-89CB-192264AF1FD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{31AF9BF3-5BFF-4370-B351-40B7EF98575A}tf22712842_win32</Template>
  <TotalTime>10046</TotalTime>
  <Words>859</Words>
  <Application>Microsoft Office PowerPoint</Application>
  <PresentationFormat>ワイド画面</PresentationFormat>
  <Paragraphs>97</Paragraphs>
  <Slides>12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Apple SD Gothic Neo</vt:lpstr>
      <vt:lpstr>-apple-system</vt:lpstr>
      <vt:lpstr>Avenir</vt:lpstr>
      <vt:lpstr>Meiryo UI</vt:lpstr>
      <vt:lpstr>Calibri</vt:lpstr>
      <vt:lpstr>Franklin Gothic Book</vt:lpstr>
      <vt:lpstr>Wingdings</vt:lpstr>
      <vt:lpstr>1_RetrospectVTI</vt:lpstr>
      <vt:lpstr>2回目</vt:lpstr>
      <vt:lpstr>Contents</vt:lpstr>
      <vt:lpstr>Explaining Machine Learning Models in Natural Conversations: Towards a Conversational XAI</vt:lpstr>
      <vt:lpstr>Understanding Natural Language in Context</vt:lpstr>
      <vt:lpstr>Enhancing Semantic Understanding with Self-supervised Methods for Abstractive Dialogue Summarization</vt:lpstr>
      <vt:lpstr>Preprocessing(前処理)</vt:lpstr>
      <vt:lpstr>Exploratory Data Analysis</vt:lpstr>
      <vt:lpstr>Tokenization</vt:lpstr>
      <vt:lpstr>Penn Treebank Tokenization</vt:lpstr>
      <vt:lpstr>Sentence Tokenization</vt:lpstr>
      <vt:lpstr>part-of-speech tagging 品詞タギング</vt:lpstr>
      <vt:lpstr>Lemmatization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2回目</dc:title>
  <dc:creator>9LDI1101</dc:creator>
  <cp:lastModifiedBy>9LDI1101</cp:lastModifiedBy>
  <cp:revision>16</cp:revision>
  <dcterms:created xsi:type="dcterms:W3CDTF">2022-10-13T03:22:49Z</dcterms:created>
  <dcterms:modified xsi:type="dcterms:W3CDTF">2022-10-25T08:51:35Z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