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handoutMasterIdLst>
    <p:handoutMasterId r:id="rId25"/>
  </p:handoutMasterIdLst>
  <p:sldIdLst>
    <p:sldId id="298" r:id="rId5"/>
    <p:sldId id="299" r:id="rId6"/>
    <p:sldId id="312" r:id="rId7"/>
    <p:sldId id="313"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4" r:id="rId21"/>
    <p:sldId id="315" r:id="rId22"/>
    <p:sldId id="316" r:id="rId23"/>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21" autoAdjust="0"/>
    <p:restoredTop sz="94619" autoAdjust="0"/>
  </p:normalViewPr>
  <p:slideViewPr>
    <p:cSldViewPr snapToGrid="0">
      <p:cViewPr>
        <p:scale>
          <a:sx n="75" d="100"/>
          <a:sy n="75" d="100"/>
        </p:scale>
        <p:origin x="-444" y="996"/>
      </p:cViewPr>
      <p:guideLst/>
    </p:cSldViewPr>
  </p:slideViewPr>
  <p:notesTextViewPr>
    <p:cViewPr>
      <p:scale>
        <a:sx n="1" d="1"/>
        <a:sy n="1" d="1"/>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243AE-AB9C-4F99-A927-9F2471FAD649}" type="datetime1">
              <a:rPr kumimoji="1" lang="ja-JP" altLang="en-US" smtClean="0">
                <a:latin typeface="Meiryo UI" panose="020B0604030504040204" pitchFamily="50" charset="-128"/>
                <a:ea typeface="Meiryo UI" panose="020B0604030504040204" pitchFamily="50" charset="-128"/>
              </a:rPr>
              <a:t>2022/11/17</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DADE32-FD1A-494E-A873-FBE034D5C1DA}"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1820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5D0D523-8CFC-4A67-BC17-72B1EE12365D}" type="datetime1">
              <a:rPr kumimoji="1" lang="ja-JP" altLang="en-US" smtClean="0"/>
              <a:pPr/>
              <a:t>2022/11/17</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noProof="0" dirty="0"/>
              <a:t>マスター テキストの書式設定</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DBB06E8-024C-426A-A87F-EDA2F6EC649B}" type="slidenum">
              <a:rPr kumimoji="1" lang="en-US" altLang="ja-JP" smtClean="0"/>
              <a:pPr/>
              <a:t>‹#›</a:t>
            </a:fld>
            <a:endParaRPr kumimoji="1" lang="ja-JP" altLang="en-US" dirty="0"/>
          </a:p>
        </p:txBody>
      </p:sp>
    </p:spTree>
    <p:extLst>
      <p:ext uri="{BB962C8B-B14F-4D97-AF65-F5344CB8AC3E}">
        <p14:creationId xmlns:p14="http://schemas.microsoft.com/office/powerpoint/2010/main" val="38302828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5DBB06E8-024C-426A-A87F-EDA2F6EC649B}" type="slidenum">
              <a:rPr kumimoji="1" lang="en-US" altLang="ja-JP" smtClean="0">
                <a:latin typeface="Meiryo UI" panose="020B0604030504040204" pitchFamily="50" charset="-128"/>
                <a:ea typeface="Meiryo UI" panose="020B0604030504040204" pitchFamily="50" charset="-128"/>
              </a:rPr>
              <a:t>1</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9751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ja-JP" altLang="en-US" noProof="0"/>
              <a:t>マスター サブタイトルの書式設定</a:t>
            </a:r>
            <a:endParaRPr lang="ja-JP" altLang="en-US" noProof="0" dirty="0"/>
          </a:p>
        </p:txBody>
      </p:sp>
      <p:cxnSp>
        <p:nvCxnSpPr>
          <p:cNvPr id="9" name="直線​​コネクタ(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付プレースホルダー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5" name="フッター プレースホルダー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ja-JP" altLang="en-US" noProof="0" dirty="0"/>
          </a:p>
        </p:txBody>
      </p:sp>
      <p:sp>
        <p:nvSpPr>
          <p:cNvPr id="6" name="スライド番号プレースホルダー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ja-JP" altLang="en-US" noProof="0" dirty="0"/>
          </a:p>
        </p:txBody>
      </p:sp>
      <p:sp>
        <p:nvSpPr>
          <p:cNvPr id="9" name="スライド番号プレースホルダー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solidFill>
          <a:schemeClr val="bg1"/>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cxnSp>
        <p:nvCxnSpPr>
          <p:cNvPr id="9" name="直線​​コネクタ(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付プレースホルダー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ja-JP" altLang="en-US" noProof="0" dirty="0"/>
          </a:p>
        </p:txBody>
      </p:sp>
      <p:sp>
        <p:nvSpPr>
          <p:cNvPr id="11" name="スライド番号プレースホルダー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8" name="タイトル 7"/>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097280" y="2120900"/>
            <a:ext cx="4639736" cy="3748193"/>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515944" y="2120900"/>
            <a:ext cx="4639736" cy="3748194"/>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9" name="フッター プレースホルダー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ja-JP" altLang="en-US" noProof="0" dirty="0"/>
          </a:p>
        </p:txBody>
      </p:sp>
      <p:sp>
        <p:nvSpPr>
          <p:cNvPr id="10" name="スライド番号プレースホルダー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タイトル 9"/>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097280" y="2958274"/>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515944" y="2057400"/>
            <a:ext cx="4639736" cy="736282"/>
          </a:xfrm>
        </p:spPr>
        <p:txBody>
          <a:bodyPr lIns="91440" rIns="91440" rtlCol="0" anchor="ctr">
            <a:normAutofit/>
          </a:bodyPr>
          <a:lstStyle>
            <a:lvl1pPr marL="0" indent="0" rtl="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515944" y="2958273"/>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11" name="フッター プレースホルダー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ja-JP" altLang="en-US" noProof="0" dirty="0"/>
          </a:p>
        </p:txBody>
      </p:sp>
      <p:sp>
        <p:nvSpPr>
          <p:cNvPr id="12" name="スライド番号プレースホルダー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6" name="日付プレースホルダー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7" name="フッター プレースホルダー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ja-JP" altLang="en-US" noProof="0" dirty="0"/>
          </a:p>
        </p:txBody>
      </p:sp>
      <p:sp>
        <p:nvSpPr>
          <p:cNvPr id="8" name="スライド番号プレースホルダー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3" name="フッター プレースホルダー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ja-JP" altLang="en-US" noProof="0" dirty="0"/>
          </a:p>
        </p:txBody>
      </p:sp>
      <p:sp>
        <p:nvSpPr>
          <p:cNvPr id="4" name="スライド番号プレースホルダー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キャプション付きのコンテンツ">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58984" y="812799"/>
            <a:ext cx="5928344" cy="5294757"/>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a:xfrm>
            <a:off x="643464" y="6446520"/>
            <a:ext cx="3517568" cy="365125"/>
          </a:xfrm>
        </p:spPr>
        <p:txBody>
          <a:bodyPr rtlCol="0"/>
          <a:lstStyle>
            <a:lvl1pPr algn="l">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図">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図プレースホルダー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2" name="タイトル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lvl1pPr>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1097279" y="6446838"/>
            <a:ext cx="6818262" cy="365125"/>
          </a:xfrm>
        </p:spPr>
        <p:txBody>
          <a:bodyPr rtlCol="0"/>
          <a:lstStyle/>
          <a:p>
            <a:pPr algn="l"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プレースホルダー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eiryo UI" panose="020B0604030504040204" pitchFamily="50" charset="-128"/>
                <a:ea typeface="Meiryo UI" panose="020B0604030504040204" pitchFamily="50" charset="-128"/>
              </a:defRPr>
            </a:lvl1pPr>
          </a:lstStyle>
          <a:p>
            <a:r>
              <a:rPr lang="en-US" altLang="ja-JP" noProof="0" dirty="0"/>
              <a:t>2020/2/13</a:t>
            </a:r>
            <a:endParaRPr lang="ja-JP" altLang="en-US" noProof="0" dirty="0"/>
          </a:p>
        </p:txBody>
      </p:sp>
      <p:sp>
        <p:nvSpPr>
          <p:cNvPr id="5" name="フッター プレースホルダー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cxnSp>
        <p:nvCxnSpPr>
          <p:cNvPr id="10" name="直線​​コネクタ(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kumimoji="1" sz="1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長方形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pic>
        <p:nvPicPr>
          <p:cNvPr id="4" name="画像 3" descr="紙と鉛筆のクローズ アップ">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長方形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ja-JP" altLang="en-US" sz="4400" dirty="0">
                <a:solidFill>
                  <a:schemeClr val="tx1"/>
                </a:solidFill>
              </a:rPr>
              <a:t>テーマ模索</a:t>
            </a:r>
            <a:r>
              <a:rPr lang="en-US" altLang="ja-JP" sz="4400" dirty="0">
                <a:solidFill>
                  <a:schemeClr val="tx1"/>
                </a:solidFill>
              </a:rPr>
              <a:t>&amp;</a:t>
            </a:r>
            <a:br>
              <a:rPr lang="en-US" altLang="ja-JP" sz="4400" dirty="0">
                <a:solidFill>
                  <a:schemeClr val="tx1"/>
                </a:solidFill>
              </a:rPr>
            </a:br>
            <a:r>
              <a:rPr lang="ja-JP" altLang="en-US" sz="4400" dirty="0">
                <a:solidFill>
                  <a:schemeClr val="tx1"/>
                </a:solidFill>
              </a:rPr>
              <a:t>自然語処理</a:t>
            </a:r>
            <a:endParaRPr lang="en-US" altLang="ja-JP" sz="4400" dirty="0">
              <a:solidFill>
                <a:schemeClr val="tx1"/>
              </a:solidFill>
              <a:latin typeface="Meiryo UI" panose="020B0604030504040204" pitchFamily="50" charset="-128"/>
              <a:ea typeface="Meiryo UI" panose="020B0604030504040204" pitchFamily="50" charset="-128"/>
            </a:endParaRPr>
          </a:p>
        </p:txBody>
      </p:sp>
      <p:sp>
        <p:nvSpPr>
          <p:cNvPr id="3" name="サブタイトル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en-US" altLang="ja-JP" sz="1600" dirty="0">
                <a:latin typeface="Meiryo UI" panose="020B0604030504040204" pitchFamily="50" charset="-128"/>
                <a:ea typeface="Meiryo UI" panose="020B0604030504040204" pitchFamily="50" charset="-128"/>
              </a:rPr>
              <a:t>9</a:t>
            </a:r>
            <a:r>
              <a:rPr lang="en-US" altLang="ja-JP" sz="1600" dirty="0">
                <a:latin typeface="Meiryo UI" panose="020B0604030504040204" pitchFamily="50" charset="-128"/>
              </a:rPr>
              <a:t>ldi1101</a:t>
            </a:r>
          </a:p>
          <a:p>
            <a:pPr rtl="0">
              <a:lnSpc>
                <a:spcPct val="100000"/>
              </a:lnSpc>
            </a:pPr>
            <a:r>
              <a:rPr lang="en-US" altLang="ja-JP" sz="1600" dirty="0">
                <a:latin typeface="Meiryo UI" panose="020B0604030504040204" pitchFamily="50" charset="-128"/>
                <a:ea typeface="Meiryo UI" panose="020B0604030504040204" pitchFamily="50" charset="-128"/>
              </a:rPr>
              <a:t>Siwon Seo</a:t>
            </a:r>
          </a:p>
        </p:txBody>
      </p:sp>
      <p:cxnSp>
        <p:nvCxnSpPr>
          <p:cNvPr id="37" name="直線​​コネクタ(S)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長方形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08AAF8D-86CC-F574-F120-6806070B46AA}"/>
              </a:ext>
            </a:extLst>
          </p:cNvPr>
          <p:cNvPicPr>
            <a:picLocks noChangeAspect="1"/>
          </p:cNvPicPr>
          <p:nvPr/>
        </p:nvPicPr>
        <p:blipFill rotWithShape="1">
          <a:blip r:embed="rId2"/>
          <a:srcRect l="10644" t="20676" r="15040" b="42415"/>
          <a:stretch/>
        </p:blipFill>
        <p:spPr>
          <a:xfrm>
            <a:off x="927652" y="1863586"/>
            <a:ext cx="4704522" cy="2531166"/>
          </a:xfrm>
          <a:prstGeom prst="rect">
            <a:avLst/>
          </a:prstGeom>
        </p:spPr>
      </p:pic>
      <p:pic>
        <p:nvPicPr>
          <p:cNvPr id="7" name="図 6">
            <a:extLst>
              <a:ext uri="{FF2B5EF4-FFF2-40B4-BE49-F238E27FC236}">
                <a16:creationId xmlns:a16="http://schemas.microsoft.com/office/drawing/2014/main" id="{F9F320C3-D856-C599-DE9B-7F8F9819167A}"/>
              </a:ext>
            </a:extLst>
          </p:cNvPr>
          <p:cNvPicPr>
            <a:picLocks noChangeAspect="1"/>
          </p:cNvPicPr>
          <p:nvPr/>
        </p:nvPicPr>
        <p:blipFill rotWithShape="1">
          <a:blip r:embed="rId3"/>
          <a:srcRect l="10225" t="21836" r="15459" b="13092"/>
          <a:stretch/>
        </p:blipFill>
        <p:spPr>
          <a:xfrm>
            <a:off x="6559826" y="897834"/>
            <a:ext cx="4704522" cy="4462670"/>
          </a:xfrm>
          <a:prstGeom prst="rect">
            <a:avLst/>
          </a:prstGeom>
        </p:spPr>
      </p:pic>
    </p:spTree>
    <p:extLst>
      <p:ext uri="{BB962C8B-B14F-4D97-AF65-F5344CB8AC3E}">
        <p14:creationId xmlns:p14="http://schemas.microsoft.com/office/powerpoint/2010/main" val="1184634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915868A-A0AA-326F-6946-475E1A7C4D50}"/>
              </a:ext>
            </a:extLst>
          </p:cNvPr>
          <p:cNvPicPr>
            <a:picLocks noChangeAspect="1"/>
          </p:cNvPicPr>
          <p:nvPr/>
        </p:nvPicPr>
        <p:blipFill rotWithShape="1">
          <a:blip r:embed="rId2"/>
          <a:srcRect l="11062" t="22803" r="14203" b="4179"/>
          <a:stretch/>
        </p:blipFill>
        <p:spPr>
          <a:xfrm>
            <a:off x="3730486" y="925179"/>
            <a:ext cx="4731027" cy="5007641"/>
          </a:xfrm>
          <a:prstGeom prst="rect">
            <a:avLst/>
          </a:prstGeom>
        </p:spPr>
      </p:pic>
    </p:spTree>
    <p:extLst>
      <p:ext uri="{BB962C8B-B14F-4D97-AF65-F5344CB8AC3E}">
        <p14:creationId xmlns:p14="http://schemas.microsoft.com/office/powerpoint/2010/main" val="96230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395882-0B84-FCA7-8FB3-581A7665EAFE}"/>
              </a:ext>
            </a:extLst>
          </p:cNvPr>
          <p:cNvSpPr>
            <a:spLocks noGrp="1"/>
          </p:cNvSpPr>
          <p:nvPr>
            <p:ph type="title"/>
          </p:nvPr>
        </p:nvSpPr>
        <p:spPr/>
        <p:txBody>
          <a:bodyPr/>
          <a:lstStyle/>
          <a:p>
            <a:r>
              <a:rPr kumimoji="1" lang="en-US" altLang="ja-JP" dirty="0"/>
              <a:t>Language Model</a:t>
            </a:r>
            <a:endParaRPr kumimoji="1" lang="ja-JP" altLang="en-US" dirty="0"/>
          </a:p>
        </p:txBody>
      </p:sp>
      <p:sp>
        <p:nvSpPr>
          <p:cNvPr id="3" name="コンテンツ プレースホルダー 2">
            <a:extLst>
              <a:ext uri="{FF2B5EF4-FFF2-40B4-BE49-F238E27FC236}">
                <a16:creationId xmlns:a16="http://schemas.microsoft.com/office/drawing/2014/main" id="{3AF604D5-01C0-04E6-81BB-B1A29C45A34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154827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2A3780-BFE5-A9DC-F077-B3393C4506B6}"/>
              </a:ext>
            </a:extLst>
          </p:cNvPr>
          <p:cNvSpPr>
            <a:spLocks noGrp="1"/>
          </p:cNvSpPr>
          <p:nvPr>
            <p:ph type="title"/>
          </p:nvPr>
        </p:nvSpPr>
        <p:spPr/>
        <p:txBody>
          <a:bodyPr/>
          <a:lstStyle/>
          <a:p>
            <a:r>
              <a:rPr kumimoji="1" lang="en-US" altLang="ja-JP" dirty="0"/>
              <a:t>Statistical Language Model (SLM)</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2FA2E67-9AC6-A00A-3D44-353A31672E9E}"/>
                  </a:ext>
                </a:extLst>
              </p:cNvPr>
              <p:cNvSpPr>
                <a:spLocks noGrp="1"/>
              </p:cNvSpPr>
              <p:nvPr>
                <p:ph idx="1"/>
              </p:nvPr>
            </p:nvSpPr>
            <p:spPr/>
            <p:txBody>
              <a:bodyPr/>
              <a:lstStyle/>
              <a:p>
                <a:r>
                  <a:rPr kumimoji="1" lang="ja-JP" altLang="en-US" dirty="0"/>
                  <a:t>統計的言語モデル</a:t>
                </a:r>
                <a:endParaRPr kumimoji="1" lang="en-US" altLang="ja-JP" dirty="0"/>
              </a:p>
              <a:p>
                <a14:m>
                  <m:oMath xmlns:m="http://schemas.openxmlformats.org/officeDocument/2006/math">
                    <m:r>
                      <a:rPr kumimoji="1" lang="en-US" altLang="ja-JP" b="0" i="1" smtClean="0">
                        <a:latin typeface="Cambria Math" panose="02040503050406030204" pitchFamily="18" charset="0"/>
                      </a:rPr>
                      <m:t>𝑃</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3</m:t>
                            </m:r>
                          </m:sub>
                        </m:sSub>
                        <m:r>
                          <a:rPr lang="en-US" altLang="ja-JP" b="0" i="0" smtClean="0">
                            <a:latin typeface="Cambria Math" panose="02040503050406030204" pitchFamily="18" charset="0"/>
                          </a:rPr>
                          <m:t>, </m:t>
                        </m:r>
                        <m:r>
                          <a:rPr lang="en-US" altLang="ja-JP" b="0"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𝑛</m:t>
                            </m:r>
                          </m:sub>
                        </m:sSub>
                      </m:e>
                    </m:d>
                    <m:r>
                      <a:rPr lang="en-US" altLang="ja-JP" b="0" i="1" smtClean="0">
                        <a:latin typeface="Cambria Math" panose="02040503050406030204" pitchFamily="18" charset="0"/>
                      </a:rPr>
                      <m:t>= </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𝑛</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r>
                          <a:rPr lang="en-US" altLang="ja-JP" b="0" i="1" smtClean="0">
                            <a:latin typeface="Cambria Math" panose="02040503050406030204" pitchFamily="18" charset="0"/>
                          </a:rPr>
                          <m:t>𝑃</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𝑛</m:t>
                            </m:r>
                          </m:sub>
                        </m:sSub>
                        <m:r>
                          <a:rPr lang="en-US" altLang="ja-JP" b="0" i="1" smtClean="0">
                            <a:latin typeface="Cambria Math" panose="02040503050406030204" pitchFamily="18" charset="0"/>
                          </a:rPr>
                          <m:t>|</m:t>
                        </m:r>
                      </m:e>
                    </m:nary>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a:latin typeface="Cambria Math" panose="02040503050406030204" pitchFamily="18" charset="0"/>
                      </a:rPr>
                      <m:t>, </m:t>
                    </m:r>
                    <m:r>
                      <a:rPr lang="en-US" altLang="ja-JP" i="1">
                        <a:latin typeface="Cambria Math" panose="02040503050406030204" pitchFamily="18" charset="0"/>
                      </a:rPr>
                      <m:t>…</m:t>
                    </m:r>
                    <m:r>
                      <a:rPr lang="en-US" altLang="ja-JP" b="0" i="1" smtClean="0">
                        <a:latin typeface="Cambria Math" panose="02040503050406030204" pitchFamily="18" charset="0"/>
                      </a:rPr>
                      <m:t>,</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oMath>
                </a14:m>
                <a:endParaRPr kumimoji="1" lang="en-US" altLang="ja-JP" dirty="0"/>
              </a:p>
              <a:p>
                <a:r>
                  <a:rPr kumimoji="1" lang="en-US" altLang="ja-JP" dirty="0"/>
                  <a:t>SLM</a:t>
                </a:r>
                <a:r>
                  <a:rPr kumimoji="1" lang="ja-JP" altLang="en-US" dirty="0"/>
                  <a:t>の限界 </a:t>
                </a:r>
                <a:r>
                  <a:rPr lang="ja-JP" altLang="en-US" dirty="0"/>
                  <a:t>→ </a:t>
                </a:r>
                <a:r>
                  <a:rPr kumimoji="1" lang="ja-JP" altLang="en-US" dirty="0"/>
                  <a:t>訓練されてない文章や単語には対応できない。</a:t>
                </a:r>
                <a:r>
                  <a:rPr lang="ja-JP" altLang="en-US" dirty="0"/>
                  <a:t> </a:t>
                </a:r>
                <a:r>
                  <a:rPr lang="en-US" altLang="ja-JP" dirty="0"/>
                  <a:t>=</a:t>
                </a:r>
                <a:r>
                  <a:rPr lang="ja-JP" altLang="en-US" dirty="0"/>
                  <a:t> </a:t>
                </a:r>
                <a:r>
                  <a:rPr lang="en-US" altLang="ja-JP" dirty="0"/>
                  <a:t>Sparsity</a:t>
                </a:r>
                <a:r>
                  <a:rPr lang="ja-JP" altLang="en-US" dirty="0"/>
                  <a:t> </a:t>
                </a:r>
                <a:r>
                  <a:rPr lang="en-US" altLang="ja-JP" dirty="0"/>
                  <a:t>Problem</a:t>
                </a:r>
                <a:endParaRPr kumimoji="1" lang="en-US" altLang="ja-JP" dirty="0"/>
              </a:p>
            </p:txBody>
          </p:sp>
        </mc:Choice>
        <mc:Fallback>
          <p:sp>
            <p:nvSpPr>
              <p:cNvPr id="3" name="コンテンツ プレースホルダー 2">
                <a:extLst>
                  <a:ext uri="{FF2B5EF4-FFF2-40B4-BE49-F238E27FC236}">
                    <a16:creationId xmlns:a16="http://schemas.microsoft.com/office/drawing/2014/main" id="{32FA2E67-9AC6-A00A-3D44-353A31672E9E}"/>
                  </a:ext>
                </a:extLst>
              </p:cNvPr>
              <p:cNvSpPr>
                <a:spLocks noGrp="1" noRot="1" noChangeAspect="1" noMove="1" noResize="1" noEditPoints="1" noAdjustHandles="1" noChangeArrowheads="1" noChangeShapeType="1" noTextEdit="1"/>
              </p:cNvSpPr>
              <p:nvPr>
                <p:ph idx="1"/>
              </p:nvPr>
            </p:nvSpPr>
            <p:spPr>
              <a:blipFill>
                <a:blip r:embed="rId2"/>
                <a:stretch>
                  <a:fillRect l="-1455" t="-97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99210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938781-EE8F-3B53-2D02-0E6EFDB8C884}"/>
              </a:ext>
            </a:extLst>
          </p:cNvPr>
          <p:cNvSpPr>
            <a:spLocks noGrp="1"/>
          </p:cNvSpPr>
          <p:nvPr>
            <p:ph type="title"/>
          </p:nvPr>
        </p:nvSpPr>
        <p:spPr/>
        <p:txBody>
          <a:bodyPr/>
          <a:lstStyle/>
          <a:p>
            <a:r>
              <a:rPr kumimoji="1" lang="en-US" altLang="ja-JP" dirty="0"/>
              <a:t>N-gram model</a:t>
            </a:r>
            <a:endParaRPr kumimoji="1" lang="ja-JP" altLang="en-US" dirty="0"/>
          </a:p>
        </p:txBody>
      </p:sp>
      <p:sp>
        <p:nvSpPr>
          <p:cNvPr id="3" name="コンテンツ プレースホルダー 2">
            <a:extLst>
              <a:ext uri="{FF2B5EF4-FFF2-40B4-BE49-F238E27FC236}">
                <a16:creationId xmlns:a16="http://schemas.microsoft.com/office/drawing/2014/main" id="{E36B459E-28D0-0498-7D44-07084F0F50BF}"/>
              </a:ext>
            </a:extLst>
          </p:cNvPr>
          <p:cNvSpPr>
            <a:spLocks noGrp="1"/>
          </p:cNvSpPr>
          <p:nvPr>
            <p:ph idx="1"/>
          </p:nvPr>
        </p:nvSpPr>
        <p:spPr>
          <a:xfrm>
            <a:off x="1097280" y="2108201"/>
            <a:ext cx="10058400" cy="4091877"/>
          </a:xfrm>
        </p:spPr>
        <p:txBody>
          <a:bodyPr/>
          <a:lstStyle/>
          <a:p>
            <a:r>
              <a:rPr kumimoji="1" lang="en-US" altLang="ja-JP" dirty="0"/>
              <a:t>SLM</a:t>
            </a:r>
            <a:r>
              <a:rPr lang="ja-JP" altLang="en-US" dirty="0"/>
              <a:t>の一種。一般的な</a:t>
            </a:r>
            <a:r>
              <a:rPr lang="en-US" altLang="ja-JP" dirty="0"/>
              <a:t>SLM</a:t>
            </a:r>
            <a:r>
              <a:rPr lang="ja-JP" altLang="en-US" dirty="0"/>
              <a:t>との違いは一部の単語だけを考慮する。</a:t>
            </a:r>
            <a:endParaRPr lang="en-US" altLang="ja-JP" dirty="0"/>
          </a:p>
          <a:p>
            <a:r>
              <a:rPr kumimoji="1" lang="en-US" altLang="ko-KR" dirty="0"/>
              <a:t>N=</a:t>
            </a:r>
            <a:r>
              <a:rPr kumimoji="1" lang="ja-JP" altLang="en-US" dirty="0"/>
              <a:t>考慮する単語の数。</a:t>
            </a:r>
            <a:endParaRPr kumimoji="1" lang="en-US" altLang="ja-JP" dirty="0"/>
          </a:p>
          <a:p>
            <a:r>
              <a:rPr kumimoji="1" lang="en-US" altLang="ja-JP" dirty="0"/>
              <a:t>Sparsity Problem</a:t>
            </a:r>
          </a:p>
          <a:p>
            <a:r>
              <a:rPr lang="ja-JP" altLang="en-US" dirty="0"/>
              <a:t>→　</a:t>
            </a:r>
            <a:r>
              <a:rPr kumimoji="1" lang="ja-JP" altLang="en-US" dirty="0"/>
              <a:t>考慮する単語の数を減らすことでカウントができない可能性を減らす。</a:t>
            </a:r>
            <a:endParaRPr kumimoji="1" lang="en-US" altLang="ja-JP" dirty="0"/>
          </a:p>
          <a:p>
            <a:pPr marL="0" indent="0">
              <a:buNone/>
            </a:pPr>
            <a:r>
              <a:rPr lang="en-US" altLang="ja-JP" dirty="0"/>
              <a:t> N=1 : Unigram      N=2 : Bigram      N=3 : Trigram      N=4~ : 4~gram</a:t>
            </a:r>
          </a:p>
          <a:p>
            <a:pPr marL="0" indent="0">
              <a:buNone/>
            </a:pPr>
            <a:endParaRPr kumimoji="1" lang="en-US" altLang="ja-JP" dirty="0"/>
          </a:p>
          <a:p>
            <a:pPr marL="0" indent="0">
              <a:buNone/>
            </a:pPr>
            <a:r>
              <a:rPr lang="ja-JP" altLang="en-US" dirty="0"/>
              <a:t>相変わらず　</a:t>
            </a:r>
            <a:r>
              <a:rPr lang="en-US" altLang="ja-JP" dirty="0"/>
              <a:t>N-gram</a:t>
            </a:r>
            <a:r>
              <a:rPr lang="ja-JP" altLang="en-US" dirty="0"/>
              <a:t>に対する</a:t>
            </a:r>
            <a:r>
              <a:rPr lang="ko-KR" altLang="en-US" dirty="0"/>
              <a:t> </a:t>
            </a:r>
            <a:r>
              <a:rPr lang="en-US" altLang="ko-KR" dirty="0"/>
              <a:t>Sparsity Problem</a:t>
            </a:r>
            <a:r>
              <a:rPr lang="ja-JP" altLang="en-US" dirty="0"/>
              <a:t>は存在する。</a:t>
            </a:r>
            <a:endParaRPr lang="en-US" altLang="ja-JP" dirty="0"/>
          </a:p>
          <a:p>
            <a:pPr marL="0" indent="0">
              <a:buNone/>
            </a:pPr>
            <a:r>
              <a:rPr kumimoji="1" lang="en-US" altLang="ko-KR" dirty="0"/>
              <a:t>N</a:t>
            </a:r>
            <a:r>
              <a:rPr kumimoji="1" lang="ja-JP" altLang="en-US" dirty="0"/>
              <a:t>個を選ぶのは</a:t>
            </a:r>
            <a:r>
              <a:rPr lang="en-US" altLang="ja-JP" dirty="0"/>
              <a:t> Trade-off</a:t>
            </a:r>
            <a:r>
              <a:rPr lang="ja-JP" altLang="en-US" dirty="0"/>
              <a:t>　問題。　（確率か正確度か）</a:t>
            </a:r>
            <a:endParaRPr kumimoji="1" lang="ja-JP" altLang="en-US" dirty="0"/>
          </a:p>
        </p:txBody>
      </p:sp>
    </p:spTree>
    <p:extLst>
      <p:ext uri="{BB962C8B-B14F-4D97-AF65-F5344CB8AC3E}">
        <p14:creationId xmlns:p14="http://schemas.microsoft.com/office/powerpoint/2010/main" val="3756024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D20BA1-D9DF-4E17-6378-F72D7E607ACF}"/>
              </a:ext>
            </a:extLst>
          </p:cNvPr>
          <p:cNvSpPr>
            <a:spLocks noGrp="1"/>
          </p:cNvSpPr>
          <p:nvPr>
            <p:ph type="title"/>
          </p:nvPr>
        </p:nvSpPr>
        <p:spPr/>
        <p:txBody>
          <a:bodyPr/>
          <a:lstStyle/>
          <a:p>
            <a:r>
              <a:rPr kumimoji="1" lang="en-US" altLang="ja-JP" dirty="0"/>
              <a:t>Perplexity (PPL)</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CB1162F-05B6-D0D6-A76B-A950A15CB056}"/>
                  </a:ext>
                </a:extLst>
              </p:cNvPr>
              <p:cNvSpPr>
                <a:spLocks noGrp="1"/>
              </p:cNvSpPr>
              <p:nvPr>
                <p:ph idx="1"/>
              </p:nvPr>
            </p:nvSpPr>
            <p:spPr/>
            <p:txBody>
              <a:bodyPr/>
              <a:lstStyle/>
              <a:p>
                <a:r>
                  <a:rPr kumimoji="1" lang="en-US" altLang="ja-JP" dirty="0"/>
                  <a:t>PPL= </a:t>
                </a:r>
                <a:r>
                  <a:rPr kumimoji="1" lang="ja-JP" altLang="en-US" dirty="0"/>
                  <a:t>文章確率の逆数</a:t>
                </a:r>
                <a:endParaRPr kumimoji="1" lang="en-US" altLang="ja-JP" dirty="0"/>
              </a:p>
              <a:p>
                <a:r>
                  <a:rPr kumimoji="1" lang="ja-JP" altLang="en-US" dirty="0"/>
                  <a:t>低いほど性能がいい</a:t>
                </a:r>
                <a:endParaRPr kumimoji="1" lang="en-US" altLang="ja-JP" dirty="0"/>
              </a:p>
              <a:p>
                <a14:m>
                  <m:oMath xmlns:m="http://schemas.openxmlformats.org/officeDocument/2006/math">
                    <m:r>
                      <a:rPr kumimoji="1" lang="en-US" altLang="ja-JP" b="0" i="1" smtClean="0">
                        <a:latin typeface="Cambria Math" panose="02040503050406030204" pitchFamily="18" charset="0"/>
                      </a:rPr>
                      <m:t>𝑃𝑃𝐿</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𝑊</m:t>
                        </m:r>
                      </m:e>
                    </m:d>
                    <m:r>
                      <a:rPr kumimoji="1" lang="en-US" altLang="ja-JP" b="0" i="1" smtClean="0">
                        <a:latin typeface="Cambria Math" panose="02040503050406030204" pitchFamily="18" charset="0"/>
                      </a:rPr>
                      <m:t>=</m:t>
                    </m:r>
                    <m:rad>
                      <m:radPr>
                        <m:ctrlPr>
                          <a:rPr kumimoji="1" lang="en-US" altLang="ja-JP" b="0" i="1" smtClean="0">
                            <a:latin typeface="Cambria Math" panose="02040503050406030204" pitchFamily="18" charset="0"/>
                          </a:rPr>
                        </m:ctrlPr>
                      </m:radPr>
                      <m:deg>
                        <m:r>
                          <m:rPr>
                            <m:brk m:alnAt="7"/>
                          </m:rPr>
                          <a:rPr kumimoji="1" lang="en-US" altLang="ja-JP" b="0" i="1" smtClean="0">
                            <a:latin typeface="Cambria Math" panose="02040503050406030204" pitchFamily="18" charset="0"/>
                          </a:rPr>
                          <m:t>𝑁</m:t>
                        </m:r>
                      </m:deg>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lang="en-US" altLang="ja-JP" i="1">
                                <a:latin typeface="Cambria Math" panose="02040503050406030204" pitchFamily="18" charset="0"/>
                              </a:rPr>
                              <m:t>𝑃</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3</m:t>
                                    </m:r>
                                  </m:sub>
                                </m:sSub>
                                <m:r>
                                  <a:rPr lang="en-US" altLang="ja-JP">
                                    <a:latin typeface="Cambria Math" panose="02040503050406030204" pitchFamily="18" charset="0"/>
                                  </a:rPr>
                                  <m:t>, </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sub>
                                </m:sSub>
                              </m:e>
                            </m:d>
                          </m:den>
                        </m:f>
                      </m:e>
                    </m:rad>
                  </m:oMath>
                </a14:m>
                <a:endParaRPr kumimoji="1" lang="en-US" altLang="ja-JP" dirty="0"/>
              </a:p>
              <a:p>
                <a:r>
                  <a:rPr lang="en-US" altLang="ja-JP" dirty="0"/>
                  <a:t>PPL</a:t>
                </a:r>
                <a:r>
                  <a:rPr lang="ja-JP" altLang="en-US" dirty="0"/>
                  <a:t>の意味</a:t>
                </a:r>
                <a:r>
                  <a:rPr lang="ko-KR" altLang="en-US" dirty="0"/>
                  <a:t> </a:t>
                </a:r>
                <a:r>
                  <a:rPr lang="en-US" altLang="ko-KR" dirty="0"/>
                  <a:t>:</a:t>
                </a:r>
                <a:r>
                  <a:rPr lang="ja-JP" altLang="en-US" dirty="0"/>
                  <a:t>　選択可能である場合の数をいみする分岐の係数</a:t>
                </a:r>
                <a:r>
                  <a:rPr lang="en-US" altLang="ja-JP" dirty="0"/>
                  <a:t>(Branching factor)</a:t>
                </a:r>
                <a:endParaRPr kumimoji="1" lang="ja-JP" altLang="en-US" dirty="0"/>
              </a:p>
            </p:txBody>
          </p:sp>
        </mc:Choice>
        <mc:Fallback>
          <p:sp>
            <p:nvSpPr>
              <p:cNvPr id="3" name="コンテンツ プレースホルダー 2">
                <a:extLst>
                  <a:ext uri="{FF2B5EF4-FFF2-40B4-BE49-F238E27FC236}">
                    <a16:creationId xmlns:a16="http://schemas.microsoft.com/office/drawing/2014/main" id="{4CB1162F-05B6-D0D6-A76B-A950A15CB056}"/>
                  </a:ext>
                </a:extLst>
              </p:cNvPr>
              <p:cNvSpPr>
                <a:spLocks noGrp="1" noRot="1" noChangeAspect="1" noMove="1" noResize="1" noEditPoints="1" noAdjustHandles="1" noChangeArrowheads="1" noChangeShapeType="1" noTextEdit="1"/>
              </p:cNvSpPr>
              <p:nvPr>
                <p:ph idx="1"/>
              </p:nvPr>
            </p:nvSpPr>
            <p:spPr>
              <a:blipFill>
                <a:blip r:embed="rId2"/>
                <a:stretch>
                  <a:fillRect l="-545" t="-972"/>
                </a:stretch>
              </a:blipFill>
            </p:spPr>
            <p:txBody>
              <a:bodyPr/>
              <a:lstStyle/>
              <a:p>
                <a:r>
                  <a:rPr lang="ja-JP" altLang="en-US">
                    <a:noFill/>
                  </a:rPr>
                  <a:t> </a:t>
                </a:r>
              </a:p>
            </p:txBody>
          </p:sp>
        </mc:Fallback>
      </mc:AlternateContent>
      <p:pic>
        <p:nvPicPr>
          <p:cNvPr id="1026" name="Picture 2">
            <a:extLst>
              <a:ext uri="{FF2B5EF4-FFF2-40B4-BE49-F238E27FC236}">
                <a16:creationId xmlns:a16="http://schemas.microsoft.com/office/drawing/2014/main" id="{76BFBBDE-C6CC-BF90-3207-CBF21ABF3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4417818"/>
            <a:ext cx="4931348" cy="190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24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4D80-E8C4-1D2F-A37A-E55BC32F8199}"/>
              </a:ext>
            </a:extLst>
          </p:cNvPr>
          <p:cNvSpPr>
            <a:spLocks noGrp="1"/>
          </p:cNvSpPr>
          <p:nvPr>
            <p:ph type="title"/>
          </p:nvPr>
        </p:nvSpPr>
        <p:spPr/>
        <p:txBody>
          <a:bodyPr/>
          <a:lstStyle/>
          <a:p>
            <a:r>
              <a:rPr lang="en-US" altLang="ja-JP" dirty="0"/>
              <a:t>Count based word representation</a:t>
            </a:r>
            <a:endParaRPr kumimoji="1" lang="ja-JP" altLang="en-US" dirty="0"/>
          </a:p>
        </p:txBody>
      </p:sp>
      <p:sp>
        <p:nvSpPr>
          <p:cNvPr id="3" name="コンテンツ プレースホルダー 2">
            <a:extLst>
              <a:ext uri="{FF2B5EF4-FFF2-40B4-BE49-F238E27FC236}">
                <a16:creationId xmlns:a16="http://schemas.microsoft.com/office/drawing/2014/main" id="{866D710C-EAC0-76D7-5162-3B8CE1BC869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85800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571869-17E7-0D68-1D2B-749CB5AF9F7D}"/>
              </a:ext>
            </a:extLst>
          </p:cNvPr>
          <p:cNvSpPr>
            <a:spLocks noGrp="1"/>
          </p:cNvSpPr>
          <p:nvPr>
            <p:ph type="title"/>
          </p:nvPr>
        </p:nvSpPr>
        <p:spPr/>
        <p:txBody>
          <a:bodyPr/>
          <a:lstStyle/>
          <a:p>
            <a:r>
              <a:rPr kumimoji="1" lang="en-US" altLang="ja-JP" dirty="0"/>
              <a:t>Bag of Words (</a:t>
            </a:r>
            <a:r>
              <a:rPr kumimoji="1" lang="en-US" altLang="ja-JP" dirty="0" err="1"/>
              <a:t>BoW</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EA8137C5-B4CC-C423-9330-3CF664418684}"/>
              </a:ext>
            </a:extLst>
          </p:cNvPr>
          <p:cNvSpPr>
            <a:spLocks noGrp="1"/>
          </p:cNvSpPr>
          <p:nvPr>
            <p:ph idx="1"/>
          </p:nvPr>
        </p:nvSpPr>
        <p:spPr/>
        <p:txBody>
          <a:bodyPr/>
          <a:lstStyle/>
          <a:p>
            <a:r>
              <a:rPr lang="ja-JP" altLang="en-US" dirty="0"/>
              <a:t>単語の間の順序は考慮せず、出現頻度だけを利用してテキストを数値化する表現方法。</a:t>
            </a:r>
            <a:endParaRPr lang="en-US" altLang="ja-JP" dirty="0"/>
          </a:p>
          <a:p>
            <a:r>
              <a:rPr lang="ja-JP" altLang="en-US" dirty="0"/>
              <a:t>過程　</a:t>
            </a:r>
            <a:r>
              <a:rPr lang="en-US" altLang="ja-JP" dirty="0"/>
              <a:t>:</a:t>
            </a:r>
            <a:r>
              <a:rPr lang="ja-JP" altLang="en-US" dirty="0"/>
              <a:t>　①各単語に固有な整数インデクスを与える。</a:t>
            </a:r>
            <a:endParaRPr lang="en-US" altLang="ja-JP" dirty="0"/>
          </a:p>
          <a:p>
            <a:r>
              <a:rPr kumimoji="1" lang="ja-JP" altLang="en-US" dirty="0"/>
              <a:t>　　　　　</a:t>
            </a:r>
            <a:r>
              <a:rPr kumimoji="1" lang="ko-KR" altLang="en-US" dirty="0"/>
              <a:t> </a:t>
            </a:r>
            <a:r>
              <a:rPr kumimoji="1" lang="ja-JP" altLang="en-US" dirty="0"/>
              <a:t>②各インデクスの位置に単語トークンの登場回数を記録したベクトルを作る。</a:t>
            </a:r>
            <a:endParaRPr kumimoji="1" lang="en-US" altLang="ja-JP" dirty="0"/>
          </a:p>
          <a:p>
            <a:endParaRPr lang="en-US" altLang="ja-JP" dirty="0"/>
          </a:p>
          <a:p>
            <a:r>
              <a:rPr kumimoji="1" lang="ja-JP" altLang="en-US" dirty="0"/>
              <a:t>主に登場した単語を基準にどんな文書であるのか判断する作業に使われる。</a:t>
            </a:r>
            <a:endParaRPr kumimoji="1" lang="en-US" altLang="ja-JP" dirty="0"/>
          </a:p>
          <a:p>
            <a:r>
              <a:rPr lang="ja-JP" altLang="en-US" dirty="0"/>
              <a:t>→分類や類似度の問題などによく利用される。</a:t>
            </a:r>
            <a:endParaRPr kumimoji="1" lang="en-US" altLang="ja-JP" dirty="0"/>
          </a:p>
        </p:txBody>
      </p:sp>
    </p:spTree>
    <p:extLst>
      <p:ext uri="{BB962C8B-B14F-4D97-AF65-F5344CB8AC3E}">
        <p14:creationId xmlns:p14="http://schemas.microsoft.com/office/powerpoint/2010/main" val="3752642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FC4978-90AB-8E70-B118-15C671CCBF1D}"/>
              </a:ext>
            </a:extLst>
          </p:cNvPr>
          <p:cNvSpPr>
            <a:spLocks noGrp="1"/>
          </p:cNvSpPr>
          <p:nvPr>
            <p:ph type="title"/>
          </p:nvPr>
        </p:nvSpPr>
        <p:spPr/>
        <p:txBody>
          <a:bodyPr>
            <a:normAutofit/>
          </a:bodyPr>
          <a:lstStyle/>
          <a:p>
            <a:r>
              <a:rPr lang="en-US" altLang="ja-JP" sz="2800" dirty="0"/>
              <a:t>Text</a:t>
            </a:r>
            <a:r>
              <a:rPr lang="ko-KR" altLang="en-US" sz="2800" dirty="0"/>
              <a:t> </a:t>
            </a:r>
            <a:r>
              <a:rPr lang="en-US" altLang="ko-KR" sz="2800" dirty="0"/>
              <a:t>:</a:t>
            </a:r>
            <a:r>
              <a:rPr lang="ko-KR" altLang="en-US" sz="2800" dirty="0"/>
              <a:t> </a:t>
            </a:r>
            <a:r>
              <a:rPr kumimoji="1" lang="en-US" altLang="ja-JP" sz="2800" dirty="0"/>
              <a:t>The US Supreme Court has cleared the way for ex-President Donald Trump's tax forms to be released to a Democratic-controlled congressional committee.</a:t>
            </a:r>
            <a:endParaRPr kumimoji="1" lang="ja-JP" altLang="en-US" sz="2800" dirty="0"/>
          </a:p>
        </p:txBody>
      </p:sp>
      <p:pic>
        <p:nvPicPr>
          <p:cNvPr id="5" name="図 4">
            <a:extLst>
              <a:ext uri="{FF2B5EF4-FFF2-40B4-BE49-F238E27FC236}">
                <a16:creationId xmlns:a16="http://schemas.microsoft.com/office/drawing/2014/main" id="{92421E15-517C-1061-5656-786EB4624937}"/>
              </a:ext>
            </a:extLst>
          </p:cNvPr>
          <p:cNvPicPr>
            <a:picLocks noChangeAspect="1"/>
          </p:cNvPicPr>
          <p:nvPr/>
        </p:nvPicPr>
        <p:blipFill rotWithShape="1">
          <a:blip r:embed="rId2"/>
          <a:srcRect l="9635" t="33821" r="14268" b="33008"/>
          <a:stretch/>
        </p:blipFill>
        <p:spPr>
          <a:xfrm>
            <a:off x="1097280" y="2903238"/>
            <a:ext cx="4638907" cy="2274848"/>
          </a:xfrm>
          <a:prstGeom prst="rect">
            <a:avLst/>
          </a:prstGeom>
        </p:spPr>
      </p:pic>
      <p:pic>
        <p:nvPicPr>
          <p:cNvPr id="7" name="図 6">
            <a:extLst>
              <a:ext uri="{FF2B5EF4-FFF2-40B4-BE49-F238E27FC236}">
                <a16:creationId xmlns:a16="http://schemas.microsoft.com/office/drawing/2014/main" id="{9E332DE1-F284-6984-D130-3EDE7340A024}"/>
              </a:ext>
            </a:extLst>
          </p:cNvPr>
          <p:cNvPicPr>
            <a:picLocks noChangeAspect="1"/>
          </p:cNvPicPr>
          <p:nvPr/>
        </p:nvPicPr>
        <p:blipFill rotWithShape="1">
          <a:blip r:embed="rId3"/>
          <a:srcRect l="11042" t="33704" r="12861" b="16852"/>
          <a:stretch/>
        </p:blipFill>
        <p:spPr>
          <a:xfrm>
            <a:off x="6516773" y="2066707"/>
            <a:ext cx="4638907" cy="3390900"/>
          </a:xfrm>
          <a:prstGeom prst="rect">
            <a:avLst/>
          </a:prstGeom>
        </p:spPr>
      </p:pic>
    </p:spTree>
    <p:extLst>
      <p:ext uri="{BB962C8B-B14F-4D97-AF65-F5344CB8AC3E}">
        <p14:creationId xmlns:p14="http://schemas.microsoft.com/office/powerpoint/2010/main" val="683507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F3897A-ABA3-4D48-3299-782E5D21D19B}"/>
              </a:ext>
            </a:extLst>
          </p:cNvPr>
          <p:cNvSpPr>
            <a:spLocks noGrp="1"/>
          </p:cNvSpPr>
          <p:nvPr>
            <p:ph type="title"/>
          </p:nvPr>
        </p:nvSpPr>
        <p:spPr/>
        <p:txBody>
          <a:bodyPr/>
          <a:lstStyle/>
          <a:p>
            <a:endParaRPr kumimoji="1" lang="ja-JP" altLang="en-US"/>
          </a:p>
        </p:txBody>
      </p:sp>
      <p:pic>
        <p:nvPicPr>
          <p:cNvPr id="5" name="図 4">
            <a:extLst>
              <a:ext uri="{FF2B5EF4-FFF2-40B4-BE49-F238E27FC236}">
                <a16:creationId xmlns:a16="http://schemas.microsoft.com/office/drawing/2014/main" id="{75F3EC84-B332-BF06-E61D-28689731F305}"/>
              </a:ext>
            </a:extLst>
          </p:cNvPr>
          <p:cNvPicPr>
            <a:picLocks noChangeAspect="1"/>
          </p:cNvPicPr>
          <p:nvPr/>
        </p:nvPicPr>
        <p:blipFill rotWithShape="1">
          <a:blip r:embed="rId2"/>
          <a:srcRect l="11042" t="57407" r="14167" b="11667"/>
          <a:stretch/>
        </p:blipFill>
        <p:spPr>
          <a:xfrm>
            <a:off x="1536700" y="2717800"/>
            <a:ext cx="4559300" cy="2120900"/>
          </a:xfrm>
          <a:prstGeom prst="rect">
            <a:avLst/>
          </a:prstGeom>
        </p:spPr>
      </p:pic>
      <p:pic>
        <p:nvPicPr>
          <p:cNvPr id="7" name="図 6">
            <a:extLst>
              <a:ext uri="{FF2B5EF4-FFF2-40B4-BE49-F238E27FC236}">
                <a16:creationId xmlns:a16="http://schemas.microsoft.com/office/drawing/2014/main" id="{6000DD4E-1B8D-BBA1-1332-6BEAAC85A7A4}"/>
              </a:ext>
            </a:extLst>
          </p:cNvPr>
          <p:cNvPicPr>
            <a:picLocks noChangeAspect="1"/>
          </p:cNvPicPr>
          <p:nvPr/>
        </p:nvPicPr>
        <p:blipFill rotWithShape="1">
          <a:blip r:embed="rId3"/>
          <a:srcRect l="10834" t="43519" r="14375" b="12222"/>
          <a:stretch/>
        </p:blipFill>
        <p:spPr>
          <a:xfrm>
            <a:off x="6596380" y="2260600"/>
            <a:ext cx="4559300" cy="3035300"/>
          </a:xfrm>
          <a:prstGeom prst="rect">
            <a:avLst/>
          </a:prstGeom>
        </p:spPr>
      </p:pic>
    </p:spTree>
    <p:extLst>
      <p:ext uri="{BB962C8B-B14F-4D97-AF65-F5344CB8AC3E}">
        <p14:creationId xmlns:p14="http://schemas.microsoft.com/office/powerpoint/2010/main" val="3064770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246FD4-0519-0E42-7E17-C36D82DFE525}"/>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ED0E725A-82D9-7E5C-64C8-BA89D212AFB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031409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7B4EDB-29C4-8735-4398-20C8BD71DCDA}"/>
              </a:ext>
            </a:extLst>
          </p:cNvPr>
          <p:cNvSpPr>
            <a:spLocks noGrp="1"/>
          </p:cNvSpPr>
          <p:nvPr>
            <p:ph type="title"/>
          </p:nvPr>
        </p:nvSpPr>
        <p:spPr>
          <a:xfrm>
            <a:off x="1097280" y="0"/>
            <a:ext cx="10058400" cy="1450757"/>
          </a:xfrm>
        </p:spPr>
        <p:txBody>
          <a:bodyPr/>
          <a:lstStyle/>
          <a:p>
            <a:r>
              <a:rPr kumimoji="1" lang="en-US" altLang="ja-JP" dirty="0"/>
              <a:t>A Survey of Textual Emotion Recognition and Its Challenges</a:t>
            </a:r>
            <a:endParaRPr kumimoji="1" lang="ja-JP" altLang="en-US" dirty="0"/>
          </a:p>
        </p:txBody>
      </p:sp>
      <p:sp>
        <p:nvSpPr>
          <p:cNvPr id="3" name="コンテンツ プレースホルダー 2">
            <a:extLst>
              <a:ext uri="{FF2B5EF4-FFF2-40B4-BE49-F238E27FC236}">
                <a16:creationId xmlns:a16="http://schemas.microsoft.com/office/drawing/2014/main" id="{03AA3B94-102B-AB0F-0456-2047272A0126}"/>
              </a:ext>
            </a:extLst>
          </p:cNvPr>
          <p:cNvSpPr>
            <a:spLocks noGrp="1"/>
          </p:cNvSpPr>
          <p:nvPr>
            <p:ph idx="1"/>
          </p:nvPr>
        </p:nvSpPr>
        <p:spPr/>
        <p:txBody>
          <a:bodyPr/>
          <a:lstStyle/>
          <a:p>
            <a:r>
              <a:rPr kumimoji="1" lang="en-US" altLang="ja-JP" dirty="0"/>
              <a:t>IEEE</a:t>
            </a:r>
          </a:p>
          <a:p>
            <a:r>
              <a:rPr kumimoji="1" lang="ja-JP" altLang="en-US" dirty="0"/>
              <a:t>テキスト感情認識</a:t>
            </a:r>
            <a:r>
              <a:rPr lang="en-US" altLang="ja-JP" dirty="0"/>
              <a:t>(TER)</a:t>
            </a:r>
          </a:p>
          <a:p>
            <a:r>
              <a:rPr kumimoji="1" lang="en-US" altLang="ja-JP" dirty="0"/>
              <a:t>DNN</a:t>
            </a:r>
            <a:r>
              <a:rPr kumimoji="1" lang="ja-JP" altLang="en-US" dirty="0"/>
              <a:t>の使用に焦点を合わせた最新</a:t>
            </a:r>
            <a:r>
              <a:rPr kumimoji="1" lang="en-US" altLang="ja-JP" dirty="0"/>
              <a:t>TER</a:t>
            </a:r>
            <a:r>
              <a:rPr kumimoji="1" lang="ja-JP" altLang="en-US" dirty="0"/>
              <a:t>発展に対する調査</a:t>
            </a:r>
            <a:endParaRPr kumimoji="1" lang="en-US" altLang="ja-JP" dirty="0"/>
          </a:p>
          <a:p>
            <a:r>
              <a:rPr kumimoji="1" lang="ja-JP" altLang="en-US" dirty="0"/>
              <a:t>大規模、高品質のデータセットの不足、曖昧な感情の境界、テキストからの不完全な感情情報、会話　の四つの面で残されてる課題について論じる。</a:t>
            </a:r>
            <a:endParaRPr kumimoji="1" lang="en-US" altLang="ja-JP" dirty="0"/>
          </a:p>
          <a:p>
            <a:r>
              <a:rPr kumimoji="1" lang="ja-JP" altLang="en-US" dirty="0"/>
              <a:t>観覧研究者たちがこの分野の研究現状、残されている問題及び今後の方向性について分かれるようにする目的で書かされた文書。</a:t>
            </a:r>
          </a:p>
        </p:txBody>
      </p:sp>
      <p:sp>
        <p:nvSpPr>
          <p:cNvPr id="4" name="テキスト ボックス 3">
            <a:extLst>
              <a:ext uri="{FF2B5EF4-FFF2-40B4-BE49-F238E27FC236}">
                <a16:creationId xmlns:a16="http://schemas.microsoft.com/office/drawing/2014/main" id="{7E6A3ABA-58CD-F9D6-E041-E6C295DB51F0}"/>
              </a:ext>
            </a:extLst>
          </p:cNvPr>
          <p:cNvSpPr txBox="1"/>
          <p:nvPr/>
        </p:nvSpPr>
        <p:spPr>
          <a:xfrm>
            <a:off x="1097280" y="1450757"/>
            <a:ext cx="10058400" cy="369332"/>
          </a:xfrm>
          <a:prstGeom prst="rect">
            <a:avLst/>
          </a:prstGeom>
          <a:noFill/>
        </p:spPr>
        <p:txBody>
          <a:bodyPr wrap="square" rtlCol="0">
            <a:spAutoFit/>
          </a:bodyPr>
          <a:lstStyle/>
          <a:p>
            <a:pPr algn="r"/>
            <a:r>
              <a:rPr kumimoji="1" lang="en-US" altLang="ja-JP" dirty="0" err="1"/>
              <a:t>Jiawen</a:t>
            </a:r>
            <a:r>
              <a:rPr kumimoji="1" lang="en-US" altLang="ja-JP" dirty="0"/>
              <a:t> Deng, Fuji Ren      21 January 2021</a:t>
            </a:r>
            <a:endParaRPr kumimoji="1" lang="ja-JP" altLang="en-US" dirty="0"/>
          </a:p>
        </p:txBody>
      </p:sp>
    </p:spTree>
    <p:extLst>
      <p:ext uri="{BB962C8B-B14F-4D97-AF65-F5344CB8AC3E}">
        <p14:creationId xmlns:p14="http://schemas.microsoft.com/office/powerpoint/2010/main" val="507607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A7AF5-71BA-522C-5049-B939F51DFC47}"/>
              </a:ext>
            </a:extLst>
          </p:cNvPr>
          <p:cNvSpPr>
            <a:spLocks noGrp="1"/>
          </p:cNvSpPr>
          <p:nvPr>
            <p:ph type="title"/>
          </p:nvPr>
        </p:nvSpPr>
        <p:spPr>
          <a:xfrm>
            <a:off x="1097280" y="0"/>
            <a:ext cx="10058400" cy="1450757"/>
          </a:xfrm>
        </p:spPr>
        <p:txBody>
          <a:bodyPr>
            <a:normAutofit/>
          </a:bodyPr>
          <a:lstStyle/>
          <a:p>
            <a:r>
              <a:rPr kumimoji="1" lang="en-US" altLang="ja-JP" sz="3200" dirty="0"/>
              <a:t>Attention-based Multi-modal Sentiment Analysis</a:t>
            </a:r>
            <a:br>
              <a:rPr kumimoji="1" lang="en-US" altLang="ja-JP" sz="3200" dirty="0"/>
            </a:br>
            <a:r>
              <a:rPr kumimoji="1" lang="en-US" altLang="ja-JP" sz="3200" dirty="0"/>
              <a:t>and Emotion Detection in Conversation using RNN</a:t>
            </a:r>
            <a:endParaRPr kumimoji="1" lang="ja-JP" altLang="en-US" sz="3200" dirty="0"/>
          </a:p>
        </p:txBody>
      </p:sp>
      <p:sp>
        <p:nvSpPr>
          <p:cNvPr id="3" name="コンテンツ プレースホルダー 2">
            <a:extLst>
              <a:ext uri="{FF2B5EF4-FFF2-40B4-BE49-F238E27FC236}">
                <a16:creationId xmlns:a16="http://schemas.microsoft.com/office/drawing/2014/main" id="{4DBEC68A-6294-3F33-A7AD-B48F8D9C0EFA}"/>
              </a:ext>
            </a:extLst>
          </p:cNvPr>
          <p:cNvSpPr>
            <a:spLocks noGrp="1"/>
          </p:cNvSpPr>
          <p:nvPr>
            <p:ph idx="1"/>
          </p:nvPr>
        </p:nvSpPr>
        <p:spPr/>
        <p:txBody>
          <a:bodyPr/>
          <a:lstStyle/>
          <a:p>
            <a:r>
              <a:rPr lang="en-US" altLang="ja-JP" dirty="0"/>
              <a:t>International Journal of Interactive Multimedia and Artificial Intelligence, Vol. 6, Nº6</a:t>
            </a:r>
          </a:p>
          <a:p>
            <a:r>
              <a:rPr lang="en-US" altLang="ja-JP" dirty="0"/>
              <a:t>RNN</a:t>
            </a:r>
            <a:r>
              <a:rPr lang="ja-JP" altLang="en-US" dirty="0"/>
              <a:t>基盤で発言での会話の相手と文脈の状態を捉える。</a:t>
            </a:r>
            <a:endParaRPr lang="en-US" altLang="ja-JP" dirty="0"/>
          </a:p>
          <a:p>
            <a:r>
              <a:rPr kumimoji="1" lang="ja-JP" altLang="en-US" dirty="0"/>
              <a:t>両方注意メカニズムは様相と重要性の関係について理解する。</a:t>
            </a:r>
            <a:endParaRPr kumimoji="1" lang="en-US" altLang="ja-JP" dirty="0"/>
          </a:p>
          <a:p>
            <a:endParaRPr kumimoji="1" lang="ja-JP" altLang="en-US" dirty="0"/>
          </a:p>
        </p:txBody>
      </p:sp>
      <p:sp>
        <p:nvSpPr>
          <p:cNvPr id="4" name="テキスト ボックス 3">
            <a:extLst>
              <a:ext uri="{FF2B5EF4-FFF2-40B4-BE49-F238E27FC236}">
                <a16:creationId xmlns:a16="http://schemas.microsoft.com/office/drawing/2014/main" id="{183E4D67-17BC-F054-40A8-A5DC4622D238}"/>
              </a:ext>
            </a:extLst>
          </p:cNvPr>
          <p:cNvSpPr txBox="1"/>
          <p:nvPr/>
        </p:nvSpPr>
        <p:spPr>
          <a:xfrm>
            <a:off x="1097280" y="1450757"/>
            <a:ext cx="10058400" cy="369332"/>
          </a:xfrm>
          <a:prstGeom prst="rect">
            <a:avLst/>
          </a:prstGeom>
          <a:noFill/>
        </p:spPr>
        <p:txBody>
          <a:bodyPr wrap="square" rtlCol="0">
            <a:spAutoFit/>
          </a:bodyPr>
          <a:lstStyle/>
          <a:p>
            <a:pPr algn="r"/>
            <a:r>
              <a:rPr kumimoji="1" lang="en-US" altLang="ja-JP" dirty="0" err="1"/>
              <a:t>Huddar</a:t>
            </a:r>
            <a:r>
              <a:rPr kumimoji="1" lang="en-US" altLang="ja-JP" dirty="0"/>
              <a:t>, Mahesh G.; </a:t>
            </a:r>
            <a:r>
              <a:rPr kumimoji="1" lang="en-US" altLang="ja-JP" dirty="0" err="1"/>
              <a:t>Sannakki</a:t>
            </a:r>
            <a:r>
              <a:rPr kumimoji="1" lang="en-US" altLang="ja-JP" dirty="0"/>
              <a:t>, Sanjeev S.; </a:t>
            </a:r>
            <a:r>
              <a:rPr kumimoji="1" lang="en-US" altLang="ja-JP" dirty="0" err="1"/>
              <a:t>Rajpurohit</a:t>
            </a:r>
            <a:r>
              <a:rPr kumimoji="1" lang="en-US" altLang="ja-JP" dirty="0"/>
              <a:t>, Vijay S.     06 / 2021</a:t>
            </a:r>
            <a:endParaRPr kumimoji="1" lang="ja-JP" altLang="en-US" dirty="0"/>
          </a:p>
        </p:txBody>
      </p:sp>
    </p:spTree>
    <p:extLst>
      <p:ext uri="{BB962C8B-B14F-4D97-AF65-F5344CB8AC3E}">
        <p14:creationId xmlns:p14="http://schemas.microsoft.com/office/powerpoint/2010/main" val="133268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B98995-439B-732E-E995-C13AA439D6EF}"/>
              </a:ext>
            </a:extLst>
          </p:cNvPr>
          <p:cNvSpPr>
            <a:spLocks noGrp="1"/>
          </p:cNvSpPr>
          <p:nvPr>
            <p:ph type="title"/>
          </p:nvPr>
        </p:nvSpPr>
        <p:spPr/>
        <p:txBody>
          <a:bodyPr/>
          <a:lstStyle/>
          <a:p>
            <a:r>
              <a:rPr kumimoji="1" lang="en-US" altLang="ja-JP" dirty="0"/>
              <a:t>Padding</a:t>
            </a:r>
            <a:endParaRPr kumimoji="1" lang="ja-JP" altLang="en-US" dirty="0"/>
          </a:p>
        </p:txBody>
      </p:sp>
      <p:pic>
        <p:nvPicPr>
          <p:cNvPr id="5" name="図 4">
            <a:extLst>
              <a:ext uri="{FF2B5EF4-FFF2-40B4-BE49-F238E27FC236}">
                <a16:creationId xmlns:a16="http://schemas.microsoft.com/office/drawing/2014/main" id="{521D38D4-2295-877A-3ABE-03441347060B}"/>
              </a:ext>
            </a:extLst>
          </p:cNvPr>
          <p:cNvPicPr>
            <a:picLocks noChangeAspect="1"/>
          </p:cNvPicPr>
          <p:nvPr/>
        </p:nvPicPr>
        <p:blipFill rotWithShape="1">
          <a:blip r:embed="rId2"/>
          <a:srcRect l="9271" t="18367" r="14233"/>
          <a:stretch/>
        </p:blipFill>
        <p:spPr>
          <a:xfrm>
            <a:off x="6313092" y="324696"/>
            <a:ext cx="4842588" cy="5598368"/>
          </a:xfrm>
          <a:prstGeom prst="rect">
            <a:avLst/>
          </a:prstGeom>
        </p:spPr>
      </p:pic>
      <p:pic>
        <p:nvPicPr>
          <p:cNvPr id="7" name="図 6">
            <a:extLst>
              <a:ext uri="{FF2B5EF4-FFF2-40B4-BE49-F238E27FC236}">
                <a16:creationId xmlns:a16="http://schemas.microsoft.com/office/drawing/2014/main" id="{0E079583-213E-87E1-BCF6-203BE16E6754}"/>
              </a:ext>
            </a:extLst>
          </p:cNvPr>
          <p:cNvPicPr>
            <a:picLocks noChangeAspect="1"/>
          </p:cNvPicPr>
          <p:nvPr/>
        </p:nvPicPr>
        <p:blipFill rotWithShape="1">
          <a:blip r:embed="rId3"/>
          <a:srcRect l="10819" t="30092" r="14308" b="6911"/>
          <a:stretch/>
        </p:blipFill>
        <p:spPr>
          <a:xfrm>
            <a:off x="1139129" y="1011981"/>
            <a:ext cx="4739780" cy="4320330"/>
          </a:xfrm>
          <a:prstGeom prst="rect">
            <a:avLst/>
          </a:prstGeom>
        </p:spPr>
      </p:pic>
    </p:spTree>
    <p:extLst>
      <p:ext uri="{BB962C8B-B14F-4D97-AF65-F5344CB8AC3E}">
        <p14:creationId xmlns:p14="http://schemas.microsoft.com/office/powerpoint/2010/main" val="286194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B4E1FCD-F3A4-1070-33CA-DCCE9A4EA654}"/>
              </a:ext>
            </a:extLst>
          </p:cNvPr>
          <p:cNvPicPr>
            <a:picLocks noChangeAspect="1"/>
          </p:cNvPicPr>
          <p:nvPr/>
        </p:nvPicPr>
        <p:blipFill rotWithShape="1">
          <a:blip r:embed="rId2"/>
          <a:srcRect l="10154" t="41906" r="13791" b="8843"/>
          <a:stretch/>
        </p:blipFill>
        <p:spPr>
          <a:xfrm>
            <a:off x="3216552" y="1940766"/>
            <a:ext cx="5758896" cy="4040155"/>
          </a:xfrm>
          <a:prstGeom prst="rect">
            <a:avLst/>
          </a:prstGeom>
        </p:spPr>
      </p:pic>
    </p:spTree>
    <p:extLst>
      <p:ext uri="{BB962C8B-B14F-4D97-AF65-F5344CB8AC3E}">
        <p14:creationId xmlns:p14="http://schemas.microsoft.com/office/powerpoint/2010/main" val="1308782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6E2F76-FFE0-F605-A9A5-4DB00FFE9268}"/>
              </a:ext>
            </a:extLst>
          </p:cNvPr>
          <p:cNvSpPr>
            <a:spLocks noGrp="1"/>
          </p:cNvSpPr>
          <p:nvPr>
            <p:ph type="title"/>
          </p:nvPr>
        </p:nvSpPr>
        <p:spPr/>
        <p:txBody>
          <a:bodyPr/>
          <a:lstStyle/>
          <a:p>
            <a:r>
              <a:rPr kumimoji="1" lang="en-US" altLang="ja-JP" dirty="0"/>
              <a:t>One-Hot Encoding</a:t>
            </a:r>
            <a:endParaRPr kumimoji="1" lang="ja-JP" altLang="en-US" dirty="0"/>
          </a:p>
        </p:txBody>
      </p:sp>
      <p:pic>
        <p:nvPicPr>
          <p:cNvPr id="5" name="図 4">
            <a:extLst>
              <a:ext uri="{FF2B5EF4-FFF2-40B4-BE49-F238E27FC236}">
                <a16:creationId xmlns:a16="http://schemas.microsoft.com/office/drawing/2014/main" id="{5764428F-FEFF-6DF0-65B5-EACE9C592AB9}"/>
              </a:ext>
            </a:extLst>
          </p:cNvPr>
          <p:cNvPicPr>
            <a:picLocks noChangeAspect="1"/>
          </p:cNvPicPr>
          <p:nvPr/>
        </p:nvPicPr>
        <p:blipFill rotWithShape="1">
          <a:blip r:embed="rId2"/>
          <a:srcRect l="10007" t="19864" r="14380" b="7347"/>
          <a:stretch/>
        </p:blipFill>
        <p:spPr>
          <a:xfrm>
            <a:off x="6624733" y="933060"/>
            <a:ext cx="4786605" cy="4991879"/>
          </a:xfrm>
          <a:prstGeom prst="rect">
            <a:avLst/>
          </a:prstGeom>
        </p:spPr>
      </p:pic>
      <p:pic>
        <p:nvPicPr>
          <p:cNvPr id="7" name="図 6">
            <a:extLst>
              <a:ext uri="{FF2B5EF4-FFF2-40B4-BE49-F238E27FC236}">
                <a16:creationId xmlns:a16="http://schemas.microsoft.com/office/drawing/2014/main" id="{0D4F41F8-36EB-1BB0-5ADE-82F9476F6781}"/>
              </a:ext>
            </a:extLst>
          </p:cNvPr>
          <p:cNvPicPr>
            <a:picLocks noChangeAspect="1"/>
          </p:cNvPicPr>
          <p:nvPr/>
        </p:nvPicPr>
        <p:blipFill rotWithShape="1">
          <a:blip r:embed="rId3"/>
          <a:srcRect l="9566" t="47211" r="14822" b="7075"/>
          <a:stretch/>
        </p:blipFill>
        <p:spPr>
          <a:xfrm>
            <a:off x="1309395" y="2603240"/>
            <a:ext cx="4786605" cy="3135086"/>
          </a:xfrm>
          <a:prstGeom prst="rect">
            <a:avLst/>
          </a:prstGeom>
        </p:spPr>
      </p:pic>
    </p:spTree>
    <p:extLst>
      <p:ext uri="{BB962C8B-B14F-4D97-AF65-F5344CB8AC3E}">
        <p14:creationId xmlns:p14="http://schemas.microsoft.com/office/powerpoint/2010/main" val="363711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97FC81-1F7D-343B-AEE8-710D3101BAC8}"/>
              </a:ext>
            </a:extLst>
          </p:cNvPr>
          <p:cNvSpPr>
            <a:spLocks noGrp="1"/>
          </p:cNvSpPr>
          <p:nvPr>
            <p:ph type="title"/>
          </p:nvPr>
        </p:nvSpPr>
        <p:spPr/>
        <p:txBody>
          <a:bodyPr/>
          <a:lstStyle/>
          <a:p>
            <a:r>
              <a:rPr kumimoji="1" lang="en-US" altLang="ja-JP" dirty="0"/>
              <a:t>One-Hot Encoding</a:t>
            </a:r>
            <a:r>
              <a:rPr kumimoji="1" lang="ja-JP" altLang="en-US" dirty="0"/>
              <a:t>の限界</a:t>
            </a:r>
          </a:p>
        </p:txBody>
      </p:sp>
      <p:sp>
        <p:nvSpPr>
          <p:cNvPr id="3" name="コンテンツ プレースホルダー 2">
            <a:extLst>
              <a:ext uri="{FF2B5EF4-FFF2-40B4-BE49-F238E27FC236}">
                <a16:creationId xmlns:a16="http://schemas.microsoft.com/office/drawing/2014/main" id="{049B451E-F426-3F37-93F6-2F6673F8BF2C}"/>
              </a:ext>
            </a:extLst>
          </p:cNvPr>
          <p:cNvSpPr>
            <a:spLocks noGrp="1"/>
          </p:cNvSpPr>
          <p:nvPr>
            <p:ph idx="1"/>
          </p:nvPr>
        </p:nvSpPr>
        <p:spPr/>
        <p:txBody>
          <a:bodyPr/>
          <a:lstStyle/>
          <a:p>
            <a:r>
              <a:rPr kumimoji="1" lang="ja-JP" altLang="en-US" dirty="0"/>
              <a:t>単語集合の大きさがベクトルの次元数になる。　ー＞　容量的にすごく非効率的</a:t>
            </a:r>
            <a:endParaRPr kumimoji="1" lang="en-US" altLang="ja-JP" dirty="0"/>
          </a:p>
          <a:p>
            <a:r>
              <a:rPr lang="ja-JP" altLang="en-US" dirty="0"/>
              <a:t>単語の類似度の表現ができない。</a:t>
            </a:r>
            <a:endParaRPr lang="en-US" altLang="ja-JP" dirty="0"/>
          </a:p>
          <a:p>
            <a:endParaRPr lang="en-US" altLang="ja-JP" dirty="0"/>
          </a:p>
          <a:p>
            <a:r>
              <a:rPr lang="ja-JP" altLang="en-US" dirty="0"/>
              <a:t>潜在意味を反映し、ベクトル化</a:t>
            </a:r>
            <a:endParaRPr lang="en-US" altLang="ja-JP" dirty="0"/>
          </a:p>
          <a:p>
            <a:r>
              <a:rPr kumimoji="1" lang="en-US" altLang="ja-JP" dirty="0"/>
              <a:t>1</a:t>
            </a:r>
            <a:r>
              <a:rPr kumimoji="1" lang="ja-JP" altLang="en-US" dirty="0"/>
              <a:t>．カウント基盤 </a:t>
            </a:r>
            <a:r>
              <a:rPr lang="en-US" altLang="ja-JP" dirty="0"/>
              <a:t>(</a:t>
            </a:r>
            <a:r>
              <a:rPr kumimoji="1" lang="en-US" altLang="ja-JP" dirty="0"/>
              <a:t>LSA, HAL)</a:t>
            </a:r>
          </a:p>
          <a:p>
            <a:r>
              <a:rPr lang="en-US" altLang="ja-JP" dirty="0"/>
              <a:t>2.</a:t>
            </a:r>
            <a:r>
              <a:rPr lang="ja-JP" altLang="en-US" dirty="0"/>
              <a:t>　予測基盤 </a:t>
            </a:r>
            <a:r>
              <a:rPr lang="en-US" altLang="ja-JP" dirty="0"/>
              <a:t>(NNLM, RNNLM, Word2Vec, </a:t>
            </a:r>
            <a:r>
              <a:rPr lang="en-US" altLang="ja-JP" dirty="0" err="1"/>
              <a:t>FastText</a:t>
            </a:r>
            <a:r>
              <a:rPr lang="en-US" altLang="ja-JP" dirty="0"/>
              <a:t>)</a:t>
            </a:r>
          </a:p>
          <a:p>
            <a:r>
              <a:rPr kumimoji="1" lang="en-US" altLang="ja-JP" dirty="0"/>
              <a:t>3.</a:t>
            </a:r>
            <a:r>
              <a:rPr kumimoji="1" lang="ja-JP" altLang="en-US" dirty="0"/>
              <a:t>　同時</a:t>
            </a:r>
            <a:r>
              <a:rPr lang="ja-JP" altLang="en-US" dirty="0"/>
              <a:t>使用</a:t>
            </a:r>
            <a:r>
              <a:rPr lang="ko-KR" altLang="en-US" dirty="0"/>
              <a:t> </a:t>
            </a:r>
            <a:r>
              <a:rPr lang="en-US" altLang="ko-KR" dirty="0"/>
              <a:t>(</a:t>
            </a:r>
            <a:r>
              <a:rPr lang="en-US" altLang="ja-JP" dirty="0" err="1"/>
              <a:t>GloVe</a:t>
            </a:r>
            <a:r>
              <a:rPr lang="en-US" altLang="ja-JP" dirty="0"/>
              <a:t>)</a:t>
            </a:r>
            <a:endParaRPr kumimoji="1" lang="en-US" altLang="ja-JP" dirty="0"/>
          </a:p>
        </p:txBody>
      </p:sp>
    </p:spTree>
    <p:extLst>
      <p:ext uri="{BB962C8B-B14F-4D97-AF65-F5344CB8AC3E}">
        <p14:creationId xmlns:p14="http://schemas.microsoft.com/office/powerpoint/2010/main" val="1133772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B4E015-AA63-9FF5-A256-AB7F5097495A}"/>
              </a:ext>
            </a:extLst>
          </p:cNvPr>
          <p:cNvSpPr>
            <a:spLocks noGrp="1"/>
          </p:cNvSpPr>
          <p:nvPr>
            <p:ph type="title"/>
          </p:nvPr>
        </p:nvSpPr>
        <p:spPr/>
        <p:txBody>
          <a:bodyPr/>
          <a:lstStyle/>
          <a:p>
            <a:r>
              <a:rPr kumimoji="1" lang="en-US" altLang="ja-JP" dirty="0"/>
              <a:t>Splitting Data</a:t>
            </a:r>
            <a:endParaRPr kumimoji="1" lang="ja-JP" altLang="en-US" dirty="0"/>
          </a:p>
        </p:txBody>
      </p:sp>
      <p:pic>
        <p:nvPicPr>
          <p:cNvPr id="5" name="図 4">
            <a:extLst>
              <a:ext uri="{FF2B5EF4-FFF2-40B4-BE49-F238E27FC236}">
                <a16:creationId xmlns:a16="http://schemas.microsoft.com/office/drawing/2014/main" id="{557957B6-1AFB-AA6C-41D6-CE66C3B7FC59}"/>
              </a:ext>
            </a:extLst>
          </p:cNvPr>
          <p:cNvPicPr>
            <a:picLocks noChangeAspect="1"/>
          </p:cNvPicPr>
          <p:nvPr/>
        </p:nvPicPr>
        <p:blipFill rotWithShape="1">
          <a:blip r:embed="rId2"/>
          <a:srcRect l="12110" t="20870" r="15459" b="12270"/>
          <a:stretch/>
        </p:blipFill>
        <p:spPr>
          <a:xfrm>
            <a:off x="6096000" y="725556"/>
            <a:ext cx="5406886" cy="5406887"/>
          </a:xfrm>
          <a:prstGeom prst="rect">
            <a:avLst/>
          </a:prstGeom>
        </p:spPr>
      </p:pic>
    </p:spTree>
    <p:extLst>
      <p:ext uri="{BB962C8B-B14F-4D97-AF65-F5344CB8AC3E}">
        <p14:creationId xmlns:p14="http://schemas.microsoft.com/office/powerpoint/2010/main" val="2294459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12_TF22712842.potx" id="{DC1F4CAC-463E-46B1-B56C-8FFBB0733DDE}" vid="{102B73BB-D185-4E66-89CB-192264AF1FD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{31AF9BF3-5BFF-4370-B351-40B7EF98575A}tf22712842_win32</Template>
  <TotalTime>16833</TotalTime>
  <Words>547</Words>
  <Application>Microsoft Office PowerPoint</Application>
  <PresentationFormat>ワイド画面</PresentationFormat>
  <Paragraphs>55</Paragraphs>
  <Slides>19</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Meiryo UI</vt:lpstr>
      <vt:lpstr>Arial</vt:lpstr>
      <vt:lpstr>Calibri</vt:lpstr>
      <vt:lpstr>Cambria Math</vt:lpstr>
      <vt:lpstr>Franklin Gothic Book</vt:lpstr>
      <vt:lpstr>1_RetrospectVTI</vt:lpstr>
      <vt:lpstr>テーマ模索&amp; 自然語処理</vt:lpstr>
      <vt:lpstr>PowerPoint プレゼンテーション</vt:lpstr>
      <vt:lpstr>A Survey of Textual Emotion Recognition and Its Challenges</vt:lpstr>
      <vt:lpstr>Attention-based Multi-modal Sentiment Analysis and Emotion Detection in Conversation using RNN</vt:lpstr>
      <vt:lpstr>Padding</vt:lpstr>
      <vt:lpstr>PowerPoint プレゼンテーション</vt:lpstr>
      <vt:lpstr>One-Hot Encoding</vt:lpstr>
      <vt:lpstr>One-Hot Encodingの限界</vt:lpstr>
      <vt:lpstr>Splitting Data</vt:lpstr>
      <vt:lpstr>PowerPoint プレゼンテーション</vt:lpstr>
      <vt:lpstr>PowerPoint プレゼンテーション</vt:lpstr>
      <vt:lpstr>Language Model</vt:lpstr>
      <vt:lpstr>Statistical Language Model (SLM)</vt:lpstr>
      <vt:lpstr>N-gram model</vt:lpstr>
      <vt:lpstr>Perplexity (PPL)</vt:lpstr>
      <vt:lpstr>Count based word representation</vt:lpstr>
      <vt:lpstr>Bag of Words (BoW)</vt:lpstr>
      <vt:lpstr>Text : The US Supreme Court has cleared the way for ex-President Donald Trump's tax forms to be released to a Democratic-controlled congressional committee.</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テーマ模索&amp; 自然語処理</dc:title>
  <dc:creator>9LDI1101</dc:creator>
  <cp:lastModifiedBy>9LDI1101</cp:lastModifiedBy>
  <cp:revision>29</cp:revision>
  <dcterms:created xsi:type="dcterms:W3CDTF">2022-11-17T09:21:42Z</dcterms:created>
  <dcterms:modified xsi:type="dcterms:W3CDTF">2022-11-29T01:55:10Z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