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98" r:id="rId5"/>
    <p:sldId id="303" r:id="rId6"/>
    <p:sldId id="301" r:id="rId7"/>
    <p:sldId id="302" r:id="rId8"/>
    <p:sldId id="304" r:id="rId9"/>
    <p:sldId id="305" r:id="rId10"/>
    <p:sldId id="306" r:id="rId11"/>
    <p:sldId id="307" r:id="rId12"/>
    <p:sldId id="308" r:id="rId13"/>
    <p:sldId id="309" r:id="rId14"/>
    <p:sldId id="310" r:id="rId15"/>
    <p:sldId id="311" r:id="rId16"/>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19" autoAdjust="0"/>
  </p:normalViewPr>
  <p:slideViewPr>
    <p:cSldViewPr snapToGrid="0">
      <p:cViewPr varScale="1">
        <p:scale>
          <a:sx n="59" d="100"/>
          <a:sy n="59" d="100"/>
        </p:scale>
        <p:origin x="78" y="1404"/>
      </p:cViewPr>
      <p:guideLst/>
    </p:cSldViewPr>
  </p:slideViewPr>
  <p:notesTextViewPr>
    <p:cViewPr>
      <p:scale>
        <a:sx n="1" d="1"/>
        <a:sy n="1" d="1"/>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result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Sheet1!$A$2:$A$7</c:f>
              <c:numCache>
                <c:formatCode>General</c:formatCode>
                <c:ptCount val="6"/>
                <c:pt idx="0">
                  <c:v>45</c:v>
                </c:pt>
                <c:pt idx="1">
                  <c:v>50</c:v>
                </c:pt>
                <c:pt idx="2">
                  <c:v>55</c:v>
                </c:pt>
                <c:pt idx="3">
                  <c:v>60</c:v>
                </c:pt>
                <c:pt idx="4">
                  <c:v>65</c:v>
                </c:pt>
                <c:pt idx="5">
                  <c:v>70</c:v>
                </c:pt>
              </c:numCache>
            </c:numRef>
          </c:cat>
          <c:val>
            <c:numRef>
              <c:f>Sheet1!$B$2:$B$7</c:f>
              <c:numCache>
                <c:formatCode>General</c:formatCode>
                <c:ptCount val="6"/>
                <c:pt idx="0">
                  <c:v>0</c:v>
                </c:pt>
                <c:pt idx="1">
                  <c:v>0</c:v>
                </c:pt>
                <c:pt idx="2">
                  <c:v>0</c:v>
                </c:pt>
                <c:pt idx="3">
                  <c:v>1</c:v>
                </c:pt>
                <c:pt idx="4">
                  <c:v>1</c:v>
                </c:pt>
                <c:pt idx="5">
                  <c:v>1</c:v>
                </c:pt>
              </c:numCache>
            </c:numRef>
          </c:val>
          <c:smooth val="0"/>
          <c:extLst>
            <c:ext xmlns:c16="http://schemas.microsoft.com/office/drawing/2014/chart" uri="{C3380CC4-5D6E-409C-BE32-E72D297353CC}">
              <c16:uniqueId val="{00000000-3ADF-41CC-BDC8-DCE29702BAC9}"/>
            </c:ext>
          </c:extLst>
        </c:ser>
        <c:dLbls>
          <c:showLegendKey val="0"/>
          <c:showVal val="0"/>
          <c:showCatName val="0"/>
          <c:showSerName val="0"/>
          <c:showPercent val="0"/>
          <c:showBubbleSize val="0"/>
        </c:dLbls>
        <c:marker val="1"/>
        <c:smooth val="0"/>
        <c:axId val="1143202048"/>
        <c:axId val="1143205792"/>
      </c:lineChart>
      <c:catAx>
        <c:axId val="1143202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143205792"/>
        <c:crosses val="autoZero"/>
        <c:auto val="1"/>
        <c:lblAlgn val="ctr"/>
        <c:lblOffset val="100"/>
        <c:noMultiLvlLbl val="0"/>
      </c:catAx>
      <c:valAx>
        <c:axId val="1143205792"/>
        <c:scaling>
          <c:orientation val="minMax"/>
          <c:max val="1.2"/>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143202048"/>
        <c:crosses val="autoZero"/>
        <c:crossBetween val="between"/>
        <c:maj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243AE-AB9C-4F99-A927-9F2471FAD649}" type="datetime1">
              <a:rPr kumimoji="1" lang="ja-JP" altLang="en-US" smtClean="0">
                <a:latin typeface="Meiryo UI" panose="020B0604030504040204" pitchFamily="50" charset="-128"/>
                <a:ea typeface="Meiryo UI" panose="020B0604030504040204" pitchFamily="50" charset="-128"/>
              </a:rPr>
              <a:t>2022/12/13</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DADE32-FD1A-494E-A873-FBE034D5C1DA}"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182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5D0D523-8CFC-4A67-BC17-72B1EE12365D}" type="datetime1">
              <a:rPr kumimoji="1" lang="ja-JP" altLang="en-US" smtClean="0"/>
              <a:pPr/>
              <a:t>2022/12/13</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noProof="0" dirty="0"/>
              <a:t>マスター テキストの書式設定</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DBB06E8-024C-426A-A87F-EDA2F6EC649B}" type="slidenum">
              <a:rPr kumimoji="1" lang="en-US" altLang="ja-JP" smtClean="0"/>
              <a:pPr/>
              <a:t>‹#›</a:t>
            </a:fld>
            <a:endParaRPr kumimoji="1" lang="ja-JP" altLang="en-US" dirty="0"/>
          </a:p>
        </p:txBody>
      </p:sp>
    </p:spTree>
    <p:extLst>
      <p:ext uri="{BB962C8B-B14F-4D97-AF65-F5344CB8AC3E}">
        <p14:creationId xmlns:p14="http://schemas.microsoft.com/office/powerpoint/2010/main" val="3830282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1</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751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ja-JP" altLang="en-US" noProof="0"/>
              <a:t>マスター サブタイトルの書式設定</a:t>
            </a:r>
            <a:endParaRPr lang="ja-JP" altLang="en-US" noProof="0" dirty="0"/>
          </a:p>
        </p:txBody>
      </p:sp>
      <p:cxnSp>
        <p:nvCxnSpPr>
          <p:cNvPr id="9" name="直線​​コネクタ(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5" name="フッター プレースホルダー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ja-JP" altLang="en-US" noProof="0" dirty="0"/>
          </a:p>
        </p:txBody>
      </p:sp>
      <p:sp>
        <p:nvSpPr>
          <p:cNvPr id="6" name="スライド番号プレースホルダー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ja-JP" altLang="en-US" noProof="0"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bg1"/>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cxnSp>
        <p:nvCxnSpPr>
          <p:cNvPr id="9" name="直線​​コネクタ(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付プレースホルダー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ja-JP" altLang="en-US" noProof="0" dirty="0"/>
          </a:p>
        </p:txBody>
      </p:sp>
      <p:sp>
        <p:nvSpPr>
          <p:cNvPr id="11" name="スライド番号プレースホルダー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097280" y="2120900"/>
            <a:ext cx="4639736" cy="3748193"/>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515944" y="2120900"/>
            <a:ext cx="4639736" cy="3748194"/>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9" name="フッター プレースホルダー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ja-JP" altLang="en-US" noProof="0" dirty="0"/>
          </a:p>
        </p:txBody>
      </p:sp>
      <p:sp>
        <p:nvSpPr>
          <p:cNvPr id="10" name="スライド番号プレースホルダー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097280" y="2958274"/>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515944" y="2057400"/>
            <a:ext cx="4639736" cy="736282"/>
          </a:xfrm>
        </p:spPr>
        <p:txBody>
          <a:bodyPr lIns="91440" rIns="91440" rtlCol="0" anchor="ctr">
            <a:normAutofit/>
          </a:bodyPr>
          <a:lstStyle>
            <a:lvl1pPr marL="0" indent="0" rtl="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515944" y="2958273"/>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11" name="フッター プレースホルダー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ja-JP" altLang="en-US" noProof="0" dirty="0"/>
          </a:p>
        </p:txBody>
      </p:sp>
      <p:sp>
        <p:nvSpPr>
          <p:cNvPr id="12" name="スライド番号プレースホルダー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6" name="日付プレースホルダー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7" name="フッター プレースホルダー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ja-JP" altLang="en-US" noProof="0" dirty="0"/>
          </a:p>
        </p:txBody>
      </p:sp>
      <p:sp>
        <p:nvSpPr>
          <p:cNvPr id="8" name="スライド番号プレースホルダー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3" name="フッター プレースホルダー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ja-JP" altLang="en-US" noProof="0" dirty="0"/>
          </a:p>
        </p:txBody>
      </p:sp>
      <p:sp>
        <p:nvSpPr>
          <p:cNvPr id="4" name="スライド番号プレースホルダー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58984" y="812799"/>
            <a:ext cx="5928344" cy="5294757"/>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a:xfrm>
            <a:off x="643464" y="6446520"/>
            <a:ext cx="3517568" cy="365125"/>
          </a:xfrm>
        </p:spPr>
        <p:txBody>
          <a:bodyPr rtlCol="0"/>
          <a:lstStyle>
            <a:lvl1pPr algn="l">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図">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2" name="タイトル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1097279" y="6446838"/>
            <a:ext cx="6818262" cy="365125"/>
          </a:xfrm>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eiryo UI" panose="020B0604030504040204" pitchFamily="50" charset="-128"/>
                <a:ea typeface="Meiryo UI" panose="020B0604030504040204" pitchFamily="50" charset="-128"/>
              </a:defRPr>
            </a:lvl1pPr>
          </a:lstStyle>
          <a:p>
            <a:r>
              <a:rPr lang="en-US" altLang="ja-JP" noProof="0" dirty="0"/>
              <a:t>2020/2/13</a:t>
            </a:r>
            <a:endParaRPr lang="ja-JP" altLang="en-US" noProof="0" dirty="0"/>
          </a:p>
        </p:txBody>
      </p:sp>
      <p:sp>
        <p:nvSpPr>
          <p:cNvPr id="5" name="フッター プレースホルダー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cxnSp>
        <p:nvCxnSpPr>
          <p:cNvPr id="10" name="直線​​コネクタ(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1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長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pic>
        <p:nvPicPr>
          <p:cNvPr id="4" name="画像 3" descr="紙と鉛筆のクローズ アップ">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長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ja-JP" altLang="en-US" sz="4400" dirty="0">
                <a:solidFill>
                  <a:schemeClr val="tx1"/>
                </a:solidFill>
                <a:latin typeface="Meiryo UI" panose="020B0604030504040204" pitchFamily="50" charset="-128"/>
                <a:ea typeface="Meiryo UI" panose="020B0604030504040204" pitchFamily="50" charset="-128"/>
              </a:rPr>
              <a:t>テーマ模索</a:t>
            </a:r>
            <a:br>
              <a:rPr lang="ja-JP" altLang="en-US" sz="4400" dirty="0">
                <a:solidFill>
                  <a:schemeClr val="tx1"/>
                </a:solidFill>
                <a:latin typeface="Meiryo UI" panose="020B0604030504040204" pitchFamily="50" charset="-128"/>
                <a:ea typeface="Meiryo UI" panose="020B0604030504040204" pitchFamily="50" charset="-128"/>
              </a:rPr>
            </a:br>
            <a:r>
              <a:rPr lang="ja-JP" altLang="en-US" sz="4400" dirty="0">
                <a:solidFill>
                  <a:schemeClr val="tx1"/>
                </a:solidFill>
                <a:latin typeface="Meiryo UI" panose="020B0604030504040204" pitchFamily="50" charset="-128"/>
                <a:ea typeface="Meiryo UI" panose="020B0604030504040204" pitchFamily="50" charset="-128"/>
              </a:rPr>
              <a:t>進行報告</a:t>
            </a:r>
            <a:endParaRPr lang="en-US" altLang="ja-JP" sz="4400" dirty="0">
              <a:solidFill>
                <a:schemeClr val="tx1"/>
              </a:solidFill>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n-US" altLang="ja-JP" sz="1600" dirty="0">
                <a:latin typeface="Meiryo UI" panose="020B0604030504040204" pitchFamily="50" charset="-128"/>
                <a:ea typeface="Meiryo UI" panose="020B0604030504040204" pitchFamily="50" charset="-128"/>
              </a:rPr>
              <a:t>9LDI1101</a:t>
            </a:r>
          </a:p>
          <a:p>
            <a:pPr rtl="0">
              <a:lnSpc>
                <a:spcPct val="100000"/>
              </a:lnSpc>
            </a:pPr>
            <a:r>
              <a:rPr lang="ja-JP" altLang="en-US" sz="1600" dirty="0">
                <a:latin typeface="Meiryo UI" panose="020B0604030504040204" pitchFamily="50" charset="-128"/>
                <a:ea typeface="Meiryo UI" panose="020B0604030504040204" pitchFamily="50" charset="-128"/>
              </a:rPr>
              <a:t>徐　恃源</a:t>
            </a:r>
          </a:p>
        </p:txBody>
      </p:sp>
      <p:cxnSp>
        <p:nvCxnSpPr>
          <p:cNvPr id="37" name="直線​​コネクタ(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長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DEA71B-2DB8-5296-A8BE-15D816813209}"/>
              </a:ext>
            </a:extLst>
          </p:cNvPr>
          <p:cNvSpPr>
            <a:spLocks noGrp="1"/>
          </p:cNvSpPr>
          <p:nvPr>
            <p:ph type="title"/>
          </p:nvPr>
        </p:nvSpPr>
        <p:spPr/>
        <p:txBody>
          <a:bodyPr/>
          <a:lstStyle/>
          <a:p>
            <a:r>
              <a:rPr lang="en-US" altLang="ja-JP" dirty="0"/>
              <a:t>with </a:t>
            </a:r>
            <a:r>
              <a:rPr lang="en-US" altLang="ja-JP" dirty="0" err="1"/>
              <a:t>Keras</a:t>
            </a:r>
            <a:endParaRPr kumimoji="1" lang="ja-JP" altLang="en-US" dirty="0"/>
          </a:p>
        </p:txBody>
      </p:sp>
      <mc:AlternateContent xmlns:mc="http://schemas.openxmlformats.org/markup-compatibility/2006" xmlns:a14="http://schemas.microsoft.com/office/drawing/2010/main">
        <mc:Choice Requires="a14">
          <p:graphicFrame>
            <p:nvGraphicFramePr>
              <p:cNvPr id="6" name="コンテンツ プレースホルダー 5">
                <a:extLst>
                  <a:ext uri="{FF2B5EF4-FFF2-40B4-BE49-F238E27FC236}">
                    <a16:creationId xmlns:a16="http://schemas.microsoft.com/office/drawing/2014/main" id="{0AB34E25-41E3-097E-C243-439BC99119E5}"/>
                  </a:ext>
                </a:extLst>
              </p:cNvPr>
              <p:cNvGraphicFramePr>
                <a:graphicFrameLocks noGrp="1"/>
              </p:cNvGraphicFramePr>
              <p:nvPr>
                <p:ph idx="1"/>
                <p:extLst>
                  <p:ext uri="{D42A27DB-BD31-4B8C-83A1-F6EECF244321}">
                    <p14:modId xmlns:p14="http://schemas.microsoft.com/office/powerpoint/2010/main" val="1323673154"/>
                  </p:ext>
                </p:extLst>
              </p:nvPr>
            </p:nvGraphicFramePr>
            <p:xfrm>
              <a:off x="6711043" y="2281714"/>
              <a:ext cx="4444324" cy="3688080"/>
            </p:xfrm>
            <a:graphic>
              <a:graphicData uri="http://schemas.openxmlformats.org/drawingml/2006/table">
                <a:tbl>
                  <a:tblPr/>
                  <a:tblGrid>
                    <a:gridCol w="1111081">
                      <a:extLst>
                        <a:ext uri="{9D8B030D-6E8A-4147-A177-3AD203B41FA5}">
                          <a16:colId xmlns:a16="http://schemas.microsoft.com/office/drawing/2014/main" val="2025850902"/>
                        </a:ext>
                      </a:extLst>
                    </a:gridCol>
                    <a:gridCol w="1111081">
                      <a:extLst>
                        <a:ext uri="{9D8B030D-6E8A-4147-A177-3AD203B41FA5}">
                          <a16:colId xmlns:a16="http://schemas.microsoft.com/office/drawing/2014/main" val="3835378951"/>
                        </a:ext>
                      </a:extLst>
                    </a:gridCol>
                    <a:gridCol w="1111081">
                      <a:extLst>
                        <a:ext uri="{9D8B030D-6E8A-4147-A177-3AD203B41FA5}">
                          <a16:colId xmlns:a16="http://schemas.microsoft.com/office/drawing/2014/main" val="276190345"/>
                        </a:ext>
                      </a:extLst>
                    </a:gridCol>
                    <a:gridCol w="1111081">
                      <a:extLst>
                        <a:ext uri="{9D8B030D-6E8A-4147-A177-3AD203B41FA5}">
                          <a16:colId xmlns:a16="http://schemas.microsoft.com/office/drawing/2014/main" val="1032866978"/>
                        </a:ext>
                      </a:extLst>
                    </a:gridCol>
                  </a:tblGrid>
                  <a:tr h="271998">
                    <a:tc>
                      <a:txBody>
                        <a:bodyPr/>
                        <a:lstStyle/>
                        <a:p>
                          <a:pPr algn="l"/>
                          <a:r>
                            <a:rPr lang="en-US" dirty="0">
                              <a:effectLst/>
                            </a:rPr>
                            <a:t>Midterm(</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oMath>
                          </a14:m>
                          <a:r>
                            <a:rPr lang="en-US" dirty="0">
                              <a:effectLst/>
                            </a:rPr>
                            <a:t>)</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pPr algn="l"/>
                          <a:r>
                            <a:rPr lang="en-US" dirty="0">
                              <a:effectLst/>
                            </a:rPr>
                            <a:t>Final(</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oMath>
                          </a14:m>
                          <a:r>
                            <a:rPr lang="en-US" dirty="0">
                              <a:effectLst/>
                            </a:rPr>
                            <a:t>)</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pPr algn="l"/>
                          <a:r>
                            <a:rPr lang="en-US" dirty="0">
                              <a:effectLst/>
                            </a:rPr>
                            <a:t>Added point(</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3</m:t>
                                  </m:r>
                                </m:sub>
                              </m:sSub>
                            </m:oMath>
                          </a14:m>
                          <a:r>
                            <a:rPr lang="en-US" dirty="0">
                              <a:effectLst/>
                            </a:rPr>
                            <a:t>)</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pPr algn="l"/>
                          <a:r>
                            <a:rPr lang="en-US">
                              <a:effectLst/>
                            </a:rPr>
                            <a:t>Score($1000)(y)</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1526147946"/>
                      </a:ext>
                    </a:extLst>
                  </a:tr>
                  <a:tr h="271998">
                    <a:tc>
                      <a:txBody>
                        <a:bodyPr/>
                        <a:lstStyle/>
                        <a:p>
                          <a:r>
                            <a:rPr lang="en-US" altLang="ja-JP">
                              <a:effectLst/>
                            </a:rPr>
                            <a:t>70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85</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11</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73</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95995130"/>
                      </a:ext>
                    </a:extLst>
                  </a:tr>
                  <a:tr h="271998">
                    <a:tc>
                      <a:txBody>
                        <a:bodyPr/>
                        <a:lstStyle/>
                        <a:p>
                          <a:r>
                            <a:rPr lang="en-US" altLang="ja-JP">
                              <a:effectLst/>
                            </a:rPr>
                            <a:t>71</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89</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18</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82</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2385113701"/>
                      </a:ext>
                    </a:extLst>
                  </a:tr>
                  <a:tr h="271998">
                    <a:tc>
                      <a:txBody>
                        <a:bodyPr/>
                        <a:lstStyle/>
                        <a:p>
                          <a:r>
                            <a:rPr lang="en-US" altLang="ja-JP">
                              <a:effectLst/>
                            </a:rPr>
                            <a:t>50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dirty="0">
                              <a:effectLst/>
                            </a:rPr>
                            <a:t>80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20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72</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1702504180"/>
                      </a:ext>
                    </a:extLst>
                  </a:tr>
                  <a:tr h="271998">
                    <a:tc>
                      <a:txBody>
                        <a:bodyPr/>
                        <a:lstStyle/>
                        <a:p>
                          <a:r>
                            <a:rPr lang="en-US" altLang="ja-JP">
                              <a:effectLst/>
                            </a:rPr>
                            <a:t>99</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20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57</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3079260613"/>
                      </a:ext>
                    </a:extLst>
                  </a:tr>
                  <a:tr h="271998">
                    <a:tc>
                      <a:txBody>
                        <a:bodyPr/>
                        <a:lstStyle/>
                        <a:p>
                          <a:r>
                            <a:rPr lang="en-US" altLang="ja-JP">
                              <a:effectLst/>
                            </a:rPr>
                            <a:t>50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34</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3819931860"/>
                      </a:ext>
                    </a:extLst>
                  </a:tr>
                  <a:tr h="271998">
                    <a:tc>
                      <a:txBody>
                        <a:bodyPr/>
                        <a:lstStyle/>
                        <a:p>
                          <a:r>
                            <a:rPr lang="en-US" altLang="ja-JP">
                              <a:effectLst/>
                            </a:rPr>
                            <a:t>20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99</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58</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99093698"/>
                      </a:ext>
                    </a:extLst>
                  </a:tr>
                  <a:tr h="271998">
                    <a:tc>
                      <a:txBody>
                        <a:bodyPr/>
                        <a:lstStyle/>
                        <a:p>
                          <a:r>
                            <a:rPr lang="en-US" altLang="ja-JP">
                              <a:effectLst/>
                            </a:rPr>
                            <a:t>40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ja-JP">
                              <a:effectLst/>
                            </a:rPr>
                            <a:t>50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ja-JP">
                              <a:effectLst/>
                            </a:rPr>
                            <a:t>20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ja-JP" dirty="0">
                              <a:effectLst/>
                            </a:rPr>
                            <a:t>56</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68111574"/>
                      </a:ext>
                    </a:extLst>
                  </a:tr>
                </a:tbl>
              </a:graphicData>
            </a:graphic>
          </p:graphicFrame>
        </mc:Choice>
        <mc:Fallback xmlns="">
          <p:graphicFrame>
            <p:nvGraphicFramePr>
              <p:cNvPr id="6" name="コンテンツ プレースホルダー 5">
                <a:extLst>
                  <a:ext uri="{FF2B5EF4-FFF2-40B4-BE49-F238E27FC236}">
                    <a16:creationId xmlns:a16="http://schemas.microsoft.com/office/drawing/2014/main" id="{0AB34E25-41E3-097E-C243-439BC99119E5}"/>
                  </a:ext>
                </a:extLst>
              </p:cNvPr>
              <p:cNvGraphicFramePr>
                <a:graphicFrameLocks noGrp="1"/>
              </p:cNvGraphicFramePr>
              <p:nvPr>
                <p:ph idx="1"/>
                <p:extLst>
                  <p:ext uri="{D42A27DB-BD31-4B8C-83A1-F6EECF244321}">
                    <p14:modId xmlns:p14="http://schemas.microsoft.com/office/powerpoint/2010/main" val="1323673154"/>
                  </p:ext>
                </p:extLst>
              </p:nvPr>
            </p:nvGraphicFramePr>
            <p:xfrm>
              <a:off x="6711043" y="2281714"/>
              <a:ext cx="4444324" cy="3688080"/>
            </p:xfrm>
            <a:graphic>
              <a:graphicData uri="http://schemas.openxmlformats.org/drawingml/2006/table">
                <a:tbl>
                  <a:tblPr/>
                  <a:tblGrid>
                    <a:gridCol w="1111081">
                      <a:extLst>
                        <a:ext uri="{9D8B030D-6E8A-4147-A177-3AD203B41FA5}">
                          <a16:colId xmlns:a16="http://schemas.microsoft.com/office/drawing/2014/main" val="2025850902"/>
                        </a:ext>
                      </a:extLst>
                    </a:gridCol>
                    <a:gridCol w="1111081">
                      <a:extLst>
                        <a:ext uri="{9D8B030D-6E8A-4147-A177-3AD203B41FA5}">
                          <a16:colId xmlns:a16="http://schemas.microsoft.com/office/drawing/2014/main" val="3835378951"/>
                        </a:ext>
                      </a:extLst>
                    </a:gridCol>
                    <a:gridCol w="1111081">
                      <a:extLst>
                        <a:ext uri="{9D8B030D-6E8A-4147-A177-3AD203B41FA5}">
                          <a16:colId xmlns:a16="http://schemas.microsoft.com/office/drawing/2014/main" val="276190345"/>
                        </a:ext>
                      </a:extLst>
                    </a:gridCol>
                    <a:gridCol w="1111081">
                      <a:extLst>
                        <a:ext uri="{9D8B030D-6E8A-4147-A177-3AD203B41FA5}">
                          <a16:colId xmlns:a16="http://schemas.microsoft.com/office/drawing/2014/main" val="1032866978"/>
                        </a:ext>
                      </a:extLst>
                    </a:gridCol>
                  </a:tblGrid>
                  <a:tr h="701040">
                    <a:tc>
                      <a:txBody>
                        <a:bodyPr/>
                        <a:lstStyle/>
                        <a:p>
                          <a:endParaRPr lang="ja-JP"/>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CDCDC"/>
                          </a:solidFill>
                          <a:prstDash val="solid"/>
                          <a:round/>
                          <a:headEnd type="none" w="med" len="med"/>
                          <a:tailEnd type="none" w="med" len="med"/>
                        </a:lnB>
                        <a:blipFill>
                          <a:blip r:embed="rId2"/>
                          <a:stretch>
                            <a:fillRect t="-870" r="-300000" b="-435652"/>
                          </a:stretch>
                        </a:blipFill>
                      </a:tcPr>
                    </a:tc>
                    <a:tc>
                      <a:txBody>
                        <a:bodyPr/>
                        <a:lstStyle/>
                        <a:p>
                          <a:endParaRPr lang="ja-JP"/>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CDCDC"/>
                          </a:solidFill>
                          <a:prstDash val="solid"/>
                          <a:round/>
                          <a:headEnd type="none" w="med" len="med"/>
                          <a:tailEnd type="none" w="med" len="med"/>
                        </a:lnB>
                        <a:blipFill>
                          <a:blip r:embed="rId2"/>
                          <a:stretch>
                            <a:fillRect l="-100549" t="-870" r="-201648" b="-435652"/>
                          </a:stretch>
                        </a:blipFill>
                      </a:tcPr>
                    </a:tc>
                    <a:tc>
                      <a:txBody>
                        <a:bodyPr/>
                        <a:lstStyle/>
                        <a:p>
                          <a:endParaRPr lang="ja-JP"/>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CDCDC"/>
                          </a:solidFill>
                          <a:prstDash val="solid"/>
                          <a:round/>
                          <a:headEnd type="none" w="med" len="med"/>
                          <a:tailEnd type="none" w="med" len="med"/>
                        </a:lnB>
                        <a:blipFill>
                          <a:blip r:embed="rId2"/>
                          <a:stretch>
                            <a:fillRect l="-199454" t="-870" r="-100546" b="-435652"/>
                          </a:stretch>
                        </a:blipFill>
                      </a:tcPr>
                    </a:tc>
                    <a:tc>
                      <a:txBody>
                        <a:bodyPr/>
                        <a:lstStyle/>
                        <a:p>
                          <a:pPr algn="l"/>
                          <a:r>
                            <a:rPr lang="en-US">
                              <a:effectLst/>
                            </a:rPr>
                            <a:t>Score($1000)(y)</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1526147946"/>
                      </a:ext>
                    </a:extLst>
                  </a:tr>
                  <a:tr h="426720">
                    <a:tc>
                      <a:txBody>
                        <a:bodyPr/>
                        <a:lstStyle/>
                        <a:p>
                          <a:r>
                            <a:rPr lang="en-US" altLang="ja-JP">
                              <a:effectLst/>
                            </a:rPr>
                            <a:t>70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85</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11</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73</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95995130"/>
                      </a:ext>
                    </a:extLst>
                  </a:tr>
                  <a:tr h="426720">
                    <a:tc>
                      <a:txBody>
                        <a:bodyPr/>
                        <a:lstStyle/>
                        <a:p>
                          <a:r>
                            <a:rPr lang="en-US" altLang="ja-JP">
                              <a:effectLst/>
                            </a:rPr>
                            <a:t>71</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89</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18</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82</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2385113701"/>
                      </a:ext>
                    </a:extLst>
                  </a:tr>
                  <a:tr h="426720">
                    <a:tc>
                      <a:txBody>
                        <a:bodyPr/>
                        <a:lstStyle/>
                        <a:p>
                          <a:r>
                            <a:rPr lang="en-US" altLang="ja-JP">
                              <a:effectLst/>
                            </a:rPr>
                            <a:t>50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dirty="0">
                              <a:effectLst/>
                            </a:rPr>
                            <a:t>80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20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72</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1702504180"/>
                      </a:ext>
                    </a:extLst>
                  </a:tr>
                  <a:tr h="426720">
                    <a:tc>
                      <a:txBody>
                        <a:bodyPr/>
                        <a:lstStyle/>
                        <a:p>
                          <a:r>
                            <a:rPr lang="en-US" altLang="ja-JP">
                              <a:effectLst/>
                            </a:rPr>
                            <a:t>99</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20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57</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3079260613"/>
                      </a:ext>
                    </a:extLst>
                  </a:tr>
                  <a:tr h="426720">
                    <a:tc>
                      <a:txBody>
                        <a:bodyPr/>
                        <a:lstStyle/>
                        <a:p>
                          <a:r>
                            <a:rPr lang="en-US" altLang="ja-JP">
                              <a:effectLst/>
                            </a:rPr>
                            <a:t>50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34</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3819931860"/>
                      </a:ext>
                    </a:extLst>
                  </a:tr>
                  <a:tr h="426720">
                    <a:tc>
                      <a:txBody>
                        <a:bodyPr/>
                        <a:lstStyle/>
                        <a:p>
                          <a:r>
                            <a:rPr lang="en-US" altLang="ja-JP">
                              <a:effectLst/>
                            </a:rPr>
                            <a:t>20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99</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58</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99093698"/>
                      </a:ext>
                    </a:extLst>
                  </a:tr>
                  <a:tr h="426720">
                    <a:tc>
                      <a:txBody>
                        <a:bodyPr/>
                        <a:lstStyle/>
                        <a:p>
                          <a:r>
                            <a:rPr lang="en-US" altLang="ja-JP">
                              <a:effectLst/>
                            </a:rPr>
                            <a:t>40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ja-JP">
                              <a:effectLst/>
                            </a:rPr>
                            <a:t>50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ja-JP">
                              <a:effectLst/>
                            </a:rPr>
                            <a:t>20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ja-JP" dirty="0">
                              <a:effectLst/>
                            </a:rPr>
                            <a:t>56</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68111574"/>
                      </a:ext>
                    </a:extLst>
                  </a:tr>
                </a:tbl>
              </a:graphicData>
            </a:graphic>
          </p:graphicFrame>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4F870BC-4F34-E2B1-58FA-8E10D6484E27}"/>
                  </a:ext>
                </a:extLst>
              </p:cNvPr>
              <p:cNvSpPr txBox="1"/>
              <p:nvPr/>
            </p:nvSpPr>
            <p:spPr>
              <a:xfrm>
                <a:off x="1097280" y="2281714"/>
                <a:ext cx="5499463" cy="369332"/>
              </a:xfrm>
              <a:prstGeom prst="rect">
                <a:avLst/>
              </a:prstGeom>
              <a:noFill/>
            </p:spPr>
            <p:txBody>
              <a:bodyPr wrap="square" rtlCol="0">
                <a:spAutoFit/>
              </a:bodyPr>
              <a:lstStyle/>
              <a:p>
                <a:pPr algn="just"/>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𝐻</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𝑋</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3</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𝑏</m:t>
                      </m:r>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14F870BC-4F34-E2B1-58FA-8E10D6484E27}"/>
                  </a:ext>
                </a:extLst>
              </p:cNvPr>
              <p:cNvSpPr txBox="1">
                <a:spLocks noRot="1" noChangeAspect="1" noMove="1" noResize="1" noEditPoints="1" noAdjustHandles="1" noChangeArrowheads="1" noChangeShapeType="1" noTextEdit="1"/>
              </p:cNvSpPr>
              <p:nvPr/>
            </p:nvSpPr>
            <p:spPr>
              <a:xfrm>
                <a:off x="1097280" y="2281714"/>
                <a:ext cx="5499463" cy="369332"/>
              </a:xfrm>
              <a:prstGeom prst="rect">
                <a:avLst/>
              </a:prstGeom>
              <a:blipFill>
                <a:blip r:embed="rId3"/>
                <a:stretch>
                  <a:fillRect/>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C8EF980B-4AB3-2A73-49D4-75925B399EA1}"/>
              </a:ext>
            </a:extLst>
          </p:cNvPr>
          <p:cNvPicPr>
            <a:picLocks noChangeAspect="1"/>
          </p:cNvPicPr>
          <p:nvPr/>
        </p:nvPicPr>
        <p:blipFill rotWithShape="1">
          <a:blip r:embed="rId4"/>
          <a:srcRect l="9973" t="19524" r="17273" b="41191"/>
          <a:stretch/>
        </p:blipFill>
        <p:spPr>
          <a:xfrm>
            <a:off x="1097280" y="2778646"/>
            <a:ext cx="4444324" cy="2694215"/>
          </a:xfrm>
          <a:prstGeom prst="rect">
            <a:avLst/>
          </a:prstGeom>
        </p:spPr>
      </p:pic>
      <p:pic>
        <p:nvPicPr>
          <p:cNvPr id="11" name="図 10">
            <a:extLst>
              <a:ext uri="{FF2B5EF4-FFF2-40B4-BE49-F238E27FC236}">
                <a16:creationId xmlns:a16="http://schemas.microsoft.com/office/drawing/2014/main" id="{48D2C7B7-AA26-9C78-2C33-3B53E5DABDC5}"/>
              </a:ext>
            </a:extLst>
          </p:cNvPr>
          <p:cNvPicPr>
            <a:picLocks noChangeAspect="1"/>
          </p:cNvPicPr>
          <p:nvPr/>
        </p:nvPicPr>
        <p:blipFill rotWithShape="1">
          <a:blip r:embed="rId5"/>
          <a:srcRect l="9973" t="69524" r="17273" b="16666"/>
          <a:stretch/>
        </p:blipFill>
        <p:spPr>
          <a:xfrm>
            <a:off x="1036633" y="5309575"/>
            <a:ext cx="4444324" cy="947058"/>
          </a:xfrm>
          <a:prstGeom prst="rect">
            <a:avLst/>
          </a:prstGeom>
        </p:spPr>
      </p:pic>
    </p:spTree>
    <p:extLst>
      <p:ext uri="{BB962C8B-B14F-4D97-AF65-F5344CB8AC3E}">
        <p14:creationId xmlns:p14="http://schemas.microsoft.com/office/powerpoint/2010/main" val="155938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C0D557-A34C-7C28-2369-9B119D62F36E}"/>
              </a:ext>
            </a:extLst>
          </p:cNvPr>
          <p:cNvSpPr>
            <a:spLocks noGrp="1"/>
          </p:cNvSpPr>
          <p:nvPr>
            <p:ph type="title"/>
          </p:nvPr>
        </p:nvSpPr>
        <p:spPr/>
        <p:txBody>
          <a:bodyPr/>
          <a:lstStyle/>
          <a:p>
            <a:r>
              <a:rPr kumimoji="1" lang="en-US" altLang="ja-JP" dirty="0"/>
              <a:t>Multi Logistic Regression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7527532-A400-1BD0-A0D0-725C783E20B4}"/>
                  </a:ext>
                </a:extLst>
              </p:cNvPr>
              <p:cNvSpPr>
                <a:spLocks noGrp="1"/>
              </p:cNvSpPr>
              <p:nvPr>
                <p:ph idx="1"/>
              </p:nvPr>
            </p:nvSpPr>
            <p:spPr/>
            <p:txBody>
              <a:bodyPr/>
              <a:lstStyle/>
              <a:p>
                <a:r>
                  <a:rPr kumimoji="1" lang="ja-JP" altLang="en-US" dirty="0"/>
                  <a:t>独立変数が二つだと想定した時、</a:t>
                </a:r>
                <a:endParaRPr kumimoji="1" lang="en-US" altLang="ja-JP" dirty="0"/>
              </a:p>
              <a:p>
                <a14:m>
                  <m:oMath xmlns:m="http://schemas.openxmlformats.org/officeDocument/2006/math">
                    <m:r>
                      <a:rPr kumimoji="1" lang="en-US" altLang="ja-JP" b="0" i="1" smtClean="0">
                        <a:latin typeface="Cambria Math" panose="02040503050406030204" pitchFamily="18" charset="0"/>
                      </a:rPr>
                      <m:t>𝐻</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𝑠𝑖𝑔𝑚𝑜𝑖𝑑</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oMath>
                </a14:m>
                <a:r>
                  <a:rPr kumimoji="1" lang="ja-JP" altLang="en-US" dirty="0"/>
                  <a:t> </a:t>
                </a:r>
                <a:r>
                  <a:rPr kumimoji="1" lang="en-US" altLang="ja-JP" dirty="0"/>
                  <a:t>, </a:t>
                </a:r>
                <a14:m>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B7527532-A400-1BD0-A0D0-725C783E20B4}"/>
                  </a:ext>
                </a:extLst>
              </p:cNvPr>
              <p:cNvSpPr>
                <a:spLocks noGrp="1" noRot="1" noChangeAspect="1" noMove="1" noResize="1" noEditPoints="1" noAdjustHandles="1" noChangeArrowheads="1" noChangeShapeType="1" noTextEdit="1"/>
              </p:cNvSpPr>
              <p:nvPr>
                <p:ph idx="1"/>
              </p:nvPr>
            </p:nvSpPr>
            <p:spPr>
              <a:blipFill>
                <a:blip r:embed="rId2"/>
                <a:stretch>
                  <a:fillRect l="-1455" t="-9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40816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1EF07B-DF1D-BEAC-32F5-38F56357AF4A}"/>
              </a:ext>
            </a:extLst>
          </p:cNvPr>
          <p:cNvSpPr>
            <a:spLocks noGrp="1"/>
          </p:cNvSpPr>
          <p:nvPr>
            <p:ph type="title"/>
          </p:nvPr>
        </p:nvSpPr>
        <p:spPr/>
        <p:txBody>
          <a:bodyPr/>
          <a:lstStyle/>
          <a:p>
            <a:r>
              <a:rPr lang="en-US" altLang="ja-JP" dirty="0"/>
              <a:t>w</a:t>
            </a:r>
            <a:r>
              <a:rPr kumimoji="1" lang="en-US" altLang="ja-JP" dirty="0"/>
              <a:t>ith </a:t>
            </a:r>
            <a:r>
              <a:rPr kumimoji="1" lang="en-US" altLang="ja-JP" dirty="0" err="1"/>
              <a:t>Keras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149D18A-62C4-8C21-C477-396D6ECDA038}"/>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lang="en-US" altLang="ja-JP" i="1">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2)  </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=1</m:t>
                    </m:r>
                  </m:oMath>
                </a14:m>
                <a:r>
                  <a:rPr kumimoji="1" lang="en-US" altLang="ja-JP" dirty="0"/>
                  <a:t>,</a:t>
                </a:r>
              </a:p>
              <a:p>
                <a14:m>
                  <m:oMath xmlns:m="http://schemas.openxmlformats.org/officeDocument/2006/math">
                    <m:r>
                      <m:rPr>
                        <m:sty m:val="p"/>
                      </m:rPr>
                      <a:rPr lang="en-US" altLang="ja-JP" b="0" i="0" smtClean="0">
                        <a:latin typeface="Cambria Math" panose="02040503050406030204" pitchFamily="18" charset="0"/>
                      </a:rPr>
                      <m:t>else</m:t>
                    </m:r>
                    <m:r>
                      <a:rPr lang="en-US" altLang="ja-JP" b="0" i="0"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𝑖𝑓</m:t>
                        </m:r>
                        <m:r>
                          <a:rPr lang="en-US" altLang="ja-JP" i="1">
                            <a:latin typeface="Cambria Math" panose="02040503050406030204" pitchFamily="18" charset="0"/>
                          </a:rPr>
                          <m:t>(</m:t>
                        </m:r>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b="0" i="1" smtClean="0">
                        <a:latin typeface="Cambria Math" panose="02040503050406030204" pitchFamily="18" charset="0"/>
                      </a:rPr>
                      <m:t>&lt;</m:t>
                    </m:r>
                    <m:r>
                      <a:rPr lang="en-US" altLang="ja-JP" i="1">
                        <a:latin typeface="Cambria Math" panose="02040503050406030204" pitchFamily="18" charset="0"/>
                      </a:rPr>
                      <m:t>2)  </m:t>
                    </m:r>
                    <m:r>
                      <a:rPr lang="en-US" altLang="ja-JP" i="1">
                        <a:latin typeface="Cambria Math" panose="02040503050406030204" pitchFamily="18" charset="0"/>
                      </a:rPr>
                      <m:t>𝑦</m:t>
                    </m:r>
                    <m:r>
                      <a:rPr lang="en-US" altLang="ja-JP" i="1">
                        <a:latin typeface="Cambria Math" panose="02040503050406030204" pitchFamily="18" charset="0"/>
                      </a:rPr>
                      <m:t>=0</m:t>
                    </m:r>
                  </m:oMath>
                </a14:m>
                <a:endParaRPr lang="en-US" altLang="ja-JP" b="0" dirty="0"/>
              </a:p>
              <a:p>
                <a:endParaRPr kumimoji="1" lang="en-US" altLang="ja-JP" dirty="0"/>
              </a:p>
              <a:p>
                <a:r>
                  <a:rPr kumimoji="1" lang="es-ES" altLang="ja-JP" dirty="0"/>
                  <a:t>X = [[0, 0], [0, 1], [1, 0],</a:t>
                </a:r>
              </a:p>
              <a:p>
                <a:r>
                  <a:rPr lang="es-ES" altLang="ja-JP" dirty="0"/>
                  <a:t>        </a:t>
                </a:r>
                <a:r>
                  <a:rPr kumimoji="1" lang="es-ES" altLang="ja-JP" dirty="0"/>
                  <a:t>[0, 2], [1, 1], [2, 0]]</a:t>
                </a:r>
              </a:p>
              <a:p>
                <a:r>
                  <a:rPr kumimoji="1" lang="es-ES" altLang="ja-JP" dirty="0"/>
                  <a:t>y = [0, 0, 0, 1, 1, 1]</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D149D18A-62C4-8C21-C477-396D6ECDA038}"/>
                  </a:ext>
                </a:extLst>
              </p:cNvPr>
              <p:cNvSpPr>
                <a:spLocks noGrp="1" noRot="1" noChangeAspect="1" noMove="1" noResize="1" noEditPoints="1" noAdjustHandles="1" noChangeArrowheads="1" noChangeShapeType="1" noTextEdit="1"/>
              </p:cNvSpPr>
              <p:nvPr>
                <p:ph idx="1"/>
              </p:nvPr>
            </p:nvSpPr>
            <p:spPr>
              <a:blipFill>
                <a:blip r:embed="rId2"/>
                <a:stretch>
                  <a:fillRect l="-1455" t="-972"/>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CE90D5EC-273A-349B-5DEC-8F7CF96B3554}"/>
              </a:ext>
            </a:extLst>
          </p:cNvPr>
          <p:cNvPicPr>
            <a:picLocks noChangeAspect="1"/>
          </p:cNvPicPr>
          <p:nvPr/>
        </p:nvPicPr>
        <p:blipFill rotWithShape="1">
          <a:blip r:embed="rId3"/>
          <a:srcRect l="10457" t="30741" r="14325" b="4179"/>
          <a:stretch/>
        </p:blipFill>
        <p:spPr>
          <a:xfrm>
            <a:off x="6560820" y="1915696"/>
            <a:ext cx="4594860" cy="4463197"/>
          </a:xfrm>
          <a:prstGeom prst="rect">
            <a:avLst/>
          </a:prstGeom>
        </p:spPr>
      </p:pic>
    </p:spTree>
    <p:extLst>
      <p:ext uri="{BB962C8B-B14F-4D97-AF65-F5344CB8AC3E}">
        <p14:creationId xmlns:p14="http://schemas.microsoft.com/office/powerpoint/2010/main" val="2465013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77EEBF-DE43-9E4D-EE22-C80E6B40229E}"/>
              </a:ext>
            </a:extLst>
          </p:cNvPr>
          <p:cNvSpPr>
            <a:spLocks noGrp="1"/>
          </p:cNvSpPr>
          <p:nvPr>
            <p:ph type="title"/>
          </p:nvPr>
        </p:nvSpPr>
        <p:spPr/>
        <p:txBody>
          <a:bodyPr/>
          <a:lstStyle/>
          <a:p>
            <a:r>
              <a:rPr kumimoji="1" lang="ja-JP" altLang="en-US" dirty="0"/>
              <a:t>研究テーマ </a:t>
            </a:r>
            <a:r>
              <a:rPr kumimoji="1" lang="en-US" altLang="ja-JP" dirty="0"/>
              <a:t>: </a:t>
            </a:r>
            <a:br>
              <a:rPr kumimoji="1" lang="en-US" altLang="ja-JP" dirty="0"/>
            </a:br>
            <a:r>
              <a:rPr kumimoji="1" lang="en-US" altLang="ja-JP" dirty="0"/>
              <a:t>Emotion Detection from Text</a:t>
            </a:r>
            <a:endParaRPr kumimoji="1" lang="ja-JP" altLang="en-US" dirty="0"/>
          </a:p>
        </p:txBody>
      </p:sp>
      <p:pic>
        <p:nvPicPr>
          <p:cNvPr id="5" name="コンテンツ プレースホルダー 4">
            <a:extLst>
              <a:ext uri="{FF2B5EF4-FFF2-40B4-BE49-F238E27FC236}">
                <a16:creationId xmlns:a16="http://schemas.microsoft.com/office/drawing/2014/main" id="{9F7A857B-86F7-1953-6803-758BAABDA1A5}"/>
              </a:ext>
            </a:extLst>
          </p:cNvPr>
          <p:cNvPicPr>
            <a:picLocks noGrp="1" noChangeAspect="1"/>
          </p:cNvPicPr>
          <p:nvPr>
            <p:ph idx="1"/>
          </p:nvPr>
        </p:nvPicPr>
        <p:blipFill rotWithShape="1">
          <a:blip r:embed="rId2"/>
          <a:srcRect t="22003" r="30416"/>
          <a:stretch/>
        </p:blipFill>
        <p:spPr>
          <a:xfrm>
            <a:off x="1097280" y="2340190"/>
            <a:ext cx="5479557" cy="3454889"/>
          </a:xfrm>
        </p:spPr>
      </p:pic>
      <p:pic>
        <p:nvPicPr>
          <p:cNvPr id="7" name="図 6">
            <a:extLst>
              <a:ext uri="{FF2B5EF4-FFF2-40B4-BE49-F238E27FC236}">
                <a16:creationId xmlns:a16="http://schemas.microsoft.com/office/drawing/2014/main" id="{297EC579-BE7E-F073-D597-C3A1A5E08E02}"/>
              </a:ext>
            </a:extLst>
          </p:cNvPr>
          <p:cNvPicPr>
            <a:picLocks noChangeAspect="1"/>
          </p:cNvPicPr>
          <p:nvPr/>
        </p:nvPicPr>
        <p:blipFill rotWithShape="1">
          <a:blip r:embed="rId3"/>
          <a:srcRect l="52054" t="37695" r="17946" b="38333"/>
          <a:stretch/>
        </p:blipFill>
        <p:spPr>
          <a:xfrm>
            <a:off x="7857309" y="2585093"/>
            <a:ext cx="3298371" cy="2965082"/>
          </a:xfrm>
          <a:prstGeom prst="rect">
            <a:avLst/>
          </a:prstGeom>
        </p:spPr>
      </p:pic>
    </p:spTree>
    <p:extLst>
      <p:ext uri="{BB962C8B-B14F-4D97-AF65-F5344CB8AC3E}">
        <p14:creationId xmlns:p14="http://schemas.microsoft.com/office/powerpoint/2010/main" val="146949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115E6B-9F24-1278-C712-18EA6CE58A28}"/>
              </a:ext>
            </a:extLst>
          </p:cNvPr>
          <p:cNvSpPr>
            <a:spLocks noGrp="1"/>
          </p:cNvSpPr>
          <p:nvPr>
            <p:ph type="title"/>
          </p:nvPr>
        </p:nvSpPr>
        <p:spPr/>
        <p:txBody>
          <a:bodyPr/>
          <a:lstStyle/>
          <a:p>
            <a:r>
              <a:rPr kumimoji="1" lang="ja-JP" altLang="en-US" dirty="0"/>
              <a:t>自動微分を用いた</a:t>
            </a:r>
            <a:br>
              <a:rPr kumimoji="1" lang="ja-JP" altLang="en-US" dirty="0"/>
            </a:br>
            <a:r>
              <a:rPr kumimoji="1" lang="en-US" altLang="ja-JP" dirty="0"/>
              <a:t>Linear Regression(</a:t>
            </a:r>
            <a:r>
              <a:rPr kumimoji="1" lang="ja-JP" altLang="en-US" dirty="0"/>
              <a:t>線形回帰</a:t>
            </a:r>
            <a:r>
              <a:rPr kumimoji="1" lang="en-US" altLang="ja-JP" dirty="0"/>
              <a:t>)</a:t>
            </a:r>
            <a:endParaRPr kumimoji="1" lang="ja-JP" altLang="en-US" dirty="0"/>
          </a:p>
        </p:txBody>
      </p:sp>
      <p:pic>
        <p:nvPicPr>
          <p:cNvPr id="4" name="図 3">
            <a:extLst>
              <a:ext uri="{FF2B5EF4-FFF2-40B4-BE49-F238E27FC236}">
                <a16:creationId xmlns:a16="http://schemas.microsoft.com/office/drawing/2014/main" id="{38A73214-8042-86B9-F2B4-F26DAA215125}"/>
              </a:ext>
            </a:extLst>
          </p:cNvPr>
          <p:cNvPicPr>
            <a:picLocks noChangeAspect="1"/>
          </p:cNvPicPr>
          <p:nvPr/>
        </p:nvPicPr>
        <p:blipFill rotWithShape="1">
          <a:blip r:embed="rId2"/>
          <a:srcRect l="9336" t="18333" r="14164" b="46334"/>
          <a:stretch/>
        </p:blipFill>
        <p:spPr>
          <a:xfrm>
            <a:off x="913795" y="2217420"/>
            <a:ext cx="4663440" cy="2423160"/>
          </a:xfrm>
          <a:prstGeom prst="rect">
            <a:avLst/>
          </a:prstGeom>
        </p:spPr>
      </p:pic>
      <p:pic>
        <p:nvPicPr>
          <p:cNvPr id="5" name="図 4">
            <a:extLst>
              <a:ext uri="{FF2B5EF4-FFF2-40B4-BE49-F238E27FC236}">
                <a16:creationId xmlns:a16="http://schemas.microsoft.com/office/drawing/2014/main" id="{D21A71C4-ED43-D234-618B-F29F295B6F41}"/>
              </a:ext>
            </a:extLst>
          </p:cNvPr>
          <p:cNvPicPr>
            <a:picLocks noChangeAspect="1"/>
          </p:cNvPicPr>
          <p:nvPr/>
        </p:nvPicPr>
        <p:blipFill rotWithShape="1">
          <a:blip r:embed="rId3"/>
          <a:srcRect l="10259" t="24828" r="13241" b="5977"/>
          <a:stretch/>
        </p:blipFill>
        <p:spPr>
          <a:xfrm>
            <a:off x="6614767" y="1866900"/>
            <a:ext cx="4663440" cy="4745421"/>
          </a:xfrm>
          <a:prstGeom prst="rect">
            <a:avLst/>
          </a:prstGeom>
        </p:spPr>
      </p:pic>
      <p:sp>
        <p:nvSpPr>
          <p:cNvPr id="6" name="テキスト ボックス 5">
            <a:extLst>
              <a:ext uri="{FF2B5EF4-FFF2-40B4-BE49-F238E27FC236}">
                <a16:creationId xmlns:a16="http://schemas.microsoft.com/office/drawing/2014/main" id="{480C226E-9E49-AA5F-C41A-9CCC76EB433D}"/>
              </a:ext>
            </a:extLst>
          </p:cNvPr>
          <p:cNvSpPr txBox="1"/>
          <p:nvPr/>
        </p:nvSpPr>
        <p:spPr>
          <a:xfrm>
            <a:off x="913795" y="5127171"/>
            <a:ext cx="4663439" cy="646331"/>
          </a:xfrm>
          <a:prstGeom prst="rect">
            <a:avLst/>
          </a:prstGeom>
          <a:noFill/>
        </p:spPr>
        <p:txBody>
          <a:bodyPr wrap="square" rtlCol="0">
            <a:spAutoFit/>
          </a:bodyPr>
          <a:lstStyle/>
          <a:p>
            <a:r>
              <a:rPr kumimoji="1" lang="en-US" altLang="ja-JP" dirty="0" err="1"/>
              <a:t>tf.GradientTape</a:t>
            </a:r>
            <a:endParaRPr kumimoji="1" lang="en-US" altLang="ja-JP" dirty="0"/>
          </a:p>
          <a:p>
            <a:r>
              <a:rPr kumimoji="1" lang="en-US" altLang="ja-JP" dirty="0"/>
              <a:t>Reverse mode differentiation</a:t>
            </a:r>
          </a:p>
        </p:txBody>
      </p:sp>
    </p:spTree>
    <p:extLst>
      <p:ext uri="{BB962C8B-B14F-4D97-AF65-F5344CB8AC3E}">
        <p14:creationId xmlns:p14="http://schemas.microsoft.com/office/powerpoint/2010/main" val="383937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2CEE3-7810-E0D0-E2CD-73CC9320145B}"/>
              </a:ext>
            </a:extLst>
          </p:cNvPr>
          <p:cNvSpPr>
            <a:spLocks noGrp="1"/>
          </p:cNvSpPr>
          <p:nvPr>
            <p:ph type="title"/>
          </p:nvPr>
        </p:nvSpPr>
        <p:spPr/>
        <p:txBody>
          <a:bodyPr/>
          <a:lstStyle/>
          <a:p>
            <a:r>
              <a:rPr kumimoji="1" lang="en-US" altLang="ja-JP" dirty="0" err="1"/>
              <a:t>Keras</a:t>
            </a:r>
            <a:endParaRPr kumimoji="1" lang="ja-JP" altLang="en-US" dirty="0"/>
          </a:p>
        </p:txBody>
      </p:sp>
      <p:pic>
        <p:nvPicPr>
          <p:cNvPr id="5" name="図 4">
            <a:extLst>
              <a:ext uri="{FF2B5EF4-FFF2-40B4-BE49-F238E27FC236}">
                <a16:creationId xmlns:a16="http://schemas.microsoft.com/office/drawing/2014/main" id="{6B78DF0D-81DF-218B-6333-16D6C79F1FC6}"/>
              </a:ext>
            </a:extLst>
          </p:cNvPr>
          <p:cNvPicPr>
            <a:picLocks noChangeAspect="1"/>
          </p:cNvPicPr>
          <p:nvPr/>
        </p:nvPicPr>
        <p:blipFill rotWithShape="1">
          <a:blip r:embed="rId2"/>
          <a:srcRect l="8507" t="19999" r="12709" b="18597"/>
          <a:stretch/>
        </p:blipFill>
        <p:spPr>
          <a:xfrm>
            <a:off x="914398" y="2117558"/>
            <a:ext cx="4812633" cy="4211053"/>
          </a:xfrm>
          <a:prstGeom prst="rect">
            <a:avLst/>
          </a:prstGeom>
        </p:spPr>
      </p:pic>
      <p:pic>
        <p:nvPicPr>
          <p:cNvPr id="7" name="図 6">
            <a:extLst>
              <a:ext uri="{FF2B5EF4-FFF2-40B4-BE49-F238E27FC236}">
                <a16:creationId xmlns:a16="http://schemas.microsoft.com/office/drawing/2014/main" id="{3F7D9457-C6CF-A9FD-9FBC-8691C511B540}"/>
              </a:ext>
            </a:extLst>
          </p:cNvPr>
          <p:cNvPicPr>
            <a:picLocks noChangeAspect="1"/>
          </p:cNvPicPr>
          <p:nvPr/>
        </p:nvPicPr>
        <p:blipFill rotWithShape="1">
          <a:blip r:embed="rId3"/>
          <a:srcRect l="10372" t="35789" r="10845" b="16492"/>
          <a:stretch/>
        </p:blipFill>
        <p:spPr>
          <a:xfrm>
            <a:off x="6464971" y="2586789"/>
            <a:ext cx="4812633" cy="3272590"/>
          </a:xfrm>
          <a:prstGeom prst="rect">
            <a:avLst/>
          </a:prstGeom>
        </p:spPr>
      </p:pic>
    </p:spTree>
    <p:extLst>
      <p:ext uri="{BB962C8B-B14F-4D97-AF65-F5344CB8AC3E}">
        <p14:creationId xmlns:p14="http://schemas.microsoft.com/office/powerpoint/2010/main" val="103849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2FF909-E695-02F9-1FB9-517CAEACD4D5}"/>
              </a:ext>
            </a:extLst>
          </p:cNvPr>
          <p:cNvSpPr>
            <a:spLocks noGrp="1"/>
          </p:cNvSpPr>
          <p:nvPr>
            <p:ph type="title"/>
          </p:nvPr>
        </p:nvSpPr>
        <p:spPr/>
        <p:txBody>
          <a:bodyPr/>
          <a:lstStyle/>
          <a:p>
            <a:r>
              <a:rPr kumimoji="1" lang="en-US" altLang="ja-JP" dirty="0"/>
              <a:t>Logistic Regression</a:t>
            </a:r>
            <a:endParaRPr kumimoji="1" lang="ja-JP" altLang="en-US" dirty="0"/>
          </a:p>
        </p:txBody>
      </p:sp>
      <p:sp>
        <p:nvSpPr>
          <p:cNvPr id="3" name="コンテンツ プレースホルダー 2">
            <a:extLst>
              <a:ext uri="{FF2B5EF4-FFF2-40B4-BE49-F238E27FC236}">
                <a16:creationId xmlns:a16="http://schemas.microsoft.com/office/drawing/2014/main" id="{FADABFF6-E341-D6EE-B43F-1B6EF94F58CB}"/>
              </a:ext>
            </a:extLst>
          </p:cNvPr>
          <p:cNvSpPr>
            <a:spLocks noGrp="1"/>
          </p:cNvSpPr>
          <p:nvPr>
            <p:ph idx="1"/>
          </p:nvPr>
        </p:nvSpPr>
        <p:spPr/>
        <p:txBody>
          <a:bodyPr/>
          <a:lstStyle/>
          <a:p>
            <a:r>
              <a:rPr lang="ja-JP" altLang="en-US" dirty="0"/>
              <a:t>両者択一問題</a:t>
            </a:r>
            <a:r>
              <a:rPr lang="en-US" altLang="ja-JP" dirty="0"/>
              <a:t>(Binary</a:t>
            </a:r>
            <a:r>
              <a:rPr lang="ko-KR" altLang="en-US" dirty="0"/>
              <a:t> </a:t>
            </a:r>
            <a:r>
              <a:rPr lang="en-US" altLang="ko-KR" dirty="0"/>
              <a:t>Classification)</a:t>
            </a:r>
            <a:r>
              <a:rPr lang="ja-JP" altLang="en-US" dirty="0"/>
              <a:t>を解くための代表的なアルゴリズムの一つ。</a:t>
            </a:r>
            <a:endParaRPr lang="en-US" altLang="ja-JP" dirty="0"/>
          </a:p>
          <a:p>
            <a:r>
              <a:rPr kumimoji="1" lang="ja-JP" altLang="en-US" dirty="0"/>
              <a:t>両者択一問題では、直線の表現方</a:t>
            </a:r>
            <a:r>
              <a:rPr kumimoji="1" lang="en-US" altLang="ja-JP" dirty="0"/>
              <a:t>(Linear Regression)</a:t>
            </a:r>
            <a:r>
              <a:rPr kumimoji="1" lang="ja-JP" altLang="en-US" dirty="0"/>
              <a:t>は適してない。</a:t>
            </a:r>
            <a:endParaRPr kumimoji="1" lang="en-US" altLang="ja-JP" dirty="0"/>
          </a:p>
          <a:p>
            <a:r>
              <a:rPr lang="ja-JP" altLang="en-US" dirty="0"/>
              <a:t>一定値　以上と以下を分類する関数は</a:t>
            </a:r>
            <a:r>
              <a:rPr lang="en-US" altLang="ja-JP" dirty="0"/>
              <a:t>S</a:t>
            </a:r>
            <a:r>
              <a:rPr lang="ja-JP" altLang="en-US" dirty="0"/>
              <a:t>字のような形になる。</a:t>
            </a:r>
            <a:endParaRPr lang="en-US" altLang="ja-JP" dirty="0"/>
          </a:p>
          <a:p>
            <a:r>
              <a:rPr kumimoji="1" lang="en-US" altLang="ja-JP" dirty="0"/>
              <a:t>(</a:t>
            </a:r>
            <a:r>
              <a:rPr kumimoji="1" lang="ja-JP" altLang="en-US" dirty="0"/>
              <a:t>直線関数を使用すれば、分類ができなくなる</a:t>
            </a:r>
            <a:r>
              <a:rPr lang="en-US" altLang="ja-JP" dirty="0"/>
              <a:t>)</a:t>
            </a:r>
          </a:p>
          <a:p>
            <a:r>
              <a:rPr lang="ja-JP" altLang="en-US" dirty="0"/>
              <a:t>結果値が二択しかないので、０か１で表現した時、</a:t>
            </a:r>
            <a:endParaRPr lang="en-US" altLang="ja-JP" dirty="0"/>
          </a:p>
          <a:p>
            <a:r>
              <a:rPr kumimoji="1" lang="ja-JP" altLang="en-US" dirty="0"/>
              <a:t>予測値は</a:t>
            </a:r>
            <a:r>
              <a:rPr kumimoji="1" lang="en-US" altLang="ja-JP" dirty="0"/>
              <a:t>0</a:t>
            </a:r>
            <a:r>
              <a:rPr kumimoji="1" lang="ja-JP" altLang="en-US" dirty="0"/>
              <a:t>と</a:t>
            </a:r>
            <a:r>
              <a:rPr kumimoji="1" lang="en-US" altLang="ja-JP" dirty="0"/>
              <a:t>1</a:t>
            </a:r>
            <a:r>
              <a:rPr kumimoji="1" lang="ja-JP" altLang="en-US" dirty="0"/>
              <a:t>の間の値を持つようにし、どっちらかの近い値方に予測したと判断する。</a:t>
            </a:r>
            <a:endParaRPr kumimoji="1" lang="en-US" altLang="ja-JP" dirty="0"/>
          </a:p>
          <a:p>
            <a:r>
              <a:rPr kumimoji="1" lang="en-US" altLang="ja-JP" dirty="0"/>
              <a:t>(</a:t>
            </a:r>
            <a:r>
              <a:rPr kumimoji="1" lang="ja-JP" altLang="en-US" dirty="0"/>
              <a:t>直線関数の場合</a:t>
            </a:r>
            <a:r>
              <a:rPr kumimoji="1" lang="en-US" altLang="ja-JP" dirty="0"/>
              <a:t>y</a:t>
            </a:r>
            <a:r>
              <a:rPr kumimoji="1" lang="ja-JP" altLang="en-US" dirty="0"/>
              <a:t>の値が無限小から無限大になる</a:t>
            </a:r>
            <a:r>
              <a:rPr kumimoji="1" lang="en-US" altLang="ja-JP" dirty="0"/>
              <a:t>)</a:t>
            </a:r>
          </a:p>
        </p:txBody>
      </p:sp>
      <p:graphicFrame>
        <p:nvGraphicFramePr>
          <p:cNvPr id="7" name="グラフ 6">
            <a:extLst>
              <a:ext uri="{FF2B5EF4-FFF2-40B4-BE49-F238E27FC236}">
                <a16:creationId xmlns:a16="http://schemas.microsoft.com/office/drawing/2014/main" id="{A6C8DC04-0E1E-F0F1-BF3C-FB6E19EA00D7}"/>
              </a:ext>
            </a:extLst>
          </p:cNvPr>
          <p:cNvGraphicFramePr/>
          <p:nvPr>
            <p:extLst>
              <p:ext uri="{D42A27DB-BD31-4B8C-83A1-F6EECF244321}">
                <p14:modId xmlns:p14="http://schemas.microsoft.com/office/powerpoint/2010/main" val="1707445831"/>
              </p:ext>
            </p:extLst>
          </p:nvPr>
        </p:nvGraphicFramePr>
        <p:xfrm>
          <a:off x="8514807" y="2530929"/>
          <a:ext cx="2057399" cy="2171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245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5F7871-7E1B-BC28-8D49-C8137E90E309}"/>
              </a:ext>
            </a:extLst>
          </p:cNvPr>
          <p:cNvSpPr>
            <a:spLocks noGrp="1"/>
          </p:cNvSpPr>
          <p:nvPr>
            <p:ph type="title"/>
          </p:nvPr>
        </p:nvSpPr>
        <p:spPr/>
        <p:txBody>
          <a:bodyPr/>
          <a:lstStyle/>
          <a:p>
            <a:r>
              <a:rPr kumimoji="1" lang="en-US" altLang="ja-JP" dirty="0"/>
              <a:t>Sigmoid function (</a:t>
            </a:r>
            <a:r>
              <a:rPr kumimoji="1" lang="el-GR" altLang="ja-JP" dirty="0"/>
              <a:t>σ</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523C327-676C-CBB6-E0F5-B155F0C558C7}"/>
                  </a:ext>
                </a:extLst>
              </p:cNvPr>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𝐻</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1+</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sup>
                        </m:sSup>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𝑠𝑖𝑔𝑚𝑜𝑖𝑑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𝑤𝑥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e>
                    </m:d>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a14:m>
                <a:r>
                  <a:rPr kumimoji="1" lang="ja-JP" altLang="en-US" dirty="0"/>
                  <a:t>   </a:t>
                </a:r>
                <a:r>
                  <a:rPr kumimoji="1" lang="en-US" altLang="ja-JP" dirty="0"/>
                  <a:t>(w: weight, b: bias)</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523C327-676C-CBB6-E0F5-B155F0C558C7}"/>
                  </a:ext>
                </a:extLst>
              </p:cNvPr>
              <p:cNvSpPr>
                <a:spLocks noGrp="1" noRot="1" noChangeAspect="1" noMove="1" noResize="1" noEditPoints="1" noAdjustHandles="1" noChangeArrowheads="1" noChangeShapeType="1" noTextEdit="1"/>
              </p:cNvSpPr>
              <p:nvPr>
                <p:ph idx="1"/>
              </p:nvPr>
            </p:nvSpPr>
            <p:spPr>
              <a:blipFill>
                <a:blip r:embed="rId2"/>
                <a:stretch>
                  <a:fillRect l="-1455"/>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FEBFAE69-8CB5-8677-F260-9995F1F9D948}"/>
              </a:ext>
            </a:extLst>
          </p:cNvPr>
          <p:cNvPicPr>
            <a:picLocks noChangeAspect="1"/>
          </p:cNvPicPr>
          <p:nvPr/>
        </p:nvPicPr>
        <p:blipFill rotWithShape="1">
          <a:blip r:embed="rId3"/>
          <a:srcRect l="17568" t="34737" r="22163" b="25614"/>
          <a:stretch/>
        </p:blipFill>
        <p:spPr>
          <a:xfrm>
            <a:off x="1540042" y="3272589"/>
            <a:ext cx="3681663" cy="2719137"/>
          </a:xfrm>
          <a:prstGeom prst="rect">
            <a:avLst/>
          </a:prstGeom>
        </p:spPr>
      </p:pic>
      <p:pic>
        <p:nvPicPr>
          <p:cNvPr id="11" name="図 10">
            <a:extLst>
              <a:ext uri="{FF2B5EF4-FFF2-40B4-BE49-F238E27FC236}">
                <a16:creationId xmlns:a16="http://schemas.microsoft.com/office/drawing/2014/main" id="{27F078AE-B921-88DA-7FDA-5EB5F92BA0DD}"/>
              </a:ext>
            </a:extLst>
          </p:cNvPr>
          <p:cNvPicPr>
            <a:picLocks noChangeAspect="1"/>
          </p:cNvPicPr>
          <p:nvPr/>
        </p:nvPicPr>
        <p:blipFill rotWithShape="1">
          <a:blip r:embed="rId4"/>
          <a:srcRect l="19440" t="42858" r="20292" b="17493"/>
          <a:stretch/>
        </p:blipFill>
        <p:spPr>
          <a:xfrm>
            <a:off x="6970295" y="3272589"/>
            <a:ext cx="3681663" cy="2719138"/>
          </a:xfrm>
          <a:prstGeom prst="rect">
            <a:avLst/>
          </a:prstGeom>
        </p:spPr>
      </p:pic>
    </p:spTree>
    <p:extLst>
      <p:ext uri="{BB962C8B-B14F-4D97-AF65-F5344CB8AC3E}">
        <p14:creationId xmlns:p14="http://schemas.microsoft.com/office/powerpoint/2010/main" val="263515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A2FB85-EE73-74F7-6221-75BE63A68E86}"/>
              </a:ext>
            </a:extLst>
          </p:cNvPr>
          <p:cNvSpPr>
            <a:spLocks noGrp="1"/>
          </p:cNvSpPr>
          <p:nvPr>
            <p:ph type="title"/>
          </p:nvPr>
        </p:nvSpPr>
        <p:spPr/>
        <p:txBody>
          <a:bodyPr/>
          <a:lstStyle/>
          <a:p>
            <a:r>
              <a:rPr lang="en-US" altLang="ja-JP" dirty="0"/>
              <a:t>Cost Function: Cross Entropy</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0D04877-A92F-E031-53E8-E860EB626AC6}"/>
                  </a:ext>
                </a:extLst>
              </p:cNvPr>
              <p:cNvSpPr>
                <a:spLocks noGrp="1"/>
              </p:cNvSpPr>
              <p:nvPr>
                <p:ph idx="1"/>
              </p:nvPr>
            </p:nvSpPr>
            <p:spPr/>
            <p:txBody>
              <a:bodyPr>
                <a:normAutofit fontScale="85000" lnSpcReduction="20000"/>
              </a:bodyPr>
              <a:lstStyle/>
              <a:p>
                <a:r>
                  <a:rPr kumimoji="1" lang="en-US" altLang="ja-JP" dirty="0"/>
                  <a:t>MSE</a:t>
                </a:r>
                <a:r>
                  <a:rPr kumimoji="1" lang="ja-JP" altLang="en-US" dirty="0"/>
                  <a:t>だと</a:t>
                </a:r>
                <a:r>
                  <a:rPr lang="en-US" altLang="ja-JP" dirty="0"/>
                  <a:t>Local</a:t>
                </a:r>
                <a:r>
                  <a:rPr lang="ko-KR" altLang="en-US" dirty="0"/>
                  <a:t> </a:t>
                </a:r>
                <a:r>
                  <a:rPr lang="en-US" altLang="ko-KR" dirty="0"/>
                  <a:t>Minimum</a:t>
                </a:r>
                <a:r>
                  <a:rPr lang="ja-JP" altLang="en-US" dirty="0"/>
                  <a:t>に嵌ってしまう。</a:t>
                </a:r>
                <a:endParaRPr lang="en-US" altLang="ja-JP" dirty="0"/>
              </a:p>
              <a:p>
                <a:endParaRPr kumimoji="1" lang="en-US" altLang="ja-JP" dirty="0"/>
              </a:p>
              <a:p>
                <a:r>
                  <a:rPr lang="en-US" altLang="ja-JP" dirty="0"/>
                  <a:t>Sigmoid</a:t>
                </a:r>
                <a:r>
                  <a:rPr lang="ja-JP" altLang="en-US" dirty="0"/>
                  <a:t>関数は実際値が</a:t>
                </a:r>
                <a:r>
                  <a:rPr lang="en-US" altLang="ja-JP" dirty="0"/>
                  <a:t>0</a:t>
                </a:r>
                <a:r>
                  <a:rPr lang="ja-JP" altLang="en-US" dirty="0"/>
                  <a:t>の時、予測値</a:t>
                </a:r>
                <a:r>
                  <a:rPr lang="en-US" altLang="ja-JP" dirty="0"/>
                  <a:t>y</a:t>
                </a:r>
                <a:r>
                  <a:rPr lang="ja-JP" altLang="en-US" dirty="0"/>
                  <a:t>が</a:t>
                </a:r>
                <a:r>
                  <a:rPr lang="en-US" altLang="ja-JP" dirty="0"/>
                  <a:t>1</a:t>
                </a:r>
                <a:r>
                  <a:rPr lang="ja-JP" altLang="en-US" dirty="0"/>
                  <a:t>に近くなるほど、</a:t>
                </a:r>
                <a:endParaRPr lang="en-US" altLang="ja-JP" dirty="0"/>
              </a:p>
              <a:p>
                <a:r>
                  <a:rPr lang="ja-JP" altLang="en-US" dirty="0"/>
                  <a:t>実際値が</a:t>
                </a:r>
                <a:r>
                  <a:rPr lang="en-US" altLang="ja-JP" dirty="0"/>
                  <a:t>1</a:t>
                </a:r>
                <a:r>
                  <a:rPr lang="ja-JP" altLang="en-US" dirty="0"/>
                  <a:t>の時、</a:t>
                </a:r>
                <a:r>
                  <a:rPr lang="en-US" altLang="ja-JP" dirty="0"/>
                  <a:t>y</a:t>
                </a:r>
                <a:r>
                  <a:rPr lang="ja-JP" altLang="en-US" dirty="0"/>
                  <a:t>の値が</a:t>
                </a:r>
                <a:r>
                  <a:rPr lang="en-US" altLang="ja-JP" dirty="0"/>
                  <a:t>0</a:t>
                </a:r>
                <a:r>
                  <a:rPr lang="ja-JP" altLang="en-US" dirty="0"/>
                  <a:t>になるほど誤差が大きくなる。</a:t>
                </a:r>
                <a:endParaRPr lang="en-US" altLang="ja-JP" dirty="0"/>
              </a:p>
              <a:p>
                <a:r>
                  <a:rPr lang="en-US" altLang="ja-JP" dirty="0"/>
                  <a:t>if y=1 : </a:t>
                </a:r>
                <a14:m>
                  <m:oMath xmlns:m="http://schemas.openxmlformats.org/officeDocument/2006/math">
                    <m:r>
                      <a:rPr lang="en-US" altLang="ja-JP" b="0" i="1" smtClean="0">
                        <a:latin typeface="Cambria Math" panose="02040503050406030204" pitchFamily="18" charset="0"/>
                      </a:rPr>
                      <m:t>𝑐𝑜𝑠𝑡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𝐻</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log</m:t>
                    </m:r>
                    <m:r>
                      <a:rPr lang="en-US" altLang="ja-JP" b="0" i="1" smtClean="0">
                        <a:latin typeface="Cambria Math" panose="02040503050406030204" pitchFamily="18" charset="0"/>
                      </a:rPr>
                      <m:t>⁡(</m:t>
                    </m:r>
                    <m:r>
                      <a:rPr lang="en-US" altLang="ja-JP" b="0" i="1" smtClean="0">
                        <a:latin typeface="Cambria Math" panose="02040503050406030204" pitchFamily="18" charset="0"/>
                      </a:rPr>
                      <m:t>𝐻</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oMath>
                </a14:m>
                <a:endParaRPr kumimoji="1" lang="en-US" altLang="ja-JP" dirty="0"/>
              </a:p>
              <a:p>
                <a:r>
                  <a:rPr lang="en-US" altLang="ja-JP" dirty="0"/>
                  <a:t>if y=0 : </a:t>
                </a:r>
                <a14:m>
                  <m:oMath xmlns:m="http://schemas.openxmlformats.org/officeDocument/2006/math">
                    <m:r>
                      <a:rPr lang="en-US" altLang="ja-JP" b="0" i="1" smtClean="0">
                        <a:latin typeface="Cambria Math" panose="02040503050406030204" pitchFamily="18" charset="0"/>
                      </a:rPr>
                      <m:t>𝑐𝑜𝑠𝑡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𝐻</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r>
                              <a:rPr lang="en-US" altLang="ja-JP" b="0" i="1" smtClean="0">
                                <a:latin typeface="Cambria Math" panose="02040503050406030204" pitchFamily="18" charset="0"/>
                              </a:rPr>
                              <m:t>𝐻</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e>
                        </m:d>
                      </m:e>
                    </m:func>
                  </m:oMath>
                </a14:m>
                <a:endParaRPr lang="en-US" altLang="ja-JP" b="0" dirty="0"/>
              </a:p>
              <a:p>
                <a:r>
                  <a:rPr lang="en-US" altLang="ja-JP" dirty="0"/>
                  <a:t>y</a:t>
                </a:r>
                <a:r>
                  <a:rPr kumimoji="1" lang="ja-JP" altLang="en-US" dirty="0"/>
                  <a:t>が</a:t>
                </a:r>
                <a:r>
                  <a:rPr kumimoji="1" lang="en-US" altLang="ja-JP" dirty="0"/>
                  <a:t>0</a:t>
                </a:r>
                <a:r>
                  <a:rPr kumimoji="1" lang="ja-JP" altLang="en-US" dirty="0"/>
                  <a:t>か</a:t>
                </a:r>
                <a:r>
                  <a:rPr kumimoji="1" lang="en-US" altLang="ja-JP" dirty="0"/>
                  <a:t>1</a:t>
                </a:r>
                <a:r>
                  <a:rPr kumimoji="1" lang="ja-JP" altLang="en-US" dirty="0"/>
                  <a:t>どっちらに近づくほど上の数式の中で合ってる方に近くなるようにしたい。</a:t>
                </a:r>
                <a:endParaRPr kumimoji="1" lang="en-US" altLang="ja-JP" dirty="0"/>
              </a:p>
              <a:p>
                <a:r>
                  <a:rPr kumimoji="1" lang="en-US" altLang="ja-JP" b="0" dirty="0"/>
                  <a:t>Cross Entropy : </a:t>
                </a:r>
                <a14:m>
                  <m:oMath xmlns:m="http://schemas.openxmlformats.org/officeDocument/2006/math">
                    <m:r>
                      <a:rPr kumimoji="1" lang="en-US" altLang="ja-JP" b="0" i="1" smtClean="0">
                        <a:latin typeface="Cambria Math" panose="02040503050406030204" pitchFamily="18" charset="0"/>
                      </a:rPr>
                      <m:t>𝑐𝑜𝑠𝑡</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𝐻</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𝑦𝑙𝑜𝑔𝐻</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𝑦</m:t>
                        </m:r>
                      </m:e>
                    </m:d>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𝐻</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e>
                        </m:d>
                      </m:e>
                    </m:func>
                    <m:r>
                      <a:rPr kumimoji="1" lang="en-US" altLang="ja-JP" b="0" i="1" smtClean="0">
                        <a:latin typeface="Cambria Math" panose="02040503050406030204" pitchFamily="18" charset="0"/>
                      </a:rPr>
                      <m:t>]</m:t>
                    </m:r>
                  </m:oMath>
                </a14:m>
                <a:endParaRPr kumimoji="1" lang="en-US" altLang="ja-JP" dirty="0"/>
              </a:p>
              <a:p>
                <a:r>
                  <a:rPr kumimoji="1" lang="ja-JP" altLang="en-US" b="0" dirty="0"/>
                  <a:t>目的関数 </a:t>
                </a:r>
                <a:r>
                  <a:rPr kumimoji="1" lang="en-US" altLang="ja-JP" b="0" dirty="0"/>
                  <a:t>:</a:t>
                </a:r>
                <a:r>
                  <a:rPr kumimoji="1" lang="ja-JP" altLang="en-US" b="0" dirty="0"/>
                  <a:t> </a:t>
                </a:r>
                <a14:m>
                  <m:oMath xmlns:m="http://schemas.openxmlformats.org/officeDocument/2006/math">
                    <m:r>
                      <a:rPr kumimoji="1" lang="en-US" altLang="ja-JP" b="0" i="1" smtClean="0">
                        <a:latin typeface="Cambria Math" panose="02040503050406030204" pitchFamily="18" charset="0"/>
                      </a:rPr>
                      <m:t>𝐽</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𝑤</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den>
                    </m:f>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𝑛</m:t>
                        </m:r>
                      </m:sup>
                      <m:e>
                        <m:r>
                          <a:rPr lang="en-US" altLang="ja-JP" i="1">
                            <a:latin typeface="Cambria Math" panose="02040503050406030204" pitchFamily="18" charset="0"/>
                          </a:rPr>
                          <m:t>[</m:t>
                        </m:r>
                        <m:r>
                          <a:rPr lang="en-US" altLang="ja-JP" i="1">
                            <a:latin typeface="Cambria Math" panose="02040503050406030204" pitchFamily="18" charset="0"/>
                          </a:rPr>
                          <m:t>𝑦𝑙𝑜𝑔𝐻</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𝑦</m:t>
                            </m:r>
                          </m:e>
                        </m:d>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log</m:t>
                            </m:r>
                          </m:fName>
                          <m:e>
                            <m:d>
                              <m:dPr>
                                <m:ctrlPr>
                                  <a:rPr lang="en-US" altLang="ja-JP" i="1">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𝐻</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e>
                            </m:d>
                          </m:e>
                        </m:func>
                        <m:r>
                          <a:rPr lang="en-US" altLang="ja-JP" i="1">
                            <a:latin typeface="Cambria Math" panose="02040503050406030204" pitchFamily="18" charset="0"/>
                          </a:rPr>
                          <m:t>]</m:t>
                        </m:r>
                      </m:e>
                    </m:nary>
                  </m:oMath>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0D04877-A92F-E031-53E8-E860EB626AC6}"/>
                  </a:ext>
                </a:extLst>
              </p:cNvPr>
              <p:cNvSpPr>
                <a:spLocks noGrp="1" noRot="1" noChangeAspect="1" noMove="1" noResize="1" noEditPoints="1" noAdjustHandles="1" noChangeArrowheads="1" noChangeShapeType="1" noTextEdit="1"/>
              </p:cNvSpPr>
              <p:nvPr>
                <p:ph idx="1"/>
              </p:nvPr>
            </p:nvSpPr>
            <p:spPr>
              <a:blipFill>
                <a:blip r:embed="rId2"/>
                <a:stretch>
                  <a:fillRect l="-303" t="-1135" b="-11021"/>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A50D2A05-FA21-A4FD-03E1-D686F4974A79}"/>
              </a:ext>
            </a:extLst>
          </p:cNvPr>
          <p:cNvPicPr>
            <a:picLocks noChangeAspect="1"/>
          </p:cNvPicPr>
          <p:nvPr/>
        </p:nvPicPr>
        <p:blipFill>
          <a:blip r:embed="rId3"/>
          <a:stretch>
            <a:fillRect/>
          </a:stretch>
        </p:blipFill>
        <p:spPr>
          <a:xfrm>
            <a:off x="7506517" y="2143344"/>
            <a:ext cx="3649163" cy="3231242"/>
          </a:xfrm>
          <a:prstGeom prst="rect">
            <a:avLst/>
          </a:prstGeom>
        </p:spPr>
      </p:pic>
    </p:spTree>
    <p:extLst>
      <p:ext uri="{BB962C8B-B14F-4D97-AF65-F5344CB8AC3E}">
        <p14:creationId xmlns:p14="http://schemas.microsoft.com/office/powerpoint/2010/main" val="200253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43F222-5DAF-57D3-C72B-87ADAB29978B}"/>
              </a:ext>
            </a:extLst>
          </p:cNvPr>
          <p:cNvSpPr>
            <a:spLocks noGrp="1"/>
          </p:cNvSpPr>
          <p:nvPr>
            <p:ph type="title"/>
          </p:nvPr>
        </p:nvSpPr>
        <p:spPr/>
        <p:txBody>
          <a:bodyPr/>
          <a:lstStyle/>
          <a:p>
            <a:r>
              <a:rPr kumimoji="1" lang="en-US" altLang="ja-JP" dirty="0"/>
              <a:t>Logistic Regression with </a:t>
            </a:r>
            <a:r>
              <a:rPr kumimoji="1" lang="en-US" altLang="ja-JP" dirty="0" err="1"/>
              <a:t>Keras</a:t>
            </a:r>
            <a:endParaRPr kumimoji="1" lang="ja-JP" altLang="en-US" dirty="0"/>
          </a:p>
        </p:txBody>
      </p:sp>
      <p:pic>
        <p:nvPicPr>
          <p:cNvPr id="5" name="図 4">
            <a:extLst>
              <a:ext uri="{FF2B5EF4-FFF2-40B4-BE49-F238E27FC236}">
                <a16:creationId xmlns:a16="http://schemas.microsoft.com/office/drawing/2014/main" id="{97E9C6F7-0F41-CEAB-3DB1-44EBD66265A0}"/>
              </a:ext>
            </a:extLst>
          </p:cNvPr>
          <p:cNvPicPr>
            <a:picLocks noChangeAspect="1"/>
          </p:cNvPicPr>
          <p:nvPr/>
        </p:nvPicPr>
        <p:blipFill rotWithShape="1">
          <a:blip r:embed="rId2"/>
          <a:srcRect l="9295" t="30741" r="13102" b="17895"/>
          <a:stretch/>
        </p:blipFill>
        <p:spPr>
          <a:xfrm>
            <a:off x="1097280" y="2228515"/>
            <a:ext cx="4740442" cy="3522579"/>
          </a:xfrm>
          <a:prstGeom prst="rect">
            <a:avLst/>
          </a:prstGeom>
        </p:spPr>
      </p:pic>
      <p:pic>
        <p:nvPicPr>
          <p:cNvPr id="7" name="図 6">
            <a:extLst>
              <a:ext uri="{FF2B5EF4-FFF2-40B4-BE49-F238E27FC236}">
                <a16:creationId xmlns:a16="http://schemas.microsoft.com/office/drawing/2014/main" id="{BABA338C-F8FA-A8F7-CB3A-914AD65D0EC9}"/>
              </a:ext>
            </a:extLst>
          </p:cNvPr>
          <p:cNvPicPr>
            <a:picLocks noChangeAspect="1"/>
          </p:cNvPicPr>
          <p:nvPr/>
        </p:nvPicPr>
        <p:blipFill rotWithShape="1">
          <a:blip r:embed="rId3"/>
          <a:srcRect l="10477" t="21052" r="11921" b="10526"/>
          <a:stretch/>
        </p:blipFill>
        <p:spPr>
          <a:xfrm>
            <a:off x="6415238" y="2165683"/>
            <a:ext cx="4740442" cy="4692317"/>
          </a:xfrm>
          <a:prstGeom prst="rect">
            <a:avLst/>
          </a:prstGeom>
        </p:spPr>
      </p:pic>
    </p:spTree>
    <p:extLst>
      <p:ext uri="{BB962C8B-B14F-4D97-AF65-F5344CB8AC3E}">
        <p14:creationId xmlns:p14="http://schemas.microsoft.com/office/powerpoint/2010/main" val="392552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0925DC-7FC3-010E-DB10-1912F642A7E2}"/>
              </a:ext>
            </a:extLst>
          </p:cNvPr>
          <p:cNvSpPr>
            <a:spLocks noGrp="1"/>
          </p:cNvSpPr>
          <p:nvPr>
            <p:ph type="title"/>
          </p:nvPr>
        </p:nvSpPr>
        <p:spPr/>
        <p:txBody>
          <a:bodyPr/>
          <a:lstStyle/>
          <a:p>
            <a:r>
              <a:rPr kumimoji="1" lang="en-US" altLang="ja-JP" dirty="0"/>
              <a:t>Multi Linear Regression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9A92758-C9BB-E98D-4E70-32DC80ED3FC2}"/>
                  </a:ext>
                </a:extLst>
              </p:cNvPr>
              <p:cNvSpPr>
                <a:spLocks noGrp="1"/>
              </p:cNvSpPr>
              <p:nvPr>
                <p:ph idx="1"/>
              </p:nvPr>
            </p:nvSpPr>
            <p:spPr/>
            <p:txBody>
              <a:bodyPr/>
              <a:lstStyle/>
              <a:p>
                <a:r>
                  <a:rPr kumimoji="1" lang="ja-JP" altLang="en-US" dirty="0"/>
                  <a:t>ディープラーニングでは独立変数が二つ以上である場合が殆ど。</a:t>
                </a:r>
                <a:endParaRPr kumimoji="1" lang="en-US" altLang="ja-JP" dirty="0"/>
              </a:p>
              <a:p>
                <a:r>
                  <a:rPr lang="ja-JP" altLang="en-US" dirty="0"/>
                  <a:t>独立変数が三つだと想定した時、</a:t>
                </a:r>
                <a:endParaRPr lang="en-US" altLang="ja-JP" dirty="0"/>
              </a:p>
              <a:p>
                <a14:m>
                  <m:oMath xmlns:m="http://schemas.openxmlformats.org/officeDocument/2006/math">
                    <m:r>
                      <a:rPr lang="en-US" altLang="ja-JP" b="0" i="1" smtClean="0">
                        <a:latin typeface="Cambria Math" panose="02040503050406030204" pitchFamily="18" charset="0"/>
                      </a:rPr>
                      <m:t>𝐻</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𝑋</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3</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𝑏</m:t>
                    </m:r>
                  </m:oMath>
                </a14:m>
                <a:r>
                  <a:rPr kumimoji="1" lang="ja-JP" altLang="en-US" dirty="0"/>
                  <a:t> </a:t>
                </a:r>
                <a:r>
                  <a:rPr kumimoji="1" lang="en-US" altLang="ja-JP" dirty="0"/>
                  <a:t>, </a:t>
                </a:r>
                <a:r>
                  <a:rPr kumimoji="1" lang="ja-JP" altLang="en-US" dirty="0"/>
                  <a:t> </a:t>
                </a:r>
                <a14:m>
                  <m:oMath xmlns:m="http://schemas.openxmlformats.org/officeDocument/2006/math">
                    <m:r>
                      <a:rPr kumimoji="1" lang="en-US" altLang="ja-JP" b="0" i="1" dirty="0" smtClean="0">
                        <a:latin typeface="Cambria Math" panose="02040503050406030204" pitchFamily="18" charset="0"/>
                      </a:rPr>
                      <m:t>𝑋</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1</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2</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3</m:t>
                        </m:r>
                      </m:sub>
                    </m:sSub>
                    <m:r>
                      <a:rPr kumimoji="1" lang="en-US" altLang="ja-JP" b="0" i="1" dirty="0" smtClean="0">
                        <a:latin typeface="Cambria Math" panose="02040503050406030204" pitchFamily="18" charset="0"/>
                      </a:rPr>
                      <m:t>]</m:t>
                    </m:r>
                  </m:oMath>
                </a14:m>
                <a:endParaRPr kumimoji="1"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C9A92758-C9BB-E98D-4E70-32DC80ED3FC2}"/>
                  </a:ext>
                </a:extLst>
              </p:cNvPr>
              <p:cNvSpPr>
                <a:spLocks noGrp="1" noRot="1" noChangeAspect="1" noMove="1" noResize="1" noEditPoints="1" noAdjustHandles="1" noChangeArrowheads="1" noChangeShapeType="1" noTextEdit="1"/>
              </p:cNvSpPr>
              <p:nvPr>
                <p:ph idx="1"/>
              </p:nvPr>
            </p:nvSpPr>
            <p:spPr>
              <a:blipFill>
                <a:blip r:embed="rId2"/>
                <a:stretch>
                  <a:fillRect l="-1455" t="-9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0802179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12_TF22712842.potx" id="{DC1F4CAC-463E-46B1-B56C-8FFBB0733DDE}" vid="{102B73BB-D185-4E66-89CB-192264AF1FD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{23DDBFB5-E73D-4AB2-8111-BCC1E67AEDA9}tf22712842_win32</Template>
  <TotalTime>7111</TotalTime>
  <Words>533</Words>
  <Application>Microsoft Office PowerPoint</Application>
  <PresentationFormat>ワイド画面</PresentationFormat>
  <Paragraphs>79</Paragraphs>
  <Slides>12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Meiryo UI</vt:lpstr>
      <vt:lpstr>Calibri</vt:lpstr>
      <vt:lpstr>Cambria Math</vt:lpstr>
      <vt:lpstr>Franklin Gothic Book</vt:lpstr>
      <vt:lpstr>1_RetrospectVTI</vt:lpstr>
      <vt:lpstr>テーマ模索 進行報告</vt:lpstr>
      <vt:lpstr>研究テーマ :  Emotion Detection from Text</vt:lpstr>
      <vt:lpstr>自動微分を用いた Linear Regression(線形回帰)</vt:lpstr>
      <vt:lpstr>Keras</vt:lpstr>
      <vt:lpstr>Logistic Regression</vt:lpstr>
      <vt:lpstr>Sigmoid function (σ)</vt:lpstr>
      <vt:lpstr>Cost Function: Cross Entropy</vt:lpstr>
      <vt:lpstr>Logistic Regression with Keras</vt:lpstr>
      <vt:lpstr>Multi Linear Regression</vt:lpstr>
      <vt:lpstr>with Keras</vt:lpstr>
      <vt:lpstr>Multi Logistic Regression</vt:lpstr>
      <vt:lpstr>with Keras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テーマ模索 進行報告</dc:title>
  <dc:creator>9LDI1101</dc:creator>
  <cp:lastModifiedBy>9LDI1101</cp:lastModifiedBy>
  <cp:revision>38</cp:revision>
  <dcterms:created xsi:type="dcterms:W3CDTF">2022-12-08T02:52:39Z</dcterms:created>
  <dcterms:modified xsi:type="dcterms:W3CDTF">2022-12-13T03:41:29Z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