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FF"/>
    <a:srgbClr val="CCCCFF"/>
    <a:srgbClr val="FF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8382F-8A1E-7764-D57D-413A5998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FF8F75-7531-794D-E8C1-276F33E4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A5BC8-C567-CED4-AF93-E42F670B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F69EE-DE00-0D04-B6C5-B5EA2DB4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26266-F10D-430E-4FB3-25033BD3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4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AF623-5C70-FC31-9FE7-C728B130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DD09EB-0A9A-D8B0-265E-DD48D3E8F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EE05D-E48B-5776-029F-E66222A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3D99E-EB3A-C194-52B3-5873F56F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15A75-3F3D-A4BA-6F69-4681E157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7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F29474-BCE2-83E6-3144-CB27BB3E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A9686F-15F2-3F98-4A4E-63E786C0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56E3D-5AF8-A890-8E3B-5D590387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FC89DE-4014-84D3-B27E-5DD09BA5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99EAF-6B69-45DF-A5A8-A66ACDC2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70B8F-5CD0-9926-0B83-838CB5D7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666A9-95C3-6D7F-640F-8CD145E9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711616-C45D-0879-6CF5-CAF52B62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EEE6D-9F38-F72F-5791-2927B1B7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47F175-D521-5623-7611-FAAB63A8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69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8210A-2249-3C80-C32E-FEB38B53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62568-9F7F-AD6B-37B5-723A62E3E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CF8FF-9F6E-3B91-CDA1-C51C03B3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76A59A-C2D7-AA66-5477-7853554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8DEB7-80CA-F969-2FEA-6F4520BA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45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D6D39-D906-EADC-5C68-D8237023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69FC49-ABCD-4FBA-E72D-6486EE65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F80F-239B-82DE-4D57-2B4EBB14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10336-AE4A-735A-C270-4E67F516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D4EA56-B809-025D-209E-C7D4735F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5EECF-F8A9-08EF-755D-F88E12D0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29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1D90F-992A-9771-CAA2-79D59B09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C663C2-05B0-9106-699E-FA28234A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112200-A8A5-7BBE-9090-C2CD5961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378520-EAE7-A077-C546-FA3896A7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F6C18F-55A1-D6BC-82BD-30486CF0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606CC2-A36E-FBCC-B032-63275E32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C1EFEF-3999-294E-1A0B-ECD60D58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E3D526-6E01-7CCC-86B5-EB23221D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6425B-7720-C039-74A3-6E22FC73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90DC50-D440-4EEE-D3CB-27ABD47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A3CF5D-BF7E-0579-E320-E897AB48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44DC09-1371-F398-1B11-AAF40B17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3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FDFF19-C7D8-89DF-DFCC-8B1E42B4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32BB75-A21E-9DC7-883E-1FE95110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1B87AD-62AC-409C-68D8-77D1277B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362C7-C8BC-6BE6-6DCA-21D58A34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1A29F3-5B1D-8C01-C1CA-68F51AE2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E2DE0D-0319-C704-7C27-CC148BAD9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FF0F77-9D49-224F-02A9-DB49F943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F74C71-FE36-CDDF-92C5-C5C0C374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D01BE0-62BE-B1D1-B4BF-B6838C7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8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1975E-5676-AAC6-601A-FF46684E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5C4B28-859B-7071-46AE-90D882E3C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709506-7F2D-0564-CAF6-33318D45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E1EE11-6E38-3ABD-9925-0BE95D10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5225F7-F06D-E041-1DA9-DE1932B4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63DEAE-08D1-77B9-ACB5-4DF5350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87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025C40-18B6-5DA2-8B41-83C28467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0AE6E5-543E-3F51-4970-7247C0AE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6E8C3-5496-7828-E92A-25B508CC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E53A-278F-4350-8D7A-DFC0C75B05B3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722069-92C5-B460-37D1-C64B1C98D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52C40-EB3E-AA98-F0C7-5375B9889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B29D-8030-404E-8DE1-3D3D37FAA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BA1D5C1-0CAD-F045-56B9-C47B92C0D352}"/>
              </a:ext>
            </a:extLst>
          </p:cNvPr>
          <p:cNvSpPr/>
          <p:nvPr/>
        </p:nvSpPr>
        <p:spPr>
          <a:xfrm>
            <a:off x="961288" y="1865923"/>
            <a:ext cx="2008553" cy="820615"/>
          </a:xfrm>
          <a:prstGeom prst="roundRect">
            <a:avLst/>
          </a:prstGeom>
          <a:solidFill>
            <a:srgbClr val="6699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Pre-trained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Encoder (GPT)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5B5EBC-0A22-6F49-0566-39AE5DCBAC4C}"/>
              </a:ext>
            </a:extLst>
          </p:cNvPr>
          <p:cNvSpPr/>
          <p:nvPr/>
        </p:nvSpPr>
        <p:spPr>
          <a:xfrm>
            <a:off x="961289" y="4062047"/>
            <a:ext cx="2008553" cy="820615"/>
          </a:xfrm>
          <a:prstGeom prst="roundRect">
            <a:avLst/>
          </a:prstGeom>
          <a:solidFill>
            <a:srgbClr val="FF99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Pre-trained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De</a:t>
            </a:r>
            <a:r>
              <a:rPr kumimoji="1" lang="en-US" altLang="ja-JP" dirty="0">
                <a:solidFill>
                  <a:schemeClr val="tx1"/>
                </a:solidFill>
              </a:rPr>
              <a:t>coder (BERT)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6D22B1D-5EED-9956-9C7A-B6E3302AFDDF}"/>
              </a:ext>
            </a:extLst>
          </p:cNvPr>
          <p:cNvSpPr/>
          <p:nvPr/>
        </p:nvSpPr>
        <p:spPr>
          <a:xfrm>
            <a:off x="3817808" y="4062047"/>
            <a:ext cx="2008553" cy="820615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Pre-trained</a:t>
            </a:r>
          </a:p>
          <a:p>
            <a:pPr algn="ctr"/>
            <a:r>
              <a:rPr kumimoji="1" lang="en-US" altLang="ja-JP" sz="1400" dirty="0"/>
              <a:t>Sentiment Classification Model</a:t>
            </a:r>
            <a:endParaRPr kumimoji="1" lang="ja-JP" altLang="en-US" sz="1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A95E4E1-9DF5-FF14-2389-3761BB50FAFB}"/>
              </a:ext>
            </a:extLst>
          </p:cNvPr>
          <p:cNvGrpSpPr/>
          <p:nvPr/>
        </p:nvGrpSpPr>
        <p:grpSpPr>
          <a:xfrm>
            <a:off x="1191847" y="5716951"/>
            <a:ext cx="1547434" cy="425492"/>
            <a:chOff x="3356713" y="5548917"/>
            <a:chExt cx="1547434" cy="42549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3EC3D93F-9E1D-D3B2-7417-C98DA6300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575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CC26113-9480-8C35-2BD3-E5D1CD01E5BC}"/>
                </a:ext>
              </a:extLst>
            </p:cNvPr>
            <p:cNvSpPr txBox="1"/>
            <p:nvPr/>
          </p:nvSpPr>
          <p:spPr>
            <a:xfrm>
              <a:off x="3356713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α</a:t>
              </a:r>
              <a:endParaRPr kumimoji="1" lang="ja-JP" altLang="en-US" sz="1200" dirty="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E996685-74B9-AEA5-1435-5E5BF8A3F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3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47EE31E-D0C4-357D-AAB6-5C5796E32B6B}"/>
                </a:ext>
              </a:extLst>
            </p:cNvPr>
            <p:cNvSpPr txBox="1"/>
            <p:nvPr/>
          </p:nvSpPr>
          <p:spPr>
            <a:xfrm>
              <a:off x="3677141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l-GR" altLang="ja-JP" sz="1200" dirty="0"/>
                <a:t>β</a:t>
              </a:r>
              <a:endParaRPr kumimoji="1" lang="ja-JP" altLang="en-US" sz="1200" dirty="0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B7BD67A3-34CD-063A-C6DB-6508F2C85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430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C7D6258-37ED-07E6-17CF-074CE79B12FA}"/>
                </a:ext>
              </a:extLst>
            </p:cNvPr>
            <p:cNvSpPr txBox="1"/>
            <p:nvPr/>
          </p:nvSpPr>
          <p:spPr>
            <a:xfrm>
              <a:off x="3997568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ja-JP" sz="1200" dirty="0"/>
                <a:t>γ</a:t>
              </a:r>
              <a:endParaRPr kumimoji="1" lang="ja-JP" altLang="en-US" sz="1200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63C391C-96C5-1B80-8117-8BC97B0A8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0858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4645FC7-211F-B3DC-6D6B-AE353B488B79}"/>
                </a:ext>
              </a:extLst>
            </p:cNvPr>
            <p:cNvSpPr txBox="1"/>
            <p:nvPr/>
          </p:nvSpPr>
          <p:spPr>
            <a:xfrm>
              <a:off x="4317996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l-GR" altLang="ja-JP" sz="1200" dirty="0"/>
                <a:t>δ</a:t>
              </a:r>
              <a:endParaRPr kumimoji="1" lang="ja-JP" altLang="en-US" sz="12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03949D5A-584D-FF48-FCCC-CB271D554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286" y="5548917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B23F253-990D-72B0-594C-EA6D665750FC}"/>
                </a:ext>
              </a:extLst>
            </p:cNvPr>
            <p:cNvSpPr txBox="1"/>
            <p:nvPr/>
          </p:nvSpPr>
          <p:spPr>
            <a:xfrm>
              <a:off x="4638424" y="5697410"/>
              <a:ext cx="26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l-GR" altLang="ja-JP" sz="1200" dirty="0"/>
                <a:t>ε</a:t>
              </a:r>
              <a:endParaRPr kumimoji="1" lang="ja-JP" altLang="en-US" sz="1200" dirty="0"/>
            </a:p>
          </p:txBody>
        </p:sp>
      </p:grpSp>
      <p:sp>
        <p:nvSpPr>
          <p:cNvPr id="20" name="矢印: 上 19">
            <a:extLst>
              <a:ext uri="{FF2B5EF4-FFF2-40B4-BE49-F238E27FC236}">
                <a16:creationId xmlns:a16="http://schemas.microsoft.com/office/drawing/2014/main" id="{A7466BC5-EAE5-41E7-1F1E-F9BBE40295A9}"/>
              </a:ext>
            </a:extLst>
          </p:cNvPr>
          <p:cNvSpPr/>
          <p:nvPr/>
        </p:nvSpPr>
        <p:spPr>
          <a:xfrm>
            <a:off x="1484917" y="4994032"/>
            <a:ext cx="961292" cy="633044"/>
          </a:xfrm>
          <a:prstGeom prst="upArrow">
            <a:avLst>
              <a:gd name="adj1" fmla="val 33740"/>
              <a:gd name="adj2" fmla="val 50000"/>
            </a:avLst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上 22">
            <a:extLst>
              <a:ext uri="{FF2B5EF4-FFF2-40B4-BE49-F238E27FC236}">
                <a16:creationId xmlns:a16="http://schemas.microsoft.com/office/drawing/2014/main" id="{3850D393-3F5E-7EA6-BB2A-537C44C28ACA}"/>
              </a:ext>
            </a:extLst>
          </p:cNvPr>
          <p:cNvSpPr/>
          <p:nvPr/>
        </p:nvSpPr>
        <p:spPr>
          <a:xfrm>
            <a:off x="1711566" y="2782276"/>
            <a:ext cx="507994" cy="1168401"/>
          </a:xfrm>
          <a:prstGeom prst="upArrow">
            <a:avLst>
              <a:gd name="adj1" fmla="val 40769"/>
              <a:gd name="adj2" fmla="val 60769"/>
            </a:avLst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25D05D5C-CB39-FFF7-2CC3-A9E793EE0B5D}"/>
              </a:ext>
            </a:extLst>
          </p:cNvPr>
          <p:cNvSpPr/>
          <p:nvPr/>
        </p:nvSpPr>
        <p:spPr>
          <a:xfrm>
            <a:off x="2153130" y="4994032"/>
            <a:ext cx="2815908" cy="539259"/>
          </a:xfrm>
          <a:prstGeom prst="bentUpArrow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上向き折線 24">
            <a:extLst>
              <a:ext uri="{FF2B5EF4-FFF2-40B4-BE49-F238E27FC236}">
                <a16:creationId xmlns:a16="http://schemas.microsoft.com/office/drawing/2014/main" id="{6A78FFB4-4463-9EBA-62DF-9D2A211C0D6F}"/>
              </a:ext>
            </a:extLst>
          </p:cNvPr>
          <p:cNvSpPr/>
          <p:nvPr/>
        </p:nvSpPr>
        <p:spPr>
          <a:xfrm rot="16200000">
            <a:off x="3265594" y="2343479"/>
            <a:ext cx="621324" cy="2593069"/>
          </a:xfrm>
          <a:prstGeom prst="bentUpArrow">
            <a:avLst>
              <a:gd name="adj1" fmla="val 21182"/>
              <a:gd name="adj2" fmla="val 24479"/>
              <a:gd name="adj3" fmla="val 40625"/>
            </a:avLst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7E1DBC8-A999-2A3E-34C6-BCACB1A1DD77}"/>
              </a:ext>
            </a:extLst>
          </p:cNvPr>
          <p:cNvCxnSpPr>
            <a:cxnSpLocks/>
          </p:cNvCxnSpPr>
          <p:nvPr/>
        </p:nvCxnSpPr>
        <p:spPr>
          <a:xfrm flipV="1">
            <a:off x="1324708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5F6315-5CC5-1A76-6A2F-AB1FC277B304}"/>
              </a:ext>
            </a:extLst>
          </p:cNvPr>
          <p:cNvSpPr txBox="1"/>
          <p:nvPr/>
        </p:nvSpPr>
        <p:spPr>
          <a:xfrm>
            <a:off x="1191846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</a:t>
            </a:r>
            <a:endParaRPr kumimoji="1" lang="ja-JP" altLang="en-US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7784AE4-D128-0024-D72D-EB324C67212A}"/>
              </a:ext>
            </a:extLst>
          </p:cNvPr>
          <p:cNvCxnSpPr>
            <a:cxnSpLocks/>
          </p:cNvCxnSpPr>
          <p:nvPr/>
        </p:nvCxnSpPr>
        <p:spPr>
          <a:xfrm flipV="1">
            <a:off x="1645136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C9E3AAC-5C13-BD1E-0E03-BABEBA53F2C7}"/>
              </a:ext>
            </a:extLst>
          </p:cNvPr>
          <p:cNvSpPr txBox="1"/>
          <p:nvPr/>
        </p:nvSpPr>
        <p:spPr>
          <a:xfrm>
            <a:off x="1512274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B</a:t>
            </a:r>
            <a:endParaRPr kumimoji="1" lang="ja-JP" altLang="en-US" sz="1200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A090AFC-72F7-B2F7-34DC-114D4DA5FD1B}"/>
              </a:ext>
            </a:extLst>
          </p:cNvPr>
          <p:cNvCxnSpPr>
            <a:cxnSpLocks/>
          </p:cNvCxnSpPr>
          <p:nvPr/>
        </p:nvCxnSpPr>
        <p:spPr>
          <a:xfrm flipV="1">
            <a:off x="1965563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48A779D-8B88-9654-EF22-3A9F0954460E}"/>
              </a:ext>
            </a:extLst>
          </p:cNvPr>
          <p:cNvSpPr txBox="1"/>
          <p:nvPr/>
        </p:nvSpPr>
        <p:spPr>
          <a:xfrm>
            <a:off x="1832701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C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13F2668-6BFB-1D83-26BF-D3A6FAE222B2}"/>
              </a:ext>
            </a:extLst>
          </p:cNvPr>
          <p:cNvCxnSpPr>
            <a:cxnSpLocks/>
          </p:cNvCxnSpPr>
          <p:nvPr/>
        </p:nvCxnSpPr>
        <p:spPr>
          <a:xfrm flipV="1">
            <a:off x="2285991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9C7C2EB-EF6E-6429-A220-CFC5848889E8}"/>
              </a:ext>
            </a:extLst>
          </p:cNvPr>
          <p:cNvSpPr txBox="1"/>
          <p:nvPr/>
        </p:nvSpPr>
        <p:spPr>
          <a:xfrm>
            <a:off x="2153129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D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5BE41B2-EC70-E616-698F-428C09077A20}"/>
              </a:ext>
            </a:extLst>
          </p:cNvPr>
          <p:cNvCxnSpPr>
            <a:cxnSpLocks/>
          </p:cNvCxnSpPr>
          <p:nvPr/>
        </p:nvCxnSpPr>
        <p:spPr>
          <a:xfrm flipV="1">
            <a:off x="2606419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121B6D-26E2-0A28-C5F1-5200A98BEDB3}"/>
              </a:ext>
            </a:extLst>
          </p:cNvPr>
          <p:cNvSpPr txBox="1"/>
          <p:nvPr/>
        </p:nvSpPr>
        <p:spPr>
          <a:xfrm>
            <a:off x="2473557" y="655963"/>
            <a:ext cx="26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</a:t>
            </a:r>
            <a:endParaRPr kumimoji="1" lang="ja-JP" altLang="en-US" sz="120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B3BEE03-9066-A6CC-53A9-5B01E32017B0}"/>
              </a:ext>
            </a:extLst>
          </p:cNvPr>
          <p:cNvSpPr/>
          <p:nvPr/>
        </p:nvSpPr>
        <p:spPr>
          <a:xfrm>
            <a:off x="961288" y="1203041"/>
            <a:ext cx="2008553" cy="2735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LM Head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AB6753E-1125-D2B9-0ED4-FD178BAC4800}"/>
              </a:ext>
            </a:extLst>
          </p:cNvPr>
          <p:cNvGrpSpPr/>
          <p:nvPr/>
        </p:nvGrpSpPr>
        <p:grpSpPr>
          <a:xfrm>
            <a:off x="1309074" y="1500027"/>
            <a:ext cx="1281711" cy="308708"/>
            <a:chOff x="3473940" y="1476582"/>
            <a:chExt cx="1281711" cy="179754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A27641BB-4911-8FBA-36D2-32802FB5F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40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67150A3-FB62-3A40-625E-5F763D34F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368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8EF1B55-C73D-698F-D19E-0C2205B6E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795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AFD1EA26-1755-29FF-185F-E26E41DE9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5223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80451CE-5945-79FD-C957-50329CCFF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5651" y="1476582"/>
              <a:ext cx="0" cy="1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24F501D1-3EF4-1932-F84C-F3CD8683F756}"/>
              </a:ext>
            </a:extLst>
          </p:cNvPr>
          <p:cNvSpPr/>
          <p:nvPr/>
        </p:nvSpPr>
        <p:spPr>
          <a:xfrm>
            <a:off x="3623195" y="1203041"/>
            <a:ext cx="1272364" cy="296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CLS Head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8EBB765-2A93-53F6-F3EC-15A13B59E6A5}"/>
              </a:ext>
            </a:extLst>
          </p:cNvPr>
          <p:cNvCxnSpPr>
            <a:cxnSpLocks/>
          </p:cNvCxnSpPr>
          <p:nvPr/>
        </p:nvCxnSpPr>
        <p:spPr>
          <a:xfrm flipV="1">
            <a:off x="2590785" y="1523563"/>
            <a:ext cx="1668594" cy="209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8C31DEF-D841-9A52-C6B9-2592826A1B5E}"/>
              </a:ext>
            </a:extLst>
          </p:cNvPr>
          <p:cNvSpPr txBox="1"/>
          <p:nvPr/>
        </p:nvSpPr>
        <p:spPr>
          <a:xfrm>
            <a:off x="3696669" y="655963"/>
            <a:ext cx="1125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Label</a:t>
            </a:r>
            <a:endParaRPr kumimoji="1" lang="ja-JP" altLang="en-US" sz="1400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0ADE359-81D0-6187-7C96-D75370B36A1A}"/>
              </a:ext>
            </a:extLst>
          </p:cNvPr>
          <p:cNvCxnSpPr>
            <a:cxnSpLocks/>
          </p:cNvCxnSpPr>
          <p:nvPr/>
        </p:nvCxnSpPr>
        <p:spPr>
          <a:xfrm flipV="1">
            <a:off x="4259377" y="929504"/>
            <a:ext cx="0" cy="17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FEF5891-8F37-BB4D-E058-7847490298B7}"/>
              </a:ext>
            </a:extLst>
          </p:cNvPr>
          <p:cNvSpPr txBox="1"/>
          <p:nvPr/>
        </p:nvSpPr>
        <p:spPr>
          <a:xfrm>
            <a:off x="6704671" y="1018162"/>
            <a:ext cx="49570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0" i="0" dirty="0">
                <a:solidFill>
                  <a:srgbClr val="374151"/>
                </a:solidFill>
                <a:effectLst/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Previous research has created a BART model that can generate responses considering emotions by adding a task of labeling emotions in the decoder part.</a:t>
            </a:r>
          </a:p>
          <a:p>
            <a:endParaRPr lang="en-US" altLang="ja-JP" sz="2400" b="0" i="0" dirty="0">
              <a:solidFill>
                <a:srgbClr val="374151"/>
              </a:solidFill>
              <a:effectLst/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r>
              <a:rPr lang="en-US" altLang="ja-JP" sz="2400" b="0" i="0" dirty="0">
                <a:solidFill>
                  <a:srgbClr val="374151"/>
                </a:solidFill>
                <a:effectLst/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My goal is to create a model that utilizes a pre-trained sentiment classification model based on the transformer encoder structure in order to accurately recognize emotions in unlabeled corpus in various situations.</a:t>
            </a:r>
            <a:endParaRPr kumimoji="1" lang="ja-JP" altLang="en-US" sz="2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67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87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CJK KR Regular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9LDI1101</dc:creator>
  <cp:lastModifiedBy>9LDI1101</cp:lastModifiedBy>
  <cp:revision>10</cp:revision>
  <dcterms:created xsi:type="dcterms:W3CDTF">2023-01-24T05:33:41Z</dcterms:created>
  <dcterms:modified xsi:type="dcterms:W3CDTF">2023-01-24T07:07:41Z</dcterms:modified>
</cp:coreProperties>
</file>