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462" r:id="rId6"/>
    <p:sldId id="259" r:id="rId7"/>
    <p:sldId id="2451" r:id="rId8"/>
    <p:sldId id="2463" r:id="rId9"/>
    <p:sldId id="2464" r:id="rId10"/>
    <p:sldId id="2465" r:id="rId11"/>
    <p:sldId id="2450" r:id="rId12"/>
    <p:sldId id="2436" r:id="rId1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96" y="29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36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2EA74B-ADBA-40FB-8795-3C8E6C404AB7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2023/1/14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E6E828E-191C-489F-B083-9CD39052DDA4}" type="datetime1">
              <a:rPr lang="ja-JP" altLang="en-US" smtClean="0"/>
              <a:pPr/>
              <a:t>2023/1/14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28B34ED-4CDD-41C9-90F7-D768D5559A6F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5837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ja-JP" altLang="en-US" noProof="0"/>
              <a:t>アイコンをクリックして写真を追加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ja-JP" altLang="en-US" spc="300" noProof="0" dirty="0"/>
              <a:t>年次レビュー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ja-JP" altLang="en-US" noProof="0" dirty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2E478F-E849-4A8C-AF1F-CBCC78A7CBF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16" name="コンテンツ プレースホルダー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 marL="0" indent="0" rtl="0">
              <a:lnSpc>
                <a:spcPct val="100000"/>
              </a:lnSpc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ja" altLang="ja-JP" sz="1600" dirty="0">
                <a:cs typeface="Biome Light" panose="020B0303030204020804" pitchFamily="34" charset="0"/>
              </a:rPr>
              <a:t>クリックしてマスター テキストのスタイルを編集します。</a:t>
            </a:r>
          </a:p>
        </p:txBody>
      </p:sp>
      <p:sp>
        <p:nvSpPr>
          <p:cNvPr id="17" name="スライド番号プレースホルダー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ja-JP" noProof="0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" name="長方形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び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ja-JP" altLang="en-US" sz="4000" spc="300" noProof="0"/>
              <a:t>マスター タイトルの書式設定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1" name="テキスト プレースホルダー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クリックして編集する</a:t>
            </a:r>
          </a:p>
        </p:txBody>
      </p:sp>
      <p:sp>
        <p:nvSpPr>
          <p:cNvPr id="32" name="テキスト プレースホルダー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34" name="オンライン イメージ プレースホルダー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ja-JP" altLang="en-US" noProof="0"/>
              <a:t>アイコン</a:t>
            </a:r>
          </a:p>
        </p:txBody>
      </p:sp>
      <p:sp>
        <p:nvSpPr>
          <p:cNvPr id="35" name="オンライン イメージ プレースホルダー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ja-JP" altLang="en-US" noProof="0"/>
              <a:t>アイコン</a:t>
            </a:r>
          </a:p>
        </p:txBody>
      </p:sp>
      <p:sp>
        <p:nvSpPr>
          <p:cNvPr id="36" name="オンライン イメージ プレースホルダー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ja-JP" altLang="en-US" noProof="0"/>
              <a:t>アイコン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タイトル​​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2E478F-E849-4A8C-AF1F-CBCC78A7CBFA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" name="長方形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lvl="0" algn="ctr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2E478F-E849-4A8C-AF1F-CBCC78A7CBF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16" name="コンテンツ プレースホルダー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 marL="0" indent="0" rtl="0">
              <a:lnSpc>
                <a:spcPct val="100000"/>
              </a:lnSpc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ja" altLang="ja-JP" sz="1600" dirty="0">
                <a:cs typeface="Biome Light" panose="020B0303030204020804" pitchFamily="34" charset="0"/>
              </a:rPr>
              <a:t>クリックしてマスター テキストのスタイルを編集します。</a:t>
            </a:r>
          </a:p>
        </p:txBody>
      </p:sp>
      <p:sp>
        <p:nvSpPr>
          <p:cNvPr id="17" name="スライド番号プレースホルダー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ja-JP" noProof="0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ja-JP" altLang="en-US" noProof="0"/>
              <a:t>クリックしてマスター タイトルを編集する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スライドのタイトルをここに入力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9" name="スライド番号プレースホルダー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2E478F-E849-4A8C-AF1F-CBCC78A7CBFA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" name="図プレースホルダー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" name="図プレースホルダー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1" name="図プレースホルダー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2" name="図プレースホルダー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3" name="図プレースホルダー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長方形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および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2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ja-JP" altLang="en-US" sz="4800" noProof="0"/>
              <a:t>マスター タイトルの書式設定</a:t>
            </a:r>
          </a:p>
        </p:txBody>
      </p:sp>
      <p:sp>
        <p:nvSpPr>
          <p:cNvPr id="19" name="図プレースホルダー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8" name="図プレースホルダー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" name="テキスト プレースホルダー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ja-JP" altLang="en-US" spc="300" noProof="0">
                <a:solidFill>
                  <a:schemeClr val="tx1"/>
                </a:solidFill>
              </a:rPr>
              <a:t>クリックしてマスター テキストのスタイルを編集</a:t>
            </a:r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ja-JP" altLang="en-US" sz="1400" noProof="0">
                <a:solidFill>
                  <a:schemeClr val="tx1"/>
                </a:solidFill>
              </a:rPr>
              <a:t>クリックしてマスター テキストのスタイルを編集</a:t>
            </a:r>
          </a:p>
        </p:txBody>
      </p:sp>
      <p:sp>
        <p:nvSpPr>
          <p:cNvPr id="12" name="テキスト プレースホルダー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ja-JP" altLang="en-US" spc="300" noProof="0">
                <a:solidFill>
                  <a:schemeClr val="tx1"/>
                </a:solidFill>
              </a:rPr>
              <a:t>クリックしてマスター テキストのスタイルを編集</a:t>
            </a:r>
          </a:p>
        </p:txBody>
      </p:sp>
      <p:sp>
        <p:nvSpPr>
          <p:cNvPr id="14" name="コンテンツ プレースホルダー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ja-JP" altLang="en-US" sz="1400" noProof="0">
                <a:solidFill>
                  <a:schemeClr val="tx1"/>
                </a:solidFill>
              </a:rPr>
              <a:t>クリックしてマスター テキストのスタイルを編集</a:t>
            </a:r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ja-JP" altLang="en-US" sz="4800" noProof="0"/>
              <a:t>マスター タイトルの書式設定</a:t>
            </a:r>
          </a:p>
        </p:txBody>
      </p:sp>
      <p:sp>
        <p:nvSpPr>
          <p:cNvPr id="28" name="テキスト プレースホルダー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5" name="図プレースホルダー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6" name="図プレースホルダー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9" name="テキスト プレースホルダー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" name="テキスト プレースホルダー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1" name="スライド番号プレースホルダー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2E478F-E849-4A8C-AF1F-CBCC78A7CBFA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 descr="抽象的な画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感情認識に基づく対話システム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1.14.23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9LDI1101 Siwon Seo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目次</a:t>
            </a:r>
          </a:p>
        </p:txBody>
      </p:sp>
      <p:pic>
        <p:nvPicPr>
          <p:cNvPr id="8" name="図プレースホルダー 7" descr="会議のテーブルに座っている人々のグループ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概要</a:t>
            </a:r>
            <a:endParaRPr lang="en-US" altLang="ja-JP" dirty="0"/>
          </a:p>
          <a:p>
            <a:pPr rtl="0"/>
            <a:r>
              <a:rPr lang="en-US" altLang="ja-JP" dirty="0"/>
              <a:t>Bart</a:t>
            </a:r>
          </a:p>
          <a:p>
            <a:pPr rtl="0"/>
            <a:r>
              <a:rPr lang="ja-JP" altLang="en-US" dirty="0"/>
              <a:t>感情的な応答生成モデル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概要</a:t>
            </a:r>
          </a:p>
        </p:txBody>
      </p:sp>
      <p:pic>
        <p:nvPicPr>
          <p:cNvPr id="5" name="図プレースホルダー 4" descr="さまざまな人々がノート PC を操作しているテーブル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99617"/>
            <a:ext cx="4911969" cy="3446346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>
                <a:cs typeface="Biome Light" panose="020B0303030204020804" pitchFamily="34" charset="0"/>
              </a:rPr>
              <a:t>コンピューターが人の指示をより正確に理解したり、友達みたいな存在になるためには、人間のように話せる必要があると考えられる。</a:t>
            </a:r>
            <a:endParaRPr lang="en-US" altLang="ja-JP" dirty="0">
              <a:cs typeface="Biome Light" panose="020B0303030204020804" pitchFamily="34" charset="0"/>
            </a:endParaRPr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>
                <a:cs typeface="Biome Light" panose="020B0303030204020804" pitchFamily="34" charset="0"/>
              </a:rPr>
              <a:t>この研究では、</a:t>
            </a:r>
            <a:r>
              <a:rPr lang="en-US" altLang="ko-KR" dirty="0">
                <a:cs typeface="Biome Light" panose="020B0303030204020804" pitchFamily="34" charset="0"/>
              </a:rPr>
              <a:t>BART(Mike Lewis et al., 2020)</a:t>
            </a:r>
            <a:r>
              <a:rPr lang="ja-JP" altLang="en-US" dirty="0">
                <a:cs typeface="Biome Light" panose="020B0303030204020804" pitchFamily="34" charset="0"/>
              </a:rPr>
              <a:t>を使い、感情を理解し、それに適する</a:t>
            </a:r>
            <a:r>
              <a:rPr lang="en-US" altLang="ja-JP" dirty="0">
                <a:cs typeface="Biome Light" panose="020B0303030204020804" pitchFamily="34" charset="0"/>
              </a:rPr>
              <a:t>”</a:t>
            </a:r>
            <a:r>
              <a:rPr lang="ja-JP" altLang="en-US" dirty="0">
                <a:cs typeface="Biome Light" panose="020B0303030204020804" pitchFamily="34" charset="0"/>
              </a:rPr>
              <a:t>感情的</a:t>
            </a:r>
            <a:r>
              <a:rPr lang="en-US" altLang="ja-JP" dirty="0">
                <a:cs typeface="Biome Light" panose="020B0303030204020804" pitchFamily="34" charset="0"/>
              </a:rPr>
              <a:t>”</a:t>
            </a:r>
            <a:r>
              <a:rPr lang="ja-JP" altLang="en-US" dirty="0">
                <a:cs typeface="Biome Light" panose="020B0303030204020804" pitchFamily="34" charset="0"/>
              </a:rPr>
              <a:t>な答えができるチャットボットを具現することを目標とする。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>
                <a:solidFill>
                  <a:srgbClr val="FFC000"/>
                </a:solidFill>
              </a:rPr>
              <a:t>BART</a:t>
            </a:r>
            <a:r>
              <a:rPr lang="ja-JP" altLang="en-US" dirty="0"/>
              <a:t>とは。</a:t>
            </a:r>
          </a:p>
        </p:txBody>
      </p:sp>
      <p:pic>
        <p:nvPicPr>
          <p:cNvPr id="8" name="図プレースホルダー 7" descr="コンピューター コードのクローズアップ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B69BD9-6E2E-60CB-3980-7BC8A9B9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ja-JP" noProof="0" smtClean="0"/>
              <a:t>5</a:t>
            </a:fld>
            <a:endParaRPr lang="ja-JP" altLang="en-US" noProof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3A2E6C-DBCF-001D-BE02-307CC57DA3A7}"/>
              </a:ext>
            </a:extLst>
          </p:cNvPr>
          <p:cNvSpPr txBox="1"/>
          <p:nvPr/>
        </p:nvSpPr>
        <p:spPr>
          <a:xfrm>
            <a:off x="567550" y="193431"/>
            <a:ext cx="1105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solidFill>
                  <a:srgbClr val="FF0000"/>
                </a:solidFill>
              </a:rPr>
              <a:t>B</a:t>
            </a:r>
            <a:r>
              <a:rPr kumimoji="1" lang="en-US" altLang="ja-JP" sz="4800" dirty="0"/>
              <a:t>idirectional </a:t>
            </a:r>
            <a:r>
              <a:rPr kumimoji="1" lang="en-US" altLang="ja-JP" sz="4800" dirty="0">
                <a:solidFill>
                  <a:srgbClr val="FF0000"/>
                </a:solidFill>
              </a:rPr>
              <a:t>A</a:t>
            </a:r>
            <a:r>
              <a:rPr kumimoji="1" lang="en-US" altLang="ja-JP" sz="4800" dirty="0"/>
              <a:t>uto-</a:t>
            </a:r>
            <a:r>
              <a:rPr kumimoji="1" lang="en-US" altLang="ja-JP" sz="4800" dirty="0">
                <a:solidFill>
                  <a:srgbClr val="FF0000"/>
                </a:solidFill>
              </a:rPr>
              <a:t>R</a:t>
            </a:r>
            <a:r>
              <a:rPr kumimoji="1" lang="en-US" altLang="ja-JP" sz="4800" dirty="0"/>
              <a:t>egressive </a:t>
            </a:r>
            <a:r>
              <a:rPr kumimoji="1" lang="en-US" altLang="ja-JP" sz="4800" dirty="0">
                <a:solidFill>
                  <a:srgbClr val="FF0000"/>
                </a:solidFill>
              </a:rPr>
              <a:t>T</a:t>
            </a:r>
            <a:r>
              <a:rPr kumimoji="1" lang="en-US" altLang="ja-JP" sz="4800" dirty="0"/>
              <a:t>ransformer</a:t>
            </a:r>
            <a:endParaRPr kumimoji="1" lang="ja-JP" altLang="en-US" sz="4800" dirty="0"/>
          </a:p>
        </p:txBody>
      </p:sp>
      <p:pic>
        <p:nvPicPr>
          <p:cNvPr id="1026" name="Picture 2" descr="그림1">
            <a:extLst>
              <a:ext uri="{FF2B5EF4-FFF2-40B4-BE49-F238E27FC236}">
                <a16:creationId xmlns:a16="http://schemas.microsoft.com/office/drawing/2014/main" id="{E93F2E84-20C8-50FA-DEE6-6C0330AB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162" y="1100297"/>
            <a:ext cx="8525673" cy="50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629213-52A0-47D7-4575-A3EDBB32C0A0}"/>
              </a:ext>
            </a:extLst>
          </p:cNvPr>
          <p:cNvSpPr txBox="1"/>
          <p:nvPr/>
        </p:nvSpPr>
        <p:spPr>
          <a:xfrm>
            <a:off x="1360976" y="6220434"/>
            <a:ext cx="9470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[BART: Denoising Sequence-to-Sequence Pre-training for Natural Language Generation, Translation, and Comprehension](https://aclanthology.org/2020.acl-main.703) (Lewis et al., ACL 2020)</a:t>
            </a:r>
          </a:p>
        </p:txBody>
      </p:sp>
    </p:spTree>
    <p:extLst>
      <p:ext uri="{BB962C8B-B14F-4D97-AF65-F5344CB8AC3E}">
        <p14:creationId xmlns:p14="http://schemas.microsoft.com/office/powerpoint/2010/main" val="2810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F47917E-3FBE-2E0A-EC0E-52FFC48E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20450"/>
            <a:ext cx="11002962" cy="861645"/>
          </a:xfrm>
        </p:spPr>
        <p:txBody>
          <a:bodyPr/>
          <a:lstStyle/>
          <a:p>
            <a:r>
              <a:rPr lang="en-US" altLang="ja-JP" sz="4000" dirty="0"/>
              <a:t>BERT &amp; GPT</a:t>
            </a:r>
            <a:endParaRPr lang="ja-JP" altLang="en-US" sz="4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3B168CF-43A0-0CAE-9948-CEA296D4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0184" y="4672092"/>
            <a:ext cx="2098247" cy="861644"/>
          </a:xfrm>
        </p:spPr>
        <p:txBody>
          <a:bodyPr/>
          <a:lstStyle/>
          <a:p>
            <a:pPr algn="ctr"/>
            <a:r>
              <a:rPr lang="en-US" altLang="ja-JP" dirty="0">
                <a:solidFill>
                  <a:srgbClr val="002060"/>
                </a:solidFill>
              </a:rPr>
              <a:t>BERT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2DE5E6-D79C-32AA-9C48-EA2CDB1A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ja-JP" noProof="0" smtClean="0"/>
              <a:t>6</a:t>
            </a:fld>
            <a:endParaRPr lang="ja-JP" altLang="en-US" noProof="0"/>
          </a:p>
        </p:txBody>
      </p:sp>
      <p:sp>
        <p:nvSpPr>
          <p:cNvPr id="15" name="テキスト プレースホルダー 6">
            <a:extLst>
              <a:ext uri="{FF2B5EF4-FFF2-40B4-BE49-F238E27FC236}">
                <a16:creationId xmlns:a16="http://schemas.microsoft.com/office/drawing/2014/main" id="{575EEFD4-30C5-FFF1-591C-2E581B83664E}"/>
              </a:ext>
            </a:extLst>
          </p:cNvPr>
          <p:cNvSpPr txBox="1">
            <a:spLocks/>
          </p:cNvSpPr>
          <p:nvPr/>
        </p:nvSpPr>
        <p:spPr>
          <a:xfrm>
            <a:off x="1770184" y="1223058"/>
            <a:ext cx="8651631" cy="2099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/>
              <a:t>Transformer</a:t>
            </a:r>
          </a:p>
          <a:p>
            <a:pPr algn="ctr"/>
            <a:r>
              <a:rPr lang="en-US" altLang="ja-JP" dirty="0"/>
              <a:t>Seq2Seq Based, </a:t>
            </a:r>
            <a:r>
              <a:rPr lang="ja-JP" altLang="en-US" dirty="0"/>
              <a:t>文章＝単語の間の</a:t>
            </a:r>
            <a:r>
              <a:rPr lang="en-US" altLang="ja-JP" dirty="0"/>
              <a:t>Attention</a:t>
            </a:r>
            <a:r>
              <a:rPr lang="ja-JP" altLang="en-US" dirty="0"/>
              <a:t>達の集まり</a:t>
            </a:r>
            <a:endParaRPr lang="en-US" altLang="ja-JP" dirty="0"/>
          </a:p>
          <a:p>
            <a:pPr algn="ctr"/>
            <a:r>
              <a:rPr lang="en-US" altLang="ja-JP" dirty="0"/>
              <a:t>Encoder – Decoder Model</a:t>
            </a:r>
          </a:p>
          <a:p>
            <a:pPr algn="ctr"/>
            <a:endParaRPr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F729901-FE3C-CF37-39B9-04A89313B0A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819308" y="3322314"/>
            <a:ext cx="1638347" cy="13497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テキスト プレースホルダー 6">
            <a:extLst>
              <a:ext uri="{FF2B5EF4-FFF2-40B4-BE49-F238E27FC236}">
                <a16:creationId xmlns:a16="http://schemas.microsoft.com/office/drawing/2014/main" id="{8C7737FF-E329-CA68-1BB4-F12D75754DA7}"/>
              </a:ext>
            </a:extLst>
          </p:cNvPr>
          <p:cNvSpPr txBox="1">
            <a:spLocks/>
          </p:cNvSpPr>
          <p:nvPr/>
        </p:nvSpPr>
        <p:spPr>
          <a:xfrm>
            <a:off x="8323571" y="4672092"/>
            <a:ext cx="2098247" cy="861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solidFill>
                  <a:srgbClr val="C00000"/>
                </a:solidFill>
              </a:rPr>
              <a:t>GPT</a:t>
            </a:r>
            <a:endParaRPr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95E3D58-04BD-70E9-71A5-7B519ED0F8A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579220" y="3322314"/>
            <a:ext cx="2793475" cy="13497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14837F-3E6D-58A7-1777-78671C9D15D2}"/>
              </a:ext>
            </a:extLst>
          </p:cNvPr>
          <p:cNvSpPr txBox="1"/>
          <p:nvPr/>
        </p:nvSpPr>
        <p:spPr>
          <a:xfrm>
            <a:off x="2083326" y="5236904"/>
            <a:ext cx="1471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Self-Attention</a:t>
            </a:r>
          </a:p>
          <a:p>
            <a:pPr algn="ctr"/>
            <a:r>
              <a:rPr lang="en-US" altLang="ko-KR" dirty="0"/>
              <a:t>Bi-directional</a:t>
            </a:r>
          </a:p>
          <a:p>
            <a:pPr algn="ctr"/>
            <a:r>
              <a:rPr lang="en-US" altLang="ko-KR" dirty="0"/>
              <a:t>Google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0BCAA-BDF4-8D4D-FB60-E14C2D6A1ED2}"/>
              </a:ext>
            </a:extLst>
          </p:cNvPr>
          <p:cNvSpPr txBox="1"/>
          <p:nvPr/>
        </p:nvSpPr>
        <p:spPr>
          <a:xfrm>
            <a:off x="8115361" y="5236904"/>
            <a:ext cx="251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Masked-Self-Attention</a:t>
            </a:r>
          </a:p>
          <a:p>
            <a:pPr algn="ctr"/>
            <a:r>
              <a:rPr lang="en-US" altLang="ko-KR" dirty="0"/>
              <a:t>Uni-directional</a:t>
            </a:r>
          </a:p>
          <a:p>
            <a:pPr algn="ctr"/>
            <a:r>
              <a:rPr lang="en-US" altLang="ko-KR" dirty="0" err="1"/>
              <a:t>OpenAI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A3EA08-5D58-4D22-15C8-BA75F8E83BB1}"/>
              </a:ext>
            </a:extLst>
          </p:cNvPr>
          <p:cNvGrpSpPr/>
          <p:nvPr/>
        </p:nvGrpSpPr>
        <p:grpSpPr>
          <a:xfrm>
            <a:off x="4375940" y="3177912"/>
            <a:ext cx="2692176" cy="3670166"/>
            <a:chOff x="4817328" y="3395547"/>
            <a:chExt cx="2540713" cy="34636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75ADFFC-1BE0-69C9-729F-1BBB408DF6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4093" y="3395547"/>
              <a:ext cx="2350355" cy="346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곱하기 기호 8">
              <a:extLst>
                <a:ext uri="{FF2B5EF4-FFF2-40B4-BE49-F238E27FC236}">
                  <a16:creationId xmlns:a16="http://schemas.microsoft.com/office/drawing/2014/main" id="{AD575566-1555-73C6-18FA-E32F6E3BD7BC}"/>
                </a:ext>
              </a:extLst>
            </p:cNvPr>
            <p:cNvSpPr/>
            <p:nvPr/>
          </p:nvSpPr>
          <p:spPr>
            <a:xfrm>
              <a:off x="6023520" y="4545260"/>
              <a:ext cx="1009237" cy="64704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B1B83B-EC7C-2F30-2433-4E18E468CF85}"/>
                </a:ext>
              </a:extLst>
            </p:cNvPr>
            <p:cNvSpPr/>
            <p:nvPr/>
          </p:nvSpPr>
          <p:spPr>
            <a:xfrm>
              <a:off x="4817328" y="4545260"/>
              <a:ext cx="1278672" cy="228816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5F8BBC-877E-2C3E-007B-11834603E96C}"/>
                </a:ext>
              </a:extLst>
            </p:cNvPr>
            <p:cNvSpPr/>
            <p:nvPr/>
          </p:nvSpPr>
          <p:spPr>
            <a:xfrm>
              <a:off x="6127713" y="4091871"/>
              <a:ext cx="1230328" cy="275015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72DCE9D-B5C8-915D-9725-EA165D172E35}"/>
              </a:ext>
            </a:extLst>
          </p:cNvPr>
          <p:cNvSpPr txBox="1"/>
          <p:nvPr/>
        </p:nvSpPr>
        <p:spPr>
          <a:xfrm>
            <a:off x="7068116" y="6400800"/>
            <a:ext cx="335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Vaswani, Ashish et al. “Attention is All you Need.” </a:t>
            </a:r>
            <a:r>
              <a:rPr lang="en-US" altLang="ko-KR" sz="1200" b="0" i="1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ArXiv</a:t>
            </a:r>
            <a:r>
              <a:rPr lang="en-US" altLang="ko-KR" sz="1200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 abs/1706.03762 (2017): n. </a:t>
            </a:r>
            <a:r>
              <a:rPr lang="en-US" altLang="ko-KR" sz="1200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pag</a:t>
            </a:r>
            <a:r>
              <a:rPr lang="en-US" altLang="ko-KR" sz="1200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749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58C26C-D347-0D76-057B-06496EC00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en-US" altLang="ja-JP" noProof="0" smtClean="0"/>
              <a:pPr rtl="0">
                <a:spcAft>
                  <a:spcPts val="600"/>
                </a:spcAft>
              </a:pPr>
              <a:t>7</a:t>
            </a:fld>
            <a:endParaRPr lang="ja-JP" altLang="en-US" noProof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477A6310-C793-28A2-CACA-9CD8CC18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53" y="511678"/>
            <a:ext cx="5897218" cy="884238"/>
          </a:xfrm>
        </p:spPr>
        <p:txBody>
          <a:bodyPr/>
          <a:lstStyle/>
          <a:p>
            <a:r>
              <a:rPr lang="ja-JP" altLang="en-US" dirty="0"/>
              <a:t>感情的な応答生成モデル</a:t>
            </a:r>
            <a:br>
              <a:rPr lang="ja-JP" alt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31119-D6E1-7E50-A2C7-9FAFA53D4BB5}"/>
              </a:ext>
            </a:extLst>
          </p:cNvPr>
          <p:cNvSpPr txBox="1"/>
          <p:nvPr/>
        </p:nvSpPr>
        <p:spPr>
          <a:xfrm>
            <a:off x="600315" y="5084621"/>
            <a:ext cx="5421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[BART: Denoising Sequence-to-Sequence Pre-training for Natural Language Generation, Translation, and Comprehension](https://aclanthology.org/2020.acl-main.703) (Lewis et al., ACL 2020)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AB1D14C3-9E36-B463-D166-A080DA1CCCFE}"/>
              </a:ext>
            </a:extLst>
          </p:cNvPr>
          <p:cNvSpPr/>
          <p:nvPr/>
        </p:nvSpPr>
        <p:spPr>
          <a:xfrm>
            <a:off x="3838830" y="1772434"/>
            <a:ext cx="1210046" cy="545357"/>
          </a:xfrm>
          <a:prstGeom prst="wedgeRectCallout">
            <a:avLst>
              <a:gd name="adj1" fmla="val 21128"/>
              <a:gd name="adj2" fmla="val 861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感情分類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05D70A9-22D2-D053-D512-BF88FA29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53" y="2542200"/>
            <a:ext cx="4450423" cy="25201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6A3200-E7FF-83DE-D1AA-689D5EEE3F01}"/>
              </a:ext>
            </a:extLst>
          </p:cNvPr>
          <p:cNvSpPr txBox="1"/>
          <p:nvPr/>
        </p:nvSpPr>
        <p:spPr>
          <a:xfrm>
            <a:off x="6495671" y="3429000"/>
            <a:ext cx="4811666" cy="1795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BART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Translation</a:t>
            </a:r>
            <a:r>
              <a:rPr lang="ja-JP" altLang="en-US" dirty="0"/>
              <a:t>作業で答えを生成し、</a:t>
            </a:r>
            <a:endParaRPr lang="en-US" altLang="ja-JP" dirty="0"/>
          </a:p>
          <a:p>
            <a:r>
              <a:rPr lang="en-US" altLang="ko-KR" dirty="0"/>
              <a:t>Sequence Classification Tasks</a:t>
            </a:r>
            <a:r>
              <a:rPr lang="ja-JP" altLang="en-US" dirty="0"/>
              <a:t>を用いて感情の認識をする。</a:t>
            </a:r>
            <a:endParaRPr lang="en-US" altLang="ja-JP" dirty="0"/>
          </a:p>
          <a:p>
            <a:r>
              <a:rPr lang="en-US" altLang="ko-KR" dirty="0"/>
              <a:t>Multi </a:t>
            </a:r>
            <a:r>
              <a:rPr lang="en-US" altLang="ja-JP" dirty="0"/>
              <a:t>task</a:t>
            </a:r>
            <a:r>
              <a:rPr lang="en-US" altLang="ko-KR" dirty="0"/>
              <a:t> learning</a:t>
            </a:r>
            <a:r>
              <a:rPr lang="ja-JP" altLang="en-US" dirty="0"/>
              <a:t>であるため、感情を反映し、答えを生成することが出来るようになる。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06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 descr="コンピューター コードのクローズアップ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/>
              <a:t>満足のいく顧客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US" altLang="ja-JP"/>
              <a:t>FABRIKAM </a:t>
            </a:r>
            <a:r>
              <a:rPr lang="ja-JP" altLang="en-US"/>
              <a:t>は一緒に仕事をするのに最高でした。</a:t>
            </a:r>
            <a:r>
              <a:rPr lang="en-US" altLang="ja-JP"/>
              <a:t>LARISSA </a:t>
            </a:r>
            <a:r>
              <a:rPr lang="ja-JP" altLang="en-US"/>
              <a:t>は私の代理人で、私のニーズを予測し、私の問題を解決するために熱心に働いてくれました。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プレースホルダー 7" descr="抽象的な画像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4000" spc="300" dirty="0"/>
              <a:t>ありがとうございます</a:t>
            </a:r>
          </a:p>
        </p:txBody>
      </p:sp>
      <p:pic>
        <p:nvPicPr>
          <p:cNvPr id="24" name="オンライン イメージ プレースホルダー 23" descr="ユーザー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12" name="オンライン イメージ プレースホルダー 11" descr="펼쳐진 책 단색으로 채워진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730873" y="3118670"/>
            <a:ext cx="730250" cy="730250"/>
          </a:xfrm>
        </p:spPr>
      </p:pic>
      <p:pic>
        <p:nvPicPr>
          <p:cNvPr id="28" name="オンライン イメージ プレースホルダー 27" descr="封筒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/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941" y="3903126"/>
            <a:ext cx="3387275" cy="518795"/>
          </a:xfrm>
        </p:spPr>
        <p:txBody>
          <a:bodyPr rtlCol="0"/>
          <a:lstStyle/>
          <a:p>
            <a:pPr rtl="0"/>
            <a:r>
              <a:rPr lang="en-US" altLang="ja-JP" dirty="0"/>
              <a:t>Siwon Seo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ja-JP" dirty="0"/>
              <a:t>Tokai Univ.</a:t>
            </a:r>
          </a:p>
          <a:p>
            <a:pPr rtl="0">
              <a:lnSpc>
                <a:spcPct val="100000"/>
              </a:lnSpc>
            </a:pPr>
            <a:r>
              <a:rPr lang="en-US" altLang="ja-JP" dirty="0"/>
              <a:t>9LDI1101</a:t>
            </a:r>
          </a:p>
          <a:p>
            <a:pPr rtl="0">
              <a:lnSpc>
                <a:spcPct val="100000"/>
              </a:lnSpc>
            </a:pPr>
            <a:r>
              <a:rPr lang="en-US" altLang="ja-JP" dirty="0"/>
              <a:t>8BDI2226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784" y="3892871"/>
            <a:ext cx="3387275" cy="518795"/>
          </a:xfrm>
        </p:spPr>
        <p:txBody>
          <a:bodyPr rtlCol="0">
            <a:noAutofit/>
          </a:bodyPr>
          <a:lstStyle/>
          <a:p>
            <a:pPr rtl="0"/>
            <a:r>
              <a:rPr lang="en-US" altLang="ja-JP" dirty="0"/>
              <a:t>visiopo44@naver.com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7_TF55661986_Win32.potx" id="{ABB55A17-555E-4EF1-93C6-7F44B060739D}" vid="{17746DF0-0C70-43DC-AB37-8719C3E640B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テクノロジに関するプレゼンテーション</Template>
  <TotalTime>2453</TotalTime>
  <Words>371</Words>
  <Application>Microsoft Office PowerPoint</Application>
  <PresentationFormat>와이드스크린</PresentationFormat>
  <Paragraphs>53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Meiryo UI</vt:lpstr>
      <vt:lpstr>Arial</vt:lpstr>
      <vt:lpstr>Calibri</vt:lpstr>
      <vt:lpstr>Roboto</vt:lpstr>
      <vt:lpstr>Wingdings</vt:lpstr>
      <vt:lpstr>Office テーマ</vt:lpstr>
      <vt:lpstr>感情認識に基づく対話システム</vt:lpstr>
      <vt:lpstr>目次</vt:lpstr>
      <vt:lpstr>概要</vt:lpstr>
      <vt:lpstr>BARTとは。</vt:lpstr>
      <vt:lpstr>PowerPoint 프레젠테이션</vt:lpstr>
      <vt:lpstr>BERT &amp; GPT</vt:lpstr>
      <vt:lpstr>感情的な応答生成モデル </vt:lpstr>
      <vt:lpstr>満足のいく顧客</vt:lpstr>
      <vt:lpstr>ありがとうございます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9LDI1101</dc:creator>
  <cp:lastModifiedBy>9LDI1101</cp:lastModifiedBy>
  <cp:revision>38</cp:revision>
  <dcterms:created xsi:type="dcterms:W3CDTF">2023-01-12T03:16:10Z</dcterms:created>
  <dcterms:modified xsi:type="dcterms:W3CDTF">2023-01-14T13:37:57Z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