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handoutMasterIdLst>
    <p:handoutMasterId r:id="rId21"/>
  </p:handoutMasterIdLst>
  <p:sldIdLst>
    <p:sldId id="25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Lst>
  <p:sldSz cx="12192000" cy="6858000"/>
  <p:notesSz cx="6858000" cy="9144000"/>
  <p:defaultTextStyle>
    <a:defPPr rtl="0">
      <a:defRPr lang="ko-k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4" autoAdjust="0"/>
    <p:restoredTop sz="94660"/>
  </p:normalViewPr>
  <p:slideViewPr>
    <p:cSldViewPr snapToGrid="0">
      <p:cViewPr varScale="1">
        <p:scale>
          <a:sx n="82" d="100"/>
          <a:sy n="82" d="100"/>
        </p:scale>
        <p:origin x="114" y="75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altLang="ja-JP" dirty="0"/>
              <a:t>Gate</a:t>
            </a:r>
            <a:endParaRPr lang="ja-JP" altLang="en-US" dirty="0"/>
          </a:p>
        </c:rich>
      </c:tx>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Sheet1!$B$1</c:f>
              <c:strCache>
                <c:ptCount val="1"/>
                <c:pt idx="0">
                  <c:v>X2</c:v>
                </c:pt>
              </c:strCache>
            </c:strRef>
          </c:tx>
          <c:spPr>
            <a:ln w="28575" cap="rnd">
              <a:noFill/>
              <a:round/>
            </a:ln>
            <a:effectLst>
              <a:outerShdw blurRad="50800" dist="50800" dir="5400000" algn="ctr" rotWithShape="0">
                <a:schemeClr val="bg1"/>
              </a:outerShdw>
            </a:effectLst>
          </c:spPr>
          <c:marker>
            <c:symbol val="circle"/>
            <c:size val="8"/>
            <c:spPr>
              <a:solidFill>
                <a:schemeClr val="accent1"/>
              </a:solidFill>
              <a:ln w="12700">
                <a:solidFill>
                  <a:schemeClr val="accent1"/>
                </a:solidFill>
              </a:ln>
              <a:effectLst>
                <a:outerShdw blurRad="50800" dist="50800" dir="5400000" algn="ctr" rotWithShape="0">
                  <a:schemeClr val="bg1"/>
                </a:outerShdw>
              </a:effectLst>
            </c:spPr>
          </c:marker>
          <c:xVal>
            <c:numRef>
              <c:f>Sheet1!$A$2:$A$5</c:f>
              <c:numCache>
                <c:formatCode>General</c:formatCode>
                <c:ptCount val="4"/>
                <c:pt idx="0">
                  <c:v>0</c:v>
                </c:pt>
                <c:pt idx="1">
                  <c:v>0</c:v>
                </c:pt>
                <c:pt idx="2">
                  <c:v>1</c:v>
                </c:pt>
                <c:pt idx="3">
                  <c:v>1</c:v>
                </c:pt>
              </c:numCache>
            </c:numRef>
          </c:xVal>
          <c:yVal>
            <c:numRef>
              <c:f>Sheet1!$B$2:$B$5</c:f>
              <c:numCache>
                <c:formatCode>General</c:formatCode>
                <c:ptCount val="4"/>
                <c:pt idx="0">
                  <c:v>0</c:v>
                </c:pt>
                <c:pt idx="1">
                  <c:v>1</c:v>
                </c:pt>
                <c:pt idx="2">
                  <c:v>0</c:v>
                </c:pt>
                <c:pt idx="3">
                  <c:v>1</c:v>
                </c:pt>
              </c:numCache>
            </c:numRef>
          </c:yVal>
          <c:smooth val="0"/>
          <c:extLst>
            <c:ext xmlns:c16="http://schemas.microsoft.com/office/drawing/2014/chart" uri="{C3380CC4-5D6E-409C-BE32-E72D297353CC}">
              <c16:uniqueId val="{00000000-741E-46AE-BD4D-3B2D3A42212F}"/>
            </c:ext>
          </c:extLst>
        </c:ser>
        <c:dLbls>
          <c:showLegendKey val="0"/>
          <c:showVal val="0"/>
          <c:showCatName val="0"/>
          <c:showSerName val="0"/>
          <c:showPercent val="0"/>
          <c:showBubbleSize val="0"/>
        </c:dLbls>
        <c:axId val="1142436608"/>
        <c:axId val="1142436192"/>
      </c:scatterChart>
      <c:valAx>
        <c:axId val="114243660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JP"/>
          </a:p>
        </c:txPr>
        <c:crossAx val="1142436192"/>
        <c:crosses val="autoZero"/>
        <c:crossBetween val="midCat"/>
        <c:majorUnit val="1"/>
      </c:valAx>
      <c:valAx>
        <c:axId val="11424361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JP"/>
          </a:p>
        </c:txPr>
        <c:crossAx val="114243660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BE57D49-F230-4735-B199-8E5E9C72840F}" type="datetime1">
              <a:rPr lang="ko-KR" altLang="en-US" smtClean="0">
                <a:latin typeface="맑은 고딕" panose="020B0503020000020004" pitchFamily="50" charset="-127"/>
                <a:ea typeface="맑은 고딕" panose="020B0503020000020004" pitchFamily="50" charset="-127"/>
              </a:rPr>
              <a:t>2023-01-17</a:t>
            </a:fld>
            <a:endParaRPr lang="ko-KR" altLang="en-US" dirty="0">
              <a:latin typeface="맑은 고딕" panose="020B0503020000020004" pitchFamily="50" charset="-127"/>
              <a:ea typeface="맑은 고딕" panose="020B0503020000020004" pitchFamily="50" charset="-127"/>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ko-KR"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C6D4BD08-001C-4DA3-A8F2-B1A0C43B0DFD}" type="datetime1">
              <a:rPr lang="ko-KR" altLang="en-US" smtClean="0"/>
              <a:pPr/>
              <a:t>2023-01-17</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4B725628-3A68-42F4-BA86-981817953149}" type="slidenum">
              <a:rPr lang="en-US" altLang="ko-KR" noProof="0" smtClean="0"/>
              <a:pPr/>
              <a:t>‹#›</a:t>
            </a:fld>
            <a:endParaRPr lang="ko-KR"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latin typeface="맑은 고딕" panose="020B0503020000020004" pitchFamily="50" charset="-127"/>
                <a:ea typeface="맑은 고딕" panose="020B0503020000020004" pitchFamily="50" charset="-127"/>
              </a:rPr>
              <a:t>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85925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0" name="직사각형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부제목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ko-KR" altLang="en-US" noProof="0"/>
              <a:t>클릭하여 마스터 부제목 스타일 편집</a:t>
            </a:r>
            <a:endParaRPr lang="ko-KR" altLang="en-US" noProof="0" dirty="0"/>
          </a:p>
        </p:txBody>
      </p:sp>
      <p:sp>
        <p:nvSpPr>
          <p:cNvPr id="4" name="날짜 개체 틀 3"/>
          <p:cNvSpPr>
            <a:spLocks noGrp="1"/>
          </p:cNvSpPr>
          <p:nvPr>
            <p:ph type="dt" sz="half" idx="10"/>
          </p:nvPr>
        </p:nvSpPr>
        <p:spPr/>
        <p:txBody>
          <a:bodyPr rtlCol="0"/>
          <a:lstStyle>
            <a:lvl1pPr algn="l">
              <a:defRPr/>
            </a:lvl1pPr>
          </a:lstStyle>
          <a:p>
            <a:fld id="{20DA4868-5905-4D40-A3C7-A08A77FB381F}" type="datetime1">
              <a:rPr lang="ko-KR" altLang="en-US" smtClean="0"/>
              <a:pPr/>
              <a:t>2023-01-17</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p:txBody>
          <a:bodyPr vert="eaVert"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A7059D92-5434-44F0-8311-BFCB0FE3ABFC}" type="datetime1">
              <a:rPr lang="ko-KR" altLang="en-US" smtClean="0"/>
              <a:pPr/>
              <a:t>2023-01-17</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1" y="762000"/>
            <a:ext cx="2628900" cy="5410200"/>
          </a:xfrm>
        </p:spPr>
        <p:txBody>
          <a:bodyPr vert="eaVert" lIns="45720" tIns="91440" rIns="45720" bIns="91440"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a:xfrm>
            <a:off x="990601" y="762000"/>
            <a:ext cx="7581900" cy="5410200"/>
          </a:xfrm>
        </p:spPr>
        <p:txBody>
          <a:bodyPr vert="eaVert"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FB232E3-E22B-46B2-B042-7B0B4F3513F2}" type="datetime1">
              <a:rPr lang="ko-KR" altLang="en-US" smtClean="0"/>
              <a:pPr/>
              <a:t>2023-01-17</a:t>
            </a:fld>
            <a:endParaRPr lang="ko-KR" altLang="en-US" dirty="0"/>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idx="1"/>
          </p:nvPr>
        </p:nvSpPr>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9EFA091B-FB79-4832-BBA6-485BF4956E11}" type="datetime1">
              <a:rPr lang="ko-KR" altLang="en-US" smtClean="0"/>
              <a:pPr/>
              <a:t>2023-01-17</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9" name="직사각형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a:t>
            </a:r>
          </a:p>
        </p:txBody>
      </p:sp>
      <p:sp>
        <p:nvSpPr>
          <p:cNvPr id="4" name="날짜 개체 틀 3"/>
          <p:cNvSpPr>
            <a:spLocks noGrp="1"/>
          </p:cNvSpPr>
          <p:nvPr>
            <p:ph type="dt" sz="half" idx="10"/>
          </p:nvPr>
        </p:nvSpPr>
        <p:spPr/>
        <p:txBody>
          <a:bodyPr rtlCol="0"/>
          <a:lstStyle>
            <a:lvl1pPr>
              <a:defRPr/>
            </a:lvl1pPr>
          </a:lstStyle>
          <a:p>
            <a:fld id="{5F31BFAB-5A50-4862-991D-7095D6C5D4BE}" type="datetime1">
              <a:rPr lang="ko-KR" altLang="en-US" smtClean="0"/>
              <a:pPr/>
              <a:t>2023-01-17</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두 개의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024128" y="585216"/>
            <a:ext cx="9720072" cy="1499616"/>
          </a:xfrm>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sz="half" idx="1"/>
          </p:nvPr>
        </p:nvSpPr>
        <p:spPr>
          <a:xfrm>
            <a:off x="1024127"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내용 개체 틀 3"/>
          <p:cNvSpPr>
            <a:spLocks noGrp="1"/>
          </p:cNvSpPr>
          <p:nvPr>
            <p:ph sz="half" idx="2"/>
          </p:nvPr>
        </p:nvSpPr>
        <p:spPr>
          <a:xfrm>
            <a:off x="5989320"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날짜 개체 틀 4"/>
          <p:cNvSpPr>
            <a:spLocks noGrp="1"/>
          </p:cNvSpPr>
          <p:nvPr>
            <p:ph type="dt" sz="half" idx="10"/>
          </p:nvPr>
        </p:nvSpPr>
        <p:spPr/>
        <p:txBody>
          <a:bodyPr rtlCol="0"/>
          <a:lstStyle>
            <a:lvl1pPr>
              <a:defRPr/>
            </a:lvl1pPr>
          </a:lstStyle>
          <a:p>
            <a:fld id="{A3BD5271-FEFE-4914-869C-5327720A295E}" type="datetime1">
              <a:rPr lang="ko-KR" altLang="en-US" smtClean="0"/>
              <a:pPr/>
              <a:t>2023-01-17</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제목 9"/>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4" name="내용 개체 틀 3"/>
          <p:cNvSpPr>
            <a:spLocks noGrp="1"/>
          </p:cNvSpPr>
          <p:nvPr>
            <p:ph sz="half" idx="2"/>
          </p:nvPr>
        </p:nvSpPr>
        <p:spPr>
          <a:xfrm>
            <a:off x="102412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텍스트 개체 틀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ko-KR" altLang="en-US" noProof="0"/>
              <a:t>마스터 텍스트 스타일을 편집하려면 클릭</a:t>
            </a:r>
          </a:p>
        </p:txBody>
      </p:sp>
      <p:sp>
        <p:nvSpPr>
          <p:cNvPr id="6" name="내용 개체 틀 5"/>
          <p:cNvSpPr>
            <a:spLocks noGrp="1"/>
          </p:cNvSpPr>
          <p:nvPr>
            <p:ph sz="quarter" idx="4"/>
          </p:nvPr>
        </p:nvSpPr>
        <p:spPr>
          <a:xfrm>
            <a:off x="599088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7" name="날짜 개체 틀 6"/>
          <p:cNvSpPr>
            <a:spLocks noGrp="1"/>
          </p:cNvSpPr>
          <p:nvPr>
            <p:ph type="dt" sz="half" idx="10"/>
          </p:nvPr>
        </p:nvSpPr>
        <p:spPr/>
        <p:txBody>
          <a:bodyPr rtlCol="0"/>
          <a:lstStyle>
            <a:lvl1pPr>
              <a:defRPr/>
            </a:lvl1pPr>
          </a:lstStyle>
          <a:p>
            <a:fld id="{6961C815-1148-4AA6-9F9C-F8BBBFBB10CA}" type="datetime1">
              <a:rPr lang="ko-KR" altLang="en-US" smtClean="0"/>
              <a:pPr/>
              <a:t>2023-01-17</a:t>
            </a:fld>
            <a:endParaRPr lang="ko-KR" altLang="en-US" dirty="0"/>
          </a:p>
        </p:txBody>
      </p:sp>
      <p:sp>
        <p:nvSpPr>
          <p:cNvPr id="8" name="바닥글 개체 틀 7"/>
          <p:cNvSpPr>
            <a:spLocks noGrp="1"/>
          </p:cNvSpPr>
          <p:nvPr>
            <p:ph type="ftr" sz="quarter" idx="11"/>
          </p:nvPr>
        </p:nvSpPr>
        <p:spPr/>
        <p:txBody>
          <a:bodyPr rtlCol="0"/>
          <a:lstStyle/>
          <a:p>
            <a:pPr rtl="0"/>
            <a:endParaRPr lang="ko-KR" altLang="en-US" noProof="0" dirty="0"/>
          </a:p>
        </p:txBody>
      </p:sp>
      <p:sp>
        <p:nvSpPr>
          <p:cNvPr id="9" name="슬라이드 번호 개체 틀 8"/>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날짜 개체 틀 2"/>
          <p:cNvSpPr>
            <a:spLocks noGrp="1"/>
          </p:cNvSpPr>
          <p:nvPr>
            <p:ph type="dt" sz="half" idx="10"/>
          </p:nvPr>
        </p:nvSpPr>
        <p:spPr/>
        <p:txBody>
          <a:bodyPr rtlCol="0"/>
          <a:lstStyle>
            <a:lvl1pPr>
              <a:defRPr/>
            </a:lvl1pPr>
          </a:lstStyle>
          <a:p>
            <a:fld id="{A47AA9F1-F81C-4105-8A81-06D610EC4B63}" type="datetime1">
              <a:rPr lang="ko-KR" altLang="en-US" smtClean="0"/>
              <a:pPr/>
              <a:t>2023-01-17</a:t>
            </a:fld>
            <a:endParaRPr lang="ko-KR" altLang="en-US" dirty="0"/>
          </a:p>
        </p:txBody>
      </p:sp>
      <p:sp>
        <p:nvSpPr>
          <p:cNvPr id="4" name="바닥글 개체 틀 3"/>
          <p:cNvSpPr>
            <a:spLocks noGrp="1"/>
          </p:cNvSpPr>
          <p:nvPr>
            <p:ph type="ftr" sz="quarter" idx="11"/>
          </p:nvPr>
        </p:nvSpPr>
        <p:spPr/>
        <p:txBody>
          <a:bodyPr rtlCol="0"/>
          <a:lstStyle/>
          <a:p>
            <a:pPr rtl="0"/>
            <a:endParaRPr lang="ko-KR" altLang="en-US" noProof="0" dirty="0"/>
          </a:p>
        </p:txBody>
      </p:sp>
      <p:sp>
        <p:nvSpPr>
          <p:cNvPr id="5" name="슬라이드 번호 개체 틀 4"/>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lvl1pPr>
              <a:defRPr/>
            </a:lvl1pPr>
          </a:lstStyle>
          <a:p>
            <a:fld id="{1F487A97-1A80-4798-B672-85D6AB250DCF}" type="datetime1">
              <a:rPr lang="ko-KR" altLang="en-US" smtClean="0"/>
              <a:pPr/>
              <a:t>2023-01-17</a:t>
            </a:fld>
            <a:endParaRPr lang="ko-KR" altLang="en-US" dirty="0"/>
          </a:p>
        </p:txBody>
      </p:sp>
      <p:sp>
        <p:nvSpPr>
          <p:cNvPr id="3" name="바닥글 개체 틀 2"/>
          <p:cNvSpPr>
            <a:spLocks noGrp="1"/>
          </p:cNvSpPr>
          <p:nvPr>
            <p:ph type="ftr" sz="quarter" idx="11"/>
          </p:nvPr>
        </p:nvSpPr>
        <p:spPr/>
        <p:txBody>
          <a:bodyPr rtlCol="0"/>
          <a:lstStyle/>
          <a:p>
            <a:pPr rtl="0"/>
            <a:endParaRPr lang="ko-KR" altLang="en-US" noProof="0" dirty="0"/>
          </a:p>
        </p:txBody>
      </p:sp>
      <p:sp>
        <p:nvSpPr>
          <p:cNvPr id="4" name="슬라이드 번호 개체 틀 3"/>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8" name="제목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ko-KR" altLang="en-US" noProof="0"/>
              <a:t>마스터 제목 스타일 편집</a:t>
            </a:r>
            <a:endParaRPr lang="ko" noProof="0"/>
          </a:p>
        </p:txBody>
      </p:sp>
      <p:sp>
        <p:nvSpPr>
          <p:cNvPr id="3" name="내용 개체 틀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4" name="텍스트 개체 틀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EE653310-AD94-41CD-AC0F-1501C4EA6D6F}" type="datetime1">
              <a:rPr lang="ko-KR" altLang="en-US" smtClean="0"/>
              <a:pPr/>
              <a:t>2023-01-17</a:t>
            </a:fld>
            <a:endParaRPr lang="en-US" dirty="0"/>
          </a:p>
        </p:txBody>
      </p:sp>
      <p:sp>
        <p:nvSpPr>
          <p:cNvPr id="6" name="바닥글 개체 틀 5"/>
          <p:cNvSpPr>
            <a:spLocks noGrp="1"/>
          </p:cNvSpPr>
          <p:nvPr>
            <p:ph type="ftr" sz="quarter" idx="11"/>
          </p:nvPr>
        </p:nvSpPr>
        <p:spPr/>
        <p:txBody>
          <a:bodyPr rtlCol="0"/>
          <a:lstStyle/>
          <a:p>
            <a:pPr rtl="0"/>
            <a:endParaRPr 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noProof="0"/>
              <a:t>‹#›</a:t>
            </a:fld>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그림 개체 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0"/>
              <a:t>그림을 추가하려면 아이콘을 클릭하십시오</a:t>
            </a:r>
            <a:endParaRPr lang="en-US" altLang="ko-KR" noProof="0" dirty="0"/>
          </a:p>
        </p:txBody>
      </p:sp>
      <p:sp>
        <p:nvSpPr>
          <p:cNvPr id="4" name="텍스트 개체 틀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A9C485AE-A5AE-4102-AAA7-CE7177004C64}" type="datetime1">
              <a:rPr lang="ko-KR" altLang="en-US" smtClean="0"/>
              <a:pPr/>
              <a:t>2023-01-17</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867E5644-1E61-4311-A31E-84CB9C7AA8A9}"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55E25835-15BF-46FE-B0BD-ED10F3056879}" type="datetime1">
              <a:rPr lang="ko-KR" altLang="en-US" smtClean="0"/>
              <a:pPr/>
              <a:t>2023-01-17</a:t>
            </a:fld>
            <a:endParaRPr lang="ko-KR" altLang="en-US" dirty="0"/>
          </a:p>
        </p:txBody>
      </p:sp>
      <p:sp>
        <p:nvSpPr>
          <p:cNvPr id="5" name="바닥글 개체 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1" hangingPunct="1">
        <a:lnSpc>
          <a:spcPct val="80000"/>
        </a:lnSpc>
        <a:spcBef>
          <a:spcPct val="0"/>
        </a:spcBef>
        <a:buNone/>
        <a:defRPr sz="5000" kern="1200" cap="all" spc="100" baseline="0">
          <a:solidFill>
            <a:schemeClr val="tx1">
              <a:lumMod val="95000"/>
              <a:lumOff val="5000"/>
            </a:schemeClr>
          </a:solidFill>
          <a:latin typeface="맑은 고딕" panose="020B0503020000020004" pitchFamily="50" charset="-127"/>
          <a:ea typeface="맑은 고딕" panose="020B0503020000020004" pitchFamily="50" charset="-127"/>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맑은 고딕" panose="020B0503020000020004" pitchFamily="50" charset="-127"/>
          <a:ea typeface="맑은 고딕" panose="020B0503020000020004" pitchFamily="50" charset="-127"/>
          <a:cs typeface="+mn-cs"/>
        </a:defRPr>
      </a:lvl1pPr>
      <a:lvl2pPr marL="26517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맑은 고딕" panose="020B0503020000020004" pitchFamily="50" charset="-127"/>
          <a:ea typeface="맑은 고딕" panose="020B0503020000020004" pitchFamily="50" charset="-127"/>
          <a:cs typeface="+mn-cs"/>
        </a:defRPr>
      </a:lvl2pPr>
      <a:lvl3pPr marL="4480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3pPr>
      <a:lvl4pPr marL="59436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4pPr>
      <a:lvl5pPr marL="77724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5pPr>
      <a:lvl6pPr marL="91440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직사각형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ja-JP" altLang="en-US" dirty="0">
                <a:solidFill>
                  <a:srgbClr val="FFFFFF"/>
                </a:solidFill>
              </a:rPr>
              <a:t>進捗発表</a:t>
            </a:r>
            <a:endParaRPr lang="en-US" altLang="ko-KR" dirty="0">
              <a:solidFill>
                <a:srgbClr val="FFFFFF"/>
              </a:solidFill>
              <a:latin typeface="맑은 고딕" panose="020B0503020000020004" pitchFamily="50" charset="-127"/>
              <a:ea typeface="맑은 고딕" panose="020B0503020000020004" pitchFamily="50" charset="-127"/>
            </a:endParaRPr>
          </a:p>
        </p:txBody>
      </p:sp>
      <p:sp>
        <p:nvSpPr>
          <p:cNvPr id="3" name="부제목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n-US" altLang="ko-KR" dirty="0">
                <a:solidFill>
                  <a:srgbClr val="FFFFFF"/>
                </a:solidFill>
              </a:rPr>
              <a:t>9LDI1101 </a:t>
            </a:r>
            <a:r>
              <a:rPr lang="ja-JP" altLang="en-US" dirty="0">
                <a:solidFill>
                  <a:srgbClr val="FFFFFF"/>
                </a:solidFill>
              </a:rPr>
              <a:t>徐 恃源</a:t>
            </a:r>
            <a:r>
              <a:rPr lang="en-US" altLang="ja-JP" dirty="0">
                <a:solidFill>
                  <a:srgbClr val="FFFFFF"/>
                </a:solidFill>
              </a:rPr>
              <a:t> (Siwon Seo)</a:t>
            </a:r>
            <a:endParaRPr lang="ko-KR" altLang="en-US" dirty="0">
              <a:solidFill>
                <a:srgbClr val="FFFFFF"/>
              </a:solidFill>
              <a:latin typeface="맑은 고딕" panose="020B0503020000020004" pitchFamily="50" charset="-127"/>
              <a:ea typeface="맑은 고딕" panose="020B0503020000020004" pitchFamily="50" charset="-127"/>
            </a:endParaRPr>
          </a:p>
        </p:txBody>
      </p:sp>
      <p:cxnSp>
        <p:nvCxnSpPr>
          <p:cNvPr id="23" name="직선 연결선(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BEA755-E0B3-FEF8-A563-26535401984F}"/>
              </a:ext>
            </a:extLst>
          </p:cNvPr>
          <p:cNvSpPr>
            <a:spLocks noGrp="1"/>
          </p:cNvSpPr>
          <p:nvPr>
            <p:ph type="title"/>
          </p:nvPr>
        </p:nvSpPr>
        <p:spPr/>
        <p:txBody>
          <a:bodyPr/>
          <a:lstStyle/>
          <a:p>
            <a:r>
              <a:rPr lang="en-US" altLang="ko-KR" dirty="0"/>
              <a:t>Epochs, Batch Size, Iteration</a:t>
            </a:r>
            <a:endParaRPr lang="ko-KR" altLang="en-US" dirty="0"/>
          </a:p>
        </p:txBody>
      </p:sp>
      <p:sp>
        <p:nvSpPr>
          <p:cNvPr id="3" name="내용 개체 틀 2">
            <a:extLst>
              <a:ext uri="{FF2B5EF4-FFF2-40B4-BE49-F238E27FC236}">
                <a16:creationId xmlns:a16="http://schemas.microsoft.com/office/drawing/2014/main" id="{CCE94436-84A3-A599-6974-D9CE875700F1}"/>
              </a:ext>
            </a:extLst>
          </p:cNvPr>
          <p:cNvSpPr>
            <a:spLocks noGrp="1"/>
          </p:cNvSpPr>
          <p:nvPr>
            <p:ph idx="1"/>
          </p:nvPr>
        </p:nvSpPr>
        <p:spPr/>
        <p:txBody>
          <a:bodyPr/>
          <a:lstStyle/>
          <a:p>
            <a:r>
              <a:rPr lang="en-US" altLang="ko-KR" dirty="0"/>
              <a:t>Iteration* Batch size = Epoch</a:t>
            </a:r>
          </a:p>
          <a:p>
            <a:r>
              <a:rPr lang="en-US" altLang="ko-KR" dirty="0"/>
              <a:t>Epoch : </a:t>
            </a:r>
            <a:r>
              <a:rPr lang="ja-JP" altLang="en-US" dirty="0"/>
              <a:t>全体データについて順伝播と逆伝播が終わった状態。</a:t>
            </a:r>
            <a:endParaRPr lang="en-US" altLang="ja-JP" dirty="0"/>
          </a:p>
          <a:p>
            <a:r>
              <a:rPr lang="en-US" altLang="ko-KR" dirty="0"/>
              <a:t>Batch</a:t>
            </a:r>
            <a:r>
              <a:rPr lang="ko-KR" altLang="en-US" dirty="0"/>
              <a:t> </a:t>
            </a:r>
            <a:r>
              <a:rPr lang="en-US" altLang="ko-KR" dirty="0"/>
              <a:t>size</a:t>
            </a:r>
            <a:r>
              <a:rPr lang="ko-KR" altLang="en-US" dirty="0"/>
              <a:t> </a:t>
            </a:r>
            <a:r>
              <a:rPr lang="en-US" altLang="ko-KR" dirty="0"/>
              <a:t>:</a:t>
            </a:r>
            <a:r>
              <a:rPr lang="ko-KR" altLang="en-US" dirty="0"/>
              <a:t> </a:t>
            </a:r>
            <a:r>
              <a:rPr lang="ja-JP" altLang="en-US" dirty="0"/>
              <a:t>いくつのデータごとにパラメータをアップデートするのか。</a:t>
            </a:r>
            <a:endParaRPr lang="en-US" altLang="ja-JP" dirty="0"/>
          </a:p>
          <a:p>
            <a:r>
              <a:rPr lang="en-US" altLang="ko-KR" dirty="0"/>
              <a:t>Iteration &amp; Step : </a:t>
            </a:r>
            <a:r>
              <a:rPr lang="ja-JP" altLang="en-US" dirty="0"/>
              <a:t>一回の</a:t>
            </a:r>
            <a:r>
              <a:rPr lang="en-US" altLang="ja-JP" dirty="0"/>
              <a:t>Epoch</a:t>
            </a:r>
            <a:r>
              <a:rPr lang="ja-JP" altLang="en-US" dirty="0"/>
              <a:t>を修行するために必要な</a:t>
            </a:r>
            <a:r>
              <a:rPr lang="en-US" altLang="ja-JP" dirty="0"/>
              <a:t>Batch</a:t>
            </a:r>
            <a:r>
              <a:rPr lang="ja-JP" altLang="en-US" dirty="0"/>
              <a:t>の数。</a:t>
            </a:r>
            <a:endParaRPr lang="ko-KR" altLang="en-US" dirty="0"/>
          </a:p>
        </p:txBody>
      </p:sp>
    </p:spTree>
    <p:extLst>
      <p:ext uri="{BB962C8B-B14F-4D97-AF65-F5344CB8AC3E}">
        <p14:creationId xmlns:p14="http://schemas.microsoft.com/office/powerpoint/2010/main" val="154963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47F1BE-31A3-F54B-ABF4-9D9E5EA581D3}"/>
              </a:ext>
            </a:extLst>
          </p:cNvPr>
          <p:cNvSpPr>
            <a:spLocks noGrp="1"/>
          </p:cNvSpPr>
          <p:nvPr>
            <p:ph type="title"/>
          </p:nvPr>
        </p:nvSpPr>
        <p:spPr/>
        <p:txBody>
          <a:bodyPr/>
          <a:lstStyle/>
          <a:p>
            <a:r>
              <a:rPr lang="en-US" altLang="ko-KR" dirty="0"/>
              <a:t>Overfitting</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B27FC438-2823-571C-DDE7-6FC424FDF002}"/>
                  </a:ext>
                </a:extLst>
              </p:cNvPr>
              <p:cNvSpPr>
                <a:spLocks noGrp="1"/>
              </p:cNvSpPr>
              <p:nvPr>
                <p:ph idx="1"/>
              </p:nvPr>
            </p:nvSpPr>
            <p:spPr/>
            <p:txBody>
              <a:bodyPr/>
              <a:lstStyle/>
              <a:p>
                <a:r>
                  <a:rPr lang="ja-JP" altLang="en-US" dirty="0"/>
                  <a:t>モデルがデータの中のノイズまで学習してる状態。</a:t>
                </a:r>
                <a:endParaRPr lang="en-US" altLang="ja-JP" dirty="0"/>
              </a:p>
              <a:p>
                <a:r>
                  <a:rPr lang="en-US" altLang="ja-JP" dirty="0"/>
                  <a:t>1</a:t>
                </a:r>
                <a:r>
                  <a:rPr lang="ja-JP" altLang="en-US" dirty="0"/>
                  <a:t>．データの量を増やす。</a:t>
                </a:r>
                <a:endParaRPr lang="en-US" altLang="ja-JP" dirty="0"/>
              </a:p>
              <a:p>
                <a:r>
                  <a:rPr lang="en-US" altLang="ja-JP" dirty="0"/>
                  <a:t>2</a:t>
                </a:r>
                <a:r>
                  <a:rPr lang="ja-JP" altLang="en-US" dirty="0"/>
                  <a:t>．モデルを単純化する。</a:t>
                </a:r>
                <a:r>
                  <a:rPr lang="en-US" altLang="ja-JP" dirty="0"/>
                  <a:t>(Capacity</a:t>
                </a:r>
                <a:r>
                  <a:rPr lang="ja-JP" altLang="en-US" dirty="0"/>
                  <a:t>を減らす</a:t>
                </a:r>
                <a:r>
                  <a:rPr lang="en-US" altLang="ja-JP" dirty="0"/>
                  <a:t>)</a:t>
                </a:r>
              </a:p>
              <a:p>
                <a:r>
                  <a:rPr lang="en-US" altLang="ja-JP" dirty="0"/>
                  <a:t>3</a:t>
                </a:r>
                <a:r>
                  <a:rPr lang="ja-JP" altLang="en-US" dirty="0"/>
                  <a:t>．重みに制限を置く</a:t>
                </a:r>
                <a:r>
                  <a:rPr lang="en-US" altLang="ja-JP" dirty="0"/>
                  <a:t>(</a:t>
                </a:r>
                <a:r>
                  <a:rPr lang="en-US" altLang="ja-JP" dirty="0" err="1"/>
                  <a:t>Regulariztion</a:t>
                </a:r>
                <a:r>
                  <a:rPr lang="en-US" altLang="ja-JP" dirty="0"/>
                  <a:t>)</a:t>
                </a:r>
                <a:r>
                  <a:rPr lang="ko-KR" altLang="en-US" dirty="0"/>
                  <a:t> </a:t>
                </a:r>
                <a:r>
                  <a:rPr lang="en-US" altLang="ko-KR" dirty="0"/>
                  <a:t>: L1</a:t>
                </a:r>
                <a:r>
                  <a:rPr lang="ko-KR" altLang="en-US" dirty="0"/>
                  <a:t> </a:t>
                </a:r>
                <a:r>
                  <a:rPr lang="en-US" altLang="ko-KR" dirty="0"/>
                  <a:t>Norm,</a:t>
                </a:r>
                <a:r>
                  <a:rPr lang="ko-KR" altLang="en-US" dirty="0"/>
                  <a:t> </a:t>
                </a:r>
                <a:r>
                  <a:rPr lang="en-US" altLang="ko-KR" dirty="0"/>
                  <a:t>L2</a:t>
                </a:r>
                <a:r>
                  <a:rPr lang="ko-KR" altLang="en-US" dirty="0"/>
                  <a:t> </a:t>
                </a:r>
                <a:r>
                  <a:rPr lang="en-US" altLang="ko-KR" dirty="0"/>
                  <a:t>Norm(weight decay)</a:t>
                </a:r>
              </a:p>
              <a:p>
                <a:r>
                  <a:rPr lang="en-US" altLang="ja-JP" dirty="0"/>
                  <a:t>   L1 Norm: </a:t>
                </a:r>
                <a14:m>
                  <m:oMath xmlns:m="http://schemas.openxmlformats.org/officeDocument/2006/math">
                    <m:r>
                      <a:rPr lang="en-US" altLang="ja-JP" b="0" i="1" smtClean="0">
                        <a:latin typeface="Cambria Math" panose="02040503050406030204" pitchFamily="18" charset="0"/>
                      </a:rPr>
                      <m:t>𝑐𝑜𝑠𝑡</m:t>
                    </m:r>
                    <m:r>
                      <a:rPr lang="en-US" altLang="ja-JP" b="0" i="1" smtClean="0">
                        <a:latin typeface="Cambria Math" panose="02040503050406030204" pitchFamily="18" charset="0"/>
                      </a:rPr>
                      <m:t> </m:t>
                    </m:r>
                    <m:r>
                      <a:rPr lang="en-US" altLang="ja-JP" b="0" i="1" smtClean="0">
                        <a:latin typeface="Cambria Math" panose="02040503050406030204" pitchFamily="18" charset="0"/>
                      </a:rPr>
                      <m:t>𝑓𝑢𝑛𝑐𝑡𝑖𝑜𝑛</m:t>
                    </m:r>
                    <m:r>
                      <a:rPr lang="en-US" altLang="ja-JP" b="0" i="1" smtClean="0">
                        <a:latin typeface="Cambria Math" panose="02040503050406030204" pitchFamily="18" charset="0"/>
                      </a:rPr>
                      <m:t>+=</m:t>
                    </m:r>
                    <m:r>
                      <a:rPr lang="ja-JP" altLang="en-US" b="0" i="1" smtClean="0">
                        <a:latin typeface="Cambria Math" panose="02040503050406030204" pitchFamily="18" charset="0"/>
                      </a:rPr>
                      <m:t>𝜆</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𝑤</m:t>
                        </m:r>
                      </m:e>
                    </m:d>
                  </m:oMath>
                </a14:m>
                <a:r>
                  <a:rPr lang="en-US" altLang="ja-JP" dirty="0"/>
                  <a:t>   L2 Norm: </a:t>
                </a:r>
                <a14:m>
                  <m:oMath xmlns:m="http://schemas.openxmlformats.org/officeDocument/2006/math">
                    <m:r>
                      <a:rPr lang="en-US" altLang="ja-JP" i="1">
                        <a:latin typeface="Cambria Math" panose="02040503050406030204" pitchFamily="18" charset="0"/>
                      </a:rPr>
                      <m:t>𝑐𝑜𝑠𝑡</m:t>
                    </m:r>
                    <m:r>
                      <a:rPr lang="en-US" altLang="ja-JP" i="1">
                        <a:latin typeface="Cambria Math" panose="02040503050406030204" pitchFamily="18" charset="0"/>
                      </a:rPr>
                      <m:t> </m:t>
                    </m:r>
                    <m:r>
                      <a:rPr lang="en-US" altLang="ja-JP" i="1">
                        <a:latin typeface="Cambria Math" panose="02040503050406030204" pitchFamily="18" charset="0"/>
                      </a:rPr>
                      <m:t>𝑓𝑢𝑛𝑐𝑡𝑖𝑜𝑛</m:t>
                    </m:r>
                    <m:r>
                      <a:rPr lang="en-US" altLang="ja-JP" i="1">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r>
                      <a:rPr lang="ja-JP" altLang="en-US" i="1">
                        <a:latin typeface="Cambria Math" panose="02040503050406030204" pitchFamily="18" charset="0"/>
                      </a:rPr>
                      <m:t>𝜆</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2</m:t>
                        </m:r>
                      </m:sup>
                    </m:sSup>
                  </m:oMath>
                </a14:m>
                <a:endParaRPr lang="en-US" altLang="ja-JP" dirty="0"/>
              </a:p>
              <a:p>
                <a:r>
                  <a:rPr lang="en-US" altLang="ja-JP" dirty="0"/>
                  <a:t>4</a:t>
                </a:r>
                <a:r>
                  <a:rPr lang="ja-JP" altLang="en-US" dirty="0"/>
                  <a:t> ．</a:t>
                </a:r>
                <a:r>
                  <a:rPr lang="en-US" altLang="ja-JP" dirty="0"/>
                  <a:t>Dropout :</a:t>
                </a:r>
                <a:r>
                  <a:rPr lang="ko-KR" altLang="en-US" dirty="0"/>
                  <a:t> </a:t>
                </a:r>
                <a:r>
                  <a:rPr lang="ja-JP" altLang="en-US" dirty="0"/>
                  <a:t>神経網の一部を使わない方法。</a:t>
                </a:r>
                <a:r>
                  <a:rPr lang="en-US" altLang="ja-JP" dirty="0"/>
                  <a:t>(</a:t>
                </a:r>
                <a:r>
                  <a:rPr lang="ja-JP" altLang="en-US" dirty="0"/>
                  <a:t>学習の時だけ</a:t>
                </a:r>
                <a:r>
                  <a:rPr lang="en-US" altLang="ja-JP" dirty="0"/>
                  <a:t>)</a:t>
                </a:r>
              </a:p>
            </p:txBody>
          </p:sp>
        </mc:Choice>
        <mc:Fallback xmlns="">
          <p:sp>
            <p:nvSpPr>
              <p:cNvPr id="3" name="내용 개체 틀 2">
                <a:extLst>
                  <a:ext uri="{FF2B5EF4-FFF2-40B4-BE49-F238E27FC236}">
                    <a16:creationId xmlns:a16="http://schemas.microsoft.com/office/drawing/2014/main" id="{B27FC438-2823-571C-DDE7-6FC424FDF002}"/>
                  </a:ext>
                </a:extLst>
              </p:cNvPr>
              <p:cNvSpPr>
                <a:spLocks noGrp="1" noRot="1" noChangeAspect="1" noMove="1" noResize="1" noEditPoints="1" noAdjustHandles="1" noChangeArrowheads="1" noChangeShapeType="1" noTextEdit="1"/>
              </p:cNvSpPr>
              <p:nvPr>
                <p:ph idx="1"/>
              </p:nvPr>
            </p:nvSpPr>
            <p:spPr>
              <a:blipFill>
                <a:blip r:embed="rId2"/>
                <a:stretch>
                  <a:fillRect l="-251" t="-227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0145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90F77D-0472-74CE-97D7-5962256EC719}"/>
              </a:ext>
            </a:extLst>
          </p:cNvPr>
          <p:cNvSpPr>
            <a:spLocks noGrp="1"/>
          </p:cNvSpPr>
          <p:nvPr>
            <p:ph type="title"/>
          </p:nvPr>
        </p:nvSpPr>
        <p:spPr/>
        <p:txBody>
          <a:bodyPr/>
          <a:lstStyle/>
          <a:p>
            <a:r>
              <a:rPr lang="en-US" altLang="ko-KR" dirty="0"/>
              <a:t>Gradient </a:t>
            </a:r>
            <a:br>
              <a:rPr lang="en-US" altLang="ko-KR" dirty="0"/>
            </a:br>
            <a:r>
              <a:rPr lang="en-US" altLang="ko-KR" dirty="0"/>
              <a:t>vanishing &amp; Exploding</a:t>
            </a:r>
            <a:endParaRPr lang="ko-KR" altLang="en-US" dirty="0"/>
          </a:p>
        </p:txBody>
      </p:sp>
      <p:sp>
        <p:nvSpPr>
          <p:cNvPr id="3" name="내용 개체 틀 2">
            <a:extLst>
              <a:ext uri="{FF2B5EF4-FFF2-40B4-BE49-F238E27FC236}">
                <a16:creationId xmlns:a16="http://schemas.microsoft.com/office/drawing/2014/main" id="{E038543A-D40C-903E-0C0F-9D4F7796B122}"/>
              </a:ext>
            </a:extLst>
          </p:cNvPr>
          <p:cNvSpPr>
            <a:spLocks noGrp="1"/>
          </p:cNvSpPr>
          <p:nvPr>
            <p:ph idx="1"/>
          </p:nvPr>
        </p:nvSpPr>
        <p:spPr/>
        <p:txBody>
          <a:bodyPr/>
          <a:lstStyle/>
          <a:p>
            <a:r>
              <a:rPr lang="en-US" altLang="ko-KR" dirty="0"/>
              <a:t>1. Gradient Clipping : </a:t>
            </a:r>
            <a:r>
              <a:rPr lang="ja-JP" altLang="en-US" dirty="0"/>
              <a:t>傾きがある値を超えれないように切ること。</a:t>
            </a:r>
            <a:endParaRPr lang="en-US" altLang="ja-JP" dirty="0"/>
          </a:p>
          <a:p>
            <a:r>
              <a:rPr lang="en-US" altLang="ko-KR" dirty="0"/>
              <a:t>   XXX = </a:t>
            </a:r>
            <a:r>
              <a:rPr lang="en-US" altLang="ko-KR" dirty="0" err="1"/>
              <a:t>optimizer.XXX</a:t>
            </a:r>
            <a:r>
              <a:rPr lang="en-US" altLang="ko-KR" dirty="0"/>
              <a:t>(</a:t>
            </a:r>
            <a:r>
              <a:rPr lang="en-US" altLang="ko-KR" dirty="0" err="1"/>
              <a:t>clipnorm</a:t>
            </a:r>
            <a:r>
              <a:rPr lang="en-US" altLang="ko-KR" dirty="0"/>
              <a:t>=x)</a:t>
            </a:r>
          </a:p>
          <a:p>
            <a:r>
              <a:rPr lang="en-US" altLang="ko-KR" dirty="0"/>
              <a:t>2. Weight initialization(</a:t>
            </a:r>
            <a:r>
              <a:rPr lang="ja-JP" altLang="en-US" dirty="0"/>
              <a:t>重み値初期化</a:t>
            </a:r>
            <a:r>
              <a:rPr lang="en-US" altLang="ko-KR" dirty="0"/>
              <a:t>)</a:t>
            </a:r>
          </a:p>
          <a:p>
            <a:r>
              <a:rPr lang="ja-JP" altLang="en-US" dirty="0"/>
              <a:t>　</a:t>
            </a:r>
            <a:r>
              <a:rPr lang="en-US" altLang="ja-JP" sz="2000" dirty="0"/>
              <a:t>1.</a:t>
            </a:r>
            <a:r>
              <a:rPr lang="en-US" altLang="ja-JP" dirty="0"/>
              <a:t> </a:t>
            </a:r>
            <a:r>
              <a:rPr lang="en-US" altLang="ja-JP" sz="2000" dirty="0"/>
              <a:t>Xavier Initialization : </a:t>
            </a:r>
            <a:r>
              <a:rPr lang="en-US" altLang="ko-KR" sz="1100" dirty="0"/>
              <a:t>Understanding the difficulty of training deep feedforward neural networks (Xavier </a:t>
            </a:r>
            <a:r>
              <a:rPr lang="en-US" altLang="ko-KR" sz="1100" dirty="0" err="1"/>
              <a:t>Glorot</a:t>
            </a:r>
            <a:r>
              <a:rPr lang="en-US" altLang="ko-KR" sz="1100" dirty="0"/>
              <a:t>, </a:t>
            </a:r>
            <a:r>
              <a:rPr lang="en-US" altLang="ko-KR" sz="1100" dirty="0" err="1"/>
              <a:t>Yoshua</a:t>
            </a:r>
            <a:r>
              <a:rPr lang="en-US" altLang="ko-KR" sz="1100" dirty="0"/>
              <a:t> </a:t>
            </a:r>
            <a:r>
              <a:rPr lang="en-US" altLang="ko-KR" sz="1100" dirty="0" err="1"/>
              <a:t>Bengio</a:t>
            </a:r>
            <a:r>
              <a:rPr lang="en-US" altLang="ko-KR" sz="1100" dirty="0"/>
              <a:t>, 2010)</a:t>
            </a:r>
          </a:p>
          <a:p>
            <a:r>
              <a:rPr lang="ja-JP" altLang="en-US" sz="1100" dirty="0"/>
              <a:t>　　　　</a:t>
            </a:r>
            <a:r>
              <a:rPr lang="en-US" altLang="ko-KR" sz="2000" dirty="0"/>
              <a:t>Sigmoid</a:t>
            </a:r>
            <a:r>
              <a:rPr lang="ja-JP" altLang="en-US" sz="2000" dirty="0"/>
              <a:t>や、</a:t>
            </a:r>
            <a:r>
              <a:rPr lang="en-US" altLang="ja-JP" sz="2000" dirty="0"/>
              <a:t> Hyperbolic tangent</a:t>
            </a:r>
            <a:r>
              <a:rPr lang="ja-JP" altLang="en-US" sz="2000" dirty="0"/>
              <a:t>等の</a:t>
            </a:r>
            <a:r>
              <a:rPr lang="en-US" altLang="ja-JP" sz="2000" dirty="0"/>
              <a:t>S</a:t>
            </a:r>
            <a:r>
              <a:rPr lang="ja-JP" altLang="en-US" sz="2000" dirty="0"/>
              <a:t>字形の活性化関数に適合。</a:t>
            </a:r>
            <a:endParaRPr lang="en-US" altLang="ja-JP" sz="2000" dirty="0"/>
          </a:p>
          <a:p>
            <a:r>
              <a:rPr lang="en-US" altLang="ja-JP" sz="2000" dirty="0"/>
              <a:t>   2. He initialization : </a:t>
            </a:r>
            <a:r>
              <a:rPr lang="en-US" altLang="ja-JP" sz="1100" dirty="0"/>
              <a:t>Delving Deep into Rectifiers: Surpassing Human-Level Performance on ImageNet Classification (</a:t>
            </a:r>
            <a:r>
              <a:rPr lang="en-US" altLang="ko-KR" sz="1100" dirty="0" err="1"/>
              <a:t>Kaiming</a:t>
            </a:r>
            <a:r>
              <a:rPr lang="en-US" altLang="ko-KR" sz="1100" dirty="0"/>
              <a:t> He </a:t>
            </a:r>
            <a:r>
              <a:rPr lang="en-US" altLang="ko-KR" sz="1100" dirty="0" err="1"/>
              <a:t>Xiangyu</a:t>
            </a:r>
            <a:r>
              <a:rPr lang="en-US" altLang="ko-KR" sz="1100" dirty="0"/>
              <a:t> Zhang </a:t>
            </a:r>
            <a:r>
              <a:rPr lang="en-US" altLang="ko-KR" sz="1100" dirty="0" err="1"/>
              <a:t>Shaoqing</a:t>
            </a:r>
            <a:r>
              <a:rPr lang="en-US" altLang="ko-KR" sz="1100" dirty="0"/>
              <a:t> Ren Jian Sun )</a:t>
            </a:r>
          </a:p>
          <a:p>
            <a:r>
              <a:rPr lang="en-US" altLang="ja-JP" sz="1100" dirty="0"/>
              <a:t>            </a:t>
            </a:r>
            <a:r>
              <a:rPr lang="en-US" altLang="ja-JP" sz="2000" dirty="0" err="1"/>
              <a:t>ReLU</a:t>
            </a:r>
            <a:r>
              <a:rPr lang="ja-JP" altLang="en-US" sz="2000" dirty="0"/>
              <a:t>関数に適している。</a:t>
            </a:r>
            <a:endParaRPr lang="en-US" altLang="ja-JP" sz="1100" dirty="0"/>
          </a:p>
        </p:txBody>
      </p:sp>
    </p:spTree>
    <p:extLst>
      <p:ext uri="{BB962C8B-B14F-4D97-AF65-F5344CB8AC3E}">
        <p14:creationId xmlns:p14="http://schemas.microsoft.com/office/powerpoint/2010/main" val="26387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1E7AC5-E35B-68C1-1CFB-253D89B9D71C}"/>
              </a:ext>
            </a:extLst>
          </p:cNvPr>
          <p:cNvSpPr>
            <a:spLocks noGrp="1"/>
          </p:cNvSpPr>
          <p:nvPr>
            <p:ph type="title"/>
          </p:nvPr>
        </p:nvSpPr>
        <p:spPr/>
        <p:txBody>
          <a:bodyPr/>
          <a:lstStyle/>
          <a:p>
            <a:r>
              <a:rPr lang="en-US" altLang="ko-KR" dirty="0"/>
              <a:t>Batch Normalization</a:t>
            </a:r>
            <a:endParaRPr lang="ko-KR" altLang="en-US" dirty="0"/>
          </a:p>
        </p:txBody>
      </p:sp>
      <p:sp>
        <p:nvSpPr>
          <p:cNvPr id="3" name="내용 개체 틀 2">
            <a:extLst>
              <a:ext uri="{FF2B5EF4-FFF2-40B4-BE49-F238E27FC236}">
                <a16:creationId xmlns:a16="http://schemas.microsoft.com/office/drawing/2014/main" id="{316FFCF7-14CA-72E8-506A-E5859D264201}"/>
              </a:ext>
            </a:extLst>
          </p:cNvPr>
          <p:cNvSpPr>
            <a:spLocks noGrp="1"/>
          </p:cNvSpPr>
          <p:nvPr>
            <p:ph idx="1"/>
          </p:nvPr>
        </p:nvSpPr>
        <p:spPr/>
        <p:txBody>
          <a:bodyPr/>
          <a:lstStyle/>
          <a:p>
            <a:r>
              <a:rPr lang="ja-JP" altLang="en-US" dirty="0"/>
              <a:t>ニューラルネットワークの各層に入る入力値を平均と分散で正規化し、学習を効率的にさせる。</a:t>
            </a:r>
            <a:endParaRPr lang="en-US" altLang="ja-JP" dirty="0"/>
          </a:p>
          <a:p>
            <a:endParaRPr lang="ko-KR" altLang="en-US" dirty="0"/>
          </a:p>
        </p:txBody>
      </p:sp>
    </p:spTree>
    <p:extLst>
      <p:ext uri="{BB962C8B-B14F-4D97-AF65-F5344CB8AC3E}">
        <p14:creationId xmlns:p14="http://schemas.microsoft.com/office/powerpoint/2010/main" val="3933042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DF5E6-0109-F2EF-4DD2-AD0429A7625A}"/>
              </a:ext>
            </a:extLst>
          </p:cNvPr>
          <p:cNvSpPr>
            <a:spLocks noGrp="1"/>
          </p:cNvSpPr>
          <p:nvPr>
            <p:ph type="title"/>
          </p:nvPr>
        </p:nvSpPr>
        <p:spPr/>
        <p:txBody>
          <a:bodyPr/>
          <a:lstStyle/>
          <a:p>
            <a:r>
              <a:rPr kumimoji="1" lang="en-US" altLang="ja-JP" dirty="0" err="1"/>
              <a:t>Keras</a:t>
            </a:r>
            <a:r>
              <a:rPr kumimoji="1" lang="en-US" altLang="ja-JP" dirty="0"/>
              <a:t> : Functional API</a:t>
            </a:r>
            <a:endParaRPr kumimoji="1" lang="ja-JP" altLang="en-US" dirty="0"/>
          </a:p>
        </p:txBody>
      </p:sp>
      <p:sp>
        <p:nvSpPr>
          <p:cNvPr id="3" name="コンテンツ プレースホルダー 2">
            <a:extLst>
              <a:ext uri="{FF2B5EF4-FFF2-40B4-BE49-F238E27FC236}">
                <a16:creationId xmlns:a16="http://schemas.microsoft.com/office/drawing/2014/main" id="{BE1CA210-17EF-8ED9-FF33-D8AC1A300051}"/>
              </a:ext>
            </a:extLst>
          </p:cNvPr>
          <p:cNvSpPr>
            <a:spLocks noGrp="1"/>
          </p:cNvSpPr>
          <p:nvPr>
            <p:ph idx="1"/>
          </p:nvPr>
        </p:nvSpPr>
        <p:spPr/>
        <p:txBody>
          <a:bodyPr/>
          <a:lstStyle/>
          <a:p>
            <a:r>
              <a:rPr kumimoji="1" lang="en-US" altLang="ja-JP" dirty="0" err="1"/>
              <a:t>Keras</a:t>
            </a:r>
            <a:r>
              <a:rPr kumimoji="1" lang="ja-JP" altLang="en-US" dirty="0"/>
              <a:t>では、</a:t>
            </a:r>
            <a:r>
              <a:rPr kumimoji="1" lang="en-US" altLang="ja-JP" dirty="0"/>
              <a:t>Sequential</a:t>
            </a:r>
            <a:r>
              <a:rPr kumimoji="1" lang="ja-JP" altLang="en-US" dirty="0"/>
              <a:t>を使うことで、簡単で分かりやすく神経網を作れるが、単にレイヤーを重ねるだけではない複雑な神経網の具現はできない。</a:t>
            </a:r>
            <a:endParaRPr kumimoji="1" lang="en-US" altLang="ja-JP" dirty="0"/>
          </a:p>
          <a:p>
            <a:r>
              <a:rPr kumimoji="1" lang="en-US" altLang="ja-JP" dirty="0"/>
              <a:t>Functional API</a:t>
            </a:r>
            <a:r>
              <a:rPr kumimoji="1" lang="ja-JP" altLang="en-US" dirty="0"/>
              <a:t>は各レイヤーをそれぞれの関数として定義し、各関数を組み焦れるための演算子を提供する。</a:t>
            </a:r>
            <a:endParaRPr kumimoji="1" lang="en-US" altLang="ja-JP" dirty="0"/>
          </a:p>
          <a:p>
            <a:r>
              <a:rPr kumimoji="1" lang="en-US" altLang="ja-JP" dirty="0"/>
              <a:t>Ex)</a:t>
            </a:r>
          </a:p>
          <a:p>
            <a:r>
              <a:rPr kumimoji="1" lang="en-US" altLang="ja-JP" dirty="0"/>
              <a:t>inputs = Input(shape=(n,))</a:t>
            </a:r>
          </a:p>
          <a:p>
            <a:r>
              <a:rPr kumimoji="1" lang="en-US" altLang="ja-JP" dirty="0"/>
              <a:t>hidden = Dense(32, activation=‘leaky </a:t>
            </a:r>
            <a:r>
              <a:rPr kumimoji="1" lang="en-US" altLang="ja-JP" dirty="0" err="1"/>
              <a:t>relu</a:t>
            </a:r>
            <a:r>
              <a:rPr kumimoji="1" lang="en-US" altLang="ja-JP" dirty="0"/>
              <a:t>’)(inputs)</a:t>
            </a:r>
          </a:p>
          <a:p>
            <a:r>
              <a:rPr kumimoji="1" lang="en-US" altLang="ja-JP" dirty="0"/>
              <a:t>output = Dense(1, activation=‘sigmoid’)(hidden)</a:t>
            </a:r>
          </a:p>
          <a:p>
            <a:r>
              <a:rPr kumimoji="1" lang="en-US" altLang="ja-JP" dirty="0"/>
              <a:t>model = Model(inputs=inputs, outputs=output)</a:t>
            </a:r>
          </a:p>
        </p:txBody>
      </p:sp>
    </p:spTree>
    <p:extLst>
      <p:ext uri="{BB962C8B-B14F-4D97-AF65-F5344CB8AC3E}">
        <p14:creationId xmlns:p14="http://schemas.microsoft.com/office/powerpoint/2010/main" val="239521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5ADE1-F46B-71D5-DEA7-36924F55FCBA}"/>
              </a:ext>
            </a:extLst>
          </p:cNvPr>
          <p:cNvSpPr>
            <a:spLocks noGrp="1"/>
          </p:cNvSpPr>
          <p:nvPr>
            <p:ph type="title"/>
          </p:nvPr>
        </p:nvSpPr>
        <p:spPr/>
        <p:txBody>
          <a:bodyPr/>
          <a:lstStyle/>
          <a:p>
            <a:r>
              <a:rPr kumimoji="1" lang="en-US" altLang="ja-JP" dirty="0" err="1"/>
              <a:t>Keras</a:t>
            </a:r>
            <a:r>
              <a:rPr kumimoji="1" lang="en-US" altLang="ja-JP" dirty="0"/>
              <a:t> : Functional API</a:t>
            </a:r>
            <a:endParaRPr kumimoji="1" lang="ja-JP" altLang="en-US" dirty="0"/>
          </a:p>
        </p:txBody>
      </p:sp>
      <p:sp>
        <p:nvSpPr>
          <p:cNvPr id="3" name="コンテンツ プレースホルダー 2">
            <a:extLst>
              <a:ext uri="{FF2B5EF4-FFF2-40B4-BE49-F238E27FC236}">
                <a16:creationId xmlns:a16="http://schemas.microsoft.com/office/drawing/2014/main" id="{63341EE9-B11C-2E52-C36F-CC8BAA58BD1E}"/>
              </a:ext>
            </a:extLst>
          </p:cNvPr>
          <p:cNvSpPr>
            <a:spLocks noGrp="1"/>
          </p:cNvSpPr>
          <p:nvPr>
            <p:ph idx="1"/>
          </p:nvPr>
        </p:nvSpPr>
        <p:spPr/>
        <p:txBody>
          <a:bodyPr>
            <a:normAutofit fontScale="92500" lnSpcReduction="10000"/>
          </a:bodyPr>
          <a:lstStyle/>
          <a:p>
            <a:r>
              <a:rPr kumimoji="1" lang="ja-JP" altLang="en-US" dirty="0"/>
              <a:t>複数の入力を受けて、それぞれ異なる神経網に分かれて進行し、最後に合わせて一つの値を予測するモデルとかも作ることができる。</a:t>
            </a:r>
            <a:endParaRPr kumimoji="1" lang="en-US" altLang="ja-JP" dirty="0"/>
          </a:p>
          <a:p>
            <a:r>
              <a:rPr kumimoji="1" lang="en-US" altLang="ja-JP" dirty="0" err="1"/>
              <a:t>inputA</a:t>
            </a:r>
            <a:r>
              <a:rPr kumimoji="1" lang="en-US" altLang="ja-JP" dirty="0"/>
              <a:t> = Input(shape=(64,))</a:t>
            </a:r>
          </a:p>
          <a:p>
            <a:r>
              <a:rPr kumimoji="1" lang="en-US" altLang="ja-JP" dirty="0" err="1"/>
              <a:t>inputB</a:t>
            </a:r>
            <a:r>
              <a:rPr kumimoji="1" lang="en-US" altLang="ja-JP" dirty="0"/>
              <a:t> = Input(shape=(128,))</a:t>
            </a:r>
          </a:p>
          <a:p>
            <a:r>
              <a:rPr kumimoji="1" lang="en-US" altLang="ja-JP" dirty="0"/>
              <a:t>A Model ~~</a:t>
            </a:r>
          </a:p>
          <a:p>
            <a:r>
              <a:rPr kumimoji="1" lang="en-US" altLang="ja-JP" dirty="0"/>
              <a:t>B Model ~~</a:t>
            </a:r>
          </a:p>
          <a:p>
            <a:r>
              <a:rPr kumimoji="1" lang="en-US" altLang="ja-JP" dirty="0"/>
              <a:t>result = concatenate([</a:t>
            </a:r>
            <a:r>
              <a:rPr kumimoji="1" lang="en-US" altLang="ja-JP" dirty="0" err="1"/>
              <a:t>A.output</a:t>
            </a:r>
            <a:r>
              <a:rPr kumimoji="1" lang="en-US" altLang="ja-JP" dirty="0"/>
              <a:t>, </a:t>
            </a:r>
            <a:r>
              <a:rPr kumimoji="1" lang="en-US" altLang="ja-JP" dirty="0" err="1"/>
              <a:t>B.output</a:t>
            </a:r>
            <a:r>
              <a:rPr kumimoji="1" lang="en-US" altLang="ja-JP" dirty="0"/>
              <a:t>)</a:t>
            </a:r>
          </a:p>
          <a:p>
            <a:r>
              <a:rPr kumimoji="1" lang="en-US" altLang="ja-JP" dirty="0"/>
              <a:t>z = Dense(2, activation="</a:t>
            </a:r>
            <a:r>
              <a:rPr kumimoji="1" lang="en-US" altLang="ja-JP" dirty="0" err="1"/>
              <a:t>relu</a:t>
            </a:r>
            <a:r>
              <a:rPr kumimoji="1" lang="en-US" altLang="ja-JP" dirty="0"/>
              <a:t>")(result)</a:t>
            </a:r>
          </a:p>
          <a:p>
            <a:r>
              <a:rPr kumimoji="1" lang="en-US" altLang="ja-JP" dirty="0"/>
              <a:t>z = Dense(1, activation="linear")(z)</a:t>
            </a:r>
          </a:p>
          <a:p>
            <a:pPr marL="0" indent="0">
              <a:buNone/>
            </a:pPr>
            <a:r>
              <a:rPr kumimoji="1" lang="en-US" altLang="ja-JP" dirty="0"/>
              <a:t>model = Model(inputs=[</a:t>
            </a:r>
            <a:r>
              <a:rPr kumimoji="1" lang="en-US" altLang="ja-JP" dirty="0" err="1"/>
              <a:t>A.input</a:t>
            </a:r>
            <a:r>
              <a:rPr kumimoji="1" lang="en-US" altLang="ja-JP" dirty="0"/>
              <a:t>, </a:t>
            </a:r>
            <a:r>
              <a:rPr kumimoji="1" lang="en-US" altLang="ja-JP" dirty="0" err="1"/>
              <a:t>B.input</a:t>
            </a:r>
            <a:r>
              <a:rPr kumimoji="1" lang="en-US" altLang="ja-JP" dirty="0"/>
              <a:t>], outputs=z)</a:t>
            </a:r>
          </a:p>
        </p:txBody>
      </p:sp>
      <p:sp>
        <p:nvSpPr>
          <p:cNvPr id="4" name="テキスト ボックス 3">
            <a:extLst>
              <a:ext uri="{FF2B5EF4-FFF2-40B4-BE49-F238E27FC236}">
                <a16:creationId xmlns:a16="http://schemas.microsoft.com/office/drawing/2014/main" id="{99931E85-FF42-E649-6A8D-FF227515AFD2}"/>
              </a:ext>
            </a:extLst>
          </p:cNvPr>
          <p:cNvSpPr txBox="1"/>
          <p:nvPr/>
        </p:nvSpPr>
        <p:spPr>
          <a:xfrm>
            <a:off x="9242855" y="5940028"/>
            <a:ext cx="2570206" cy="369332"/>
          </a:xfrm>
          <a:prstGeom prst="rect">
            <a:avLst/>
          </a:prstGeom>
          <a:noFill/>
        </p:spPr>
        <p:txBody>
          <a:bodyPr wrap="square" rtlCol="0">
            <a:spAutoFit/>
          </a:bodyPr>
          <a:lstStyle/>
          <a:p>
            <a:r>
              <a:rPr kumimoji="1" lang="en-US" altLang="ja-JP" dirty="0"/>
              <a:t>Subclassing API</a:t>
            </a:r>
            <a:endParaRPr kumimoji="1" lang="ja-JP" altLang="en-US" dirty="0"/>
          </a:p>
        </p:txBody>
      </p:sp>
    </p:spTree>
    <p:extLst>
      <p:ext uri="{BB962C8B-B14F-4D97-AF65-F5344CB8AC3E}">
        <p14:creationId xmlns:p14="http://schemas.microsoft.com/office/powerpoint/2010/main" val="310267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DC7BBE-14C1-9054-1BA9-DEA80A591BA6}"/>
              </a:ext>
            </a:extLst>
          </p:cNvPr>
          <p:cNvSpPr>
            <a:spLocks noGrp="1"/>
          </p:cNvSpPr>
          <p:nvPr>
            <p:ph type="title"/>
          </p:nvPr>
        </p:nvSpPr>
        <p:spPr/>
        <p:txBody>
          <a:bodyPr/>
          <a:lstStyle/>
          <a:p>
            <a:r>
              <a:rPr lang="en-US" altLang="ko-KR" dirty="0"/>
              <a:t>Perceptron</a:t>
            </a:r>
            <a:endParaRPr lang="ko-KR" altLang="en-US" dirty="0"/>
          </a:p>
        </p:txBody>
      </p:sp>
      <p:sp>
        <p:nvSpPr>
          <p:cNvPr id="3" name="내용 개체 틀 2">
            <a:extLst>
              <a:ext uri="{FF2B5EF4-FFF2-40B4-BE49-F238E27FC236}">
                <a16:creationId xmlns:a16="http://schemas.microsoft.com/office/drawing/2014/main" id="{E5F00978-53F0-5F75-C3B6-A74D7FDBFCFA}"/>
              </a:ext>
            </a:extLst>
          </p:cNvPr>
          <p:cNvSpPr>
            <a:spLocks noGrp="1"/>
          </p:cNvSpPr>
          <p:nvPr>
            <p:ph idx="1"/>
          </p:nvPr>
        </p:nvSpPr>
        <p:spPr/>
        <p:txBody>
          <a:bodyPr/>
          <a:lstStyle/>
          <a:p>
            <a:r>
              <a:rPr lang="ja-JP" altLang="en-US" dirty="0"/>
              <a:t>人工神経網はマシンラーニングの方法の一つ。</a:t>
            </a:r>
            <a:endParaRPr lang="en-US" altLang="ja-JP" dirty="0"/>
          </a:p>
          <a:p>
            <a:r>
              <a:rPr lang="en-US" altLang="ja-JP" dirty="0"/>
              <a:t>Perceptron</a:t>
            </a:r>
            <a:r>
              <a:rPr lang="ja-JP" altLang="en-US" dirty="0"/>
              <a:t>は初期の人工神経網アルゴリズムである。</a:t>
            </a:r>
            <a:endParaRPr lang="en-US" altLang="ja-JP" dirty="0"/>
          </a:p>
          <a:p>
            <a:r>
              <a:rPr lang="ja-JP" altLang="en-US" dirty="0"/>
              <a:t>ニューロンの真似をし、多数の入力から一つの結果を出す。</a:t>
            </a:r>
            <a:endParaRPr lang="en-US" altLang="ja-JP" dirty="0"/>
          </a:p>
          <a:p>
            <a:r>
              <a:rPr lang="ja-JP" altLang="en-US" dirty="0"/>
              <a:t>前のニューロンたちからの入力値</a:t>
            </a:r>
            <a:r>
              <a:rPr lang="en-US" altLang="ja-JP" dirty="0"/>
              <a:t>(x)</a:t>
            </a:r>
            <a:r>
              <a:rPr lang="ja-JP" altLang="en-US" dirty="0"/>
              <a:t>にはそれぞれ重み</a:t>
            </a:r>
            <a:r>
              <a:rPr lang="en-US" altLang="ja-JP" dirty="0"/>
              <a:t>(w)</a:t>
            </a:r>
            <a:r>
              <a:rPr lang="ja-JP" altLang="en-US" dirty="0"/>
              <a:t>が存在するが、その重みの値が大きいほど、その入力値が大事である。</a:t>
            </a:r>
            <a:endParaRPr lang="en-US" altLang="ja-JP" dirty="0"/>
          </a:p>
          <a:p>
            <a:r>
              <a:rPr lang="ja-JP" altLang="en-US" dirty="0"/>
              <a:t>各入力値</a:t>
            </a:r>
            <a:r>
              <a:rPr lang="en-US" altLang="ja-JP" dirty="0"/>
              <a:t>(x)</a:t>
            </a:r>
            <a:r>
              <a:rPr lang="ja-JP" altLang="en-US" dirty="0"/>
              <a:t>と重み</a:t>
            </a:r>
            <a:r>
              <a:rPr lang="en-US" altLang="ja-JP" dirty="0"/>
              <a:t>(w)</a:t>
            </a:r>
            <a:r>
              <a:rPr lang="ja-JP" altLang="en-US" dirty="0"/>
              <a:t>の掛け算の値が閾値</a:t>
            </a:r>
            <a:r>
              <a:rPr lang="en-US" altLang="ja-JP" dirty="0"/>
              <a:t>(threshold)</a:t>
            </a:r>
            <a:r>
              <a:rPr lang="ja-JP" altLang="en-US" dirty="0"/>
              <a:t>を超えた場合、終着地にある人工ニューロンは１を出力し、超えられなかった場合、０を出力する。</a:t>
            </a:r>
            <a:endParaRPr lang="en-US" altLang="ja-JP" dirty="0"/>
          </a:p>
          <a:p>
            <a:r>
              <a:rPr lang="ja-JP" altLang="en-US" dirty="0"/>
              <a:t>このような関数を階段関数</a:t>
            </a:r>
            <a:r>
              <a:rPr lang="en-US" altLang="ja-JP" dirty="0"/>
              <a:t>(Step function)</a:t>
            </a:r>
            <a:r>
              <a:rPr lang="ja-JP" altLang="en-US" dirty="0"/>
              <a:t>と呼ぶ。</a:t>
            </a:r>
            <a:endParaRPr lang="en-US" altLang="ja-JP" dirty="0"/>
          </a:p>
        </p:txBody>
      </p:sp>
    </p:spTree>
    <p:extLst>
      <p:ext uri="{BB962C8B-B14F-4D97-AF65-F5344CB8AC3E}">
        <p14:creationId xmlns:p14="http://schemas.microsoft.com/office/powerpoint/2010/main" val="36773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B7497-B776-7108-623C-C7CA0A9F9DB6}"/>
              </a:ext>
            </a:extLst>
          </p:cNvPr>
          <p:cNvSpPr>
            <a:spLocks noGrp="1"/>
          </p:cNvSpPr>
          <p:nvPr>
            <p:ph type="title"/>
          </p:nvPr>
        </p:nvSpPr>
        <p:spPr/>
        <p:txBody>
          <a:bodyPr/>
          <a:lstStyle/>
          <a:p>
            <a:r>
              <a:rPr lang="en-US" altLang="ko-KR" dirty="0"/>
              <a:t>Perceptron (Single Layer)</a:t>
            </a:r>
            <a:endParaRPr lang="ko-KR" altLang="en-US" dirty="0"/>
          </a:p>
        </p:txBody>
      </p:sp>
      <p:pic>
        <p:nvPicPr>
          <p:cNvPr id="1026" name="Picture 2">
            <a:extLst>
              <a:ext uri="{FF2B5EF4-FFF2-40B4-BE49-F238E27FC236}">
                <a16:creationId xmlns:a16="http://schemas.microsoft.com/office/drawing/2014/main" id="{F904AF08-893C-23DE-E822-A55BFA6A3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874273"/>
            <a:ext cx="3917742" cy="26055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C6ED1CE-4231-A825-316F-1D7738E6DDFB}"/>
              </a:ext>
            </a:extLst>
          </p:cNvPr>
          <p:cNvSpPr txBox="1"/>
          <p:nvPr/>
        </p:nvSpPr>
        <p:spPr>
          <a:xfrm>
            <a:off x="928168" y="4511559"/>
            <a:ext cx="4109662" cy="523220"/>
          </a:xfrm>
          <a:prstGeom prst="rect">
            <a:avLst/>
          </a:prstGeom>
          <a:noFill/>
        </p:spPr>
        <p:txBody>
          <a:bodyPr wrap="square" rtlCol="0">
            <a:spAutoFit/>
          </a:bodyPr>
          <a:lstStyle/>
          <a:p>
            <a:pPr algn="ctr"/>
            <a:r>
              <a:rPr lang="en-US" altLang="ko-KR" dirty="0"/>
              <a:t>Step function</a:t>
            </a:r>
            <a:r>
              <a:rPr lang="ja-JP" altLang="en-US" dirty="0"/>
              <a:t>の例</a:t>
            </a:r>
            <a:endParaRPr lang="en-US" altLang="ja-JP" dirty="0"/>
          </a:p>
          <a:p>
            <a:pPr algn="ctr"/>
            <a:r>
              <a:rPr lang="ko-KR" altLang="en-US" sz="1000" dirty="0" err="1"/>
              <a:t>딥러닝을</a:t>
            </a:r>
            <a:r>
              <a:rPr lang="ko-KR" altLang="en-US" sz="1000" dirty="0"/>
              <a:t> 이용한 자연어 처리 입문</a:t>
            </a:r>
            <a:r>
              <a:rPr lang="en-US" altLang="ko-KR" sz="1000" dirty="0"/>
              <a:t>(</a:t>
            </a:r>
            <a:r>
              <a:rPr lang="ko-KR" altLang="en-US" sz="1000" dirty="0"/>
              <a:t>유원준</a:t>
            </a:r>
            <a:r>
              <a:rPr lang="en-US" altLang="ko-KR" sz="1000" dirty="0"/>
              <a:t>/</a:t>
            </a:r>
            <a:r>
              <a:rPr lang="ko-KR" altLang="en-US" sz="1000" dirty="0"/>
              <a:t>안상준 </a:t>
            </a:r>
            <a:r>
              <a:rPr lang="en-US" altLang="ko-KR" sz="1000" dirty="0"/>
              <a:t>2022)</a:t>
            </a:r>
            <a:endParaRPr lang="ko-KR" altLang="en-US" sz="10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36CD2F1-3DCB-6BDB-753A-9516E5B633E5}"/>
                  </a:ext>
                </a:extLst>
              </p:cNvPr>
              <p:cNvSpPr txBox="1"/>
              <p:nvPr/>
            </p:nvSpPr>
            <p:spPr>
              <a:xfrm>
                <a:off x="568572" y="5034779"/>
                <a:ext cx="4828854" cy="24357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&lt;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en-US" altLang="ko-KR" dirty="0"/>
              </a:p>
              <a:p>
                <a:pPr algn="ctr"/>
                <a14:m>
                  <m:oMath xmlns:m="http://schemas.openxmlformats.org/officeDocument/2006/math">
                    <m:r>
                      <a:rPr lang="ja-JP" altLang="en-US" i="1" smtClean="0">
                        <a:latin typeface="Cambria Math" panose="02040503050406030204" pitchFamily="18" charset="0"/>
                      </a:rPr>
                      <m:t>𝜃</m:t>
                    </m:r>
                    <m:r>
                      <a:rPr lang="en-US" altLang="ja-JP" b="0" i="1" smtClean="0">
                        <a:latin typeface="Cambria Math" panose="02040503050406030204" pitchFamily="18" charset="0"/>
                      </a:rPr>
                      <m:t>=</m:t>
                    </m:r>
                  </m:oMath>
                </a14:m>
                <a:r>
                  <a:rPr lang="ja-JP" altLang="en-US" dirty="0"/>
                  <a:t>閾値</a:t>
                </a:r>
                <a:r>
                  <a:rPr lang="en-US" altLang="ja-JP" dirty="0"/>
                  <a:t>(threshold)</a:t>
                </a:r>
                <a:endParaRPr lang="en-US" altLang="ko-KR" dirty="0"/>
              </a:p>
              <a:p>
                <a:pPr algn="ctr"/>
                <a:endParaRPr lang="en-US" altLang="ko-KR" dirty="0"/>
              </a:p>
              <a:p>
                <a:pPr algn="ctr"/>
                <a:endParaRPr lang="ko-KR" altLang="en-US" dirty="0"/>
              </a:p>
            </p:txBody>
          </p:sp>
        </mc:Choice>
        <mc:Fallback xmlns="">
          <p:sp>
            <p:nvSpPr>
              <p:cNvPr id="11" name="TextBox 10">
                <a:extLst>
                  <a:ext uri="{FF2B5EF4-FFF2-40B4-BE49-F238E27FC236}">
                    <a16:creationId xmlns:a16="http://schemas.microsoft.com/office/drawing/2014/main" id="{536CD2F1-3DCB-6BDB-753A-9516E5B633E5}"/>
                  </a:ext>
                </a:extLst>
              </p:cNvPr>
              <p:cNvSpPr txBox="1">
                <a:spLocks noRot="1" noChangeAspect="1" noMove="1" noResize="1" noEditPoints="1" noAdjustHandles="1" noChangeArrowheads="1" noChangeShapeType="1" noTextEdit="1"/>
              </p:cNvSpPr>
              <p:nvPr/>
            </p:nvSpPr>
            <p:spPr>
              <a:xfrm>
                <a:off x="568572" y="5034779"/>
                <a:ext cx="4828854" cy="2435795"/>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A2219C-0426-233C-5F71-EBD6D5A56399}"/>
                  </a:ext>
                </a:extLst>
              </p:cNvPr>
              <p:cNvSpPr txBox="1"/>
              <p:nvPr/>
            </p:nvSpPr>
            <p:spPr>
              <a:xfrm>
                <a:off x="6096000" y="1874273"/>
                <a:ext cx="4828854" cy="18817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ko-KR" altLang="en-US" b="0" i="1" smtClean="0">
                          <a:latin typeface="Cambria Math" panose="02040503050406030204" pitchFamily="18" charset="0"/>
                        </a:rPr>
                        <m:t>𝜃</m:t>
                      </m:r>
                      <m:r>
                        <a:rPr lang="en-US" altLang="ko-KR" b="0" i="1" smtClean="0">
                          <a:latin typeface="Cambria Math" panose="02040503050406030204" pitchFamily="18" charset="0"/>
                        </a:rPr>
                        <m:t>=−</m:t>
                      </m:r>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𝑏𝑖𝑎𝑠</m:t>
                      </m:r>
                      <m:r>
                        <a:rPr lang="en-US" altLang="ko-KR" b="0" i="1" smtClean="0">
                          <a:latin typeface="Cambria Math" panose="02040503050406030204" pitchFamily="18" charset="0"/>
                        </a:rPr>
                        <m:t>)</m:t>
                      </m:r>
                    </m:oMath>
                  </m:oMathPara>
                </a14:m>
                <a:endParaRPr lang="en-US" altLang="ko-KR"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rPr>
                        <m:t>&lt;</m:t>
                      </m:r>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ko-KR" altLang="en-US" dirty="0"/>
              </a:p>
            </p:txBody>
          </p:sp>
        </mc:Choice>
        <mc:Fallback xmlns="">
          <p:sp>
            <p:nvSpPr>
              <p:cNvPr id="13" name="TextBox 12">
                <a:extLst>
                  <a:ext uri="{FF2B5EF4-FFF2-40B4-BE49-F238E27FC236}">
                    <a16:creationId xmlns:a16="http://schemas.microsoft.com/office/drawing/2014/main" id="{18A2219C-0426-233C-5F71-EBD6D5A56399}"/>
                  </a:ext>
                </a:extLst>
              </p:cNvPr>
              <p:cNvSpPr txBox="1">
                <a:spLocks noRot="1" noChangeAspect="1" noMove="1" noResize="1" noEditPoints="1" noAdjustHandles="1" noChangeArrowheads="1" noChangeShapeType="1" noTextEdit="1"/>
              </p:cNvSpPr>
              <p:nvPr/>
            </p:nvSpPr>
            <p:spPr>
              <a:xfrm>
                <a:off x="6096000" y="1874273"/>
                <a:ext cx="4828854" cy="1881797"/>
              </a:xfrm>
              <a:prstGeom prst="rect">
                <a:avLst/>
              </a:prstGeom>
              <a:blipFill>
                <a:blip r:embed="rId4"/>
                <a:stretch>
                  <a:fillRect/>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952EC873-8493-AE5D-80EC-94A3EDFC643A}"/>
              </a:ext>
            </a:extLst>
          </p:cNvPr>
          <p:cNvSpPr txBox="1"/>
          <p:nvPr/>
        </p:nvSpPr>
        <p:spPr>
          <a:xfrm>
            <a:off x="5876818" y="4335694"/>
            <a:ext cx="5048036" cy="646331"/>
          </a:xfrm>
          <a:prstGeom prst="rect">
            <a:avLst/>
          </a:prstGeom>
          <a:noFill/>
        </p:spPr>
        <p:txBody>
          <a:bodyPr wrap="square" rtlCol="0">
            <a:spAutoFit/>
          </a:bodyPr>
          <a:lstStyle/>
          <a:p>
            <a:r>
              <a:rPr lang="ja-JP" altLang="en-US" dirty="0"/>
              <a:t>このように、ニューロンで出力値を変化させる関数を「活性化関数</a:t>
            </a:r>
            <a:r>
              <a:rPr lang="en-US" altLang="ja-JP" dirty="0"/>
              <a:t>(Activation Function)</a:t>
            </a:r>
            <a:r>
              <a:rPr lang="ja-JP" altLang="en-US" dirty="0"/>
              <a:t>」という。</a:t>
            </a:r>
            <a:endParaRPr lang="ko-KR" altLang="en-US" dirty="0"/>
          </a:p>
        </p:txBody>
      </p:sp>
      <p:sp>
        <p:nvSpPr>
          <p:cNvPr id="17" name="TextBox 16">
            <a:extLst>
              <a:ext uri="{FF2B5EF4-FFF2-40B4-BE49-F238E27FC236}">
                <a16:creationId xmlns:a16="http://schemas.microsoft.com/office/drawing/2014/main" id="{ACACE998-3FD7-CD50-678A-2CCDDD96D326}"/>
              </a:ext>
            </a:extLst>
          </p:cNvPr>
          <p:cNvSpPr txBox="1"/>
          <p:nvPr/>
        </p:nvSpPr>
        <p:spPr>
          <a:xfrm>
            <a:off x="5884164" y="5349454"/>
            <a:ext cx="5048036" cy="923330"/>
          </a:xfrm>
          <a:prstGeom prst="rect">
            <a:avLst/>
          </a:prstGeom>
          <a:noFill/>
        </p:spPr>
        <p:txBody>
          <a:bodyPr wrap="square" rtlCol="0">
            <a:spAutoFit/>
          </a:bodyPr>
          <a:lstStyle/>
          <a:p>
            <a:r>
              <a:rPr lang="en-US" altLang="ko-KR" dirty="0"/>
              <a:t>Logistic regression</a:t>
            </a:r>
            <a:r>
              <a:rPr lang="ja-JP" altLang="en-US" dirty="0"/>
              <a:t>と</a:t>
            </a:r>
            <a:r>
              <a:rPr lang="en-US" altLang="ja-JP" dirty="0"/>
              <a:t>Perceptron</a:t>
            </a:r>
            <a:r>
              <a:rPr lang="ja-JP" altLang="en-US" dirty="0"/>
              <a:t>の違いは活性化関数だけ。</a:t>
            </a:r>
            <a:endParaRPr lang="en-US" altLang="ja-JP" dirty="0"/>
          </a:p>
          <a:p>
            <a:r>
              <a:rPr lang="ja-JP" altLang="en-US" dirty="0"/>
              <a:t>→一つの人工ニューロンとして見做して良い。</a:t>
            </a:r>
            <a:endParaRPr lang="ko-KR" altLang="en-US" dirty="0"/>
          </a:p>
        </p:txBody>
      </p:sp>
    </p:spTree>
    <p:extLst>
      <p:ext uri="{BB962C8B-B14F-4D97-AF65-F5344CB8AC3E}">
        <p14:creationId xmlns:p14="http://schemas.microsoft.com/office/powerpoint/2010/main" val="188128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5F26E-2F20-93CD-40B8-B3FD6D67E0AE}"/>
              </a:ext>
            </a:extLst>
          </p:cNvPr>
          <p:cNvSpPr>
            <a:spLocks noGrp="1"/>
          </p:cNvSpPr>
          <p:nvPr>
            <p:ph type="title"/>
          </p:nvPr>
        </p:nvSpPr>
        <p:spPr/>
        <p:txBody>
          <a:bodyPr/>
          <a:lstStyle/>
          <a:p>
            <a:r>
              <a:rPr kumimoji="1" lang="en-US" altLang="ja-JP" dirty="0"/>
              <a:t>Single Layer perceptron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E2BDA9A-CC39-3A21-009D-F0E3074BCE2D}"/>
                  </a:ext>
                </a:extLst>
              </p:cNvPr>
              <p:cNvSpPr>
                <a:spLocks noGrp="1"/>
              </p:cNvSpPr>
              <p:nvPr>
                <p:ph idx="1"/>
              </p:nvPr>
            </p:nvSpPr>
            <p:spPr/>
            <p:txBody>
              <a:bodyPr/>
              <a:lstStyle/>
              <a:p>
                <a:r>
                  <a:rPr kumimoji="1" lang="en-US" altLang="ja-JP" dirty="0"/>
                  <a:t>Input layer</a:t>
                </a:r>
                <a:r>
                  <a:rPr kumimoji="1" lang="ja-JP" altLang="en-US" dirty="0"/>
                  <a:t>と</a:t>
                </a:r>
                <a:r>
                  <a:rPr kumimoji="1" lang="en-US" altLang="ja-JP" dirty="0"/>
                  <a:t>Output</a:t>
                </a:r>
                <a:r>
                  <a:rPr kumimoji="1" lang="ko-KR" altLang="en-US" dirty="0"/>
                  <a:t> </a:t>
                </a:r>
                <a:r>
                  <a:rPr kumimoji="1" lang="en-US" altLang="ko-KR" dirty="0"/>
                  <a:t>layer</a:t>
                </a:r>
                <a:r>
                  <a:rPr kumimoji="1" lang="ja-JP" altLang="en-US" dirty="0"/>
                  <a:t>二つしか存在しない。</a:t>
                </a:r>
                <a:endParaRPr kumimoji="1" lang="en-US" altLang="ja-JP" dirty="0"/>
              </a:p>
              <a:p>
                <a:r>
                  <a:rPr kumimoji="1" lang="en-US" altLang="ja-JP" dirty="0"/>
                  <a:t>AND, NAND, OR gate</a:t>
                </a:r>
                <a:r>
                  <a:rPr kumimoji="1" lang="ja-JP" altLang="en-US" dirty="0"/>
                  <a:t>は、具現できるが、</a:t>
                </a:r>
                <a:r>
                  <a:rPr kumimoji="1" lang="en-US" altLang="ja-JP" dirty="0"/>
                  <a:t>XOR</a:t>
                </a:r>
                <a:r>
                  <a:rPr kumimoji="1" lang="ko-KR" altLang="en-US" dirty="0"/>
                  <a:t> </a:t>
                </a:r>
                <a:r>
                  <a:rPr kumimoji="1" lang="en-US" altLang="ko-KR" dirty="0"/>
                  <a:t>gate</a:t>
                </a:r>
                <a:r>
                  <a:rPr kumimoji="1" lang="ja-JP" altLang="en-US" dirty="0"/>
                  <a:t>はできない。</a:t>
                </a:r>
                <a:endParaRPr kumimoji="1" lang="en-US" altLang="ja-JP" dirty="0"/>
              </a:p>
              <a:p>
                <a:pPr marL="0" indent="0">
                  <a:buNone/>
                </a:pPr>
                <a:endParaRPr kumimoji="1" lang="en-US" altLang="ja-JP" dirty="0"/>
              </a:p>
              <a:p>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endParaRPr kumimoji="1" lang="en-US" altLang="ja-JP" b="0" i="1" dirty="0">
                  <a:latin typeface="Cambria Math" panose="02040503050406030204" pitchFamily="18" charset="0"/>
                </a:endParaRPr>
              </a:p>
              <a:p>
                <a14:m>
                  <m:oMath xmlns:m="http://schemas.openxmlformats.org/officeDocument/2006/math">
                    <m:r>
                      <a:rPr kumimoji="1" lang="en-US" altLang="ja-JP" i="1">
                        <a:latin typeface="Cambria Math" panose="02040503050406030204" pitchFamily="18" charset="0"/>
                        <a:ea typeface="Cambria Math" panose="02040503050406030204" pitchFamily="18" charset="0"/>
                      </a:rPr>
                      <m:t>𝑖𝑓</m:t>
                    </m:r>
                    <m:r>
                      <a:rPr kumimoji="1" lang="en-US" altLang="ja-JP" b="0" i="0" smtClean="0">
                        <a:latin typeface="Cambria Math" panose="02040503050406030204" pitchFamily="18" charset="0"/>
                        <a:ea typeface="Cambria Math" panose="02040503050406030204" pitchFamily="18" charset="0"/>
                      </a:rPr>
                      <m:t> </m:t>
                    </m:r>
                    <m:r>
                      <m:rPr>
                        <m:sty m:val="p"/>
                      </m:rPr>
                      <a:rPr kumimoji="1" lang="en-US" altLang="ja-JP" b="0" i="0" smtClean="0">
                        <a:latin typeface="Cambria Math" panose="02040503050406030204" pitchFamily="18" charset="0"/>
                        <a:ea typeface="Cambria Math" panose="02040503050406030204" pitchFamily="18" charset="0"/>
                      </a:rPr>
                      <m:t>y</m:t>
                    </m:r>
                    <m:r>
                      <a:rPr kumimoji="1" lang="en-US" altLang="ja-JP" b="0" i="0" smtClean="0">
                        <a:latin typeface="Cambria Math" panose="02040503050406030204" pitchFamily="18" charset="0"/>
                      </a:rPr>
                      <m:t>&gt;</m:t>
                    </m:r>
                    <m:r>
                      <m:rPr>
                        <m:sty m:val="p"/>
                      </m:rPr>
                      <a:rPr kumimoji="1" lang="el-GR" altLang="ja-JP" b="0" i="1" smtClean="0">
                        <a:latin typeface="Cambria Math" panose="02040503050406030204" pitchFamily="18" charset="0"/>
                        <a:ea typeface="Cambria Math" panose="02040503050406030204" pitchFamily="18" charset="0"/>
                      </a:rPr>
                      <m:t>θ</m:t>
                    </m:r>
                    <m:r>
                      <a:rPr kumimoji="1" lang="en-US" altLang="ja-JP" b="0" i="1" smtClean="0">
                        <a:latin typeface="Cambria Math" panose="02040503050406030204" pitchFamily="18" charset="0"/>
                        <a:ea typeface="Cambria Math" panose="02040503050406030204" pitchFamily="18" charset="0"/>
                      </a:rPr>
                      <m:t> →1,   </m:t>
                    </m:r>
                    <m:r>
                      <a:rPr kumimoji="1" lang="en-US" altLang="ja-JP" b="0" i="1" smtClean="0">
                        <a:latin typeface="Cambria Math" panose="02040503050406030204" pitchFamily="18" charset="0"/>
                        <a:ea typeface="Cambria Math" panose="02040503050406030204" pitchFamily="18" charset="0"/>
                      </a:rPr>
                      <m:t>𝑖𝑓</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𝑦</m:t>
                    </m:r>
                    <m:r>
                      <a:rPr kumimoji="1" lang="en-US" altLang="ja-JP" b="0" i="1" smtClean="0">
                        <a:latin typeface="Cambria Math" panose="02040503050406030204" pitchFamily="18" charset="0"/>
                        <a:ea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𝜃</m:t>
                    </m:r>
                    <m:r>
                      <a:rPr kumimoji="1" lang="ja-JP" altLang="en-US" b="0" i="1" smtClean="0">
                        <a:latin typeface="Cambria Math" panose="02040503050406030204" pitchFamily="18" charset="0"/>
                        <a:ea typeface="Cambria Math" panose="02040503050406030204" pitchFamily="18" charset="0"/>
                      </a:rPr>
                      <m:t>→0</m:t>
                    </m:r>
                  </m:oMath>
                </a14:m>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en-US" altLang="ja-JP" dirty="0"/>
                  <a:t> </a:t>
                </a:r>
                <a:r>
                  <a:rPr kumimoji="1" lang="ja-JP" altLang="en-US" dirty="0"/>
                  <a:t>の値を調整して、具現できるか。</a:t>
                </a:r>
                <a:endParaRPr kumimoji="1" lang="en-US" altLang="ja-JP" dirty="0"/>
              </a:p>
              <a:p>
                <a:r>
                  <a:rPr kumimoji="1" lang="ja-JP" altLang="en-US" dirty="0"/>
                  <a:t>一つの直線で区別することができる問題しか解けないので</a:t>
                </a:r>
                <a:r>
                  <a:rPr kumimoji="1" lang="en-US" altLang="ja-JP" dirty="0"/>
                  <a:t>XOR gate</a:t>
                </a:r>
                <a:r>
                  <a:rPr kumimoji="1" lang="ja-JP" altLang="en-US" dirty="0"/>
                  <a:t>の具現は不可能。</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E2BDA9A-CC39-3A21-009D-F0E3074BCE2D}"/>
                  </a:ext>
                </a:extLst>
              </p:cNvPr>
              <p:cNvSpPr>
                <a:spLocks noGrp="1" noRot="1" noChangeAspect="1" noMove="1" noResize="1" noEditPoints="1" noAdjustHandles="1" noChangeArrowheads="1" noChangeShapeType="1" noTextEdit="1"/>
              </p:cNvSpPr>
              <p:nvPr>
                <p:ph idx="1"/>
              </p:nvPr>
            </p:nvSpPr>
            <p:spPr>
              <a:blipFill>
                <a:blip r:embed="rId2"/>
                <a:stretch>
                  <a:fillRect l="-1254" t="-1818"/>
                </a:stretch>
              </a:blipFill>
            </p:spPr>
            <p:txBody>
              <a:bodyPr/>
              <a:lstStyle/>
              <a:p>
                <a:r>
                  <a:rPr lang="ja-JP" altLang="en-US">
                    <a:noFill/>
                  </a:rPr>
                  <a:t> </a:t>
                </a:r>
              </a:p>
            </p:txBody>
          </p:sp>
        </mc:Fallback>
      </mc:AlternateContent>
      <p:graphicFrame>
        <p:nvGraphicFramePr>
          <p:cNvPr id="9" name="グラフ 8">
            <a:extLst>
              <a:ext uri="{FF2B5EF4-FFF2-40B4-BE49-F238E27FC236}">
                <a16:creationId xmlns:a16="http://schemas.microsoft.com/office/drawing/2014/main" id="{5AA13E5B-5746-DEE6-C764-2788319C5939}"/>
              </a:ext>
            </a:extLst>
          </p:cNvPr>
          <p:cNvGraphicFramePr/>
          <p:nvPr>
            <p:extLst>
              <p:ext uri="{D42A27DB-BD31-4B8C-83A1-F6EECF244321}">
                <p14:modId xmlns:p14="http://schemas.microsoft.com/office/powerpoint/2010/main" val="3976312301"/>
              </p:ext>
            </p:extLst>
          </p:nvPr>
        </p:nvGraphicFramePr>
        <p:xfrm>
          <a:off x="9681029" y="2978332"/>
          <a:ext cx="2126341" cy="20900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982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D2B176-D498-1A7E-2227-B44E0760E471}"/>
              </a:ext>
            </a:extLst>
          </p:cNvPr>
          <p:cNvSpPr>
            <a:spLocks noGrp="1"/>
          </p:cNvSpPr>
          <p:nvPr>
            <p:ph type="title"/>
          </p:nvPr>
        </p:nvSpPr>
        <p:spPr/>
        <p:txBody>
          <a:bodyPr>
            <a:normAutofit/>
          </a:bodyPr>
          <a:lstStyle/>
          <a:p>
            <a:r>
              <a:rPr kumimoji="1" lang="en-US" altLang="ja-JP" sz="4800" dirty="0"/>
              <a:t>Multilayer perceptron (MLP)</a:t>
            </a:r>
            <a:endParaRPr kumimoji="1" lang="ja-JP" altLang="en-US" sz="4800" dirty="0"/>
          </a:p>
        </p:txBody>
      </p:sp>
      <p:sp>
        <p:nvSpPr>
          <p:cNvPr id="3" name="コンテンツ プレースホルダー 2">
            <a:extLst>
              <a:ext uri="{FF2B5EF4-FFF2-40B4-BE49-F238E27FC236}">
                <a16:creationId xmlns:a16="http://schemas.microsoft.com/office/drawing/2014/main" id="{529907B2-4B07-42DF-4D5A-07BB73361E7E}"/>
              </a:ext>
            </a:extLst>
          </p:cNvPr>
          <p:cNvSpPr>
            <a:spLocks noGrp="1"/>
          </p:cNvSpPr>
          <p:nvPr>
            <p:ph idx="1"/>
          </p:nvPr>
        </p:nvSpPr>
        <p:spPr/>
        <p:txBody>
          <a:bodyPr/>
          <a:lstStyle/>
          <a:p>
            <a:r>
              <a:rPr kumimoji="1" lang="en-US" altLang="ja-JP" dirty="0"/>
              <a:t>XOR gate</a:t>
            </a:r>
            <a:r>
              <a:rPr kumimoji="1" lang="ja-JP" altLang="en-US" dirty="0"/>
              <a:t>が一つの線で不可能だったら、他の線も引けばいい。</a:t>
            </a:r>
            <a:endParaRPr kumimoji="1" lang="en-US" altLang="ja-JP" dirty="0"/>
          </a:p>
          <a:p>
            <a:r>
              <a:rPr kumimoji="1" lang="ja-JP" altLang="en-US" dirty="0"/>
              <a:t>→</a:t>
            </a:r>
            <a:r>
              <a:rPr kumimoji="1" lang="en-US" altLang="ja-JP" dirty="0"/>
              <a:t>AND, NAND, OR gate</a:t>
            </a:r>
            <a:r>
              <a:rPr kumimoji="1" lang="ja-JP" altLang="en-US" dirty="0"/>
              <a:t>の組み合わせで具現できる。</a:t>
            </a:r>
            <a:r>
              <a:rPr kumimoji="1" lang="en-US" altLang="ja-JP" dirty="0"/>
              <a:t>(NAND,OR</a:t>
            </a:r>
            <a:r>
              <a:rPr kumimoji="1" lang="ko-KR" altLang="en-US" dirty="0"/>
              <a:t>→</a:t>
            </a:r>
            <a:r>
              <a:rPr kumimoji="1" lang="en-US" altLang="ko-KR" dirty="0"/>
              <a:t>AND)</a:t>
            </a:r>
            <a:endParaRPr kumimoji="1" lang="en-US" altLang="ja-JP" dirty="0"/>
          </a:p>
          <a:p>
            <a:r>
              <a:rPr kumimoji="1" lang="ja-JP" altLang="en-US" dirty="0"/>
              <a:t>→層を増やせばいい。</a:t>
            </a:r>
            <a:endParaRPr kumimoji="1" lang="en-US" altLang="ja-JP" dirty="0"/>
          </a:p>
          <a:p>
            <a:endParaRPr kumimoji="1" lang="en-US" altLang="ja-JP" dirty="0"/>
          </a:p>
          <a:p>
            <a:r>
              <a:rPr kumimoji="1" lang="ja-JP" altLang="en-US" dirty="0"/>
              <a:t>入力層と出力層の間の層を隠れ層</a:t>
            </a:r>
            <a:r>
              <a:rPr kumimoji="1" lang="en-US" altLang="ja-JP" dirty="0"/>
              <a:t>(Hidden layer)</a:t>
            </a:r>
            <a:r>
              <a:rPr kumimoji="1" lang="ja-JP" altLang="en-US" dirty="0"/>
              <a:t>という。</a:t>
            </a:r>
            <a:endParaRPr kumimoji="1" lang="en-US" altLang="ja-JP" dirty="0"/>
          </a:p>
          <a:p>
            <a:r>
              <a:rPr kumimoji="1" lang="en-US" altLang="ja-JP" dirty="0"/>
              <a:t>Hidden layer</a:t>
            </a:r>
            <a:r>
              <a:rPr kumimoji="1" lang="ja-JP" altLang="en-US" dirty="0"/>
              <a:t>が二つ以上である神経網を深層神経網</a:t>
            </a:r>
            <a:r>
              <a:rPr kumimoji="1" lang="en-US" altLang="ja-JP" dirty="0"/>
              <a:t>(Deep Neural Network, DNN)</a:t>
            </a:r>
            <a:r>
              <a:rPr kumimoji="1" lang="ja-JP" altLang="en-US" dirty="0"/>
              <a:t>という。</a:t>
            </a:r>
          </a:p>
        </p:txBody>
      </p:sp>
    </p:spTree>
    <p:extLst>
      <p:ext uri="{BB962C8B-B14F-4D97-AF65-F5344CB8AC3E}">
        <p14:creationId xmlns:p14="http://schemas.microsoft.com/office/powerpoint/2010/main" val="127404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75FF-B657-0DBB-260F-0D707460012B}"/>
              </a:ext>
            </a:extLst>
          </p:cNvPr>
          <p:cNvSpPr>
            <a:spLocks noGrp="1"/>
          </p:cNvSpPr>
          <p:nvPr>
            <p:ph type="title"/>
          </p:nvPr>
        </p:nvSpPr>
        <p:spPr/>
        <p:txBody>
          <a:bodyPr/>
          <a:lstStyle/>
          <a:p>
            <a:r>
              <a:rPr kumimoji="1" lang="en-US" altLang="ja-JP" dirty="0"/>
              <a:t>Activation Function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65BBFEA-5A1A-1432-A0F3-69C8C6A9E55C}"/>
                  </a:ext>
                </a:extLst>
              </p:cNvPr>
              <p:cNvSpPr>
                <a:spLocks noGrp="1"/>
              </p:cNvSpPr>
              <p:nvPr>
                <p:ph idx="1"/>
              </p:nvPr>
            </p:nvSpPr>
            <p:spPr>
              <a:xfrm>
                <a:off x="1024128" y="1878227"/>
                <a:ext cx="9720073" cy="4893275"/>
              </a:xfrm>
            </p:spPr>
            <p:txBody>
              <a:bodyPr>
                <a:normAutofit fontScale="92500" lnSpcReduction="10000"/>
              </a:bodyPr>
              <a:lstStyle/>
              <a:p>
                <a:r>
                  <a:rPr kumimoji="1" lang="en-US" altLang="ja-JP" dirty="0"/>
                  <a:t>Nonlinear function. </a:t>
                </a:r>
                <a:r>
                  <a:rPr kumimoji="1" lang="ja-JP" altLang="en-US" dirty="0"/>
                  <a:t>→ 線形関数である場合、数値の範囲が変わるだけ。</a:t>
                </a:r>
                <a:endParaRPr kumimoji="1" lang="en-US" altLang="ja-JP" dirty="0"/>
              </a:p>
              <a:p>
                <a:r>
                  <a:rPr kumimoji="1" lang="en-US" altLang="ja-JP" dirty="0"/>
                  <a:t>(</a:t>
                </a:r>
                <a:r>
                  <a:rPr kumimoji="1" lang="ja-JP" altLang="en-US" dirty="0"/>
                  <a:t>例外として、学習可能である新しい重み値ができるという点があるので使われる場合もある。</a:t>
                </a:r>
                <a:r>
                  <a:rPr kumimoji="1" lang="en-US" altLang="ja-JP" dirty="0"/>
                  <a:t>)</a:t>
                </a:r>
              </a:p>
              <a:p>
                <a:endParaRPr kumimoji="1" lang="en-US" altLang="ja-JP" dirty="0"/>
              </a:p>
              <a:p>
                <a:r>
                  <a:rPr kumimoji="1" lang="en-US" altLang="ja-JP" b="1" dirty="0"/>
                  <a:t>Step function</a:t>
                </a:r>
              </a:p>
              <a:p>
                <a:r>
                  <a:rPr kumimoji="1" lang="en-US" altLang="ja-JP" b="1" dirty="0"/>
                  <a:t>Sigmoid function </a:t>
                </a:r>
                <a:r>
                  <a:rPr kumimoji="1" lang="en-US" altLang="ja-JP" dirty="0"/>
                  <a:t>: </a:t>
                </a:r>
                <a:r>
                  <a:rPr kumimoji="1" lang="ja-JP" altLang="en-US" dirty="0"/>
                  <a:t>出力値が</a:t>
                </a:r>
                <a:r>
                  <a:rPr kumimoji="1" lang="en-US" altLang="ja-JP" dirty="0"/>
                  <a:t>0</a:t>
                </a:r>
                <a:r>
                  <a:rPr kumimoji="1" lang="ja-JP" altLang="en-US" dirty="0"/>
                  <a:t>や</a:t>
                </a:r>
                <a:r>
                  <a:rPr kumimoji="1" lang="en-US" altLang="ja-JP" dirty="0"/>
                  <a:t>1</a:t>
                </a:r>
                <a:r>
                  <a:rPr kumimoji="1" lang="ja-JP" altLang="en-US" dirty="0"/>
                  <a:t>に近づくほど傾きが</a:t>
                </a:r>
                <a:r>
                  <a:rPr kumimoji="1" lang="en-US" altLang="ja-JP" dirty="0"/>
                  <a:t>0</a:t>
                </a:r>
                <a:r>
                  <a:rPr kumimoji="1" lang="ja-JP" altLang="en-US" dirty="0"/>
                  <a:t>に近い値がなってしまう </a:t>
                </a:r>
                <a:r>
                  <a:rPr kumimoji="1" lang="en-US" altLang="ja-JP" dirty="0"/>
                  <a:t>&amp; </a:t>
                </a:r>
                <a:r>
                  <a:rPr kumimoji="1" lang="ja-JP" altLang="en-US" dirty="0"/>
                  <a:t>傾きの最大値が</a:t>
                </a:r>
                <a:r>
                  <a:rPr kumimoji="1" lang="en-US" altLang="ja-JP" dirty="0"/>
                  <a:t>0.25</a:t>
                </a:r>
                <a:r>
                  <a:rPr kumimoji="1" lang="ja-JP" altLang="en-US" dirty="0"/>
                  <a:t>→</a:t>
                </a:r>
                <a:r>
                  <a:rPr kumimoji="1" lang="ko-KR" altLang="en-US" dirty="0"/>
                  <a:t> </a:t>
                </a:r>
                <a:r>
                  <a:rPr kumimoji="1" lang="en-US" altLang="ko-KR" dirty="0"/>
                  <a:t>Vanishing Gradient (w</a:t>
                </a:r>
                <a:r>
                  <a:rPr kumimoji="1" lang="ja-JP" altLang="en-US" dirty="0"/>
                  <a:t>がアップデートされない。</a:t>
                </a:r>
                <a:r>
                  <a:rPr kumimoji="1" lang="en-US" altLang="ja-JP" dirty="0"/>
                  <a:t>)</a:t>
                </a:r>
              </a:p>
              <a:p>
                <a:r>
                  <a:rPr kumimoji="1" lang="en-US" altLang="ja-JP" b="1" dirty="0"/>
                  <a:t>Hyperbolic tangent function </a:t>
                </a:r>
                <a:r>
                  <a:rPr kumimoji="1" lang="en-US" altLang="ja-JP" dirty="0"/>
                  <a:t>: </a:t>
                </a:r>
                <a:r>
                  <a:rPr kumimoji="1" lang="ja-JP" altLang="en-US" dirty="0"/>
                  <a:t>傾きの最大値が</a:t>
                </a:r>
                <a:r>
                  <a:rPr kumimoji="1" lang="en-US" altLang="ja-JP" dirty="0"/>
                  <a:t>1</a:t>
                </a:r>
                <a:r>
                  <a:rPr kumimoji="1" lang="ja-JP" altLang="en-US" dirty="0"/>
                  <a:t>→</a:t>
                </a:r>
                <a:r>
                  <a:rPr kumimoji="1" lang="en-US" altLang="ja-JP" dirty="0"/>
                  <a:t>Sigmoid</a:t>
                </a:r>
                <a:r>
                  <a:rPr kumimoji="1" lang="ja-JP" altLang="en-US" dirty="0"/>
                  <a:t>関数よりは</a:t>
                </a:r>
                <a:r>
                  <a:rPr kumimoji="1" lang="en-US" altLang="ja-JP" dirty="0"/>
                  <a:t>Vanishing Gradient </a:t>
                </a:r>
                <a:r>
                  <a:rPr kumimoji="1" lang="ja-JP" altLang="en-US" dirty="0"/>
                  <a:t>問題から自由。</a:t>
                </a:r>
                <a:endParaRPr kumimoji="1" lang="en-US" altLang="ja-JP" dirty="0"/>
              </a:p>
              <a:p>
                <a:r>
                  <a:rPr kumimoji="1" lang="en-US" altLang="ja-JP" b="1" dirty="0" err="1"/>
                  <a:t>ReLU</a:t>
                </a:r>
                <a:r>
                  <a:rPr kumimoji="1" lang="en-US" altLang="ja-JP" b="1" dirty="0"/>
                  <a:t> </a:t>
                </a:r>
                <a:r>
                  <a:rPr kumimoji="1" lang="en-US" altLang="ja-JP" dirty="0"/>
                  <a:t>: </a:t>
                </a:r>
                <a:r>
                  <a:rPr kumimoji="1" lang="ja-JP" altLang="en-US" dirty="0"/>
                  <a:t>早くて、出力値がある値に収斂しない。</a:t>
                </a:r>
                <a:endParaRPr kumimoji="1" lang="en-US" altLang="ja-JP" dirty="0"/>
              </a:p>
              <a:p>
                <a:r>
                  <a:rPr kumimoji="1" lang="ja-JP" altLang="en-US" dirty="0"/>
                  <a:t>入力値が負数の場合、傾きが</a:t>
                </a:r>
                <a:r>
                  <a:rPr kumimoji="1" lang="en-US" altLang="ja-JP" dirty="0"/>
                  <a:t>0</a:t>
                </a:r>
                <a:r>
                  <a:rPr kumimoji="1" lang="ja-JP" altLang="en-US" dirty="0"/>
                  <a:t>になり、ニューロンが死んでしまう</a:t>
                </a:r>
                <a:r>
                  <a:rPr kumimoji="1" lang="en-US" altLang="ja-JP" dirty="0"/>
                  <a:t>(dying </a:t>
                </a:r>
                <a:r>
                  <a:rPr kumimoji="1" lang="en-US" altLang="ja-JP" dirty="0" err="1"/>
                  <a:t>ReLU</a:t>
                </a:r>
                <a:r>
                  <a:rPr kumimoji="1" lang="en-US" altLang="ja-JP" dirty="0"/>
                  <a:t>)</a:t>
                </a:r>
                <a:r>
                  <a:rPr kumimoji="1" lang="ja-JP" altLang="en-US" dirty="0"/>
                  <a:t>。</a:t>
                </a:r>
                <a:endParaRPr kumimoji="1" lang="en-US" altLang="ja-JP" dirty="0"/>
              </a:p>
              <a:p>
                <a:r>
                  <a:rPr kumimoji="1" lang="en-US" altLang="ja-JP" b="1" dirty="0"/>
                  <a:t>Leaky </a:t>
                </a:r>
                <a:r>
                  <a:rPr kumimoji="1" lang="en-US" altLang="ja-JP" b="1" dirty="0" err="1"/>
                  <a:t>ReLU</a:t>
                </a:r>
                <a:r>
                  <a:rPr kumimoji="1" lang="en-US" altLang="ja-JP" b="1" dirty="0"/>
                  <a:t> </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max</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 </a:t>
                </a:r>
                <a:r>
                  <a:rPr kumimoji="1" lang="en-US" altLang="ja-JP" dirty="0"/>
                  <a:t>dying </a:t>
                </a:r>
                <a:r>
                  <a:rPr kumimoji="1" lang="en-US" altLang="ja-JP" dirty="0" err="1"/>
                  <a:t>ReLU</a:t>
                </a:r>
                <a:r>
                  <a:rPr kumimoji="1" lang="ja-JP" altLang="en-US" dirty="0"/>
                  <a:t>を解決した関数。</a:t>
                </a:r>
                <a:endParaRPr kumimoji="1" lang="en-US" altLang="ja-JP" dirty="0"/>
              </a:p>
              <a:p>
                <a:r>
                  <a:rPr kumimoji="1" lang="en-US" altLang="ja-JP" b="1" dirty="0" err="1"/>
                  <a:t>Softmax</a:t>
                </a:r>
                <a:r>
                  <a:rPr kumimoji="1" lang="en-US" altLang="ja-JP" b="1" dirty="0"/>
                  <a:t> function</a:t>
                </a:r>
                <a:endParaRPr kumimoji="1" lang="ja-JP" altLang="en-US" b="1" dirty="0"/>
              </a:p>
            </p:txBody>
          </p:sp>
        </mc:Choice>
        <mc:Fallback xmlns="">
          <p:sp>
            <p:nvSpPr>
              <p:cNvPr id="3" name="コンテンツ プレースホルダー 2">
                <a:extLst>
                  <a:ext uri="{FF2B5EF4-FFF2-40B4-BE49-F238E27FC236}">
                    <a16:creationId xmlns:a16="http://schemas.microsoft.com/office/drawing/2014/main" id="{F65BBFEA-5A1A-1432-A0F3-69C8C6A9E55C}"/>
                  </a:ext>
                </a:extLst>
              </p:cNvPr>
              <p:cNvSpPr>
                <a:spLocks noGrp="1" noRot="1" noChangeAspect="1" noMove="1" noResize="1" noEditPoints="1" noAdjustHandles="1" noChangeArrowheads="1" noChangeShapeType="1" noTextEdit="1"/>
              </p:cNvSpPr>
              <p:nvPr>
                <p:ph idx="1"/>
              </p:nvPr>
            </p:nvSpPr>
            <p:spPr>
              <a:xfrm>
                <a:off x="1024128" y="1878227"/>
                <a:ext cx="9720073" cy="4893275"/>
              </a:xfrm>
              <a:blipFill>
                <a:blip r:embed="rId2"/>
                <a:stretch>
                  <a:fillRect l="-188" t="-2117" r="-627" b="-14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5846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AC1ED7-D2C6-EA28-9E7E-0A0D8EA63839}"/>
              </a:ext>
            </a:extLst>
          </p:cNvPr>
          <p:cNvSpPr>
            <a:spLocks noGrp="1"/>
          </p:cNvSpPr>
          <p:nvPr>
            <p:ph type="title"/>
          </p:nvPr>
        </p:nvSpPr>
        <p:spPr/>
        <p:txBody>
          <a:bodyPr/>
          <a:lstStyle/>
          <a:p>
            <a:r>
              <a:rPr lang="en-US" altLang="ko-KR" dirty="0"/>
              <a:t>Loss function(</a:t>
            </a:r>
            <a:r>
              <a:rPr lang="ja-JP" altLang="en-US" dirty="0"/>
              <a:t>損失関数</a:t>
            </a:r>
            <a:r>
              <a:rPr lang="es-419" altLang="ja-JP" dirty="0"/>
              <a:t>)</a:t>
            </a:r>
            <a:endParaRPr lang="ko-KR" altLang="en-US" dirty="0"/>
          </a:p>
        </p:txBody>
      </p:sp>
      <p:sp>
        <p:nvSpPr>
          <p:cNvPr id="3" name="내용 개체 틀 2">
            <a:extLst>
              <a:ext uri="{FF2B5EF4-FFF2-40B4-BE49-F238E27FC236}">
                <a16:creationId xmlns:a16="http://schemas.microsoft.com/office/drawing/2014/main" id="{DC2376D8-FE09-6A7B-3C9A-CA9524D80377}"/>
              </a:ext>
            </a:extLst>
          </p:cNvPr>
          <p:cNvSpPr>
            <a:spLocks noGrp="1"/>
          </p:cNvSpPr>
          <p:nvPr>
            <p:ph idx="1"/>
          </p:nvPr>
        </p:nvSpPr>
        <p:spPr/>
        <p:txBody>
          <a:bodyPr/>
          <a:lstStyle/>
          <a:p>
            <a:r>
              <a:rPr lang="ja-JP" altLang="en-US" dirty="0"/>
              <a:t>実際値と予測値の差を数値化する関数。</a:t>
            </a:r>
            <a:endParaRPr lang="en-US" altLang="ja-JP" dirty="0"/>
          </a:p>
          <a:p>
            <a:r>
              <a:rPr lang="en-US" altLang="ja-JP" dirty="0"/>
              <a:t>Loss</a:t>
            </a:r>
            <a:r>
              <a:rPr lang="ja-JP" altLang="en-US" dirty="0"/>
              <a:t>を最小限にする</a:t>
            </a:r>
            <a:r>
              <a:rPr lang="en-US" altLang="ja-JP" dirty="0"/>
              <a:t>w</a:t>
            </a:r>
            <a:r>
              <a:rPr lang="ja-JP" altLang="en-US" dirty="0"/>
              <a:t>と</a:t>
            </a:r>
            <a:r>
              <a:rPr lang="en-US" altLang="ja-JP" dirty="0"/>
              <a:t>b</a:t>
            </a:r>
            <a:r>
              <a:rPr lang="ja-JP" altLang="en-US" dirty="0"/>
              <a:t>の値を探していくのがディープラーニングの学習。</a:t>
            </a:r>
            <a:endParaRPr lang="en-US" altLang="ja-JP" dirty="0"/>
          </a:p>
          <a:p>
            <a:endParaRPr lang="en-US" altLang="ko-KR" dirty="0"/>
          </a:p>
          <a:p>
            <a:r>
              <a:rPr lang="en-US" altLang="ko-KR" dirty="0"/>
              <a:t>1. MSE(Mean Squared Error) : </a:t>
            </a:r>
            <a:r>
              <a:rPr lang="ja-JP" altLang="en-US" dirty="0"/>
              <a:t>線形回帰</a:t>
            </a:r>
            <a:r>
              <a:rPr lang="en-US" altLang="ja-JP" dirty="0"/>
              <a:t>(Linear Regression)</a:t>
            </a:r>
            <a:r>
              <a:rPr lang="ja-JP" altLang="en-US" dirty="0"/>
              <a:t>によく使われる。（連続形変数の予測に使われる。）</a:t>
            </a:r>
            <a:endParaRPr lang="en-US" altLang="ja-JP" dirty="0"/>
          </a:p>
          <a:p>
            <a:r>
              <a:rPr lang="en-US" altLang="ko-KR" dirty="0"/>
              <a:t>2. Binary Cross-Entropy : </a:t>
            </a:r>
            <a:r>
              <a:rPr lang="ja-JP" altLang="en-US" dirty="0"/>
              <a:t>出力層で </a:t>
            </a:r>
            <a:r>
              <a:rPr lang="es-419" altLang="ja-JP" dirty="0" err="1"/>
              <a:t>Sigmoid</a:t>
            </a:r>
            <a:r>
              <a:rPr lang="ja-JP" altLang="en-US" dirty="0"/>
              <a:t>関数を使う</a:t>
            </a:r>
            <a:r>
              <a:rPr lang="en-US" altLang="ja-JP" dirty="0"/>
              <a:t>Binary Classification</a:t>
            </a:r>
            <a:r>
              <a:rPr lang="ja-JP" altLang="en-US" dirty="0"/>
              <a:t>問題で使われる。（</a:t>
            </a:r>
            <a:r>
              <a:rPr lang="en-US" altLang="ja-JP" dirty="0"/>
              <a:t>Logistic Regression)</a:t>
            </a:r>
          </a:p>
          <a:p>
            <a:r>
              <a:rPr lang="en-US" altLang="ko-KR" dirty="0"/>
              <a:t>3. Categorical Cross-Entropy :</a:t>
            </a:r>
            <a:r>
              <a:rPr lang="ja-JP" altLang="en-US" dirty="0"/>
              <a:t>出力層で </a:t>
            </a:r>
            <a:r>
              <a:rPr lang="es-419" altLang="ja-JP" dirty="0" err="1"/>
              <a:t>Sigmoid</a:t>
            </a:r>
            <a:r>
              <a:rPr lang="ja-JP" altLang="en-US" dirty="0"/>
              <a:t>関数を使う</a:t>
            </a:r>
            <a:r>
              <a:rPr lang="en-US" altLang="ja-JP" dirty="0"/>
              <a:t>Multi-Class Classification</a:t>
            </a:r>
            <a:r>
              <a:rPr lang="ja-JP" altLang="en-US" dirty="0"/>
              <a:t>問題で使われる。</a:t>
            </a:r>
            <a:r>
              <a:rPr lang="en-US" altLang="ja-JP" dirty="0"/>
              <a:t>(</a:t>
            </a:r>
            <a:r>
              <a:rPr lang="en-US" altLang="ja-JP" dirty="0" err="1"/>
              <a:t>Softmax</a:t>
            </a:r>
            <a:r>
              <a:rPr lang="en-US" altLang="ja-JP" dirty="0"/>
              <a:t> Regression)</a:t>
            </a:r>
          </a:p>
          <a:p>
            <a:endParaRPr lang="ko-KR" altLang="en-US" dirty="0"/>
          </a:p>
        </p:txBody>
      </p:sp>
    </p:spTree>
    <p:extLst>
      <p:ext uri="{BB962C8B-B14F-4D97-AF65-F5344CB8AC3E}">
        <p14:creationId xmlns:p14="http://schemas.microsoft.com/office/powerpoint/2010/main" val="39711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1FB64F-0ACA-CC19-D99A-49BC6E2EF17B}"/>
              </a:ext>
            </a:extLst>
          </p:cNvPr>
          <p:cNvSpPr>
            <a:spLocks noGrp="1"/>
          </p:cNvSpPr>
          <p:nvPr>
            <p:ph type="title"/>
          </p:nvPr>
        </p:nvSpPr>
        <p:spPr/>
        <p:txBody>
          <a:bodyPr>
            <a:normAutofit fontScale="90000"/>
          </a:bodyPr>
          <a:lstStyle/>
          <a:p>
            <a:r>
              <a:rPr lang="ja-JP" altLang="en-US" dirty="0"/>
              <a:t>傾斜下降法</a:t>
            </a:r>
            <a:r>
              <a:rPr lang="en-US" altLang="ja-JP" dirty="0"/>
              <a:t>(</a:t>
            </a:r>
            <a:r>
              <a:rPr lang="en-US" altLang="ko-KR" dirty="0"/>
              <a:t>Gradient Descent)</a:t>
            </a:r>
            <a:br>
              <a:rPr lang="en-US" altLang="ko-KR" dirty="0"/>
            </a:br>
            <a:r>
              <a:rPr lang="ja-JP" altLang="en-US" dirty="0"/>
              <a:t>の </a:t>
            </a:r>
            <a:r>
              <a:rPr lang="en-US" altLang="ko-KR" dirty="0"/>
              <a:t>Batch size</a:t>
            </a:r>
            <a:endParaRPr lang="ko-KR" altLang="en-US" dirty="0"/>
          </a:p>
        </p:txBody>
      </p:sp>
      <p:sp>
        <p:nvSpPr>
          <p:cNvPr id="3" name="내용 개체 틀 2">
            <a:extLst>
              <a:ext uri="{FF2B5EF4-FFF2-40B4-BE49-F238E27FC236}">
                <a16:creationId xmlns:a16="http://schemas.microsoft.com/office/drawing/2014/main" id="{23711052-3541-EBBB-4981-93A1247A2863}"/>
              </a:ext>
            </a:extLst>
          </p:cNvPr>
          <p:cNvSpPr>
            <a:spLocks noGrp="1"/>
          </p:cNvSpPr>
          <p:nvPr>
            <p:ph idx="1"/>
          </p:nvPr>
        </p:nvSpPr>
        <p:spPr>
          <a:xfrm>
            <a:off x="1024128" y="2286000"/>
            <a:ext cx="9720073" cy="4572000"/>
          </a:xfrm>
        </p:spPr>
        <p:txBody>
          <a:bodyPr>
            <a:normAutofit lnSpcReduction="10000"/>
          </a:bodyPr>
          <a:lstStyle/>
          <a:p>
            <a:r>
              <a:rPr lang="en-US" altLang="ko-KR" dirty="0"/>
              <a:t>Batch=</a:t>
            </a:r>
            <a:r>
              <a:rPr lang="ja-JP" altLang="en-US" dirty="0"/>
              <a:t>重み</a:t>
            </a:r>
            <a:r>
              <a:rPr lang="en-US" altLang="ja-JP" dirty="0"/>
              <a:t>(w)</a:t>
            </a:r>
            <a:r>
              <a:rPr lang="ja-JP" altLang="en-US" dirty="0"/>
              <a:t>、偏向</a:t>
            </a:r>
            <a:r>
              <a:rPr lang="en-US" altLang="ja-JP" dirty="0"/>
              <a:t>(b)</a:t>
            </a:r>
            <a:r>
              <a:rPr lang="ja-JP" altLang="en-US" dirty="0"/>
              <a:t>等のパラメータの調整のために参考するデータの量。</a:t>
            </a:r>
            <a:endParaRPr lang="en-US" altLang="ja-JP" dirty="0"/>
          </a:p>
          <a:p>
            <a:endParaRPr lang="en-US" altLang="ko-KR" dirty="0"/>
          </a:p>
          <a:p>
            <a:r>
              <a:rPr lang="en-US" altLang="ko-KR" dirty="0"/>
              <a:t>1. Batch</a:t>
            </a:r>
            <a:r>
              <a:rPr lang="ko-KR" altLang="en-US" dirty="0"/>
              <a:t> </a:t>
            </a:r>
            <a:r>
              <a:rPr lang="en-US" altLang="ko-KR" dirty="0"/>
              <a:t>Gradient</a:t>
            </a:r>
            <a:r>
              <a:rPr lang="ko-KR" altLang="en-US" dirty="0"/>
              <a:t> </a:t>
            </a:r>
            <a:r>
              <a:rPr lang="en-US" altLang="ko-KR" dirty="0"/>
              <a:t>Descent</a:t>
            </a:r>
            <a:r>
              <a:rPr lang="ko-KR" altLang="en-US" dirty="0"/>
              <a:t> </a:t>
            </a:r>
            <a:r>
              <a:rPr lang="en-US" altLang="ko-KR" dirty="0"/>
              <a:t>:</a:t>
            </a:r>
            <a:r>
              <a:rPr lang="ko-KR" altLang="en-US" dirty="0"/>
              <a:t> </a:t>
            </a:r>
            <a:r>
              <a:rPr lang="ja-JP" altLang="en-US" dirty="0"/>
              <a:t>基本的な傾斜下降法。</a:t>
            </a:r>
            <a:r>
              <a:rPr lang="en-US" altLang="ja-JP" dirty="0"/>
              <a:t>Loss</a:t>
            </a:r>
            <a:r>
              <a:rPr lang="ja-JP" altLang="en-US" dirty="0"/>
              <a:t>を求めるときに、データ全体を考慮する。</a:t>
            </a:r>
            <a:r>
              <a:rPr lang="en-US" altLang="ja-JP" dirty="0"/>
              <a:t>1</a:t>
            </a:r>
            <a:r>
              <a:rPr lang="ja-JP" altLang="en-US" dirty="0"/>
              <a:t>回の</a:t>
            </a:r>
            <a:r>
              <a:rPr lang="en-US" altLang="ja-JP" dirty="0"/>
              <a:t>epoch</a:t>
            </a:r>
            <a:r>
              <a:rPr lang="ja-JP" altLang="en-US" dirty="0"/>
              <a:t>に全てのパラメータのアップデートを一回行う。（正確だけど、遅くて求めるメモリ量が大きい）</a:t>
            </a:r>
            <a:endParaRPr lang="en-US" altLang="ja-JP" dirty="0"/>
          </a:p>
          <a:p>
            <a:r>
              <a:rPr lang="en-US" altLang="ko-KR" dirty="0"/>
              <a:t>2. SGD(Stochastic Gradient Descent) : Batch size=1</a:t>
            </a:r>
            <a:r>
              <a:rPr lang="ja-JP" altLang="en-US" dirty="0"/>
              <a:t>、パラメータ調整の時、ランダムで一つのデータだけを選択し、演算する方法。普通の傾斜下降法よりパラメータの変更の幅が不安定で、正確度が低いけど、一つのデータしか考慮しないので、メモリをあんまり使わないという長所がある。</a:t>
            </a:r>
            <a:endParaRPr lang="en-US" altLang="ja-JP" dirty="0"/>
          </a:p>
          <a:p>
            <a:r>
              <a:rPr lang="en-US" altLang="ko-KR" dirty="0"/>
              <a:t>3. Mini-Batch Gradient Descent : </a:t>
            </a:r>
            <a:r>
              <a:rPr lang="ja-JP" altLang="en-US" dirty="0"/>
              <a:t>一定の量を決めて、その量のデータだけについて演算し、パラメータの値を調整する傾斜下降法。</a:t>
            </a:r>
            <a:endParaRPr lang="en-US" altLang="ja-JP" dirty="0"/>
          </a:p>
          <a:p>
            <a:r>
              <a:rPr lang="en-US" altLang="ko-KR" dirty="0"/>
              <a:t>Batch Gradient Descent </a:t>
            </a:r>
            <a:r>
              <a:rPr lang="ja-JP" altLang="en-US" dirty="0"/>
              <a:t>と</a:t>
            </a:r>
            <a:r>
              <a:rPr lang="es-419" altLang="ja-JP" dirty="0"/>
              <a:t> </a:t>
            </a:r>
            <a:r>
              <a:rPr lang="en-US" altLang="ja-JP" dirty="0"/>
              <a:t>SGD</a:t>
            </a:r>
            <a:r>
              <a:rPr lang="ja-JP" altLang="en-US" dirty="0"/>
              <a:t>の妥協点</a:t>
            </a:r>
            <a:endParaRPr lang="ko-KR" altLang="en-US" dirty="0"/>
          </a:p>
        </p:txBody>
      </p:sp>
    </p:spTree>
    <p:extLst>
      <p:ext uri="{BB962C8B-B14F-4D97-AF65-F5344CB8AC3E}">
        <p14:creationId xmlns:p14="http://schemas.microsoft.com/office/powerpoint/2010/main" val="80652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7210A1-79E7-2291-8365-DDEAEE54B77F}"/>
              </a:ext>
            </a:extLst>
          </p:cNvPr>
          <p:cNvSpPr>
            <a:spLocks noGrp="1"/>
          </p:cNvSpPr>
          <p:nvPr>
            <p:ph type="title"/>
          </p:nvPr>
        </p:nvSpPr>
        <p:spPr/>
        <p:txBody>
          <a:bodyPr/>
          <a:lstStyle/>
          <a:p>
            <a:r>
              <a:rPr lang="en-US" altLang="ko-KR" dirty="0"/>
              <a:t>Optimizer</a:t>
            </a:r>
            <a:endParaRPr lang="ko-KR" altLang="en-US" dirty="0"/>
          </a:p>
        </p:txBody>
      </p:sp>
      <p:sp>
        <p:nvSpPr>
          <p:cNvPr id="3" name="내용 개체 틀 2">
            <a:extLst>
              <a:ext uri="{FF2B5EF4-FFF2-40B4-BE49-F238E27FC236}">
                <a16:creationId xmlns:a16="http://schemas.microsoft.com/office/drawing/2014/main" id="{B079A239-B15B-B5AF-2512-323F09633B37}"/>
              </a:ext>
            </a:extLst>
          </p:cNvPr>
          <p:cNvSpPr>
            <a:spLocks noGrp="1"/>
          </p:cNvSpPr>
          <p:nvPr>
            <p:ph idx="1"/>
          </p:nvPr>
        </p:nvSpPr>
        <p:spPr>
          <a:xfrm>
            <a:off x="1024128" y="2286000"/>
            <a:ext cx="9969220" cy="4023360"/>
          </a:xfrm>
        </p:spPr>
        <p:txBody>
          <a:bodyPr/>
          <a:lstStyle/>
          <a:p>
            <a:r>
              <a:rPr lang="en-US" altLang="ko-KR" dirty="0"/>
              <a:t>1. Momentum : </a:t>
            </a:r>
            <a:r>
              <a:rPr lang="ja-JP" altLang="en-US" dirty="0"/>
              <a:t>傾斜下降法から計算された傾きに、一時点前の接点の傾きも反映する。慣性と加速度を具現→</a:t>
            </a:r>
            <a:r>
              <a:rPr lang="en-US" altLang="ja-JP" dirty="0"/>
              <a:t>Local Minimum</a:t>
            </a:r>
            <a:r>
              <a:rPr lang="ja-JP" altLang="en-US" dirty="0"/>
              <a:t>に嵌められても脱出できる。</a:t>
            </a:r>
            <a:endParaRPr lang="en-US" altLang="ja-JP" dirty="0"/>
          </a:p>
          <a:p>
            <a:r>
              <a:rPr lang="en-US" altLang="ko-KR" dirty="0"/>
              <a:t>2. </a:t>
            </a:r>
            <a:r>
              <a:rPr lang="en-US" altLang="ko-KR" dirty="0" err="1"/>
              <a:t>Adagrad</a:t>
            </a:r>
            <a:r>
              <a:rPr lang="en-US" altLang="ko-KR" dirty="0"/>
              <a:t> : </a:t>
            </a:r>
            <a:r>
              <a:rPr lang="ja-JP" altLang="en-US" dirty="0"/>
              <a:t>パラメータの変化率によって学習率を変化させる。</a:t>
            </a:r>
            <a:r>
              <a:rPr lang="en-US" altLang="ja-JP" dirty="0"/>
              <a:t>(</a:t>
            </a:r>
            <a:r>
              <a:rPr lang="ja-JP" altLang="en-US" dirty="0"/>
              <a:t>変化多→学習率小</a:t>
            </a:r>
            <a:r>
              <a:rPr lang="en-US" altLang="ja-JP" dirty="0"/>
              <a:t>)</a:t>
            </a:r>
          </a:p>
          <a:p>
            <a:r>
              <a:rPr lang="en-US" altLang="ko-KR" dirty="0"/>
              <a:t>3. RMSprop : </a:t>
            </a:r>
            <a:r>
              <a:rPr lang="en-US" altLang="ko-KR" dirty="0" err="1"/>
              <a:t>Adagrad</a:t>
            </a:r>
            <a:r>
              <a:rPr lang="ja-JP" altLang="en-US" dirty="0"/>
              <a:t>の学習を繰り返すほど、学習率が下がるっていう短所を改善した方式。</a:t>
            </a:r>
            <a:endParaRPr lang="en-US" altLang="ja-JP" dirty="0"/>
          </a:p>
          <a:p>
            <a:r>
              <a:rPr lang="en-US" altLang="ko-KR" dirty="0"/>
              <a:t>4. Adam : </a:t>
            </a:r>
            <a:r>
              <a:rPr lang="en-GB" altLang="ko-KR" dirty="0"/>
              <a:t>Momentum</a:t>
            </a:r>
            <a:r>
              <a:rPr lang="ja-JP" altLang="en-US" dirty="0"/>
              <a:t>と</a:t>
            </a:r>
            <a:r>
              <a:rPr lang="en-US" altLang="ja-JP" dirty="0"/>
              <a:t>RMSprop</a:t>
            </a:r>
            <a:r>
              <a:rPr lang="ja-JP" altLang="en-US" dirty="0"/>
              <a:t>を合わせた方式。</a:t>
            </a:r>
            <a:endParaRPr lang="ko-KR" altLang="en-US" dirty="0"/>
          </a:p>
        </p:txBody>
      </p:sp>
    </p:spTree>
    <p:extLst>
      <p:ext uri="{BB962C8B-B14F-4D97-AF65-F5344CB8AC3E}">
        <p14:creationId xmlns:p14="http://schemas.microsoft.com/office/powerpoint/2010/main" val="724831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통합">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5807_TF22378848.potx" id="{7A6C0402-7A58-43FC-81D8-9FAB257DF379}" vid="{4736779E-486D-4071-869F-42D5B923258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통합 디자인</Template>
  <TotalTime>1729</TotalTime>
  <Words>1470</Words>
  <Application>Microsoft Office PowerPoint</Application>
  <PresentationFormat>ワイド画面</PresentationFormat>
  <Paragraphs>109</Paragraphs>
  <Slides>15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맑은 고딕</vt:lpstr>
      <vt:lpstr>Calibri</vt:lpstr>
      <vt:lpstr>Cambria Math</vt:lpstr>
      <vt:lpstr>Tw Cen MT</vt:lpstr>
      <vt:lpstr>Wingdings 3</vt:lpstr>
      <vt:lpstr>통합</vt:lpstr>
      <vt:lpstr>進捗発表</vt:lpstr>
      <vt:lpstr>Perceptron</vt:lpstr>
      <vt:lpstr>Perceptron (Single Layer)</vt:lpstr>
      <vt:lpstr>Single Layer perceptron</vt:lpstr>
      <vt:lpstr>Multilayer perceptron (MLP)</vt:lpstr>
      <vt:lpstr>Activation Function</vt:lpstr>
      <vt:lpstr>Loss function(損失関数)</vt:lpstr>
      <vt:lpstr>傾斜下降法(Gradient Descent) の Batch size</vt:lpstr>
      <vt:lpstr>Optimizer</vt:lpstr>
      <vt:lpstr>Epochs, Batch Size, Iteration</vt:lpstr>
      <vt:lpstr>Overfitting</vt:lpstr>
      <vt:lpstr>Gradient  vanishing &amp; Exploding</vt:lpstr>
      <vt:lpstr>Batch Normalization</vt:lpstr>
      <vt:lpstr>Keras : Functional API</vt:lpstr>
      <vt:lpstr>Keras : Functional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テーマ模索7&amp;進捗発表</dc:title>
  <dc:creator>9LDI1101</dc:creator>
  <cp:lastModifiedBy>9LDI1101</cp:lastModifiedBy>
  <cp:revision>66</cp:revision>
  <dcterms:created xsi:type="dcterms:W3CDTF">2022-12-14T05:19:29Z</dcterms:created>
  <dcterms:modified xsi:type="dcterms:W3CDTF">2023-01-17T05:43:57Z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