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1" r:id="rId6"/>
    <p:sldId id="303" r:id="rId7"/>
    <p:sldId id="304" r:id="rId8"/>
    <p:sldId id="305" r:id="rId9"/>
    <p:sldId id="307" r:id="rId10"/>
    <p:sldId id="306" r:id="rId11"/>
    <p:sldId id="302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1" autoAdjust="0"/>
    <p:restoredTop sz="94619" autoAdjust="0"/>
  </p:normalViewPr>
  <p:slideViewPr>
    <p:cSldViewPr snapToGrid="0">
      <p:cViewPr varScale="1">
        <p:scale>
          <a:sx n="124" d="100"/>
          <a:sy n="124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2023/5/22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2023/5/22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0" y="1475234"/>
            <a:ext cx="3448050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感情認識に基づく対話システムのための</a:t>
            </a:r>
            <a:b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VAD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分類モデル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Siwon Seo</a:t>
            </a: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7">
            <a:extLst>
              <a:ext uri="{FF2B5EF4-FFF2-40B4-BE49-F238E27FC236}">
                <a16:creationId xmlns:a16="http://schemas.microsoft.com/office/drawing/2014/main" id="{1DAFF8C4-CBCF-2307-095A-AFA11035984B}"/>
              </a:ext>
            </a:extLst>
          </p:cNvPr>
          <p:cNvSpPr txBox="1">
            <a:spLocks/>
          </p:cNvSpPr>
          <p:nvPr/>
        </p:nvSpPr>
        <p:spPr>
          <a:xfrm>
            <a:off x="6095999" y="494562"/>
            <a:ext cx="5897218" cy="88423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4000" dirty="0"/>
              <a:t>研究背景</a:t>
            </a:r>
          </a:p>
        </p:txBody>
      </p:sp>
      <p:pic>
        <p:nvPicPr>
          <p:cNvPr id="5" name="図プレースホルダー 4" descr="さまざまな人々がノート PC を操作しているテーブル">
            <a:extLst>
              <a:ext uri="{FF2B5EF4-FFF2-40B4-BE49-F238E27FC236}">
                <a16:creationId xmlns:a16="http://schemas.microsoft.com/office/drawing/2014/main" id="{A9173988-A822-412E-9A8A-73875B3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prstGeom prst="rect">
            <a:avLst/>
          </a:prstGeom>
          <a:noFill/>
        </p:spPr>
      </p:pic>
      <p:sp>
        <p:nvSpPr>
          <p:cNvPr id="6" name="コンテンツ プレースホルダー 8">
            <a:extLst>
              <a:ext uri="{FF2B5EF4-FFF2-40B4-BE49-F238E27FC236}">
                <a16:creationId xmlns:a16="http://schemas.microsoft.com/office/drawing/2014/main" id="{D0C42AE8-046C-940B-EACC-6BCE11B8CC42}"/>
              </a:ext>
            </a:extLst>
          </p:cNvPr>
          <p:cNvSpPr txBox="1">
            <a:spLocks/>
          </p:cNvSpPr>
          <p:nvPr/>
        </p:nvSpPr>
        <p:spPr>
          <a:xfrm>
            <a:off x="6095999" y="1297752"/>
            <a:ext cx="5416550" cy="4665726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ja-JP" altLang="en-US" sz="2200" dirty="0">
                <a:cs typeface="Biome Light" panose="020B0303030204020804" pitchFamily="34" charset="0"/>
              </a:rPr>
              <a:t>は、人間社会で凄く大事なことである。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en-US" altLang="ja-JP" sz="2200" dirty="0">
                <a:solidFill>
                  <a:srgbClr val="FF0000"/>
                </a:solidFill>
                <a:cs typeface="Biome Light" panose="020B0303030204020804" pitchFamily="34" charset="0"/>
              </a:rPr>
              <a:t>(Empathy)</a:t>
            </a:r>
            <a:r>
              <a:rPr lang="ja-JP" altLang="en-US" sz="2200" dirty="0">
                <a:cs typeface="Biome Light" panose="020B0303030204020804" pitchFamily="34" charset="0"/>
              </a:rPr>
              <a:t>というのは、相手の立場から物事を理解したり、考える能力である</a:t>
            </a:r>
            <a:r>
              <a:rPr lang="en-US" altLang="ja-JP" sz="2200" dirty="0">
                <a:cs typeface="Biome Light" panose="020B0303030204020804" pitchFamily="34" charset="0"/>
              </a:rPr>
              <a:t>[1]</a:t>
            </a:r>
            <a:r>
              <a:rPr lang="ja-JP" altLang="en-US" sz="2200" dirty="0">
                <a:cs typeface="Biome Light" panose="020B0303030204020804" pitchFamily="34" charset="0"/>
              </a:rPr>
              <a:t> 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r>
              <a:rPr lang="ja-JP" altLang="en-US" sz="2200" dirty="0">
                <a:cs typeface="Biome Light" panose="020B0303030204020804" pitchFamily="34" charset="0"/>
              </a:rPr>
              <a:t>人は、このような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</a:t>
            </a:r>
            <a:r>
              <a:rPr lang="ja-JP" altLang="en-US" sz="2200" dirty="0">
                <a:cs typeface="Biome Light" panose="020B0303030204020804" pitchFamily="34" charset="0"/>
              </a:rPr>
              <a:t>を認識し、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共感</a:t>
            </a:r>
            <a:r>
              <a:rPr lang="ja-JP" altLang="en-US" sz="2200" dirty="0">
                <a:cs typeface="Biome Light" panose="020B0303030204020804" pitchFamily="34" charset="0"/>
              </a:rPr>
              <a:t>することで、相手の意図をはっきり把握したり、相手を理解する</a:t>
            </a:r>
            <a:r>
              <a:rPr lang="de-DE" altLang="ja-JP" sz="2200" dirty="0">
                <a:cs typeface="Biome Light" panose="020B0303030204020804" pitchFamily="34" charset="0"/>
              </a:rPr>
              <a:t>[2]</a:t>
            </a:r>
            <a:r>
              <a:rPr lang="ja-JP" altLang="en-US" sz="2200" dirty="0">
                <a:cs typeface="Biome Light" panose="020B0303030204020804" pitchFamily="34" charset="0"/>
              </a:rPr>
              <a:t>ことで社会的な関係を築いていく。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endParaRPr lang="en-US" altLang="ja-JP" sz="2200" dirty="0">
              <a:cs typeface="Biome Light" panose="020B0303030204020804" pitchFamily="34" charset="0"/>
            </a:endParaRPr>
          </a:p>
          <a:p>
            <a:r>
              <a:rPr lang="ja-JP" altLang="en-US" sz="2200" dirty="0">
                <a:cs typeface="Biome Light" panose="020B0303030204020804" pitchFamily="34" charset="0"/>
              </a:rPr>
              <a:t>コンピューターも同様で，人の指示をより正確に理解したり、より親しみのある、信頼できる存在になるためには、人間のように感情を理解し、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</a:t>
            </a:r>
            <a:r>
              <a:rPr lang="ja-JP" altLang="en-US" sz="2200" dirty="0">
                <a:cs typeface="Biome Light" panose="020B0303030204020804" pitchFamily="34" charset="0"/>
              </a:rPr>
              <a:t>を考慮して言葉の意味を把握したり、</a:t>
            </a:r>
            <a:r>
              <a:rPr lang="ja-JP" altLang="en-US" sz="2200" dirty="0">
                <a:solidFill>
                  <a:srgbClr val="FF0000"/>
                </a:solidFill>
                <a:cs typeface="Biome Light" panose="020B0303030204020804" pitchFamily="34" charset="0"/>
              </a:rPr>
              <a:t>感情的</a:t>
            </a:r>
            <a:r>
              <a:rPr lang="ja-JP" altLang="en-US" sz="2200" dirty="0">
                <a:cs typeface="Biome Light" panose="020B0303030204020804" pitchFamily="34" charset="0"/>
              </a:rPr>
              <a:t>である回答をする必要があると考えられる。</a:t>
            </a:r>
            <a:endParaRPr lang="en-US" altLang="ja-JP" sz="22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altLang="ja-JP" sz="2200" dirty="0">
              <a:cs typeface="Biome Light" panose="020B0303030204020804" pitchFamily="34" charset="0"/>
            </a:endParaRPr>
          </a:p>
        </p:txBody>
      </p:sp>
      <p:sp>
        <p:nvSpPr>
          <p:cNvPr id="7" name="スライド番号プレースホルダー 3">
            <a:extLst>
              <a:ext uri="{FF2B5EF4-FFF2-40B4-BE49-F238E27FC236}">
                <a16:creationId xmlns:a16="http://schemas.microsoft.com/office/drawing/2014/main" id="{03556898-B95B-7120-C1AF-CE3494F3863D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rtlCol="0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altLang="ja-JP" smtClean="0"/>
              <a:pPr/>
              <a:t>2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949688-790C-BB45-4DB3-6AF5FD4C701C}"/>
              </a:ext>
            </a:extLst>
          </p:cNvPr>
          <p:cNvSpPr txBox="1"/>
          <p:nvPr/>
        </p:nvSpPr>
        <p:spPr>
          <a:xfrm>
            <a:off x="6095999" y="6388269"/>
            <a:ext cx="5416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[1]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Bellet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PS, Maloney MJ. The Importance of Empathy as an Interviewing Skill in Medicine. JAMA. 1991;266(13):1831–1832. doi:10.1001/jama.1991.03470130111039</a:t>
            </a:r>
          </a:p>
          <a:p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[2]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Warum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ich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fühle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was Du </a:t>
            </a:r>
            <a:r>
              <a:rPr kumimoji="1" lang="en-US" altLang="ja-JP" sz="900" dirty="0" err="1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fühlst</a:t>
            </a:r>
            <a:r>
              <a:rPr kumimoji="1" lang="en-US" altLang="ja-JP" sz="900" dirty="0">
                <a:solidFill>
                  <a:schemeClr val="bg1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(Joachim Bauer, 2005)</a:t>
            </a:r>
            <a:endParaRPr kumimoji="1" lang="ja-JP" altLang="en-US" sz="900" dirty="0">
              <a:solidFill>
                <a:schemeClr val="bg1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6D4764-2345-5858-31A3-543691508121}"/>
              </a:ext>
            </a:extLst>
          </p:cNvPr>
          <p:cNvGrpSpPr/>
          <p:nvPr/>
        </p:nvGrpSpPr>
        <p:grpSpPr>
          <a:xfrm>
            <a:off x="-36720" y="-6516"/>
            <a:ext cx="5453270" cy="6890995"/>
            <a:chOff x="-36720" y="-6516"/>
            <a:chExt cx="5453270" cy="6890995"/>
          </a:xfrm>
        </p:grpSpPr>
        <p:pic>
          <p:nvPicPr>
            <p:cNvPr id="10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BC09C0FC-2DBD-2B33-BD02-F07CED41C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751894-0AFC-2797-BEE2-5E743C3E74A0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8319E-7E55-99C8-0B3D-4B902BF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Attention Mechanism</a:t>
            </a:r>
            <a:br>
              <a:rPr lang="en-US" altLang="ja-JP" dirty="0"/>
            </a:br>
            <a:r>
              <a:rPr lang="en-US" altLang="ja-JP" dirty="0"/>
              <a:t>- Query, Key, Value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412428-9CB7-B309-507C-98EA216CA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4710"/>
                <a:ext cx="10403554" cy="4404575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000" dirty="0"/>
                  <a:t>Query</a:t>
                </a:r>
                <a:r>
                  <a:rPr lang="ja-JP" altLang="en-US" sz="2000" dirty="0"/>
                  <a:t>に対して</a:t>
                </a:r>
                <a:r>
                  <a:rPr lang="ko-KR" altLang="en-US" sz="2000" dirty="0"/>
                  <a:t>全ての</a:t>
                </a:r>
                <a:r>
                  <a:rPr lang="en-US" altLang="ko-KR" sz="2000" dirty="0"/>
                  <a:t>Key</a:t>
                </a:r>
                <a:r>
                  <a:rPr lang="ja-JP" altLang="en-US" sz="2000" dirty="0"/>
                  <a:t>との類似度</a:t>
                </a:r>
                <a:r>
                  <a:rPr lang="en-US" altLang="ja-JP" sz="2000" dirty="0"/>
                  <a:t>(</a:t>
                </a:r>
                <a:r>
                  <a:rPr lang="ja-JP" altLang="en-US" sz="2000" dirty="0"/>
                  <a:t>関連度</a:t>
                </a:r>
                <a:r>
                  <a:rPr lang="en-US" altLang="ja-JP" sz="2000" dirty="0"/>
                  <a:t>)</a:t>
                </a:r>
                <a:r>
                  <a:rPr lang="ja-JP" altLang="en-US" sz="2000" dirty="0"/>
                  <a:t>を求め、この類似度を加重値</a:t>
                </a:r>
                <a:r>
                  <a:rPr lang="en-US" altLang="ja-JP" sz="2000" dirty="0"/>
                  <a:t>(Weight)</a:t>
                </a:r>
                <a:r>
                  <a:rPr lang="ja-JP" altLang="en-US" sz="2000" dirty="0"/>
                  <a:t>とし、全ての</a:t>
                </a:r>
                <a:r>
                  <a:rPr lang="en-US" altLang="ja-JP" sz="2000" dirty="0"/>
                  <a:t>Value</a:t>
                </a:r>
                <a:r>
                  <a:rPr lang="ja-JP" altLang="en-US" sz="2000" dirty="0"/>
                  <a:t>に反映する。この</a:t>
                </a:r>
                <a:r>
                  <a:rPr lang="ko-KR" altLang="en-US" sz="2000" dirty="0"/>
                  <a:t>全ての</a:t>
                </a:r>
                <a:r>
                  <a:rPr lang="en-US" altLang="ko-KR" sz="2000" dirty="0"/>
                  <a:t>Value</a:t>
                </a:r>
                <a:r>
                  <a:rPr lang="ja-JP" altLang="en-US" sz="2000" dirty="0"/>
                  <a:t>を</a:t>
                </a:r>
                <a:r>
                  <a:rPr lang="en-US" altLang="ja-JP" sz="2000" dirty="0"/>
                  <a:t>Weighted Sum</a:t>
                </a:r>
                <a:r>
                  <a:rPr lang="ja-JP" altLang="en-US" sz="2000" dirty="0"/>
                  <a:t>し、</a:t>
                </a:r>
                <a:r>
                  <a:rPr lang="en-US" altLang="ja-JP" sz="2000" dirty="0"/>
                  <a:t>Attention Value Matrix</a:t>
                </a:r>
                <a:r>
                  <a:rPr lang="ja-JP" altLang="en-US" sz="2000" dirty="0"/>
                  <a:t>をリターンする。</a:t>
                </a:r>
                <a:endParaRPr lang="en-US" altLang="ja-JP" sz="2000" dirty="0"/>
              </a:p>
              <a:p>
                <a:r>
                  <a:rPr lang="en-US" altLang="ja-JP" sz="2400" dirty="0"/>
                  <a:t>1. </a:t>
                </a:r>
                <a:r>
                  <a:rPr lang="ja-JP" altLang="en-US" sz="2400" dirty="0"/>
                  <a:t>入力データから</a:t>
                </a:r>
                <a:r>
                  <a:rPr lang="en-US" altLang="ko-KR" sz="2400" dirty="0"/>
                  <a:t>Q,K,V</a:t>
                </a:r>
                <a:r>
                  <a:rPr lang="ja-JP" altLang="en-US" sz="2400" dirty="0"/>
                  <a:t>を計算する。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𝑄𝑢𝑒𝑟𝑦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𝑉𝑎𝑙𝑢𝑒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2. Attention Score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Attention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3. Attention Distribution(Weights)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r>
                  <a:rPr lang="en-US" altLang="ja-JP" sz="2400" dirty="0"/>
                  <a:t>4.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Attention Value</a:t>
                </a:r>
                <a:r>
                  <a:rPr lang="ja-JP" altLang="en-US" sz="2400" dirty="0"/>
                  <a:t>を求める。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𝐴𝑡𝑡𝑒𝑛𝑡𝑖𝑜𝑛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𝑨𝒕𝒕𝒆𝒏𝒕𝒊𝒐𝒏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𝑽𝒂𝒍𝒖𝒆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412428-9CB7-B309-507C-98EA216CA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4710"/>
                <a:ext cx="10403554" cy="4404575"/>
              </a:xfrm>
              <a:blipFill>
                <a:blip r:embed="rId2"/>
                <a:stretch>
                  <a:fillRect l="-1757" t="-830" r="-1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23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ED0CE-546D-812B-A0A8-4FA5B050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kumimoji="1" lang="ja-JP" altLang="en-US" dirty="0"/>
              <a:t>モデル　組み立て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43BF13-4127-9B8B-F864-27138A59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5" t="33615" r="20879" b="20939"/>
          <a:stretch/>
        </p:blipFill>
        <p:spPr>
          <a:xfrm>
            <a:off x="1206688" y="1920294"/>
            <a:ext cx="9778623" cy="43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B71587B-B5CA-4C7D-0A30-A4DFB765081E}"/>
              </a:ext>
            </a:extLst>
          </p:cNvPr>
          <p:cNvGrpSpPr/>
          <p:nvPr/>
        </p:nvGrpSpPr>
        <p:grpSpPr>
          <a:xfrm>
            <a:off x="7608976" y="618486"/>
            <a:ext cx="4087616" cy="5621027"/>
            <a:chOff x="7098475" y="749406"/>
            <a:chExt cx="4226011" cy="560325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34BA520-7608-3C35-389C-BA8CB0368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93" y="749406"/>
              <a:ext cx="3630176" cy="534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8D727BD0-1327-DBAC-043C-CB072B684AEF}"/>
                </a:ext>
              </a:extLst>
            </p:cNvPr>
            <p:cNvSpPr txBox="1"/>
            <p:nvPr/>
          </p:nvSpPr>
          <p:spPr>
            <a:xfrm>
              <a:off x="7098475" y="6075662"/>
              <a:ext cx="42260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Noto Sans CJK KR Regular" panose="020B0500000000000000" pitchFamily="34" charset="-128"/>
                  <a:ea typeface="Noto Sans CJK KR Regular" panose="020B0500000000000000" pitchFamily="34" charset="-128"/>
                </a:rPr>
                <a:t>Vaswani, Ashish et al. “Attention is All you Need” (2017)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D04E68-DE15-4D38-4CD5-AE94CDB9CC6F}"/>
              </a:ext>
            </a:extLst>
          </p:cNvPr>
          <p:cNvGrpSpPr/>
          <p:nvPr/>
        </p:nvGrpSpPr>
        <p:grpSpPr>
          <a:xfrm>
            <a:off x="147537" y="180304"/>
            <a:ext cx="11896925" cy="6149361"/>
            <a:chOff x="147537" y="180304"/>
            <a:chExt cx="11896925" cy="614936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62941DC-16D8-69A9-A3B7-AE4EF4D31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37" y="1931830"/>
              <a:ext cx="11896925" cy="4397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682B047A-DD72-18CB-E20E-EDA837855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78" t="29672" r="37589" b="53051"/>
            <a:stretch/>
          </p:blipFill>
          <p:spPr>
            <a:xfrm>
              <a:off x="147537" y="180304"/>
              <a:ext cx="7269038" cy="17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4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5A055-B476-EB41-7443-FAA12C1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B1E83A-EC3F-E9D7-5969-0DE2D5E94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1" t="58039" r="32122" b="25334"/>
          <a:stretch/>
        </p:blipFill>
        <p:spPr>
          <a:xfrm>
            <a:off x="103262" y="2572921"/>
            <a:ext cx="11985476" cy="24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5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CA835-3942-AEE1-DC05-88F1CCCF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br>
              <a:rPr lang="en-US" altLang="ko-KR" dirty="0"/>
            </a:b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Scheduler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10568-F12C-CF18-D938-8D7DAFE25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71536"/>
                <a:ext cx="10058400" cy="26076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2800" dirty="0"/>
                  <a:t>先に学習の予定を決めておいて、その計画通り学習率を調整する方法。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𝑠𝑡𝑒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</m:sSub>
                      </m:e>
                      <m:sup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𝑤𝑎𝑟𝑚𝑢𝑝</m:t>
                        </m:r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  <m:sup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−1.5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lang="en-US" altLang="ko-KR" sz="2200" dirty="0"/>
                  <a:t>:</a:t>
                </a:r>
                <a:r>
                  <a:rPr lang="ja-JP" altLang="en-US" sz="2200" dirty="0"/>
                  <a:t>段階。</a:t>
                </a:r>
                <a:r>
                  <a:rPr lang="en-US" altLang="ja-JP" sz="2200" dirty="0"/>
                  <a:t>Optimizer</a:t>
                </a:r>
                <a:r>
                  <a:rPr lang="ja-JP" altLang="en-US" sz="2200" dirty="0"/>
                  <a:t>が</a:t>
                </a:r>
                <a:r>
                  <a:rPr lang="en-US" altLang="ja-JP" sz="2200" dirty="0"/>
                  <a:t>Parameter</a:t>
                </a:r>
                <a:r>
                  <a:rPr lang="ja-JP" altLang="en-US" sz="2200" dirty="0"/>
                  <a:t>をアップデートする一回の回数</a:t>
                </a:r>
                <a:endParaRPr lang="en-US" altLang="ja-JP" sz="22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𝑤𝑎𝑟𝑚𝑢𝑝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r>
                  <a:rPr lang="ja-JP" altLang="en-US" sz="2200" dirty="0"/>
                  <a:t> までには学習率を線形的に増加。たどり着いてからは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200" dirty="0"/>
                  <a:t>逆数のルートで減少させる</a:t>
                </a:r>
                <a:r>
                  <a:rPr lang="ja-JP" altLang="en-US" sz="2800" dirty="0"/>
                  <a:t>。</a:t>
                </a:r>
                <a:endParaRPr lang="en-US" altLang="ja-JP" sz="280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210568-F12C-CF18-D938-8D7DAFE25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71536"/>
                <a:ext cx="10058400" cy="2607637"/>
              </a:xfrm>
              <a:blipFill>
                <a:blip r:embed="rId2"/>
                <a:stretch>
                  <a:fillRect l="-1515" t="-2103" b="-1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B3275EB-C49D-2444-BE01-8846EB0E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58" y="4110681"/>
            <a:ext cx="3552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B258D-E89A-0C94-4F53-2A51188C795D}"/>
                  </a:ext>
                </a:extLst>
              </p:cNvPr>
              <p:cNvSpPr txBox="1"/>
              <p:nvPr/>
            </p:nvSpPr>
            <p:spPr>
              <a:xfrm>
                <a:off x="8363164" y="4110681"/>
                <a:ext cx="2499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𝑤𝑎𝑟𝑚𝑢𝑝</m:t>
                      </m:r>
                      <m:r>
                        <a:rPr lang="en-US" altLang="ko-KR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𝑠𝑡𝑝𝑒𝑠</m:t>
                      </m:r>
                      <m:r>
                        <a:rPr lang="en-US" altLang="ko-KR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=4000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B258D-E89A-0C94-4F53-2A51188C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164" y="4110681"/>
                <a:ext cx="249903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C4FBF51-0F38-691A-A3D7-24269C31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8" y="2634857"/>
            <a:ext cx="11241723" cy="158828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95B57-29F6-9B7C-B495-E7863292D65B}"/>
              </a:ext>
            </a:extLst>
          </p:cNvPr>
          <p:cNvSpPr txBox="1"/>
          <p:nvPr/>
        </p:nvSpPr>
        <p:spPr>
          <a:xfrm>
            <a:off x="1752599" y="411302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計画</a:t>
            </a:r>
          </a:p>
        </p:txBody>
      </p:sp>
    </p:spTree>
    <p:extLst>
      <p:ext uri="{BB962C8B-B14F-4D97-AF65-F5344CB8AC3E}">
        <p14:creationId xmlns:p14="http://schemas.microsoft.com/office/powerpoint/2010/main" val="3846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260</TotalTime>
  <Words>460</Words>
  <Application>Microsoft Office PowerPoint</Application>
  <PresentationFormat>ワイド画面</PresentationFormat>
  <Paragraphs>31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Noto Sans CJK KR Regular</vt:lpstr>
      <vt:lpstr>Calibri</vt:lpstr>
      <vt:lpstr>Cambria Math</vt:lpstr>
      <vt:lpstr>Franklin Gothic Book</vt:lpstr>
      <vt:lpstr>Open Sans</vt:lpstr>
      <vt:lpstr>1_RetrospectVTI</vt:lpstr>
      <vt:lpstr>感情認識に基づく対話システムのための VAD分類モデル</vt:lpstr>
      <vt:lpstr>PowerPoint プレゼンテーション</vt:lpstr>
      <vt:lpstr>Attention Mechanism - Query, Key, Value</vt:lpstr>
      <vt:lpstr>Transformerモデル　組み立て</vt:lpstr>
      <vt:lpstr>PowerPoint プレゼンテーション</vt:lpstr>
      <vt:lpstr>損失関数</vt:lpstr>
      <vt:lpstr>Learning rate Learning rate Scheduler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感情認識に基づく対話システムのためのVAD分類モデル</dc:title>
  <dc:creator>9LDI1101</dc:creator>
  <cp:lastModifiedBy>9LDI1101</cp:lastModifiedBy>
  <cp:revision>17</cp:revision>
  <dcterms:created xsi:type="dcterms:W3CDTF">2023-05-18T06:05:56Z</dcterms:created>
  <dcterms:modified xsi:type="dcterms:W3CDTF">2023-05-22T04:20:03Z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