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78" d="100"/>
          <a:sy n="78" d="100"/>
        </p:scale>
        <p:origin x="126" y="5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2022-12-22</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2022-12-22</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2022-12-22</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2022-12-22</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2022-12-22</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2022-12-22</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2022-12-22</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2022-12-22</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2022-12-22</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2022-12-22</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2022-12-22</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2022-12-22</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2022-12-22</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2022-12-22</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7F1BE-31A3-F54B-ABF4-9D9E5EA581D3}"/>
              </a:ext>
            </a:extLst>
          </p:cNvPr>
          <p:cNvSpPr>
            <a:spLocks noGrp="1"/>
          </p:cNvSpPr>
          <p:nvPr>
            <p:ph type="title"/>
          </p:nvPr>
        </p:nvSpPr>
        <p:spPr/>
        <p:txBody>
          <a:bodyPr/>
          <a:lstStyle/>
          <a:p>
            <a:r>
              <a:rPr lang="en-US" altLang="ko-KR" dirty="0"/>
              <a:t>Overfitting</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27FC438-2823-571C-DDE7-6FC424FDF002}"/>
                  </a:ext>
                </a:extLst>
              </p:cNvPr>
              <p:cNvSpPr>
                <a:spLocks noGrp="1"/>
              </p:cNvSpPr>
              <p:nvPr>
                <p:ph idx="1"/>
              </p:nvPr>
            </p:nvSpPr>
            <p:spPr/>
            <p:txBody>
              <a:bodyPr/>
              <a:lstStyle/>
              <a:p>
                <a:r>
                  <a:rPr lang="ja-JP" altLang="en-US" dirty="0"/>
                  <a:t>モデルがデータの中のノイズまで学習してる状態。</a:t>
                </a:r>
                <a:endParaRPr lang="en-US" altLang="ja-JP" dirty="0"/>
              </a:p>
              <a:p>
                <a:r>
                  <a:rPr lang="en-US" altLang="ja-JP" dirty="0"/>
                  <a:t>1</a:t>
                </a:r>
                <a:r>
                  <a:rPr lang="ja-JP" altLang="en-US" dirty="0"/>
                  <a:t>．データの量を増やす。</a:t>
                </a:r>
                <a:endParaRPr lang="en-US" altLang="ja-JP" dirty="0"/>
              </a:p>
              <a:p>
                <a:r>
                  <a:rPr lang="en-US" altLang="ja-JP" dirty="0"/>
                  <a:t>2</a:t>
                </a:r>
                <a:r>
                  <a:rPr lang="ja-JP" altLang="en-US" dirty="0"/>
                  <a:t>．モデルを単純化する。</a:t>
                </a:r>
                <a:r>
                  <a:rPr lang="en-US" altLang="ja-JP" dirty="0"/>
                  <a:t>(Capacity</a:t>
                </a:r>
                <a:r>
                  <a:rPr lang="ja-JP" altLang="en-US" dirty="0"/>
                  <a:t>を減らす</a:t>
                </a:r>
                <a:r>
                  <a:rPr lang="en-US" altLang="ja-JP" dirty="0"/>
                  <a:t>)</a:t>
                </a:r>
              </a:p>
              <a:p>
                <a:r>
                  <a:rPr lang="en-US" altLang="ja-JP" dirty="0"/>
                  <a:t>3</a:t>
                </a:r>
                <a:r>
                  <a:rPr lang="ja-JP" altLang="en-US" dirty="0"/>
                  <a:t>．重みに制限を置く</a:t>
                </a:r>
                <a:r>
                  <a:rPr lang="en-US" altLang="ja-JP" dirty="0"/>
                  <a:t>(</a:t>
                </a:r>
                <a:r>
                  <a:rPr lang="en-US" altLang="ja-JP" dirty="0" err="1"/>
                  <a:t>Regulariztion</a:t>
                </a:r>
                <a:r>
                  <a:rPr lang="en-US" altLang="ja-JP" dirty="0"/>
                  <a:t>)</a:t>
                </a:r>
                <a:r>
                  <a:rPr lang="ko-KR" altLang="en-US" dirty="0"/>
                  <a:t> </a:t>
                </a:r>
                <a:r>
                  <a:rPr lang="en-US" altLang="ko-KR" dirty="0"/>
                  <a:t>: L1</a:t>
                </a:r>
                <a:r>
                  <a:rPr lang="ko-KR" altLang="en-US" dirty="0"/>
                  <a:t> </a:t>
                </a:r>
                <a:r>
                  <a:rPr lang="en-US" altLang="ko-KR" dirty="0"/>
                  <a:t>Norm,</a:t>
                </a:r>
                <a:r>
                  <a:rPr lang="ko-KR" altLang="en-US" dirty="0"/>
                  <a:t> </a:t>
                </a:r>
                <a:r>
                  <a:rPr lang="en-US" altLang="ko-KR" dirty="0"/>
                  <a:t>L2</a:t>
                </a:r>
                <a:r>
                  <a:rPr lang="ko-KR" altLang="en-US" dirty="0"/>
                  <a:t> </a:t>
                </a:r>
                <a:r>
                  <a:rPr lang="en-US" altLang="ko-KR" dirty="0"/>
                  <a:t>Norm(weight decay)</a:t>
                </a:r>
              </a:p>
              <a:p>
                <a:r>
                  <a:rPr lang="en-US" altLang="ja-JP" dirty="0"/>
                  <a:t>   L1 Norm: </a:t>
                </a:r>
                <a14:m>
                  <m:oMath xmlns:m="http://schemas.openxmlformats.org/officeDocument/2006/math">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𝑓𝑢𝑛𝑐𝑡𝑖𝑜𝑛</m:t>
                    </m:r>
                    <m:r>
                      <a:rPr lang="en-US" altLang="ja-JP" b="0" i="1" smtClean="0">
                        <a:latin typeface="Cambria Math" panose="02040503050406030204" pitchFamily="18" charset="0"/>
                      </a:rPr>
                      <m:t>+=</m:t>
                    </m:r>
                    <m:r>
                      <a:rPr lang="ja-JP" altLang="en-US"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oMath>
                </a14:m>
                <a:r>
                  <a:rPr lang="en-US" altLang="ja-JP" dirty="0"/>
                  <a:t>   L2 Norm: </a:t>
                </a:r>
                <a14:m>
                  <m:oMath xmlns:m="http://schemas.openxmlformats.org/officeDocument/2006/math">
                    <m:r>
                      <a:rPr lang="en-US" altLang="ja-JP" i="1">
                        <a:latin typeface="Cambria Math" panose="02040503050406030204" pitchFamily="18" charset="0"/>
                      </a:rPr>
                      <m:t>𝑐𝑜𝑠𝑡</m:t>
                    </m:r>
                    <m:r>
                      <a:rPr lang="en-US" altLang="ja-JP" i="1">
                        <a:latin typeface="Cambria Math" panose="02040503050406030204" pitchFamily="18" charset="0"/>
                      </a:rPr>
                      <m:t> </m:t>
                    </m:r>
                    <m:r>
                      <a:rPr lang="en-US" altLang="ja-JP" i="1">
                        <a:latin typeface="Cambria Math" panose="02040503050406030204" pitchFamily="18" charset="0"/>
                      </a:rPr>
                      <m:t>𝑓𝑢𝑛𝑐𝑡𝑖𝑜𝑛</m:t>
                    </m:r>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ja-JP" altLang="en-US" i="1">
                        <a:latin typeface="Cambria Math" panose="02040503050406030204" pitchFamily="18" charset="0"/>
                      </a:rPr>
                      <m:t>𝜆</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2</m:t>
                        </m:r>
                      </m:sup>
                    </m:sSup>
                  </m:oMath>
                </a14:m>
                <a:endParaRPr lang="en-US" altLang="ja-JP" dirty="0"/>
              </a:p>
              <a:p>
                <a:r>
                  <a:rPr lang="en-US" altLang="ja-JP" dirty="0"/>
                  <a:t>4</a:t>
                </a:r>
                <a:r>
                  <a:rPr lang="ja-JP" altLang="en-US" dirty="0"/>
                  <a:t> ．</a:t>
                </a:r>
                <a:r>
                  <a:rPr lang="en-US" altLang="ja-JP" dirty="0"/>
                  <a:t>Dropout :</a:t>
                </a:r>
                <a:r>
                  <a:rPr lang="ko-KR" altLang="en-US" dirty="0"/>
                  <a:t> </a:t>
                </a:r>
                <a:r>
                  <a:rPr lang="ja-JP" altLang="en-US" dirty="0"/>
                  <a:t>神経網の一部を使わない方法。</a:t>
                </a:r>
                <a:r>
                  <a:rPr lang="en-US" altLang="ja-JP" dirty="0"/>
                  <a:t>(</a:t>
                </a:r>
                <a:r>
                  <a:rPr lang="ja-JP" altLang="en-US" dirty="0"/>
                  <a:t>学習の時だけ</a:t>
                </a:r>
                <a:r>
                  <a:rPr lang="en-US" altLang="ja-JP" dirty="0"/>
                  <a:t>)</a:t>
                </a:r>
              </a:p>
            </p:txBody>
          </p:sp>
        </mc:Choice>
        <mc:Fallback xmlns="">
          <p:sp>
            <p:nvSpPr>
              <p:cNvPr id="3" name="내용 개체 틀 2">
                <a:extLst>
                  <a:ext uri="{FF2B5EF4-FFF2-40B4-BE49-F238E27FC236}">
                    <a16:creationId xmlns:a16="http://schemas.microsoft.com/office/drawing/2014/main" id="{B27FC438-2823-571C-DDE7-6FC424FDF002}"/>
                  </a:ext>
                </a:extLst>
              </p:cNvPr>
              <p:cNvSpPr>
                <a:spLocks noGrp="1" noRot="1" noChangeAspect="1" noMove="1" noResize="1" noEditPoints="1" noAdjustHandles="1" noChangeArrowheads="1" noChangeShapeType="1" noTextEdit="1"/>
              </p:cNvSpPr>
              <p:nvPr>
                <p:ph idx="1"/>
              </p:nvPr>
            </p:nvSpPr>
            <p:spPr>
              <a:blipFill>
                <a:blip r:embed="rId2"/>
                <a:stretch>
                  <a:fillRect l="-251" t="-22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14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0F77D-0472-74CE-97D7-5962256EC719}"/>
              </a:ext>
            </a:extLst>
          </p:cNvPr>
          <p:cNvSpPr>
            <a:spLocks noGrp="1"/>
          </p:cNvSpPr>
          <p:nvPr>
            <p:ph type="title"/>
          </p:nvPr>
        </p:nvSpPr>
        <p:spPr/>
        <p:txBody>
          <a:bodyPr/>
          <a:lstStyle/>
          <a:p>
            <a:r>
              <a:rPr lang="en-US" altLang="ko-KR" dirty="0"/>
              <a:t>Gradient </a:t>
            </a:r>
            <a:br>
              <a:rPr lang="en-US" altLang="ko-KR" dirty="0"/>
            </a:br>
            <a:r>
              <a:rPr lang="en-US" altLang="ko-KR" dirty="0"/>
              <a:t>vanishing &amp; Exploding</a:t>
            </a:r>
            <a:endParaRPr lang="ko-KR" altLang="en-US" dirty="0"/>
          </a:p>
        </p:txBody>
      </p:sp>
      <p:sp>
        <p:nvSpPr>
          <p:cNvPr id="3" name="내용 개체 틀 2">
            <a:extLst>
              <a:ext uri="{FF2B5EF4-FFF2-40B4-BE49-F238E27FC236}">
                <a16:creationId xmlns:a16="http://schemas.microsoft.com/office/drawing/2014/main" id="{E038543A-D40C-903E-0C0F-9D4F7796B122}"/>
              </a:ext>
            </a:extLst>
          </p:cNvPr>
          <p:cNvSpPr>
            <a:spLocks noGrp="1"/>
          </p:cNvSpPr>
          <p:nvPr>
            <p:ph idx="1"/>
          </p:nvPr>
        </p:nvSpPr>
        <p:spPr/>
        <p:txBody>
          <a:bodyPr/>
          <a:lstStyle/>
          <a:p>
            <a:r>
              <a:rPr lang="en-US" altLang="ko-KR" dirty="0"/>
              <a:t>1. Gradient Clipping : </a:t>
            </a:r>
            <a:r>
              <a:rPr lang="ja-JP" altLang="en-US" dirty="0"/>
              <a:t>傾きがある値を超えれないように切ること。</a:t>
            </a:r>
            <a:endParaRPr lang="en-US" altLang="ja-JP" dirty="0"/>
          </a:p>
          <a:p>
            <a:r>
              <a:rPr lang="en-US" altLang="ko-KR" dirty="0"/>
              <a:t>   XXX = </a:t>
            </a:r>
            <a:r>
              <a:rPr lang="en-US" altLang="ko-KR" dirty="0" err="1"/>
              <a:t>optimizer.XXX</a:t>
            </a:r>
            <a:r>
              <a:rPr lang="en-US" altLang="ko-KR" dirty="0"/>
              <a:t>(</a:t>
            </a:r>
            <a:r>
              <a:rPr lang="en-US" altLang="ko-KR" dirty="0" err="1"/>
              <a:t>clipnorm</a:t>
            </a:r>
            <a:r>
              <a:rPr lang="en-US" altLang="ko-KR" dirty="0"/>
              <a:t>=x)</a:t>
            </a:r>
          </a:p>
          <a:p>
            <a:r>
              <a:rPr lang="en-US" altLang="ko-KR" dirty="0"/>
              <a:t>2. Weight initialization(</a:t>
            </a:r>
            <a:r>
              <a:rPr lang="ja-JP" altLang="en-US" dirty="0"/>
              <a:t>重み値初期化</a:t>
            </a:r>
            <a:r>
              <a:rPr lang="en-US" altLang="ko-KR" dirty="0"/>
              <a:t>)</a:t>
            </a:r>
          </a:p>
          <a:p>
            <a:r>
              <a:rPr lang="ja-JP" altLang="en-US" dirty="0"/>
              <a:t>　</a:t>
            </a:r>
            <a:r>
              <a:rPr lang="en-US" altLang="ja-JP" sz="2000" dirty="0"/>
              <a:t>1.</a:t>
            </a:r>
            <a:r>
              <a:rPr lang="en-US" altLang="ja-JP" dirty="0"/>
              <a:t> </a:t>
            </a:r>
            <a:r>
              <a:rPr lang="en-US" altLang="ja-JP" sz="2000" dirty="0"/>
              <a:t>Xavier Initialization : </a:t>
            </a:r>
            <a:r>
              <a:rPr lang="en-US" altLang="ko-KR" sz="1100" dirty="0"/>
              <a:t>Understanding the difficulty of training deep feedforward neural networks (Xavier </a:t>
            </a:r>
            <a:r>
              <a:rPr lang="en-US" altLang="ko-KR" sz="1100" dirty="0" err="1"/>
              <a:t>Glorot</a:t>
            </a:r>
            <a:r>
              <a:rPr lang="en-US" altLang="ko-KR" sz="1100" dirty="0"/>
              <a:t>, </a:t>
            </a:r>
            <a:r>
              <a:rPr lang="en-US" altLang="ko-KR" sz="1100" dirty="0" err="1"/>
              <a:t>Yoshua</a:t>
            </a:r>
            <a:r>
              <a:rPr lang="en-US" altLang="ko-KR" sz="1100" dirty="0"/>
              <a:t> </a:t>
            </a:r>
            <a:r>
              <a:rPr lang="en-US" altLang="ko-KR" sz="1100" dirty="0" err="1"/>
              <a:t>Bengio</a:t>
            </a:r>
            <a:r>
              <a:rPr lang="en-US" altLang="ko-KR" sz="1100" dirty="0"/>
              <a:t>, 2010)</a:t>
            </a:r>
          </a:p>
          <a:p>
            <a:r>
              <a:rPr lang="ja-JP" altLang="en-US" sz="1100" dirty="0"/>
              <a:t>　　　　</a:t>
            </a:r>
            <a:r>
              <a:rPr lang="en-US" altLang="ko-KR" sz="2000" dirty="0"/>
              <a:t>Sigmoid</a:t>
            </a:r>
            <a:r>
              <a:rPr lang="ja-JP" altLang="en-US" sz="2000" dirty="0"/>
              <a:t>や、</a:t>
            </a:r>
            <a:r>
              <a:rPr lang="en-US" altLang="ja-JP" sz="2000" dirty="0"/>
              <a:t> Hyperbolic tangent</a:t>
            </a:r>
            <a:r>
              <a:rPr lang="ja-JP" altLang="en-US" sz="2000" dirty="0"/>
              <a:t>等の</a:t>
            </a:r>
            <a:r>
              <a:rPr lang="en-US" altLang="ja-JP" sz="2000" dirty="0"/>
              <a:t>S</a:t>
            </a:r>
            <a:r>
              <a:rPr lang="ja-JP" altLang="en-US" sz="2000" dirty="0"/>
              <a:t>字形の活性化関数に適合。</a:t>
            </a:r>
            <a:endParaRPr lang="en-US" altLang="ja-JP" sz="2000" dirty="0"/>
          </a:p>
          <a:p>
            <a:r>
              <a:rPr lang="en-US" altLang="ja-JP" sz="2000" dirty="0"/>
              <a:t>   2. He initialization : </a:t>
            </a:r>
            <a:r>
              <a:rPr lang="en-US" altLang="ja-JP" sz="1100" dirty="0"/>
              <a:t>Delving Deep into Rectifiers: Surpassing Human-Level Performance on ImageNet Classification (</a:t>
            </a:r>
            <a:r>
              <a:rPr lang="en-US" altLang="ko-KR" sz="1100" dirty="0" err="1"/>
              <a:t>Kaiming</a:t>
            </a:r>
            <a:r>
              <a:rPr lang="en-US" altLang="ko-KR" sz="1100" dirty="0"/>
              <a:t> He </a:t>
            </a:r>
            <a:r>
              <a:rPr lang="en-US" altLang="ko-KR" sz="1100" dirty="0" err="1"/>
              <a:t>Xiangyu</a:t>
            </a:r>
            <a:r>
              <a:rPr lang="en-US" altLang="ko-KR" sz="1100" dirty="0"/>
              <a:t> Zhang </a:t>
            </a:r>
            <a:r>
              <a:rPr lang="en-US" altLang="ko-KR" sz="1100" dirty="0" err="1"/>
              <a:t>Shaoqing</a:t>
            </a:r>
            <a:r>
              <a:rPr lang="en-US" altLang="ko-KR" sz="1100" dirty="0"/>
              <a:t> Ren Jian Sun )</a:t>
            </a:r>
          </a:p>
          <a:p>
            <a:r>
              <a:rPr lang="en-US" altLang="ja-JP" sz="1100" dirty="0"/>
              <a:t>            </a:t>
            </a:r>
            <a:r>
              <a:rPr lang="en-US" altLang="ja-JP" sz="2000" dirty="0" err="1"/>
              <a:t>ReLU</a:t>
            </a:r>
            <a:r>
              <a:rPr lang="ja-JP" altLang="en-US" sz="2000" dirty="0"/>
              <a:t>関数に適している。</a:t>
            </a:r>
            <a:endParaRPr lang="en-US" altLang="ja-JP" sz="1100" dirty="0"/>
          </a:p>
        </p:txBody>
      </p:sp>
    </p:spTree>
    <p:extLst>
      <p:ext uri="{BB962C8B-B14F-4D97-AF65-F5344CB8AC3E}">
        <p14:creationId xmlns:p14="http://schemas.microsoft.com/office/powerpoint/2010/main" val="26387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E7AC5-E35B-68C1-1CFB-253D89B9D71C}"/>
              </a:ext>
            </a:extLst>
          </p:cNvPr>
          <p:cNvSpPr>
            <a:spLocks noGrp="1"/>
          </p:cNvSpPr>
          <p:nvPr>
            <p:ph type="title"/>
          </p:nvPr>
        </p:nvSpPr>
        <p:spPr/>
        <p:txBody>
          <a:bodyPr/>
          <a:lstStyle/>
          <a:p>
            <a:r>
              <a:rPr lang="en-US" altLang="ko-KR" dirty="0"/>
              <a:t>Batch Normalization</a:t>
            </a:r>
            <a:endParaRPr lang="ko-KR" altLang="en-US" dirty="0"/>
          </a:p>
        </p:txBody>
      </p:sp>
      <p:sp>
        <p:nvSpPr>
          <p:cNvPr id="3" name="내용 개체 틀 2">
            <a:extLst>
              <a:ext uri="{FF2B5EF4-FFF2-40B4-BE49-F238E27FC236}">
                <a16:creationId xmlns:a16="http://schemas.microsoft.com/office/drawing/2014/main" id="{316FFCF7-14CA-72E8-506A-E5859D264201}"/>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93304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DF5E6-0109-F2EF-4DD2-AD0429A7625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BE1CA210-17EF-8ED9-FF33-D8AC1A300051}"/>
              </a:ext>
            </a:extLst>
          </p:cNvPr>
          <p:cNvSpPr>
            <a:spLocks noGrp="1"/>
          </p:cNvSpPr>
          <p:nvPr>
            <p:ph idx="1"/>
          </p:nvPr>
        </p:nvSpPr>
        <p:spPr/>
        <p:txBody>
          <a:bodyPr/>
          <a:lstStyle/>
          <a:p>
            <a:r>
              <a:rPr kumimoji="1" lang="en-US" altLang="ja-JP" dirty="0" err="1"/>
              <a:t>Keras</a:t>
            </a:r>
            <a:r>
              <a:rPr kumimoji="1" lang="ja-JP" altLang="en-US" dirty="0"/>
              <a:t>では、</a:t>
            </a:r>
            <a:r>
              <a:rPr kumimoji="1" lang="en-US" altLang="ja-JP" dirty="0"/>
              <a:t>Sequential</a:t>
            </a:r>
            <a:r>
              <a:rPr kumimoji="1" lang="ja-JP" altLang="en-US" dirty="0"/>
              <a:t>を使うことで、簡単で分かりやすく神経網を作れるが、単にレイヤーを重ねるだけではない複雑な神経網の具現はできない。</a:t>
            </a:r>
            <a:endParaRPr kumimoji="1" lang="en-US" altLang="ja-JP" dirty="0"/>
          </a:p>
          <a:p>
            <a:r>
              <a:rPr kumimoji="1" lang="en-US" altLang="ja-JP" dirty="0"/>
              <a:t>Functional API</a:t>
            </a:r>
            <a:r>
              <a:rPr kumimoji="1" lang="ja-JP" altLang="en-US" dirty="0"/>
              <a:t>は各レイヤーをそれぞれの関数として定義し、各関数を組み焦れるための演算子を提供する。</a:t>
            </a:r>
            <a:endParaRPr kumimoji="1" lang="en-US" altLang="ja-JP" dirty="0"/>
          </a:p>
          <a:p>
            <a:r>
              <a:rPr kumimoji="1" lang="en-US" altLang="ja-JP" dirty="0"/>
              <a:t>Ex)</a:t>
            </a:r>
          </a:p>
          <a:p>
            <a:r>
              <a:rPr kumimoji="1" lang="en-US" altLang="ja-JP" dirty="0"/>
              <a:t>inputs = Input(shape=(n,))</a:t>
            </a:r>
          </a:p>
          <a:p>
            <a:r>
              <a:rPr kumimoji="1" lang="en-US" altLang="ja-JP" dirty="0"/>
              <a:t>hidden = Dense(32, activation=‘leaky </a:t>
            </a:r>
            <a:r>
              <a:rPr kumimoji="1" lang="en-US" altLang="ja-JP" dirty="0" err="1"/>
              <a:t>relu</a:t>
            </a:r>
            <a:r>
              <a:rPr kumimoji="1" lang="en-US" altLang="ja-JP" dirty="0"/>
              <a:t>’)(inputs)</a:t>
            </a:r>
          </a:p>
          <a:p>
            <a:r>
              <a:rPr kumimoji="1" lang="en-US" altLang="ja-JP" dirty="0"/>
              <a:t>output = Dense(1, activation=‘sigmoid’)(hidden)</a:t>
            </a:r>
          </a:p>
          <a:p>
            <a:r>
              <a:rPr kumimoji="1" lang="en-US" altLang="ja-JP" dirty="0"/>
              <a:t>model = Model(inputs=inputs, outputs=output)</a:t>
            </a:r>
          </a:p>
        </p:txBody>
      </p:sp>
    </p:spTree>
    <p:extLst>
      <p:ext uri="{BB962C8B-B14F-4D97-AF65-F5344CB8AC3E}">
        <p14:creationId xmlns:p14="http://schemas.microsoft.com/office/powerpoint/2010/main" val="239521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5ADE1-F46B-71D5-DEA7-36924F55FCB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63341EE9-B11C-2E52-C36F-CC8BAA58BD1E}"/>
              </a:ext>
            </a:extLst>
          </p:cNvPr>
          <p:cNvSpPr>
            <a:spLocks noGrp="1"/>
          </p:cNvSpPr>
          <p:nvPr>
            <p:ph idx="1"/>
          </p:nvPr>
        </p:nvSpPr>
        <p:spPr/>
        <p:txBody>
          <a:bodyPr>
            <a:normAutofit fontScale="92500" lnSpcReduction="10000"/>
          </a:bodyPr>
          <a:lstStyle/>
          <a:p>
            <a:r>
              <a:rPr kumimoji="1" lang="ja-JP" altLang="en-US" dirty="0"/>
              <a:t>複数の入力を受けて、それぞれ異なる神経網に分かれて進行し、最後に合わせて一つの値を予測するモデルとかも作ることができる。</a:t>
            </a:r>
            <a:endParaRPr kumimoji="1" lang="en-US" altLang="ja-JP" dirty="0"/>
          </a:p>
          <a:p>
            <a:r>
              <a:rPr kumimoji="1" lang="en-US" altLang="ja-JP" dirty="0" err="1"/>
              <a:t>inputA</a:t>
            </a:r>
            <a:r>
              <a:rPr kumimoji="1" lang="en-US" altLang="ja-JP" dirty="0"/>
              <a:t> = Input(shape=(64,))</a:t>
            </a:r>
          </a:p>
          <a:p>
            <a:r>
              <a:rPr kumimoji="1" lang="en-US" altLang="ja-JP" dirty="0" err="1"/>
              <a:t>inputB</a:t>
            </a:r>
            <a:r>
              <a:rPr kumimoji="1" lang="en-US" altLang="ja-JP" dirty="0"/>
              <a:t> = Input(shape=(128,))</a:t>
            </a:r>
          </a:p>
          <a:p>
            <a:r>
              <a:rPr kumimoji="1" lang="en-US" altLang="ja-JP" dirty="0"/>
              <a:t>A Model ~~</a:t>
            </a:r>
          </a:p>
          <a:p>
            <a:r>
              <a:rPr kumimoji="1" lang="en-US" altLang="ja-JP" dirty="0"/>
              <a:t>B Model ~~</a:t>
            </a:r>
          </a:p>
          <a:p>
            <a:r>
              <a:rPr kumimoji="1" lang="en-US" altLang="ja-JP" dirty="0"/>
              <a:t>result = concatenate([</a:t>
            </a:r>
            <a:r>
              <a:rPr kumimoji="1" lang="en-US" altLang="ja-JP" dirty="0" err="1"/>
              <a:t>A.output</a:t>
            </a:r>
            <a:r>
              <a:rPr kumimoji="1" lang="en-US" altLang="ja-JP" dirty="0"/>
              <a:t>, </a:t>
            </a:r>
            <a:r>
              <a:rPr kumimoji="1" lang="en-US" altLang="ja-JP" dirty="0" err="1"/>
              <a:t>B.output</a:t>
            </a:r>
            <a:r>
              <a:rPr kumimoji="1" lang="en-US" altLang="ja-JP" dirty="0"/>
              <a:t>)</a:t>
            </a:r>
          </a:p>
          <a:p>
            <a:r>
              <a:rPr kumimoji="1" lang="en-US" altLang="ja-JP" dirty="0"/>
              <a:t>z = Dense(2, activation="</a:t>
            </a:r>
            <a:r>
              <a:rPr kumimoji="1" lang="en-US" altLang="ja-JP" dirty="0" err="1"/>
              <a:t>relu</a:t>
            </a:r>
            <a:r>
              <a:rPr kumimoji="1" lang="en-US" altLang="ja-JP" dirty="0"/>
              <a:t>")(result)</a:t>
            </a:r>
          </a:p>
          <a:p>
            <a:r>
              <a:rPr kumimoji="1" lang="en-US" altLang="ja-JP" dirty="0"/>
              <a:t>z = Dense(1, activation="linear")(z)</a:t>
            </a:r>
          </a:p>
          <a:p>
            <a:pPr marL="0" indent="0">
              <a:buNone/>
            </a:pPr>
            <a:r>
              <a:rPr kumimoji="1" lang="en-US" altLang="ja-JP" dirty="0"/>
              <a:t>model = Model(inputs=[</a:t>
            </a:r>
            <a:r>
              <a:rPr kumimoji="1" lang="en-US" altLang="ja-JP" dirty="0" err="1"/>
              <a:t>A.input</a:t>
            </a:r>
            <a:r>
              <a:rPr kumimoji="1" lang="en-US" altLang="ja-JP" dirty="0"/>
              <a:t>, </a:t>
            </a:r>
            <a:r>
              <a:rPr kumimoji="1" lang="en-US" altLang="ja-JP" dirty="0" err="1"/>
              <a:t>B.input</a:t>
            </a:r>
            <a:r>
              <a:rPr kumimoji="1" lang="en-US" altLang="ja-JP" dirty="0"/>
              <a:t>], outputs=z)</a:t>
            </a:r>
          </a:p>
        </p:txBody>
      </p:sp>
      <p:sp>
        <p:nvSpPr>
          <p:cNvPr id="4" name="テキスト ボックス 3">
            <a:extLst>
              <a:ext uri="{FF2B5EF4-FFF2-40B4-BE49-F238E27FC236}">
                <a16:creationId xmlns:a16="http://schemas.microsoft.com/office/drawing/2014/main" id="{99931E85-FF42-E649-6A8D-FF227515AFD2}"/>
              </a:ext>
            </a:extLst>
          </p:cNvPr>
          <p:cNvSpPr txBox="1"/>
          <p:nvPr/>
        </p:nvSpPr>
        <p:spPr>
          <a:xfrm>
            <a:off x="9242855" y="5940028"/>
            <a:ext cx="2570206" cy="369332"/>
          </a:xfrm>
          <a:prstGeom prst="rect">
            <a:avLst/>
          </a:prstGeom>
          <a:noFill/>
        </p:spPr>
        <p:txBody>
          <a:bodyPr wrap="square" rtlCol="0">
            <a:spAutoFit/>
          </a:bodyPr>
          <a:lstStyle/>
          <a:p>
            <a:r>
              <a:rPr kumimoji="1" lang="en-US" altLang="ja-JP" dirty="0"/>
              <a:t>Subclassing API</a:t>
            </a:r>
            <a:endParaRPr kumimoji="1" lang="ja-JP" altLang="en-US" dirty="0"/>
          </a:p>
        </p:txBody>
      </p:sp>
    </p:spTree>
    <p:extLst>
      <p:ext uri="{BB962C8B-B14F-4D97-AF65-F5344CB8AC3E}">
        <p14:creationId xmlns:p14="http://schemas.microsoft.com/office/powerpoint/2010/main" val="310267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통합 디자인</Template>
  <TotalTime>1716</TotalTime>
  <Words>1489</Words>
  <Application>Microsoft Office PowerPoint</Application>
  <PresentationFormat>ワイド画面</PresentationFormat>
  <Paragraphs>113</Paragraphs>
  <Slides>16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lpstr>Overfitting</vt:lpstr>
      <vt:lpstr>Gradient  vanishing &amp; Exploding</vt:lpstr>
      <vt:lpstr>Batch Normalization</vt:lpstr>
      <vt:lpstr>Keras : Functional API</vt:lpstr>
      <vt:lpstr>Keras : Functional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63</cp:revision>
  <dcterms:created xsi:type="dcterms:W3CDTF">2022-12-14T05:19:29Z</dcterms:created>
  <dcterms:modified xsi:type="dcterms:W3CDTF">2022-12-22T03:34:07Z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