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handoutMasterIdLst>
    <p:handoutMasterId r:id="rId23"/>
  </p:handout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76" autoAdjust="0"/>
    <p:restoredTop sz="94619" autoAdjust="0"/>
  </p:normalViewPr>
  <p:slideViewPr>
    <p:cSldViewPr snapToGrid="0">
      <p:cViewPr varScale="1">
        <p:scale>
          <a:sx n="86" d="100"/>
          <a:sy n="86" d="100"/>
        </p:scale>
        <p:origin x="156" y="78"/>
      </p:cViewPr>
      <p:guideLst/>
    </p:cSldViewPr>
  </p:slid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5A07E0-CC7B-4241-9B54-CDEE121FD86D}" type="datetime1">
              <a:rPr kumimoji="1" lang="ja-JP" altLang="en-US" smtClean="0">
                <a:latin typeface="Meiryo UI" panose="020B0604030504040204" pitchFamily="50" charset="-128"/>
                <a:ea typeface="Meiryo UI" panose="020B0604030504040204" pitchFamily="50" charset="-128"/>
              </a:rPr>
              <a:t>2022/12/13</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27A32E-33FA-41A6-B26C-FC0061491BE1}"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80438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B07AB95F-E008-4F21-8D4E-E34750D6AE84}" type="datetime1">
              <a:rPr lang="ja-JP" altLang="en-US" smtClean="0"/>
              <a:pPr/>
              <a:t>2022/12/13</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E6DE88F-1F85-4A27-9D34-D74A50E7B0DA}" type="slidenum">
              <a:rPr lang="en-US" altLang="ja-JP" smtClean="0"/>
              <a:pPr/>
              <a:t>‹#›</a:t>
            </a:fld>
            <a:endParaRPr lang="ja-JP" alt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2E6DE88F-1F85-4A27-9D34-D74A50E7B0DA}"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599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altLang="ja-JP" sz="1200" b="0" i="0" u="none" strike="noStrike" kern="1200" cap="none" spc="0" normalizeH="0" baseline="0" smtClean="0">
                <a:ln>
                  <a:noFill/>
                </a:ln>
                <a:solidFill>
                  <a:prstClr val="black"/>
                </a:solidFill>
                <a:effectLst/>
                <a:uLnTx/>
                <a:uFillTx/>
                <a:latin typeface="Meiryo UI" panose="020B0604030504040204" pitchFamily="50" charset="-128"/>
                <a:ea typeface="Meiryo UI" panose="020B0604030504040204"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ja-JP" altLang="en-US" sz="1200" b="0" i="0" u="none" strike="noStrike" kern="1200" cap="none" spc="0" normalizeH="0" baseline="0" dirty="0">
              <a:ln>
                <a:noFill/>
              </a:ln>
              <a:solidFill>
                <a:prstClr val="black"/>
              </a:solidFill>
              <a:effectLst/>
              <a:uLnTx/>
              <a:uFillTx/>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a:t>マスター サブタイトルの書式設定</a:t>
            </a:r>
            <a:endParaRPr lang="ja-JP" altLang="en-US" noProof="0" dirty="0"/>
          </a:p>
        </p:txBody>
      </p:sp>
      <p:sp>
        <p:nvSpPr>
          <p:cNvPr id="4" name="日付プレースホルダー 3"/>
          <p:cNvSpPr>
            <a:spLocks noGrp="1"/>
          </p:cNvSpPr>
          <p:nvPr>
            <p:ph type="dt" sz="half" idx="10"/>
          </p:nvPr>
        </p:nvSpPr>
        <p:spPr/>
        <p:txBody>
          <a:bodyPr rtlCol="0"/>
          <a:lstStyle/>
          <a:p>
            <a:pPr rtl="0"/>
            <a:fld id="{BED32F2A-1FF8-402F-8BF6-24CDAFCB97CD}" type="datetime1">
              <a:rPr lang="ja-JP" altLang="en-US" noProof="0" smtClean="0"/>
              <a:t>2022/12/13</a:t>
            </a:fld>
            <a:endParaRPr lang="ja-JP" altLang="en-US" noProof="0" dirty="0"/>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6" name="画像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タイトル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ja-JP" altLang="en-US" noProof="0"/>
              <a:t>マスター タイトルの書式設定</a:t>
            </a:r>
            <a:endParaRPr lang="ja-JP" altLang="en-US" noProof="0" dirty="0"/>
          </a:p>
        </p:txBody>
      </p:sp>
      <p:sp>
        <p:nvSpPr>
          <p:cNvPr id="3" name="図プレースホルダー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CDB44967-C232-4B29-B0D5-AF2B33F4C243}" type="datetime1">
              <a:rPr lang="ja-JP" altLang="en-US" noProof="0" smtClean="0"/>
              <a:t>2022/12/13</a:t>
            </a:fld>
            <a:endParaRPr lang="ja-JP" altLang="en-US" noProof="0"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タイトル 1"/>
          <p:cNvSpPr>
            <a:spLocks noGrp="1"/>
          </p:cNvSpPr>
          <p:nvPr>
            <p:ph type="title"/>
          </p:nvPr>
        </p:nvSpPr>
        <p:spPr>
          <a:xfrm>
            <a:off x="913795" y="608437"/>
            <a:ext cx="10353762" cy="3534344"/>
          </a:xfrm>
        </p:spPr>
        <p:txBody>
          <a:bodyPr rtlCol="0" anchor="ctr">
            <a:normAutofit/>
          </a:bodyPr>
          <a:lstStyle>
            <a:lvl1pPr>
              <a:defRPr sz="4000"/>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923589E8-8D7F-4ADD-96C7-DF27B20E5F67}" type="datetime1">
              <a:rPr lang="ja-JP" altLang="en-US" noProof="0" smtClean="0"/>
              <a:t>2022/12/13</a:t>
            </a:fld>
            <a:endParaRPr lang="ja-JP" altLang="en-US" noProof="0"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キャプション付き引用文">
    <p:spTree>
      <p:nvGrpSpPr>
        <p:cNvPr id="1" name=""/>
        <p:cNvGrpSpPr/>
        <p:nvPr/>
      </p:nvGrpSpPr>
      <p:grpSpPr>
        <a:xfrm>
          <a:off x="0" y="0"/>
          <a:ext cx="0" cy="0"/>
          <a:chOff x="0" y="0"/>
          <a:chExt cx="0" cy="0"/>
        </a:xfrm>
      </p:grpSpPr>
      <p:sp>
        <p:nvSpPr>
          <p:cNvPr id="2" name="タイトル 1"/>
          <p:cNvSpPr>
            <a:spLocks noGrp="1"/>
          </p:cNvSpPr>
          <p:nvPr>
            <p:ph type="title"/>
          </p:nvPr>
        </p:nvSpPr>
        <p:spPr>
          <a:xfrm>
            <a:off x="1446212" y="609600"/>
            <a:ext cx="9302752" cy="2992904"/>
          </a:xfrm>
        </p:spPr>
        <p:txBody>
          <a:bodyPr rtlCol="0" anchor="ctr">
            <a:normAutofit/>
          </a:bodyPr>
          <a:lstStyle>
            <a:lvl1pPr>
              <a:defRPr sz="36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12" name="テキスト プレースホルダー 3"/>
          <p:cNvSpPr>
            <a:spLocks noGrp="1"/>
          </p:cNvSpPr>
          <p:nvPr>
            <p:ph type="body" sz="half" idx="13"/>
          </p:nvPr>
        </p:nvSpPr>
        <p:spPr>
          <a:xfrm>
            <a:off x="1720644" y="3610032"/>
            <a:ext cx="8752299" cy="532749"/>
          </a:xfrm>
        </p:spPr>
        <p:txBody>
          <a:bodyPr rtlCol="0" anchor="t">
            <a:normAutofit/>
          </a:bodyPr>
          <a:lstStyle>
            <a:lvl1pPr marL="0" indent="0" algn="r">
              <a:buNone/>
              <a:defRPr sz="14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4" name="テキスト プレースホルダー 3"/>
          <p:cNvSpPr>
            <a:spLocks noGrp="1"/>
          </p:cNvSpPr>
          <p:nvPr>
            <p:ph type="body" sz="half" idx="2"/>
          </p:nvPr>
        </p:nvSpPr>
        <p:spPr>
          <a:xfrm>
            <a:off x="913794" y="4304353"/>
            <a:ext cx="10353763" cy="1489496"/>
          </a:xfrm>
        </p:spPr>
        <p:txBody>
          <a:bodyPr rtlCol="0" anchor="ctr">
            <a:normAutofit/>
          </a:bodyPr>
          <a:lstStyle>
            <a:lvl1pPr marL="0" indent="0" algn="ctr">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05DFCAC1-4519-47A9-9B3C-ACE9953DB739}" type="datetime1">
              <a:rPr lang="ja-JP" altLang="en-US" noProof="0" smtClean="0"/>
              <a:t>2022/12/13</a:t>
            </a:fld>
            <a:endParaRPr lang="ja-JP" altLang="en-US" noProof="0" dirty="0"/>
          </a:p>
        </p:txBody>
      </p:sp>
      <p:sp>
        <p:nvSpPr>
          <p:cNvPr id="6" name="フッター プレースホルダー 5"/>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
        <p:nvSpPr>
          <p:cNvPr id="11" name="テキスト ボックス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ja-JP" altLang="en-US" sz="8000" noProof="0" dirty="0">
                <a:solidFill>
                  <a:schemeClr val="tx1"/>
                </a:solidFill>
                <a:effectLst/>
                <a:latin typeface="Meiryo UI" panose="020B0604030504040204" pitchFamily="50" charset="-128"/>
                <a:ea typeface="Meiryo UI" panose="020B0604030504040204" pitchFamily="50" charset="-128"/>
              </a:rPr>
              <a:t>“</a:t>
            </a:r>
          </a:p>
        </p:txBody>
      </p:sp>
      <p:sp>
        <p:nvSpPr>
          <p:cNvPr id="13" name="テキスト ボックス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ja-JP" altLang="en-US" sz="8000" noProof="0" dirty="0">
                <a:solidFill>
                  <a:schemeClr val="tx1"/>
                </a:solidFill>
                <a:effectLst/>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刺">
    <p:spTree>
      <p:nvGrpSpPr>
        <p:cNvPr id="1" name=""/>
        <p:cNvGrpSpPr/>
        <p:nvPr/>
      </p:nvGrpSpPr>
      <p:grpSpPr>
        <a:xfrm>
          <a:off x="0" y="0"/>
          <a:ext cx="0" cy="0"/>
          <a:chOff x="0" y="0"/>
          <a:chExt cx="0" cy="0"/>
        </a:xfrm>
      </p:grpSpPr>
      <p:sp>
        <p:nvSpPr>
          <p:cNvPr id="2" name="タイトル 1"/>
          <p:cNvSpPr>
            <a:spLocks noGrp="1"/>
          </p:cNvSpPr>
          <p:nvPr>
            <p:ph type="title"/>
          </p:nvPr>
        </p:nvSpPr>
        <p:spPr>
          <a:xfrm>
            <a:off x="913794" y="2126942"/>
            <a:ext cx="10353763" cy="2511835"/>
          </a:xfrm>
        </p:spPr>
        <p:txBody>
          <a:bodyPr rtlCol="0" anchor="b"/>
          <a:lstStyle>
            <a:lvl1pPr>
              <a:defRPr sz="3200"/>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665E7119-F629-4623-9483-E82E084BC006}" type="datetime1">
              <a:rPr lang="ja-JP" altLang="en-US" noProof="0" smtClean="0"/>
              <a:t>2022/12/13</a:t>
            </a:fld>
            <a:endParaRPr lang="ja-JP" altLang="en-US" noProof="0"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15" name="タイトル 1"/>
          <p:cNvSpPr>
            <a:spLocks noGrp="1"/>
          </p:cNvSpPr>
          <p:nvPr>
            <p:ph type="title"/>
          </p:nvPr>
        </p:nvSpPr>
        <p:spPr>
          <a:xfrm>
            <a:off x="913795" y="609600"/>
            <a:ext cx="10353762" cy="970450"/>
          </a:xfrm>
        </p:spPr>
        <p:txBody>
          <a:bodyPr rtlCol="0"/>
          <a:lstStyle/>
          <a:p>
            <a:pPr rtl="0"/>
            <a:r>
              <a:rPr lang="ja-JP" altLang="en-US" noProof="0"/>
              <a:t>マスター タイトルの書式設定</a:t>
            </a:r>
            <a:endParaRPr lang="ja-JP" altLang="en-US" noProof="0" dirty="0"/>
          </a:p>
        </p:txBody>
      </p:sp>
      <p:sp>
        <p:nvSpPr>
          <p:cNvPr id="7" name="テキスト プレースホルダー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8" name="テキスト プレースホルダー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9" name="テキスト プレースホルダー 4"/>
          <p:cNvSpPr>
            <a:spLocks noGrp="1"/>
          </p:cNvSpPr>
          <p:nvPr>
            <p:ph type="body" sz="quarter" idx="3"/>
          </p:nvPr>
        </p:nvSpPr>
        <p:spPr>
          <a:xfrm>
            <a:off x="4446711" y="1885949"/>
            <a:ext cx="3300984" cy="764783"/>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0" name="テキスト プレースホルダー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11" name="テキスト プレースホルダー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3" name="日付プレースホルダー 2"/>
          <p:cNvSpPr>
            <a:spLocks noGrp="1"/>
          </p:cNvSpPr>
          <p:nvPr>
            <p:ph type="dt" sz="half" idx="10"/>
          </p:nvPr>
        </p:nvSpPr>
        <p:spPr/>
        <p:txBody>
          <a:bodyPr rtlCol="0"/>
          <a:lstStyle/>
          <a:p>
            <a:pPr rtl="0"/>
            <a:fld id="{6314AE7A-496F-4FD2-B2CB-0CCBD0D639BA}" type="datetime1">
              <a:rPr lang="ja-JP" altLang="en-US" noProof="0" smtClean="0"/>
              <a:t>2022/12/13</a:t>
            </a:fld>
            <a:endParaRPr lang="ja-JP" altLang="en-US" noProof="0" dirty="0"/>
          </a:p>
        </p:txBody>
      </p:sp>
      <p:sp>
        <p:nvSpPr>
          <p:cNvPr id="4" name="フッター プレースホルダー 3"/>
          <p:cNvSpPr>
            <a:spLocks noGrp="1"/>
          </p:cNvSpPr>
          <p:nvPr>
            <p:ph type="ftr" sz="quarter" idx="11"/>
          </p:nvPr>
        </p:nvSpPr>
        <p:spPr/>
        <p:txBody>
          <a:bodyPr rtlCol="0"/>
          <a:lstStyle/>
          <a:p>
            <a:pPr rtl="0"/>
            <a:endParaRPr lang="ja-JP" altLang="en-US" noProof="0"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写真の列">
    <p:spTree>
      <p:nvGrpSpPr>
        <p:cNvPr id="1" name=""/>
        <p:cNvGrpSpPr/>
        <p:nvPr/>
      </p:nvGrpSpPr>
      <p:grpSpPr>
        <a:xfrm>
          <a:off x="0" y="0"/>
          <a:ext cx="0" cy="0"/>
          <a:chOff x="0" y="0"/>
          <a:chExt cx="0" cy="0"/>
        </a:xfrm>
      </p:grpSpPr>
      <p:pic>
        <p:nvPicPr>
          <p:cNvPr id="2" name="画像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画像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画像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タイトル 1"/>
          <p:cNvSpPr>
            <a:spLocks noGrp="1"/>
          </p:cNvSpPr>
          <p:nvPr>
            <p:ph type="title"/>
          </p:nvPr>
        </p:nvSpPr>
        <p:spPr>
          <a:xfrm>
            <a:off x="913794" y="609600"/>
            <a:ext cx="10353763" cy="970450"/>
          </a:xfrm>
        </p:spPr>
        <p:txBody>
          <a:bodyPr rtlCol="0"/>
          <a:lstStyle/>
          <a:p>
            <a:pPr rtl="0"/>
            <a:r>
              <a:rPr lang="ja-JP" altLang="en-US" noProof="0"/>
              <a:t>マスター タイトルの書式設定</a:t>
            </a:r>
            <a:endParaRPr lang="ja-JP" altLang="en-US" noProof="0" dirty="0"/>
          </a:p>
        </p:txBody>
      </p:sp>
      <p:sp>
        <p:nvSpPr>
          <p:cNvPr id="19" name="テキスト プレースホルダー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20" name="図プレースホルダー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アイコンをクリックして図を追加</a:t>
            </a:r>
            <a:endParaRPr lang="ja-JP" altLang="en-US" noProof="0" dirty="0"/>
          </a:p>
        </p:txBody>
      </p:sp>
      <p:sp>
        <p:nvSpPr>
          <p:cNvPr id="21" name="テキスト プレースホルダー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22" name="テキスト プレースホルダー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23" name="図プレースホルダー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アイコンをクリックして図を追加</a:t>
            </a:r>
            <a:endParaRPr lang="ja-JP" altLang="en-US" noProof="0" dirty="0"/>
          </a:p>
        </p:txBody>
      </p:sp>
      <p:sp>
        <p:nvSpPr>
          <p:cNvPr id="24" name="テキスト プレースホルダー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25" name="テキスト プレースホルダー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26" name="図プレースホルダー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アイコンをクリックして図を追加</a:t>
            </a:r>
            <a:endParaRPr lang="ja-JP" altLang="en-US" noProof="0" dirty="0"/>
          </a:p>
        </p:txBody>
      </p:sp>
      <p:sp>
        <p:nvSpPr>
          <p:cNvPr id="27" name="テキスト プレースホルダー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3" name="日付プレースホルダー 2"/>
          <p:cNvSpPr>
            <a:spLocks noGrp="1"/>
          </p:cNvSpPr>
          <p:nvPr>
            <p:ph type="dt" sz="half" idx="10"/>
          </p:nvPr>
        </p:nvSpPr>
        <p:spPr/>
        <p:txBody>
          <a:bodyPr rtlCol="0"/>
          <a:lstStyle/>
          <a:p>
            <a:pPr rtl="0"/>
            <a:fld id="{8CF2109E-8914-46D8-8FC4-05BA55489BC5}" type="datetime1">
              <a:rPr lang="ja-JP" altLang="en-US" noProof="0" smtClean="0"/>
              <a:t>2022/12/13</a:t>
            </a:fld>
            <a:endParaRPr lang="ja-JP" altLang="en-US" noProof="0" dirty="0"/>
          </a:p>
        </p:txBody>
      </p:sp>
      <p:sp>
        <p:nvSpPr>
          <p:cNvPr id="4" name="フッター プレースホルダー 3"/>
          <p:cNvSpPr>
            <a:spLocks noGrp="1"/>
          </p:cNvSpPr>
          <p:nvPr>
            <p:ph type="ftr" sz="quarter" idx="11"/>
          </p:nvPr>
        </p:nvSpPr>
        <p:spPr/>
        <p:txBody>
          <a:bodyPr rtlCol="0"/>
          <a:lstStyle/>
          <a:p>
            <a:pPr rtl="0"/>
            <a:endParaRPr lang="ja-JP" altLang="en-US" noProof="0"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日付プレースホルダー 3"/>
          <p:cNvSpPr>
            <a:spLocks noGrp="1"/>
          </p:cNvSpPr>
          <p:nvPr>
            <p:ph type="dt" sz="half" idx="10"/>
          </p:nvPr>
        </p:nvSpPr>
        <p:spPr/>
        <p:txBody>
          <a:bodyPr rtlCol="0"/>
          <a:lstStyle/>
          <a:p>
            <a:pPr rtl="0"/>
            <a:fld id="{F1004C8D-6C76-4892-A136-9C6099763C96}" type="datetime1">
              <a:rPr lang="ja-JP" altLang="en-US" noProof="0" smtClean="0"/>
              <a:t>2022/12/13</a:t>
            </a:fld>
            <a:endParaRPr lang="ja-JP" altLang="en-US" noProof="0" dirty="0"/>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295401" y="1761067"/>
            <a:ext cx="9590550" cy="1828813"/>
          </a:xfrm>
        </p:spPr>
        <p:txBody>
          <a:bodyPr rtlCol="0" anchor="b"/>
          <a:lstStyle>
            <a:lvl1pPr algn="ctr">
              <a:defRPr sz="4000" b="0" cap="none"/>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sp>
        <p:nvSpPr>
          <p:cNvPr id="4" name="日付プレースホルダー 3"/>
          <p:cNvSpPr>
            <a:spLocks noGrp="1"/>
          </p:cNvSpPr>
          <p:nvPr>
            <p:ph type="dt" sz="half" idx="10"/>
          </p:nvPr>
        </p:nvSpPr>
        <p:spPr/>
        <p:txBody>
          <a:bodyPr rtlCol="0"/>
          <a:lstStyle/>
          <a:p>
            <a:pPr rtl="0"/>
            <a:fld id="{242A2D7E-FFE8-4444-8A69-4D054D6A7FB1}" type="datetime1">
              <a:rPr lang="ja-JP" altLang="en-US" noProof="0" smtClean="0"/>
              <a:t>2022/12/13</a:t>
            </a:fld>
            <a:endParaRPr lang="ja-JP" altLang="en-US" noProof="0" dirty="0"/>
          </a:p>
        </p:txBody>
      </p:sp>
      <p:sp>
        <p:nvSpPr>
          <p:cNvPr id="5" name="フッター プレースホルダー 4"/>
          <p:cNvSpPr>
            <a:spLocks noGrp="1"/>
          </p:cNvSpPr>
          <p:nvPr>
            <p:ph type="ftr" sz="quarter" idx="11"/>
          </p:nvPr>
        </p:nvSpPr>
        <p:spPr/>
        <p:txBody>
          <a:bodyPr rtlCol="0"/>
          <a:lstStyle/>
          <a:p>
            <a:pPr rtl="0"/>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913795" y="609600"/>
            <a:ext cx="10353762" cy="1261872"/>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913795" y="2076450"/>
            <a:ext cx="4856841" cy="3622671"/>
          </a:xfrm>
        </p:spPr>
        <p:txBody>
          <a:bodyPr rtlCol="0" anchor="t">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410716" y="2076451"/>
            <a:ext cx="4856841" cy="3622672"/>
          </a:xfrm>
        </p:spPr>
        <p:txBody>
          <a:bodyPr rtlCol="0" anchor="t">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日付プレースホルダー 4"/>
          <p:cNvSpPr>
            <a:spLocks noGrp="1"/>
          </p:cNvSpPr>
          <p:nvPr>
            <p:ph type="dt" sz="half" idx="10"/>
          </p:nvPr>
        </p:nvSpPr>
        <p:spPr/>
        <p:txBody>
          <a:bodyPr rtlCol="0"/>
          <a:lstStyle/>
          <a:p>
            <a:pPr rtl="0"/>
            <a:fld id="{E6A15EDF-B1A1-4F5B-B886-5281F007CEC2}" type="datetime1">
              <a:rPr lang="ja-JP" altLang="en-US" noProof="0" smtClean="0"/>
              <a:t>2022/12/13</a:t>
            </a:fld>
            <a:endParaRPr lang="ja-JP" altLang="en-US" noProof="0"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20" name="画像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画像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タイトル 1"/>
          <p:cNvSpPr>
            <a:spLocks noGrp="1"/>
          </p:cNvSpPr>
          <p:nvPr>
            <p:ph type="title"/>
          </p:nvPr>
        </p:nvSpPr>
        <p:spPr>
          <a:xfrm>
            <a:off x="913795" y="609600"/>
            <a:ext cx="10353762" cy="970450"/>
          </a:xfrm>
        </p:spPr>
        <p:txBody>
          <a:bodyPr rtlCol="0"/>
          <a:lstStyle>
            <a:lvl1pPr>
              <a:defRPr/>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46013" y="1855153"/>
            <a:ext cx="4764764" cy="692494"/>
          </a:xfrm>
        </p:spPr>
        <p:txBody>
          <a:bodyPr rtlCol="0" anchor="b">
            <a:noAutofit/>
          </a:bodyPr>
          <a:lstStyle>
            <a:lvl1pPr marL="0" indent="0" algn="ctr" rtl="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363166" y="1855152"/>
            <a:ext cx="4779582" cy="692495"/>
          </a:xfrm>
        </p:spPr>
        <p:txBody>
          <a:bodyPr rtlCol="0" anchor="b">
            <a:noAutofit/>
          </a:bodyPr>
          <a:lstStyle>
            <a:lvl1pPr marL="0" indent="0" algn="ctr" rtl="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p:cNvSpPr>
            <a:spLocks noGrp="1"/>
          </p:cNvSpPr>
          <p:nvPr>
            <p:ph type="dt" sz="half" idx="10"/>
          </p:nvPr>
        </p:nvSpPr>
        <p:spPr/>
        <p:txBody>
          <a:bodyPr rtlCol="0"/>
          <a:lstStyle/>
          <a:p>
            <a:pPr rtl="0"/>
            <a:fld id="{FACBA674-B12E-4A9C-870A-505978E4D347}" type="datetime1">
              <a:rPr lang="ja-JP" altLang="en-US" noProof="0" smtClean="0"/>
              <a:t>2022/12/13</a:t>
            </a:fld>
            <a:endParaRPr lang="ja-JP" altLang="en-US" noProof="0" dirty="0"/>
          </a:p>
        </p:txBody>
      </p:sp>
      <p:sp>
        <p:nvSpPr>
          <p:cNvPr id="8" name="フッター プレースホルダー 7"/>
          <p:cNvSpPr>
            <a:spLocks noGrp="1"/>
          </p:cNvSpPr>
          <p:nvPr>
            <p:ph type="ftr" sz="quarter" idx="11"/>
          </p:nvPr>
        </p:nvSpPr>
        <p:spPr/>
        <p:txBody>
          <a:bodyPr rtlCol="0"/>
          <a:lstStyle/>
          <a:p>
            <a:pPr rtl="0"/>
            <a:endParaRPr lang="ja-JP" altLang="en-US" noProof="0" dirty="0"/>
          </a:p>
        </p:txBody>
      </p:sp>
      <p:sp>
        <p:nvSpPr>
          <p:cNvPr id="9" name="スライド番号プレースホルダー 8"/>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p>
            <a:pPr rtl="0"/>
            <a:fld id="{510CD04C-9C91-47B9-AD1B-CB5E3C5F2EB7}" type="datetime1">
              <a:rPr lang="ja-JP" altLang="en-US" noProof="0" smtClean="0"/>
              <a:t>2022/12/13</a:t>
            </a:fld>
            <a:endParaRPr lang="ja-JP" altLang="en-US" noProof="0" dirty="0"/>
          </a:p>
        </p:txBody>
      </p:sp>
      <p:sp>
        <p:nvSpPr>
          <p:cNvPr id="4" name="フッター プレースホルダー 3"/>
          <p:cNvSpPr>
            <a:spLocks noGrp="1"/>
          </p:cNvSpPr>
          <p:nvPr>
            <p:ph type="ftr" sz="quarter" idx="11"/>
          </p:nvPr>
        </p:nvSpPr>
        <p:spPr/>
        <p:txBody>
          <a:bodyPr rtlCol="0"/>
          <a:lstStyle/>
          <a:p>
            <a:pPr rtl="0"/>
            <a:endParaRPr lang="ja-JP" altLang="en-US" noProof="0"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9F54A936-8D81-45C6-BA98-389C9C639694}" type="datetime1">
              <a:rPr lang="ja-JP" altLang="en-US" noProof="0" smtClean="0"/>
              <a:t>2022/12/13</a:t>
            </a:fld>
            <a:endParaRPr lang="ja-JP" altLang="en-US" noProof="0" dirty="0"/>
          </a:p>
        </p:txBody>
      </p:sp>
      <p:sp>
        <p:nvSpPr>
          <p:cNvPr id="3" name="フッター プレースホルダー 2"/>
          <p:cNvSpPr>
            <a:spLocks noGrp="1"/>
          </p:cNvSpPr>
          <p:nvPr>
            <p:ph type="ftr" sz="quarter" idx="11"/>
          </p:nvPr>
        </p:nvSpPr>
        <p:spPr/>
        <p:txBody>
          <a:bodyPr rtlCol="0"/>
          <a:lstStyle/>
          <a:p>
            <a:pPr rtl="0"/>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4855633" y="609600"/>
            <a:ext cx="6411924" cy="5080001"/>
          </a:xfrm>
        </p:spPr>
        <p:txBody>
          <a:bodyPr rtlCol="0">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B9883EF0-5A1D-49BE-9E30-E5F416FD9E02}" type="datetime1">
              <a:rPr lang="ja-JP" altLang="en-US" noProof="0" smtClean="0"/>
              <a:t>2022/12/13</a:t>
            </a:fld>
            <a:endParaRPr lang="ja-JP" altLang="en-US" noProof="0" dirty="0"/>
          </a:p>
        </p:txBody>
      </p:sp>
      <p:sp>
        <p:nvSpPr>
          <p:cNvPr id="6" name="フッター プレースホルダー 5"/>
          <p:cNvSpPr>
            <a:spLocks noGrp="1"/>
          </p:cNvSpPr>
          <p:nvPr>
            <p:ph type="ftr" sz="quarter" idx="11"/>
          </p:nvPr>
        </p:nvSpPr>
        <p:spPr/>
        <p:txBody>
          <a:bodyPr rtlCol="0"/>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pic>
        <p:nvPicPr>
          <p:cNvPr id="22" name="画像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タイトル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ja-JP" altLang="en-US" noProof="0"/>
              <a:t>マスター タイトルの書式設定</a:t>
            </a:r>
            <a:endParaRPr lang="ja-JP" altLang="en-US" noProof="0" dirty="0"/>
          </a:p>
        </p:txBody>
      </p:sp>
      <p:sp>
        <p:nvSpPr>
          <p:cNvPr id="3" name="図プレースホルダー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10D676E5-1814-49F1-B0B7-1FEF88ACB80D}" type="datetime1">
              <a:rPr lang="ja-JP" altLang="en-US" noProof="0" smtClean="0"/>
              <a:t>2022/12/13</a:t>
            </a:fld>
            <a:endParaRPr lang="ja-JP" altLang="en-US" noProof="0" dirty="0"/>
          </a:p>
        </p:txBody>
      </p:sp>
      <p:sp>
        <p:nvSpPr>
          <p:cNvPr id="6" name="フッター プレースホルダー 5"/>
          <p:cNvSpPr>
            <a:spLocks noGrp="1"/>
          </p:cNvSpPr>
          <p:nvPr>
            <p:ph type="ftr" sz="quarter" idx="11"/>
          </p:nvPr>
        </p:nvSpPr>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Meiryo UI" panose="020B0604030504040204" pitchFamily="50" charset="-128"/>
                <a:ea typeface="Meiryo UI" panose="020B0604030504040204" pitchFamily="50" charset="-128"/>
              </a:defRPr>
            </a:lvl1pPr>
          </a:lstStyle>
          <a:p>
            <a:fld id="{86487C1B-3789-46FF-9A5F-B29A0DECFF86}" type="datetime1">
              <a:rPr lang="ja-JP" altLang="en-US" noProof="0" smtClean="0"/>
              <a:t>2022/12/13</a:t>
            </a:fld>
            <a:endParaRPr lang="ja-JP" altLang="en-US" noProof="0" dirty="0"/>
          </a:p>
        </p:txBody>
      </p:sp>
      <p:sp>
        <p:nvSpPr>
          <p:cNvPr id="5" name="フッター プレースホルダー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kumimoji="1"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eiryo UI" panose="020B0604030504040204" pitchFamily="50" charset="-128"/>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kumimoji="1"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eiryo UI" panose="020B0604030504040204" pitchFamily="50" charset="-128"/>
          <a:ea typeface="Meiryo UI" panose="020B0604030504040204" pitchFamily="50" charset="-128"/>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画像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フリーフォーム(F)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prstClr val="white"/>
              </a:solidFill>
              <a:effectLst/>
              <a:uLnTx/>
              <a:uFillTx/>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ja-JP" altLang="en-US" sz="4000" dirty="0">
                <a:latin typeface="Meiryo UI" panose="020B0604030504040204" pitchFamily="50" charset="-128"/>
                <a:ea typeface="Meiryo UI" panose="020B0604030504040204" pitchFamily="50" charset="-128"/>
              </a:rPr>
              <a:t>テーマ模索</a:t>
            </a:r>
            <a:br>
              <a:rPr lang="en-US" altLang="ja-JP" sz="4000" dirty="0">
                <a:latin typeface="Meiryo UI" panose="020B0604030504040204" pitchFamily="50" charset="-128"/>
                <a:ea typeface="Meiryo UI" panose="020B0604030504040204" pitchFamily="50" charset="-128"/>
              </a:rPr>
            </a:br>
            <a:r>
              <a:rPr lang="ja-JP" altLang="en-US" sz="4000" dirty="0">
                <a:latin typeface="Meiryo UI" panose="020B0604030504040204" pitchFamily="50" charset="-128"/>
                <a:ea typeface="Meiryo UI" panose="020B0604030504040204" pitchFamily="50" charset="-128"/>
              </a:rPr>
              <a:t>進行報告</a:t>
            </a:r>
            <a:endParaRPr lang="en-US" altLang="ja-JP" sz="4000" dirty="0">
              <a:latin typeface="Meiryo UI" panose="020B0604030504040204" pitchFamily="50" charset="-128"/>
              <a:ea typeface="Meiryo UI" panose="020B0604030504040204" pitchFamily="50" charset="-128"/>
            </a:endParaRPr>
          </a:p>
        </p:txBody>
      </p:sp>
      <p:sp>
        <p:nvSpPr>
          <p:cNvPr id="3" name="サブタイトル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rtlCol="0">
            <a:normAutofit/>
          </a:bodyPr>
          <a:lstStyle/>
          <a:p>
            <a:pPr algn="l" rtl="0"/>
            <a:r>
              <a:rPr lang="en-US" altLang="ja-JP" sz="2300" dirty="0">
                <a:latin typeface="Meiryo UI" panose="020B0604030504040204" pitchFamily="50" charset="-128"/>
                <a:ea typeface="Meiryo UI" panose="020B0604030504040204" pitchFamily="50" charset="-128"/>
              </a:rPr>
              <a:t>9</a:t>
            </a:r>
            <a:r>
              <a:rPr lang="en-US" altLang="ja-JP" dirty="0"/>
              <a:t>LDI1101</a:t>
            </a:r>
          </a:p>
          <a:p>
            <a:pPr algn="l" rtl="0"/>
            <a:r>
              <a:rPr lang="ja-JP" altLang="en-US" sz="2300" dirty="0">
                <a:latin typeface="Meiryo UI" panose="020B0604030504040204" pitchFamily="50" charset="-128"/>
                <a:ea typeface="Meiryo UI" panose="020B0604030504040204" pitchFamily="50" charset="-128"/>
              </a:rPr>
              <a:t>徐　恃源</a:t>
            </a:r>
            <a:endParaRPr lang="en-US" altLang="ja-JP" sz="23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4E04D-E74D-469C-7BA3-BEFAB92A50F6}"/>
              </a:ext>
            </a:extLst>
          </p:cNvPr>
          <p:cNvSpPr>
            <a:spLocks noGrp="1"/>
          </p:cNvSpPr>
          <p:nvPr>
            <p:ph type="title"/>
          </p:nvPr>
        </p:nvSpPr>
        <p:spPr/>
        <p:txBody>
          <a:bodyPr>
            <a:normAutofit/>
          </a:bodyPr>
          <a:lstStyle/>
          <a:p>
            <a:r>
              <a:rPr kumimoji="1" lang="en-US" altLang="ja-JP" dirty="0"/>
              <a:t>Cosine similarity</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93501A7-1D99-4C84-3684-CB6428F00948}"/>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𝐶𝑜𝑠𝑖𝑛𝑒</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𝑠𝑖𝑚𝑖𝑙𝑎𝑟𝑖𝑡𝑦</m:t>
                    </m:r>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d>
                          <m:dPr>
                            <m:ctrlPr>
                              <a:rPr lang="en-US" altLang="ja-JP" i="1">
                                <a:latin typeface="Cambria Math" panose="02040503050406030204" pitchFamily="18" charset="0"/>
                              </a:rPr>
                            </m:ctrlPr>
                          </m:dPr>
                          <m:e>
                            <m:r>
                              <m:rPr>
                                <m:sty m:val="p"/>
                              </m:rPr>
                              <a:rPr lang="el-GR" altLang="ja-JP" i="1">
                                <a:latin typeface="Cambria Math" panose="02040503050406030204" pitchFamily="18" charset="0"/>
                                <a:ea typeface="Cambria Math" panose="02040503050406030204" pitchFamily="18" charset="0"/>
                              </a:rPr>
                              <m:t>Θ</m:t>
                            </m:r>
                          </m:e>
                        </m:d>
                      </m:e>
                    </m:func>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r>
                          <a:rPr kumimoji="1" lang="en-US" altLang="ja-JP" b="0" i="1" smtClean="0">
                            <a:latin typeface="Cambria Math" panose="02040503050406030204" pitchFamily="18" charset="0"/>
                            <a:ea typeface="Cambria Math" panose="02040503050406030204" pitchFamily="18" charset="0"/>
                          </a:rPr>
                          <m:t>𝐴</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𝐵</m:t>
                        </m:r>
                      </m:num>
                      <m:den>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𝐴</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𝐵</m:t>
                        </m:r>
                        <m:r>
                          <a:rPr lang="en-US" altLang="ja-JP" i="1">
                            <a:latin typeface="Cambria Math" panose="02040503050406030204" pitchFamily="18" charset="0"/>
                            <a:ea typeface="Cambria Math" panose="02040503050406030204" pitchFamily="18" charset="0"/>
                          </a:rPr>
                          <m:t>∥</m:t>
                        </m:r>
                      </m:den>
                    </m:f>
                  </m:oMath>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93501A7-1D99-4C84-3684-CB6428F0094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ED21AB1D-E199-AA84-DF3B-03B56940A728}"/>
              </a:ext>
            </a:extLst>
          </p:cNvPr>
          <p:cNvCxnSpPr/>
          <p:nvPr/>
        </p:nvCxnSpPr>
        <p:spPr>
          <a:xfrm flipV="1">
            <a:off x="1560786" y="3058510"/>
            <a:ext cx="945931" cy="851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66AE2E16-3DCE-3B16-39B9-404510BE2E7A}"/>
              </a:ext>
            </a:extLst>
          </p:cNvPr>
          <p:cNvCxnSpPr/>
          <p:nvPr/>
        </p:nvCxnSpPr>
        <p:spPr>
          <a:xfrm flipV="1">
            <a:off x="1760482" y="3228646"/>
            <a:ext cx="945931" cy="851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34C6998D-7A5D-5E1D-C0CD-1DFD7F9067F4}"/>
              </a:ext>
            </a:extLst>
          </p:cNvPr>
          <p:cNvCxnSpPr>
            <a:cxnSpLocks/>
          </p:cNvCxnSpPr>
          <p:nvPr/>
        </p:nvCxnSpPr>
        <p:spPr>
          <a:xfrm flipV="1">
            <a:off x="4440818" y="3090369"/>
            <a:ext cx="940710" cy="892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CED72337-1F6B-3E45-F71B-4A8A776B5A2F}"/>
              </a:ext>
            </a:extLst>
          </p:cNvPr>
          <p:cNvCxnSpPr>
            <a:cxnSpLocks/>
          </p:cNvCxnSpPr>
          <p:nvPr/>
        </p:nvCxnSpPr>
        <p:spPr>
          <a:xfrm>
            <a:off x="4450558" y="3111061"/>
            <a:ext cx="935957" cy="8927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2F6620E2-63A3-ECF6-DBF1-A347573523BB}"/>
              </a:ext>
            </a:extLst>
          </p:cNvPr>
          <p:cNvCxnSpPr/>
          <p:nvPr/>
        </p:nvCxnSpPr>
        <p:spPr>
          <a:xfrm flipV="1">
            <a:off x="6973544" y="3111061"/>
            <a:ext cx="945931" cy="851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456A69A-D856-35D7-19F6-08C6E100B210}"/>
              </a:ext>
            </a:extLst>
          </p:cNvPr>
          <p:cNvCxnSpPr>
            <a:cxnSpLocks/>
          </p:cNvCxnSpPr>
          <p:nvPr/>
        </p:nvCxnSpPr>
        <p:spPr>
          <a:xfrm flipH="1">
            <a:off x="7156313" y="3228646"/>
            <a:ext cx="947162" cy="8513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A1D6911-B15E-A63D-78FA-32BA714BDAF7}"/>
              </a:ext>
            </a:extLst>
          </p:cNvPr>
          <p:cNvSpPr txBox="1"/>
          <p:nvPr/>
        </p:nvSpPr>
        <p:spPr>
          <a:xfrm>
            <a:off x="1366343" y="4225159"/>
            <a:ext cx="1734207" cy="369332"/>
          </a:xfrm>
          <a:prstGeom prst="rect">
            <a:avLst/>
          </a:prstGeom>
          <a:noFill/>
        </p:spPr>
        <p:txBody>
          <a:bodyPr wrap="square" rtlCol="0">
            <a:spAutoFit/>
          </a:bodyPr>
          <a:lstStyle/>
          <a:p>
            <a:r>
              <a:rPr kumimoji="1" lang="ja-JP" altLang="en-US" dirty="0">
                <a:solidFill>
                  <a:schemeClr val="tx1">
                    <a:lumMod val="85000"/>
                  </a:schemeClr>
                </a:solidFill>
                <a:latin typeface="Meiryo UI" panose="020B0604030504040204" pitchFamily="50" charset="-128"/>
                <a:ea typeface="Meiryo UI" panose="020B0604030504040204" pitchFamily="50" charset="-128"/>
              </a:rPr>
              <a:t>類似度</a:t>
            </a:r>
            <a:r>
              <a:rPr kumimoji="1" lang="ko-KR" altLang="en-US" dirty="0">
                <a:solidFill>
                  <a:schemeClr val="tx1">
                    <a:lumMod val="85000"/>
                  </a:schemeClr>
                </a:solidFill>
                <a:latin typeface="Meiryo UI" panose="020B0604030504040204" pitchFamily="50" charset="-128"/>
              </a:rPr>
              <a:t> </a:t>
            </a:r>
            <a:r>
              <a:rPr kumimoji="1" lang="en-US" altLang="ko-KR" dirty="0">
                <a:solidFill>
                  <a:schemeClr val="tx1">
                    <a:lumMod val="85000"/>
                  </a:schemeClr>
                </a:solidFill>
                <a:latin typeface="Meiryo UI" panose="020B0604030504040204" pitchFamily="50" charset="-128"/>
                <a:ea typeface="Meiryo UI" panose="020B0604030504040204" pitchFamily="50" charset="-128"/>
              </a:rPr>
              <a:t> : 1</a:t>
            </a:r>
            <a:endParaRPr kumimoji="1" lang="ja-JP" altLang="en-US" dirty="0">
              <a:solidFill>
                <a:schemeClr val="tx1">
                  <a:lumMod val="85000"/>
                </a:schemeClr>
              </a:solidFill>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B0EBF887-F264-A517-099F-17DE8673C34D}"/>
              </a:ext>
            </a:extLst>
          </p:cNvPr>
          <p:cNvSpPr txBox="1"/>
          <p:nvPr/>
        </p:nvSpPr>
        <p:spPr>
          <a:xfrm>
            <a:off x="4177556" y="4225159"/>
            <a:ext cx="1734207" cy="369332"/>
          </a:xfrm>
          <a:prstGeom prst="rect">
            <a:avLst/>
          </a:prstGeom>
          <a:noFill/>
        </p:spPr>
        <p:txBody>
          <a:bodyPr wrap="square" rtlCol="0">
            <a:spAutoFit/>
          </a:bodyPr>
          <a:lstStyle/>
          <a:p>
            <a:r>
              <a:rPr kumimoji="1" lang="ja-JP" altLang="en-US" dirty="0">
                <a:solidFill>
                  <a:schemeClr val="tx1">
                    <a:lumMod val="85000"/>
                  </a:schemeClr>
                </a:solidFill>
                <a:latin typeface="Meiryo UI" panose="020B0604030504040204" pitchFamily="50" charset="-128"/>
                <a:ea typeface="Meiryo UI" panose="020B0604030504040204" pitchFamily="50" charset="-128"/>
              </a:rPr>
              <a:t>類似度</a:t>
            </a:r>
            <a:r>
              <a:rPr kumimoji="1" lang="ko-KR" altLang="en-US" dirty="0">
                <a:solidFill>
                  <a:schemeClr val="tx1">
                    <a:lumMod val="85000"/>
                  </a:schemeClr>
                </a:solidFill>
                <a:latin typeface="Meiryo UI" panose="020B0604030504040204" pitchFamily="50" charset="-128"/>
              </a:rPr>
              <a:t> </a:t>
            </a:r>
            <a:r>
              <a:rPr kumimoji="1" lang="en-US" altLang="ko-KR" dirty="0">
                <a:solidFill>
                  <a:schemeClr val="tx1">
                    <a:lumMod val="85000"/>
                  </a:schemeClr>
                </a:solidFill>
                <a:latin typeface="Meiryo UI" panose="020B0604030504040204" pitchFamily="50" charset="-128"/>
                <a:ea typeface="Meiryo UI" panose="020B0604030504040204" pitchFamily="50" charset="-128"/>
              </a:rPr>
              <a:t> : 0</a:t>
            </a:r>
            <a:endParaRPr kumimoji="1" lang="ja-JP" altLang="en-US" dirty="0">
              <a:solidFill>
                <a:schemeClr val="tx1">
                  <a:lumMod val="85000"/>
                </a:schemeClr>
              </a:solidFill>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3B76E7C4-9B9D-D83E-9C7C-9610EFEA66F7}"/>
              </a:ext>
            </a:extLst>
          </p:cNvPr>
          <p:cNvSpPr txBox="1"/>
          <p:nvPr/>
        </p:nvSpPr>
        <p:spPr>
          <a:xfrm>
            <a:off x="6762790" y="4225159"/>
            <a:ext cx="1734207" cy="369332"/>
          </a:xfrm>
          <a:prstGeom prst="rect">
            <a:avLst/>
          </a:prstGeom>
          <a:noFill/>
        </p:spPr>
        <p:txBody>
          <a:bodyPr wrap="square" rtlCol="0">
            <a:spAutoFit/>
          </a:bodyPr>
          <a:lstStyle/>
          <a:p>
            <a:r>
              <a:rPr kumimoji="1" lang="ja-JP" altLang="en-US" dirty="0">
                <a:solidFill>
                  <a:schemeClr val="tx1">
                    <a:lumMod val="85000"/>
                  </a:schemeClr>
                </a:solidFill>
                <a:latin typeface="Meiryo UI" panose="020B0604030504040204" pitchFamily="50" charset="-128"/>
                <a:ea typeface="Meiryo UI" panose="020B0604030504040204" pitchFamily="50" charset="-128"/>
              </a:rPr>
              <a:t>類似度</a:t>
            </a:r>
            <a:r>
              <a:rPr kumimoji="1" lang="ko-KR" altLang="en-US" dirty="0">
                <a:solidFill>
                  <a:schemeClr val="tx1">
                    <a:lumMod val="85000"/>
                  </a:schemeClr>
                </a:solidFill>
                <a:latin typeface="Meiryo UI" panose="020B0604030504040204" pitchFamily="50" charset="-128"/>
              </a:rPr>
              <a:t> </a:t>
            </a:r>
            <a:r>
              <a:rPr kumimoji="1" lang="en-US" altLang="ko-KR" dirty="0">
                <a:solidFill>
                  <a:schemeClr val="tx1">
                    <a:lumMod val="85000"/>
                  </a:schemeClr>
                </a:solidFill>
                <a:latin typeface="Meiryo UI" panose="020B0604030504040204" pitchFamily="50" charset="-128"/>
                <a:ea typeface="Meiryo UI" panose="020B0604030504040204" pitchFamily="50" charset="-128"/>
              </a:rPr>
              <a:t> : -1</a:t>
            </a:r>
            <a:endParaRPr kumimoji="1" lang="ja-JP" altLang="en-US" dirty="0">
              <a:solidFill>
                <a:schemeClr val="tx1">
                  <a:lumMod val="8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02568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C3498FB-ACC7-06BA-6B81-DC0513EE0843}"/>
              </a:ext>
            </a:extLst>
          </p:cNvPr>
          <p:cNvPicPr>
            <a:picLocks noChangeAspect="1"/>
          </p:cNvPicPr>
          <p:nvPr/>
        </p:nvPicPr>
        <p:blipFill rotWithShape="1">
          <a:blip r:embed="rId2"/>
          <a:srcRect l="11035" t="18851" r="14224" b="22759"/>
          <a:stretch/>
        </p:blipFill>
        <p:spPr>
          <a:xfrm>
            <a:off x="914400" y="1426779"/>
            <a:ext cx="4556235" cy="4004442"/>
          </a:xfrm>
          <a:prstGeom prst="rect">
            <a:avLst/>
          </a:prstGeom>
        </p:spPr>
      </p:pic>
      <p:pic>
        <p:nvPicPr>
          <p:cNvPr id="7" name="図 6">
            <a:extLst>
              <a:ext uri="{FF2B5EF4-FFF2-40B4-BE49-F238E27FC236}">
                <a16:creationId xmlns:a16="http://schemas.microsoft.com/office/drawing/2014/main" id="{8A380A22-ECBD-814A-B657-B039831DD2A6}"/>
              </a:ext>
            </a:extLst>
          </p:cNvPr>
          <p:cNvPicPr>
            <a:picLocks noChangeAspect="1"/>
          </p:cNvPicPr>
          <p:nvPr/>
        </p:nvPicPr>
        <p:blipFill rotWithShape="1">
          <a:blip r:embed="rId3"/>
          <a:srcRect l="10001" t="63218" r="15258" b="17011"/>
          <a:stretch/>
        </p:blipFill>
        <p:spPr>
          <a:xfrm>
            <a:off x="6721367" y="2751082"/>
            <a:ext cx="4556235" cy="1355836"/>
          </a:xfrm>
          <a:prstGeom prst="rect">
            <a:avLst/>
          </a:prstGeom>
        </p:spPr>
      </p:pic>
      <p:sp>
        <p:nvSpPr>
          <p:cNvPr id="8" name="テキスト ボックス 7">
            <a:extLst>
              <a:ext uri="{FF2B5EF4-FFF2-40B4-BE49-F238E27FC236}">
                <a16:creationId xmlns:a16="http://schemas.microsoft.com/office/drawing/2014/main" id="{E608FC23-07FB-C6D9-18C1-D7D4E76B6460}"/>
              </a:ext>
            </a:extLst>
          </p:cNvPr>
          <p:cNvSpPr txBox="1"/>
          <p:nvPr/>
        </p:nvSpPr>
        <p:spPr>
          <a:xfrm>
            <a:off x="6721367" y="4556234"/>
            <a:ext cx="4556233" cy="923330"/>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同じ主題で長さが異なる文書の間にも、ちぁんと高い類似度</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に近い</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を表す。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→文書の長さに影響されない。</a:t>
            </a:r>
          </a:p>
        </p:txBody>
      </p:sp>
    </p:spTree>
    <p:extLst>
      <p:ext uri="{BB962C8B-B14F-4D97-AF65-F5344CB8AC3E}">
        <p14:creationId xmlns:p14="http://schemas.microsoft.com/office/powerpoint/2010/main" val="286833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FAFAF-C98B-0F32-4F42-AA337CF14D0B}"/>
              </a:ext>
            </a:extLst>
          </p:cNvPr>
          <p:cNvSpPr>
            <a:spLocks noGrp="1"/>
          </p:cNvSpPr>
          <p:nvPr>
            <p:ph type="title"/>
          </p:nvPr>
        </p:nvSpPr>
        <p:spPr/>
        <p:txBody>
          <a:bodyPr>
            <a:normAutofit fontScale="90000"/>
          </a:bodyPr>
          <a:lstStyle/>
          <a:p>
            <a:r>
              <a:rPr lang="ja-JP" altLang="en-US" dirty="0"/>
              <a:t>実習</a:t>
            </a:r>
            <a:r>
              <a:rPr lang="en-US" altLang="ja-JP" dirty="0"/>
              <a:t>:</a:t>
            </a:r>
            <a:r>
              <a:rPr lang="ja-JP" altLang="en-US" dirty="0"/>
              <a:t>類似な映画をお勧めしてくれるプログラム</a:t>
            </a:r>
            <a:endParaRPr kumimoji="1" lang="ja-JP" altLang="en-US" dirty="0"/>
          </a:p>
        </p:txBody>
      </p:sp>
      <p:sp>
        <p:nvSpPr>
          <p:cNvPr id="3" name="コンテンツ プレースホルダー 2">
            <a:extLst>
              <a:ext uri="{FF2B5EF4-FFF2-40B4-BE49-F238E27FC236}">
                <a16:creationId xmlns:a16="http://schemas.microsoft.com/office/drawing/2014/main" id="{C06BA7AD-188A-DD17-DEEB-58ABE282EFC3}"/>
              </a:ext>
            </a:extLst>
          </p:cNvPr>
          <p:cNvSpPr>
            <a:spLocks noGrp="1"/>
          </p:cNvSpPr>
          <p:nvPr>
            <p:ph idx="1"/>
          </p:nvPr>
        </p:nvSpPr>
        <p:spPr/>
        <p:txBody>
          <a:bodyPr/>
          <a:lstStyle/>
          <a:p>
            <a:r>
              <a:rPr kumimoji="1" lang="en-US" altLang="ja-JP" dirty="0"/>
              <a:t>The Movies Dataset https://www.kaggle.com/datasets/rounakbanik/the-movies-dataset</a:t>
            </a:r>
            <a:endParaRPr kumimoji="1" lang="ja-JP" altLang="en-US" dirty="0"/>
          </a:p>
        </p:txBody>
      </p:sp>
    </p:spTree>
    <p:extLst>
      <p:ext uri="{BB962C8B-B14F-4D97-AF65-F5344CB8AC3E}">
        <p14:creationId xmlns:p14="http://schemas.microsoft.com/office/powerpoint/2010/main" val="356913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4A05A6C-4A9A-1598-1995-A3DC15A1882C}"/>
              </a:ext>
            </a:extLst>
          </p:cNvPr>
          <p:cNvPicPr>
            <a:picLocks noChangeAspect="1"/>
          </p:cNvPicPr>
          <p:nvPr/>
        </p:nvPicPr>
        <p:blipFill rotWithShape="1">
          <a:blip r:embed="rId2"/>
          <a:srcRect l="10750" t="19667" r="13875" b="3334"/>
          <a:stretch/>
        </p:blipFill>
        <p:spPr>
          <a:xfrm>
            <a:off x="1054449" y="788670"/>
            <a:ext cx="4594860" cy="5280660"/>
          </a:xfrm>
          <a:prstGeom prst="rect">
            <a:avLst/>
          </a:prstGeom>
        </p:spPr>
      </p:pic>
      <p:pic>
        <p:nvPicPr>
          <p:cNvPr id="7" name="図 6">
            <a:extLst>
              <a:ext uri="{FF2B5EF4-FFF2-40B4-BE49-F238E27FC236}">
                <a16:creationId xmlns:a16="http://schemas.microsoft.com/office/drawing/2014/main" id="{67834D51-EA7F-7AE9-7B3A-39A69F0F7D40}"/>
              </a:ext>
            </a:extLst>
          </p:cNvPr>
          <p:cNvPicPr>
            <a:picLocks noChangeAspect="1"/>
          </p:cNvPicPr>
          <p:nvPr/>
        </p:nvPicPr>
        <p:blipFill rotWithShape="1">
          <a:blip r:embed="rId3"/>
          <a:srcRect l="10518" t="19770" r="14107" b="18851"/>
          <a:stretch/>
        </p:blipFill>
        <p:spPr>
          <a:xfrm>
            <a:off x="6542691" y="1324303"/>
            <a:ext cx="4594860" cy="4209394"/>
          </a:xfrm>
          <a:prstGeom prst="rect">
            <a:avLst/>
          </a:prstGeom>
        </p:spPr>
      </p:pic>
    </p:spTree>
    <p:extLst>
      <p:ext uri="{BB962C8B-B14F-4D97-AF65-F5344CB8AC3E}">
        <p14:creationId xmlns:p14="http://schemas.microsoft.com/office/powerpoint/2010/main" val="284924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BB9035E-0DB0-6FD8-8553-77161801EC15}"/>
              </a:ext>
            </a:extLst>
          </p:cNvPr>
          <p:cNvPicPr>
            <a:picLocks noChangeAspect="1"/>
          </p:cNvPicPr>
          <p:nvPr/>
        </p:nvPicPr>
        <p:blipFill rotWithShape="1">
          <a:blip r:embed="rId2"/>
          <a:srcRect l="10000" t="39079" r="13189" b="15556"/>
          <a:stretch/>
        </p:blipFill>
        <p:spPr>
          <a:xfrm>
            <a:off x="3104272" y="1441231"/>
            <a:ext cx="5983456" cy="3975538"/>
          </a:xfrm>
          <a:prstGeom prst="rect">
            <a:avLst/>
          </a:prstGeom>
        </p:spPr>
      </p:pic>
    </p:spTree>
    <p:extLst>
      <p:ext uri="{BB962C8B-B14F-4D97-AF65-F5344CB8AC3E}">
        <p14:creationId xmlns:p14="http://schemas.microsoft.com/office/powerpoint/2010/main" val="2322091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7FBFCD-8CBD-B70F-2892-C9A63EFC89E0}"/>
              </a:ext>
            </a:extLst>
          </p:cNvPr>
          <p:cNvSpPr>
            <a:spLocks noGrp="1"/>
          </p:cNvSpPr>
          <p:nvPr>
            <p:ph type="title"/>
          </p:nvPr>
        </p:nvSpPr>
        <p:spPr/>
        <p:txBody>
          <a:bodyPr/>
          <a:lstStyle/>
          <a:p>
            <a:r>
              <a:rPr lang="en-US" altLang="ja-JP" dirty="0"/>
              <a:t>Linear Regression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DD0CA30-F2EF-7524-3D09-A97DD6ECC67C}"/>
                  </a:ext>
                </a:extLst>
              </p:cNvPr>
              <p:cNvSpPr>
                <a:spLocks noGrp="1"/>
              </p:cNvSpPr>
              <p:nvPr>
                <p:ph idx="1"/>
              </p:nvPr>
            </p:nvSpPr>
            <p:spPr/>
            <p:txBody>
              <a:bodyPr/>
              <a:lstStyle/>
              <a:p>
                <a:r>
                  <a:rPr kumimoji="1" lang="en-US" altLang="ja-JP" dirty="0"/>
                  <a:t>Simple Linear Regression Analysis : </a:t>
                </a:r>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endParaRPr kumimoji="1" lang="en-US" altLang="ja-JP" dirty="0"/>
              </a:p>
              <a:p>
                <a:r>
                  <a:rPr lang="en-US" altLang="ja-JP" dirty="0"/>
                  <a:t>Multiple Linear Regression Analysis : </a:t>
                </a:r>
                <a14:m>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𝑛</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𝑏</m:t>
                    </m:r>
                  </m:oMath>
                </a14:m>
                <a:endParaRPr lang="en-US" altLang="ja-JP" b="0" dirty="0"/>
              </a:p>
              <a:p>
                <a:r>
                  <a:rPr lang="ja-JP" altLang="en-US" dirty="0"/>
                  <a:t>仮説</a:t>
                </a:r>
                <a:r>
                  <a:rPr lang="en-US" altLang="ja-JP" dirty="0"/>
                  <a:t>(Hypothesis)</a:t>
                </a:r>
                <a:r>
                  <a:rPr lang="ja-JP" altLang="en-US" dirty="0"/>
                  <a:t> </a:t>
                </a:r>
                <a14:m>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en-US" altLang="ja-JP" dirty="0"/>
              </a:p>
              <a:p>
                <a:r>
                  <a:rPr lang="en-US" altLang="ja-JP" dirty="0"/>
                  <a:t>Cost function : Mean Squared Error(MSE) : </a:t>
                </a:r>
                <a14:m>
                  <m:oMath xmlns:m="http://schemas.openxmlformats.org/officeDocument/2006/math">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den>
                    </m:f>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𝑦</m:t>
                                </m:r>
                              </m:e>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sup>
                            </m:sSup>
                            <m:r>
                              <a:rPr lang="en-US" altLang="ja-JP" i="1">
                                <a:latin typeface="Cambria Math" panose="02040503050406030204" pitchFamily="18" charset="0"/>
                              </a:rPr>
                              <m:t>−</m:t>
                            </m:r>
                            <m:r>
                              <a:rPr lang="en-US" altLang="ja-JP" i="1">
                                <a:latin typeface="Cambria Math" panose="02040503050406030204" pitchFamily="18" charset="0"/>
                              </a:rPr>
                              <m:t>𝐻</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𝑖</m:t>
                                </m:r>
                              </m:sup>
                            </m:sSup>
                            <m:r>
                              <a:rPr lang="en-US" altLang="ja-JP" i="1">
                                <a:latin typeface="Cambria Math" panose="02040503050406030204" pitchFamily="18" charset="0"/>
                              </a:rPr>
                              <m:t>)]</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𝑐𝑜𝑠𝑡</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e>
                    </m:nary>
                  </m:oMath>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DD0CA30-F2EF-7524-3D09-A97DD6ECC67C}"/>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25551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331A0B-4305-BDC3-F34B-02AF035B95CD}"/>
              </a:ext>
            </a:extLst>
          </p:cNvPr>
          <p:cNvSpPr>
            <a:spLocks noGrp="1"/>
          </p:cNvSpPr>
          <p:nvPr>
            <p:ph type="title"/>
          </p:nvPr>
        </p:nvSpPr>
        <p:spPr/>
        <p:txBody>
          <a:bodyPr/>
          <a:lstStyle/>
          <a:p>
            <a:r>
              <a:rPr lang="en-US" altLang="ja-JP" dirty="0"/>
              <a:t>Optimizer: Gradient Descent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CD9828D-4753-EA88-ABEB-379D55851FD5}"/>
                  </a:ext>
                </a:extLst>
              </p:cNvPr>
              <p:cNvSpPr>
                <a:spLocks noGrp="1"/>
              </p:cNvSpPr>
              <p:nvPr>
                <p:ph idx="1"/>
              </p:nvPr>
            </p:nvSpPr>
            <p:spPr/>
            <p:txBody>
              <a:bodyPr/>
              <a:lstStyle/>
              <a:p>
                <a14:m>
                  <m:oMath xmlns:m="http://schemas.openxmlformats.org/officeDocument/2006/math">
                    <m:r>
                      <a:rPr lang="en-US" altLang="ja-JP" i="1" smtClean="0">
                        <a:latin typeface="Cambria Math" panose="02040503050406030204" pitchFamily="18" charset="0"/>
                      </a:rPr>
                      <m:t>𝑐𝑜𝑠𝑡</m:t>
                    </m:r>
                    <m:d>
                      <m:dPr>
                        <m:ctrlPr>
                          <a:rPr lang="en-US" altLang="ja-JP" i="1">
                            <a:latin typeface="Cambria Math" panose="02040503050406030204" pitchFamily="18" charset="0"/>
                          </a:rPr>
                        </m:ctrlPr>
                      </m:dPr>
                      <m:e>
                        <m:r>
                          <a:rPr lang="en-US" altLang="ja-JP" i="1">
                            <a:latin typeface="Cambria Math" panose="02040503050406030204" pitchFamily="18" charset="0"/>
                          </a:rPr>
                          <m:t>𝑤</m:t>
                        </m:r>
                        <m:r>
                          <a:rPr lang="en-US" altLang="ja-JP" i="1">
                            <a:latin typeface="Cambria Math" panose="02040503050406030204" pitchFamily="18" charset="0"/>
                          </a:rPr>
                          <m:t>,</m:t>
                        </m:r>
                        <m:r>
                          <a:rPr lang="en-US" altLang="ja-JP" i="1">
                            <a:latin typeface="Cambria Math" panose="02040503050406030204" pitchFamily="18" charset="0"/>
                          </a:rPr>
                          <m:t>𝑏</m:t>
                        </m:r>
                      </m:e>
                    </m:d>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den>
                    </m:f>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𝑦</m:t>
                                </m:r>
                              </m:e>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sup>
                            </m:sSup>
                            <m:r>
                              <a:rPr lang="en-US" altLang="ja-JP" i="1">
                                <a:latin typeface="Cambria Math" panose="02040503050406030204" pitchFamily="18" charset="0"/>
                              </a:rPr>
                              <m:t>−</m:t>
                            </m:r>
                            <m:r>
                              <a:rPr lang="en-US" altLang="ja-JP" i="1">
                                <a:latin typeface="Cambria Math" panose="02040503050406030204" pitchFamily="18" charset="0"/>
                              </a:rPr>
                              <m:t>𝐻</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𝑖</m:t>
                                </m:r>
                              </m:sup>
                            </m:sSup>
                            <m:r>
                              <a:rPr lang="en-US" altLang="ja-JP" i="1">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en-US" altLang="ja-JP" dirty="0"/>
              </a:p>
              <a:p>
                <a:r>
                  <a:rPr kumimoji="1" lang="en-US" altLang="ja-JP" b="0" dirty="0"/>
                  <a:t>Cost</a:t>
                </a:r>
                <a:r>
                  <a:rPr kumimoji="1" lang="ja-JP" altLang="en-US" b="0" dirty="0"/>
                  <a:t>を最小にするためのｗ</a:t>
                </a:r>
                <a14:m>
                  <m:oMath xmlns:m="http://schemas.openxmlformats.org/officeDocument/2006/math">
                    <m:r>
                      <a:rPr lang="ja-JP" altLang="en-US" i="1" dirty="0" smtClean="0">
                        <a:latin typeface="Cambria Math" panose="02040503050406030204" pitchFamily="18" charset="0"/>
                      </a:rPr>
                      <m:t>　</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𝛼</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m:t>
                        </m:r>
                      </m:num>
                      <m:den>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𝑤</m:t>
                        </m:r>
                      </m:den>
                    </m:f>
                    <m:r>
                      <a:rPr kumimoji="1" lang="en-US" altLang="ja-JP" b="0" i="1" smtClean="0">
                        <a:latin typeface="Cambria Math" panose="02040503050406030204" pitchFamily="18" charset="0"/>
                      </a:rPr>
                      <m:t>𝑐𝑜𝑠𝑡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oMath>
                </a14:m>
                <a:r>
                  <a:rPr kumimoji="1" lang="ja-JP" altLang="en-US" dirty="0"/>
                  <a:t>　　</a:t>
                </a:r>
                <a:r>
                  <a:rPr kumimoji="1" lang="en-US" altLang="ja-JP" dirty="0"/>
                  <a:t>(</a:t>
                </a:r>
                <a14:m>
                  <m:oMath xmlns:m="http://schemas.openxmlformats.org/officeDocument/2006/math">
                    <m:r>
                      <a:rPr lang="ja-JP" altLang="en-US" i="1">
                        <a:latin typeface="Cambria Math" panose="02040503050406030204" pitchFamily="18" charset="0"/>
                      </a:rPr>
                      <m:t>𝛼</m:t>
                    </m:r>
                  </m:oMath>
                </a14:m>
                <a:r>
                  <a:rPr kumimoji="1" lang="en-US" altLang="ja-JP" dirty="0"/>
                  <a:t>:</a:t>
                </a:r>
                <a:r>
                  <a:rPr lang="en-US" altLang="ja-JP" dirty="0"/>
                  <a:t>learning rate)</a:t>
                </a:r>
              </a:p>
              <a:p>
                <a:pPr marL="36900" indent="0">
                  <a:buNone/>
                </a:pPr>
                <a:r>
                  <a:rPr kumimoji="1" lang="ja-JP" altLang="en-US" b="0" dirty="0"/>
                  <a:t>谷の左　</a:t>
                </a:r>
                <a14:m>
                  <m:oMath xmlns:m="http://schemas.openxmlformats.org/officeDocument/2006/math">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m:t>
                        </m:r>
                      </m:num>
                      <m:den>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𝑤</m:t>
                        </m:r>
                      </m:den>
                    </m:f>
                    <m:r>
                      <a:rPr kumimoji="1" lang="en-US" altLang="ja-JP" b="0" i="1" smtClean="0">
                        <a:latin typeface="Cambria Math" panose="02040503050406030204" pitchFamily="18" charset="0"/>
                      </a:rPr>
                      <m:t>𝑐𝑜𝑠𝑡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oMath>
                </a14:m>
                <a:r>
                  <a:rPr kumimoji="1" lang="en-US" altLang="ja-JP" dirty="0"/>
                  <a:t>&lt;0</a:t>
                </a:r>
                <a:r>
                  <a:rPr kumimoji="1" lang="ja-JP" altLang="en-US" dirty="0"/>
                  <a:t>　　　谷の右　</a:t>
                </a:r>
                <a:r>
                  <a:rPr lang="en-US" altLang="ja-JP" dirty="0"/>
                  <a:t> </a:t>
                </a:r>
                <a14:m>
                  <m:oMath xmlns:m="http://schemas.openxmlformats.org/officeDocument/2006/math">
                    <m:f>
                      <m:fPr>
                        <m:ctrlPr>
                          <a:rPr lang="en-US" altLang="ja-JP" i="1">
                            <a:latin typeface="Cambria Math" panose="02040503050406030204" pitchFamily="18" charset="0"/>
                          </a:rPr>
                        </m:ctrlPr>
                      </m:fPr>
                      <m:num>
                        <m:r>
                          <a:rPr lang="ja-JP" altLang="en-US" i="1">
                            <a:latin typeface="Cambria Math" panose="02040503050406030204" pitchFamily="18" charset="0"/>
                          </a:rPr>
                          <m:t>𝜕</m:t>
                        </m:r>
                      </m:num>
                      <m:den>
                        <m:r>
                          <a:rPr lang="ja-JP" altLang="en-US" i="1">
                            <a:latin typeface="Cambria Math" panose="02040503050406030204" pitchFamily="18" charset="0"/>
                          </a:rPr>
                          <m:t>𝜕</m:t>
                        </m:r>
                        <m:r>
                          <a:rPr lang="en-US" altLang="ja-JP" i="1">
                            <a:latin typeface="Cambria Math" panose="02040503050406030204" pitchFamily="18" charset="0"/>
                          </a:rPr>
                          <m:t>𝑤</m:t>
                        </m:r>
                      </m:den>
                    </m:f>
                    <m:r>
                      <a:rPr lang="en-US" altLang="ja-JP" i="1">
                        <a:latin typeface="Cambria Math" panose="02040503050406030204" pitchFamily="18" charset="0"/>
                      </a:rPr>
                      <m:t>𝑐𝑜𝑠𝑡</m:t>
                    </m:r>
                    <m:r>
                      <a:rPr lang="en-US"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m:t>
                    </m:r>
                  </m:oMath>
                </a14:m>
                <a:r>
                  <a:rPr lang="en-US" altLang="ja-JP" dirty="0"/>
                  <a:t>&gt;0</a:t>
                </a:r>
              </a:p>
              <a:p>
                <a:pPr marL="36900" indent="0">
                  <a:buNone/>
                </a:pPr>
                <a:r>
                  <a:rPr kumimoji="1" lang="ja-JP" altLang="en-US" dirty="0"/>
                  <a:t>→谷底へ近接</a:t>
                </a:r>
              </a:p>
            </p:txBody>
          </p:sp>
        </mc:Choice>
        <mc:Fallback xmlns="">
          <p:sp>
            <p:nvSpPr>
              <p:cNvPr id="3" name="コンテンツ プレースホルダー 2">
                <a:extLst>
                  <a:ext uri="{FF2B5EF4-FFF2-40B4-BE49-F238E27FC236}">
                    <a16:creationId xmlns:a16="http://schemas.microsoft.com/office/drawing/2014/main" id="{8CD9828D-4753-EA88-ABEB-379D55851FD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pic>
        <p:nvPicPr>
          <p:cNvPr id="1026" name="Picture 2">
            <a:extLst>
              <a:ext uri="{FF2B5EF4-FFF2-40B4-BE49-F238E27FC236}">
                <a16:creationId xmlns:a16="http://schemas.microsoft.com/office/drawing/2014/main" id="{3C6901AE-6B55-693B-3957-92A55C173F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21" t="2187" r="10629" b="17114"/>
          <a:stretch/>
        </p:blipFill>
        <p:spPr bwMode="auto">
          <a:xfrm>
            <a:off x="7795260" y="3842384"/>
            <a:ext cx="4023360" cy="263652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2893CD2-328E-2DB5-33A4-251337387FDC}"/>
              </a:ext>
            </a:extLst>
          </p:cNvPr>
          <p:cNvSpPr txBox="1"/>
          <p:nvPr/>
        </p:nvSpPr>
        <p:spPr>
          <a:xfrm>
            <a:off x="7795260" y="6478904"/>
            <a:ext cx="4062549" cy="246221"/>
          </a:xfrm>
          <a:prstGeom prst="rect">
            <a:avLst/>
          </a:prstGeom>
          <a:noFill/>
        </p:spPr>
        <p:txBody>
          <a:bodyPr wrap="square" rtlCol="0">
            <a:spAutoFit/>
          </a:bodyPr>
          <a:lstStyle/>
          <a:p>
            <a:r>
              <a:rPr kumimoji="1" lang="en-US" altLang="ja-JP" sz="1000" dirty="0"/>
              <a:t>Image: </a:t>
            </a:r>
            <a:r>
              <a:rPr kumimoji="1" lang="ko-KR" altLang="en-US" sz="1000" dirty="0"/>
              <a:t>딥 러닝을 이용한 자연어 처리 입문 </a:t>
            </a:r>
            <a:r>
              <a:rPr kumimoji="1" lang="en-US" altLang="ko-KR" sz="1000" dirty="0"/>
              <a:t>(</a:t>
            </a:r>
            <a:r>
              <a:rPr kumimoji="1" lang="ko-KR" altLang="en-US" sz="1000" dirty="0"/>
              <a:t>유원준</a:t>
            </a:r>
            <a:r>
              <a:rPr kumimoji="1" lang="en-US" altLang="ko-KR" sz="1000" dirty="0"/>
              <a:t>/</a:t>
            </a:r>
            <a:r>
              <a:rPr kumimoji="1" lang="ko-KR" altLang="en-US" sz="1000" dirty="0"/>
              <a:t>안상준 저</a:t>
            </a:r>
            <a:r>
              <a:rPr kumimoji="1" lang="en-US" altLang="ko-KR" sz="1000" dirty="0"/>
              <a:t>, 2022)</a:t>
            </a:r>
            <a:endParaRPr kumimoji="1" lang="ja-JP" altLang="en-US" sz="1000" dirty="0"/>
          </a:p>
        </p:txBody>
      </p:sp>
    </p:spTree>
    <p:extLst>
      <p:ext uri="{BB962C8B-B14F-4D97-AF65-F5344CB8AC3E}">
        <p14:creationId xmlns:p14="http://schemas.microsoft.com/office/powerpoint/2010/main" val="2363173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486FE8-489A-F1A8-EA43-3E6409707F38}"/>
              </a:ext>
            </a:extLst>
          </p:cNvPr>
          <p:cNvSpPr>
            <a:spLocks noGrp="1"/>
          </p:cNvSpPr>
          <p:nvPr>
            <p:ph type="title"/>
          </p:nvPr>
        </p:nvSpPr>
        <p:spPr/>
        <p:txBody>
          <a:bodyPr>
            <a:normAutofit/>
          </a:bodyPr>
          <a:lstStyle/>
          <a:p>
            <a:r>
              <a:rPr kumimoji="1" lang="en-US" altLang="ja-JP" dirty="0"/>
              <a:t>Automatic differentiation(</a:t>
            </a:r>
            <a:r>
              <a:rPr kumimoji="1" lang="ja-JP" altLang="en-US" dirty="0"/>
              <a:t>自動微分</a:t>
            </a:r>
            <a:r>
              <a:rPr kumimoji="1" lang="en-US" altLang="ja-JP" dirty="0"/>
              <a:t>)</a:t>
            </a:r>
            <a:endParaRPr kumimoji="1" lang="ja-JP" altLang="en-US" dirty="0"/>
          </a:p>
        </p:txBody>
      </p:sp>
      <p:pic>
        <p:nvPicPr>
          <p:cNvPr id="5" name="コンテンツ プレースホルダー 4">
            <a:extLst>
              <a:ext uri="{FF2B5EF4-FFF2-40B4-BE49-F238E27FC236}">
                <a16:creationId xmlns:a16="http://schemas.microsoft.com/office/drawing/2014/main" id="{7F350D7A-B908-A89D-21BE-161F35BE7249}"/>
              </a:ext>
            </a:extLst>
          </p:cNvPr>
          <p:cNvPicPr>
            <a:picLocks noGrp="1" noChangeAspect="1"/>
          </p:cNvPicPr>
          <p:nvPr>
            <p:ph idx="1"/>
          </p:nvPr>
        </p:nvPicPr>
        <p:blipFill rotWithShape="1">
          <a:blip r:embed="rId2"/>
          <a:srcRect l="10198" t="19982" r="13410" b="49461"/>
          <a:stretch/>
        </p:blipFill>
        <p:spPr>
          <a:xfrm>
            <a:off x="1779980" y="1866900"/>
            <a:ext cx="8621391" cy="3879632"/>
          </a:xfrm>
        </p:spPr>
      </p:pic>
    </p:spTree>
    <p:extLst>
      <p:ext uri="{BB962C8B-B14F-4D97-AF65-F5344CB8AC3E}">
        <p14:creationId xmlns:p14="http://schemas.microsoft.com/office/powerpoint/2010/main" val="311597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長方形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dirty="0">
              <a:ln>
                <a:noFill/>
              </a:ln>
              <a:solidFill>
                <a:prstClr val="white"/>
              </a:solidFill>
              <a:effectLst/>
              <a:uLnTx/>
              <a:uFillTx/>
              <a:latin typeface="Meiryo UI" panose="020B0604030504040204" pitchFamily="50" charset="-128"/>
              <a:ea typeface="Meiryo UI" panose="020B0604030504040204" pitchFamily="50" charset="-128"/>
            </a:endParaRPr>
          </a:p>
        </p:txBody>
      </p:sp>
      <p:pic>
        <p:nvPicPr>
          <p:cNvPr id="3" name="画像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画像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タイトル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fontScale="90000"/>
          </a:bodyPr>
          <a:lstStyle/>
          <a:p>
            <a:pPr algn="l"/>
            <a:r>
              <a:rPr lang="ja-JP" altLang="en-US" sz="4000" dirty="0">
                <a:latin typeface="Meiryo UI" panose="020B0604030504040204" pitchFamily="50" charset="-128"/>
                <a:ea typeface="Meiryo UI" panose="020B0604030504040204" pitchFamily="50" charset="-128"/>
              </a:rPr>
              <a:t>タイトル </a:t>
            </a:r>
            <a:r>
              <a:rPr lang="en-US" altLang="ja-JP" sz="4000" dirty="0">
                <a:latin typeface="Meiryo UI" panose="020B0604030504040204" pitchFamily="50" charset="-128"/>
                <a:ea typeface="Meiryo UI" panose="020B0604030504040204" pitchFamily="50" charset="-128"/>
              </a:rPr>
              <a:t>Lorem Ipsum	</a:t>
            </a:r>
          </a:p>
        </p:txBody>
      </p:sp>
      <p:sp>
        <p:nvSpPr>
          <p:cNvPr id="24" name="コンテンツ プレースホルダー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marL="36900" lvl="0" indent="0" rtl="0">
              <a:buNone/>
            </a:pPr>
            <a:r>
              <a:rPr lang="en-US" altLang="ja-JP" sz="2400" dirty="0">
                <a:latin typeface="Meiryo UI" panose="020B0604030504040204" pitchFamily="50" charset="-128"/>
                <a:ea typeface="Meiryo UI" panose="020B0604030504040204" pitchFamily="50" charset="-128"/>
              </a:rPr>
              <a:t>Dolor Sit </a:t>
            </a:r>
            <a:r>
              <a:rPr lang="en-US" altLang="ja-JP" sz="2400" dirty="0" err="1">
                <a:latin typeface="Meiryo UI" panose="020B0604030504040204" pitchFamily="50" charset="-128"/>
                <a:ea typeface="Meiryo UI" panose="020B0604030504040204" pitchFamily="50" charset="-128"/>
              </a:rPr>
              <a:t>Amet</a:t>
            </a:r>
            <a:endParaRPr lang="en-US" altLang="ja-JP" sz="2400" dirty="0">
              <a:latin typeface="Meiryo UI" panose="020B0604030504040204" pitchFamily="50" charset="-128"/>
              <a:ea typeface="Meiryo UI" panose="020B0604030504040204" pitchFamily="50" charset="-128"/>
            </a:endParaRPr>
          </a:p>
          <a:p>
            <a:pPr marL="36900" lvl="0" indent="0" rtl="0">
              <a:buNone/>
            </a:pPr>
            <a:r>
              <a:rPr lang="en-US" altLang="ja-JP" sz="2400" dirty="0" err="1">
                <a:latin typeface="Meiryo UI" panose="020B0604030504040204" pitchFamily="50" charset="-128"/>
                <a:ea typeface="Meiryo UI" panose="020B0604030504040204" pitchFamily="50" charset="-128"/>
              </a:rPr>
              <a:t>Consectetuer</a:t>
            </a:r>
            <a:r>
              <a:rPr lang="en-US" altLang="ja-JP" sz="2400" dirty="0">
                <a:latin typeface="Meiryo UI" panose="020B0604030504040204" pitchFamily="50" charset="-128"/>
                <a:ea typeface="Meiryo UI" panose="020B0604030504040204" pitchFamily="50" charset="-128"/>
              </a:rPr>
              <a:t> </a:t>
            </a:r>
            <a:r>
              <a:rPr lang="en-US" altLang="ja-JP" sz="2400" dirty="0" err="1">
                <a:latin typeface="Meiryo UI" panose="020B0604030504040204" pitchFamily="50" charset="-128"/>
                <a:ea typeface="Meiryo UI" panose="020B0604030504040204" pitchFamily="50" charset="-128"/>
              </a:rPr>
              <a:t>Elit</a:t>
            </a:r>
            <a:endParaRPr lang="en-US" altLang="ja-JP" sz="2400" dirty="0">
              <a:latin typeface="Meiryo UI" panose="020B0604030504040204" pitchFamily="50" charset="-128"/>
              <a:ea typeface="Meiryo UI" panose="020B0604030504040204" pitchFamily="50" charset="-128"/>
            </a:endParaRPr>
          </a:p>
          <a:p>
            <a:pPr marL="36900" lvl="0" indent="0" rtl="0">
              <a:buNone/>
            </a:pPr>
            <a:r>
              <a:rPr lang="en-US" altLang="ja-JP" sz="2400" dirty="0">
                <a:latin typeface="Meiryo UI" panose="020B0604030504040204" pitchFamily="50" charset="-128"/>
                <a:ea typeface="Meiryo UI" panose="020B0604030504040204" pitchFamily="50" charset="-128"/>
              </a:rPr>
              <a:t>Nunc </a:t>
            </a:r>
            <a:r>
              <a:rPr lang="en-US" altLang="ja-JP" sz="2400" dirty="0" err="1">
                <a:latin typeface="Meiryo UI" panose="020B0604030504040204" pitchFamily="50" charset="-128"/>
                <a:ea typeface="Meiryo UI" panose="020B0604030504040204" pitchFamily="50" charset="-128"/>
              </a:rPr>
              <a:t>Viverra</a:t>
            </a:r>
            <a:endParaRPr lang="en-US" altLang="ja-JP" sz="2400" dirty="0">
              <a:latin typeface="Meiryo UI" panose="020B0604030504040204" pitchFamily="50" charset="-128"/>
              <a:ea typeface="Meiryo UI" panose="020B0604030504040204" pitchFamily="50" charset="-128"/>
            </a:endParaRPr>
          </a:p>
          <a:p>
            <a:pPr marL="36900" lvl="0" indent="0" rtl="0">
              <a:buNone/>
            </a:pPr>
            <a:r>
              <a:rPr lang="en-US" altLang="ja-JP" sz="2400" dirty="0" err="1">
                <a:latin typeface="Meiryo UI" panose="020B0604030504040204" pitchFamily="50" charset="-128"/>
                <a:ea typeface="Meiryo UI" panose="020B0604030504040204" pitchFamily="50" charset="-128"/>
              </a:rPr>
              <a:t>Pellentesque</a:t>
            </a:r>
            <a:r>
              <a:rPr lang="en-US" altLang="ja-JP" sz="2400" dirty="0">
                <a:latin typeface="Meiryo UI" panose="020B0604030504040204" pitchFamily="50" charset="-128"/>
                <a:ea typeface="Meiryo UI" panose="020B0604030504040204" pitchFamily="50" charset="-128"/>
              </a:rPr>
              <a:t> Habitant</a:t>
            </a:r>
          </a:p>
          <a:p>
            <a:pPr marL="36900" lvl="0" indent="0" rtl="0">
              <a:buNone/>
            </a:pPr>
            <a:r>
              <a:rPr lang="en-US" altLang="ja-JP" sz="2400" dirty="0">
                <a:latin typeface="Meiryo UI" panose="020B0604030504040204" pitchFamily="50" charset="-128"/>
                <a:ea typeface="Meiryo UI" panose="020B0604030504040204" pitchFamily="50" charset="-128"/>
              </a:rPr>
              <a:t>Lorem Ipsum</a:t>
            </a:r>
          </a:p>
          <a:p>
            <a:pPr rtl="0"/>
            <a:endParaRPr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C3DC4C-565B-F2F8-B642-E3C8FF236BD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A3DA89E-D867-B5E0-E57A-DDFF6CF77061}"/>
              </a:ext>
            </a:extLst>
          </p:cNvPr>
          <p:cNvSpPr>
            <a:spLocks noGrp="1"/>
          </p:cNvSpPr>
          <p:nvPr>
            <p:ph idx="1"/>
          </p:nvPr>
        </p:nvSpPr>
        <p:spPr/>
        <p:txBody>
          <a:bodyPr/>
          <a:lstStyle/>
          <a:p>
            <a:endParaRPr kumimoji="1" lang="ja-JP" altLang="en-US"/>
          </a:p>
        </p:txBody>
      </p:sp>
      <p:pic>
        <p:nvPicPr>
          <p:cNvPr id="5" name="図 4">
            <a:extLst>
              <a:ext uri="{FF2B5EF4-FFF2-40B4-BE49-F238E27FC236}">
                <a16:creationId xmlns:a16="http://schemas.microsoft.com/office/drawing/2014/main" id="{3A5D276B-8C34-131F-BE95-E3F036FD30E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2864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9D332-04EC-4217-360E-D33B3AB576C0}"/>
              </a:ext>
            </a:extLst>
          </p:cNvPr>
          <p:cNvSpPr>
            <a:spLocks noGrp="1"/>
          </p:cNvSpPr>
          <p:nvPr>
            <p:ph type="title"/>
          </p:nvPr>
        </p:nvSpPr>
        <p:spPr/>
        <p:txBody>
          <a:bodyPr/>
          <a:lstStyle/>
          <a:p>
            <a:r>
              <a:rPr kumimoji="1" lang="en-US" altLang="ja-JP" dirty="0"/>
              <a:t>Document-Term Matrix (DTM)</a:t>
            </a:r>
            <a:endParaRPr kumimoji="1" lang="ja-JP" altLang="en-US" dirty="0"/>
          </a:p>
        </p:txBody>
      </p:sp>
      <p:sp>
        <p:nvSpPr>
          <p:cNvPr id="3" name="コンテンツ プレースホルダー 2">
            <a:extLst>
              <a:ext uri="{FF2B5EF4-FFF2-40B4-BE49-F238E27FC236}">
                <a16:creationId xmlns:a16="http://schemas.microsoft.com/office/drawing/2014/main" id="{0481AD73-BC7F-E241-6CAE-D42FFCA7C169}"/>
              </a:ext>
            </a:extLst>
          </p:cNvPr>
          <p:cNvSpPr>
            <a:spLocks noGrp="1"/>
          </p:cNvSpPr>
          <p:nvPr>
            <p:ph idx="1"/>
          </p:nvPr>
        </p:nvSpPr>
        <p:spPr>
          <a:xfrm>
            <a:off x="913795" y="2076450"/>
            <a:ext cx="10353762" cy="4341283"/>
          </a:xfrm>
        </p:spPr>
        <p:txBody>
          <a:bodyPr/>
          <a:lstStyle/>
          <a:p>
            <a:r>
              <a:rPr kumimoji="1" lang="ja-JP" altLang="en-US" dirty="0"/>
              <a:t>異なる文書の</a:t>
            </a:r>
            <a:r>
              <a:rPr kumimoji="1" lang="en-US" altLang="ja-JP" dirty="0" err="1"/>
              <a:t>BoW</a:t>
            </a:r>
            <a:r>
              <a:rPr kumimoji="1" lang="ja-JP" altLang="en-US" dirty="0"/>
              <a:t>を結合した表現方法。</a:t>
            </a:r>
            <a:endParaRPr kumimoji="1" lang="en-US" altLang="ja-JP" dirty="0"/>
          </a:p>
          <a:p>
            <a:r>
              <a:rPr lang="ja-JP" altLang="en-US" dirty="0"/>
              <a:t>多数の文書から登場した各単語の頻度を行列として表現したもの。</a:t>
            </a:r>
            <a:endParaRPr lang="en-US" altLang="ja-JP" dirty="0"/>
          </a:p>
          <a:p>
            <a:r>
              <a:rPr lang="ja-JP" altLang="en-US" dirty="0"/>
              <a:t>各文書を数値化し、比較できる。</a:t>
            </a:r>
            <a:endParaRPr lang="en-US" altLang="ja-JP" dirty="0"/>
          </a:p>
          <a:p>
            <a:endParaRPr lang="en-US" altLang="ja-JP" dirty="0"/>
          </a:p>
          <a:p>
            <a:r>
              <a:rPr lang="ja-JP" altLang="en-US" dirty="0"/>
              <a:t>限界</a:t>
            </a:r>
            <a:endParaRPr lang="en-US" altLang="ja-JP" dirty="0"/>
          </a:p>
          <a:p>
            <a:pPr marL="36900" indent="0">
              <a:buNone/>
            </a:pPr>
            <a:r>
              <a:rPr lang="en-US" altLang="ja-JP" dirty="0"/>
              <a:t>Sparse representation (sparse vector, sparse matrix: </a:t>
            </a:r>
            <a:r>
              <a:rPr lang="ja-JP" altLang="en-US" dirty="0"/>
              <a:t>大体の値が</a:t>
            </a:r>
            <a:r>
              <a:rPr lang="en-US" altLang="ja-JP" dirty="0"/>
              <a:t>0)</a:t>
            </a:r>
          </a:p>
          <a:p>
            <a:pPr marL="36900" indent="0">
              <a:buNone/>
            </a:pPr>
            <a:r>
              <a:rPr lang="ja-JP" altLang="en-US" dirty="0"/>
              <a:t>→</a:t>
            </a:r>
            <a:r>
              <a:rPr lang="ko-KR" altLang="en-US" dirty="0"/>
              <a:t> </a:t>
            </a:r>
            <a:r>
              <a:rPr lang="en-US" altLang="ko-KR" dirty="0"/>
              <a:t>One-Hot Vector</a:t>
            </a:r>
            <a:r>
              <a:rPr lang="ja-JP" altLang="en-US" dirty="0"/>
              <a:t>の問題を抱えている。</a:t>
            </a:r>
            <a:endParaRPr lang="en-US" altLang="ja-JP" dirty="0"/>
          </a:p>
          <a:p>
            <a:pPr marL="36900" indent="0">
              <a:buNone/>
            </a:pPr>
            <a:r>
              <a:rPr lang="ja-JP" altLang="en-US" dirty="0"/>
              <a:t>単純に頻度数に基づいた接近の仕方。</a:t>
            </a:r>
            <a:r>
              <a:rPr lang="en-US" altLang="ja-JP" dirty="0"/>
              <a:t>(Stop word)</a:t>
            </a:r>
          </a:p>
        </p:txBody>
      </p:sp>
    </p:spTree>
    <p:extLst>
      <p:ext uri="{BB962C8B-B14F-4D97-AF65-F5344CB8AC3E}">
        <p14:creationId xmlns:p14="http://schemas.microsoft.com/office/powerpoint/2010/main" val="19129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1CE08BD-D942-A1CB-D05F-D695DDCA5309}"/>
              </a:ext>
            </a:extLst>
          </p:cNvPr>
          <p:cNvSpPr>
            <a:spLocks noGrp="1"/>
          </p:cNvSpPr>
          <p:nvPr>
            <p:ph idx="1"/>
          </p:nvPr>
        </p:nvSpPr>
        <p:spPr>
          <a:xfrm>
            <a:off x="919119" y="2025651"/>
            <a:ext cx="10353762" cy="4222750"/>
          </a:xfrm>
        </p:spPr>
        <p:txBody>
          <a:bodyPr>
            <a:normAutofit/>
          </a:bodyPr>
          <a:lstStyle/>
          <a:p>
            <a:r>
              <a:rPr kumimoji="1" lang="en-US" altLang="ja-JP" dirty="0"/>
              <a:t>DTM</a:t>
            </a:r>
            <a:r>
              <a:rPr kumimoji="1" lang="ja-JP" altLang="en-US" dirty="0"/>
              <a:t>の中の単語に対する重要度を計算することができる。</a:t>
            </a:r>
            <a:endParaRPr kumimoji="1" lang="en-US" altLang="ja-JP" dirty="0"/>
          </a:p>
          <a:p>
            <a:r>
              <a:rPr kumimoji="1" lang="ja-JP" altLang="en-US" dirty="0"/>
              <a:t>主に文書の類似度を計ったり、検索システムから検索結果の重要度を決める作業などに使われる。</a:t>
            </a:r>
            <a:endParaRPr kumimoji="1" lang="en-US" altLang="ja-JP" dirty="0"/>
          </a:p>
          <a:p>
            <a:r>
              <a:rPr kumimoji="1" lang="en-US" altLang="ja-JP" dirty="0"/>
              <a:t>TF-IDF = TF*IDF</a:t>
            </a:r>
          </a:p>
          <a:p>
            <a:r>
              <a:rPr lang="en-US" altLang="ja-JP" dirty="0" err="1"/>
              <a:t>t</a:t>
            </a:r>
            <a:r>
              <a:rPr kumimoji="1" lang="en-US" altLang="ja-JP" dirty="0" err="1"/>
              <a:t>f</a:t>
            </a:r>
            <a:r>
              <a:rPr kumimoji="1" lang="en-US" altLang="ja-JP" dirty="0"/>
              <a:t>(</a:t>
            </a:r>
            <a:r>
              <a:rPr kumimoji="1" lang="en-US" altLang="ja-JP" dirty="0" err="1"/>
              <a:t>d,t</a:t>
            </a:r>
            <a:r>
              <a:rPr lang="en-US" altLang="ja-JP" dirty="0"/>
              <a:t>) = </a:t>
            </a:r>
            <a:r>
              <a:rPr lang="ja-JP" altLang="en-US" dirty="0"/>
              <a:t>ある文書ｄからある単語ｔの登場回数。</a:t>
            </a:r>
            <a:endParaRPr lang="en-US" altLang="ja-JP" dirty="0"/>
          </a:p>
          <a:p>
            <a:r>
              <a:rPr lang="en-US" altLang="ja-JP" dirty="0" err="1"/>
              <a:t>d</a:t>
            </a:r>
            <a:r>
              <a:rPr kumimoji="1" lang="en-US" altLang="ja-JP" dirty="0" err="1"/>
              <a:t>f</a:t>
            </a:r>
            <a:r>
              <a:rPr kumimoji="1" lang="en-US" altLang="ja-JP" dirty="0"/>
              <a:t>(t) = </a:t>
            </a:r>
            <a:r>
              <a:rPr kumimoji="1" lang="ja-JP" altLang="en-US" dirty="0"/>
              <a:t>ある単語</a:t>
            </a:r>
            <a:r>
              <a:rPr lang="ja-JP" altLang="en-US" dirty="0"/>
              <a:t>ｔが登場した文書の数。</a:t>
            </a:r>
            <a:endParaRPr lang="en-US" altLang="ja-JP" dirty="0"/>
          </a:p>
          <a:p>
            <a:r>
              <a:rPr kumimoji="1" lang="en-US" altLang="ja-JP" dirty="0" err="1"/>
              <a:t>Idf</a:t>
            </a:r>
            <a:r>
              <a:rPr kumimoji="1" lang="en-US" altLang="ja-JP" dirty="0"/>
              <a:t>(</a:t>
            </a:r>
            <a:r>
              <a:rPr kumimoji="1" lang="en-US" altLang="ja-JP" dirty="0" err="1"/>
              <a:t>d,t</a:t>
            </a:r>
            <a:r>
              <a:rPr kumimoji="1" lang="en-US" altLang="ja-JP" dirty="0"/>
              <a:t>) = </a:t>
            </a:r>
            <a:r>
              <a:rPr kumimoji="1" lang="en-US" altLang="ja-JP" dirty="0" err="1"/>
              <a:t>df</a:t>
            </a:r>
            <a:r>
              <a:rPr kumimoji="1" lang="en-US" altLang="ja-JP" dirty="0"/>
              <a:t>(t)</a:t>
            </a:r>
            <a:r>
              <a:rPr kumimoji="1" lang="ja-JP" altLang="en-US" dirty="0"/>
              <a:t>に反比例する数。</a:t>
            </a:r>
            <a:endParaRPr kumimoji="1" lang="en-US" altLang="ja-JP" dirty="0"/>
          </a:p>
        </p:txBody>
      </p:sp>
      <p:sp>
        <p:nvSpPr>
          <p:cNvPr id="9" name="タイトル 1">
            <a:extLst>
              <a:ext uri="{FF2B5EF4-FFF2-40B4-BE49-F238E27FC236}">
                <a16:creationId xmlns:a16="http://schemas.microsoft.com/office/drawing/2014/main" id="{67C26065-AEE7-BD17-EC39-BEC8E0EAA195}"/>
              </a:ext>
            </a:extLst>
          </p:cNvPr>
          <p:cNvSpPr>
            <a:spLocks noGrp="1"/>
          </p:cNvSpPr>
          <p:nvPr>
            <p:ph type="title"/>
          </p:nvPr>
        </p:nvSpPr>
        <p:spPr>
          <a:xfrm>
            <a:off x="914400" y="609600"/>
            <a:ext cx="10353675" cy="1257300"/>
          </a:xfrm>
        </p:spPr>
        <p:txBody>
          <a:bodyPr>
            <a:normAutofit fontScale="90000"/>
          </a:bodyPr>
          <a:lstStyle/>
          <a:p>
            <a:r>
              <a:rPr kumimoji="1" lang="en-US" altLang="ja-JP" dirty="0"/>
              <a:t>TF-IDF(Term Frequency-Inverse Document Frequency)</a:t>
            </a:r>
            <a:endParaRPr kumimoji="1" lang="ja-JP" altLang="en-US" dirty="0"/>
          </a:p>
        </p:txBody>
      </p:sp>
    </p:spTree>
    <p:extLst>
      <p:ext uri="{BB962C8B-B14F-4D97-AF65-F5344CB8AC3E}">
        <p14:creationId xmlns:p14="http://schemas.microsoft.com/office/powerpoint/2010/main" val="149168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2A10D6-AC58-0141-2D54-91592E4C58F5}"/>
              </a:ext>
            </a:extLst>
          </p:cNvPr>
          <p:cNvSpPr>
            <a:spLocks noGrp="1"/>
          </p:cNvSpPr>
          <p:nvPr>
            <p:ph type="title"/>
          </p:nvPr>
        </p:nvSpPr>
        <p:spPr/>
        <p:txBody>
          <a:bodyPr>
            <a:normAutofit fontScale="90000"/>
          </a:bodyPr>
          <a:lstStyle/>
          <a:p>
            <a:r>
              <a:rPr kumimoji="1" lang="en-US" altLang="ja-JP" dirty="0"/>
              <a:t>TF-IDF(Term Frequency-Inverse Document Frequency)</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BEF8BDF-E602-AFC1-6CEB-2F348A2F7B80}"/>
                  </a:ext>
                </a:extLst>
              </p:cNvPr>
              <p:cNvSpPr>
                <a:spLocks noGrp="1"/>
              </p:cNvSpPr>
              <p:nvPr>
                <p:ph idx="1"/>
              </p:nvPr>
            </p:nvSpPr>
            <p:spPr>
              <a:xfrm>
                <a:off x="913795" y="2076449"/>
                <a:ext cx="10353762" cy="4290483"/>
              </a:xfrm>
            </p:spPr>
            <p:txBody>
              <a:bodyPr>
                <a:normAutofit fontScale="92500" lnSpcReduction="10000"/>
              </a:bodyPr>
              <a:lstStyle/>
              <a:p>
                <a:pPr marL="36900" indent="0">
                  <a:buNone/>
                </a:pPr>
                <a:r>
                  <a:rPr kumimoji="1" lang="en-US" altLang="ja-JP" dirty="0"/>
                  <a:t>IDF(</a:t>
                </a:r>
                <a:r>
                  <a:rPr kumimoji="1" lang="en-US" altLang="ja-JP" dirty="0" err="1"/>
                  <a:t>d,t</a:t>
                </a:r>
                <a:r>
                  <a:rPr kumimoji="1" lang="en-US" altLang="ja-JP" dirty="0"/>
                  <a:t>) </a:t>
                </a:r>
                <a:r>
                  <a:rPr lang="en-US" altLang="ja-JP" dirty="0"/>
                  <a:t>= </a:t>
                </a:r>
                <a14:m>
                  <m:oMath xmlns:m="http://schemas.openxmlformats.org/officeDocument/2006/math">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d>
                          <m:dPr>
                            <m:ctrlPr>
                              <a:rPr lang="en-US" altLang="ja-JP" b="0" i="1" smtClean="0">
                                <a:latin typeface="Cambria Math" panose="02040503050406030204" pitchFamily="18" charset="0"/>
                              </a:rPr>
                            </m:ctrlPr>
                          </m:dPr>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𝑛</m:t>
                                </m:r>
                              </m:num>
                              <m:den>
                                <m:r>
                                  <a:rPr lang="en-US" altLang="ja-JP" b="0" i="1" smtClean="0">
                                    <a:latin typeface="Cambria Math" panose="02040503050406030204" pitchFamily="18" charset="0"/>
                                  </a:rPr>
                                  <m:t>1+</m:t>
                                </m:r>
                                <m:r>
                                  <a:rPr lang="en-US" altLang="ja-JP" b="0" i="1" smtClean="0">
                                    <a:latin typeface="Cambria Math" panose="02040503050406030204" pitchFamily="18" charset="0"/>
                                  </a:rPr>
                                  <m:t>𝑑𝑓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𝑡</m:t>
                                    </m:r>
                                  </m:e>
                                </m:d>
                              </m:den>
                            </m:f>
                          </m:e>
                        </m:d>
                      </m:e>
                    </m:func>
                  </m:oMath>
                </a14:m>
                <a:r>
                  <a:rPr kumimoji="1" lang="ja-JP" altLang="en-US" dirty="0"/>
                  <a:t> </a:t>
                </a:r>
                <a:r>
                  <a:rPr lang="ja-JP" altLang="en-US" dirty="0"/>
                  <a:t>逆数を取りたいが、文書の数ｎが大きくなるほど</a:t>
                </a:r>
                <a:r>
                  <a:rPr lang="en-US" altLang="ja-JP" dirty="0"/>
                  <a:t>IDF</a:t>
                </a:r>
                <a:r>
                  <a:rPr lang="ja-JP" altLang="en-US" dirty="0"/>
                  <a:t>の値が多きくなりすぎるのでこのような数式を使う。</a:t>
                </a:r>
                <a:endParaRPr lang="en-US" altLang="ja-JP" dirty="0"/>
              </a:p>
              <a:p>
                <a:pPr marL="36900" indent="0">
                  <a:buNone/>
                </a:pPr>
                <a:r>
                  <a:rPr kumimoji="1" lang="en-US" altLang="ja-JP" dirty="0" err="1"/>
                  <a:t>Stopword</a:t>
                </a:r>
                <a:r>
                  <a:rPr lang="ja-JP" altLang="en-US" dirty="0"/>
                  <a:t>などのよく使われる単語の出現頻度は通常の単語に比べて圧倒的に高い。</a:t>
                </a:r>
                <a:endParaRPr lang="en-US" altLang="ja-JP" dirty="0"/>
              </a:p>
              <a:p>
                <a:pPr marL="36900" indent="0">
                  <a:buNone/>
                </a:pPr>
                <a:r>
                  <a:rPr lang="en-US" altLang="ja-JP" dirty="0"/>
                  <a:t>l</a:t>
                </a:r>
                <a:r>
                  <a:rPr kumimoji="1" lang="en-US" altLang="ja-JP" dirty="0"/>
                  <a:t>og</a:t>
                </a:r>
                <a:r>
                  <a:rPr kumimoji="1" lang="ja-JP" altLang="en-US" dirty="0"/>
                  <a:t>を使うことによって、よく使われない単語とよく使われる単語の間の格差を減らす。</a:t>
                </a:r>
                <a:endParaRPr kumimoji="1" lang="en-US" altLang="ja-JP" dirty="0"/>
              </a:p>
              <a:p>
                <a:pPr marL="36900" indent="0">
                  <a:buNone/>
                </a:pPr>
                <a:r>
                  <a:rPr kumimoji="1" lang="ja-JP" altLang="en-US" dirty="0"/>
                  <a:t>分母の</a:t>
                </a:r>
                <a:r>
                  <a:rPr kumimoji="1" lang="en-US" altLang="ja-JP" dirty="0"/>
                  <a:t>+1</a:t>
                </a:r>
                <a:r>
                  <a:rPr kumimoji="1" lang="ja-JP" altLang="en-US" dirty="0"/>
                  <a:t>は、ある単語が全体の文書から登場しないときに分母が</a:t>
                </a:r>
                <a:r>
                  <a:rPr kumimoji="1" lang="en-US" altLang="ja-JP" dirty="0"/>
                  <a:t>0</a:t>
                </a:r>
                <a:r>
                  <a:rPr kumimoji="1" lang="ja-JP" altLang="en-US" dirty="0"/>
                  <a:t>になる状況を防ぐため。</a:t>
                </a:r>
              </a:p>
              <a:p>
                <a:endParaRPr lang="en-US" altLang="ja-JP" dirty="0"/>
              </a:p>
              <a:p>
                <a:r>
                  <a:rPr lang="ja-JP" altLang="en-US" dirty="0"/>
                  <a:t>全ての文書でよく登場する単語は重要度が低いと判断し、ある文書でしかよく登場しない単語は重要度が高いと判断する。</a:t>
                </a:r>
                <a:endParaRPr lang="en-US" altLang="ja-JP" dirty="0"/>
              </a:p>
              <a:p>
                <a:r>
                  <a:rPr kumimoji="1" lang="en-US" altLang="ja-JP" dirty="0"/>
                  <a:t>Log</a:t>
                </a:r>
                <a:r>
                  <a:rPr kumimoji="1" lang="ja-JP" altLang="en-US" dirty="0"/>
                  <a:t>の下は自由に決めてよい。</a:t>
                </a:r>
                <a:r>
                  <a:rPr kumimoji="1" lang="en-US" altLang="ja-JP" dirty="0"/>
                  <a:t>(</a:t>
                </a:r>
                <a:r>
                  <a:rPr kumimoji="1" lang="ja-JP" altLang="en-US" dirty="0"/>
                  <a:t>普通は</a:t>
                </a:r>
                <a:r>
                  <a:rPr kumimoji="1" lang="ko-KR" altLang="en-US" dirty="0"/>
                  <a:t>自然</a:t>
                </a:r>
                <a:r>
                  <a:rPr kumimoji="1" lang="en-US" altLang="ko-KR" dirty="0"/>
                  <a:t>log)</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2BEF8BDF-E602-AFC1-6CEB-2F348A2F7B80}"/>
                  </a:ext>
                </a:extLst>
              </p:cNvPr>
              <p:cNvSpPr>
                <a:spLocks noGrp="1" noRot="1" noChangeAspect="1" noMove="1" noResize="1" noEditPoints="1" noAdjustHandles="1" noChangeArrowheads="1" noChangeShapeType="1" noTextEdit="1"/>
              </p:cNvSpPr>
              <p:nvPr>
                <p:ph idx="1"/>
              </p:nvPr>
            </p:nvSpPr>
            <p:spPr>
              <a:xfrm>
                <a:off x="913795" y="2076449"/>
                <a:ext cx="10353762" cy="4290483"/>
              </a:xfr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8901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01869F6-7769-3F5E-3BD5-2D1B4915C950}"/>
              </a:ext>
            </a:extLst>
          </p:cNvPr>
          <p:cNvPicPr>
            <a:picLocks noChangeAspect="1"/>
          </p:cNvPicPr>
          <p:nvPr/>
        </p:nvPicPr>
        <p:blipFill rotWithShape="1">
          <a:blip r:embed="rId2"/>
          <a:srcRect l="10001" t="19820" r="12567" b="32252"/>
          <a:stretch/>
        </p:blipFill>
        <p:spPr>
          <a:xfrm>
            <a:off x="614856" y="508543"/>
            <a:ext cx="4720281" cy="3286899"/>
          </a:xfrm>
          <a:prstGeom prst="rect">
            <a:avLst/>
          </a:prstGeom>
        </p:spPr>
      </p:pic>
      <p:pic>
        <p:nvPicPr>
          <p:cNvPr id="7" name="図 6">
            <a:extLst>
              <a:ext uri="{FF2B5EF4-FFF2-40B4-BE49-F238E27FC236}">
                <a16:creationId xmlns:a16="http://schemas.microsoft.com/office/drawing/2014/main" id="{40A51D05-D5B8-E54D-6556-289B0EC88820}"/>
              </a:ext>
            </a:extLst>
          </p:cNvPr>
          <p:cNvPicPr>
            <a:picLocks noChangeAspect="1"/>
          </p:cNvPicPr>
          <p:nvPr/>
        </p:nvPicPr>
        <p:blipFill rotWithShape="1">
          <a:blip r:embed="rId3"/>
          <a:srcRect l="10517" t="18851" r="12050" b="44656"/>
          <a:stretch/>
        </p:blipFill>
        <p:spPr>
          <a:xfrm>
            <a:off x="614856" y="3846787"/>
            <a:ext cx="4720282" cy="2502670"/>
          </a:xfrm>
          <a:prstGeom prst="rect">
            <a:avLst/>
          </a:prstGeom>
        </p:spPr>
      </p:pic>
      <p:pic>
        <p:nvPicPr>
          <p:cNvPr id="9" name="図 8">
            <a:extLst>
              <a:ext uri="{FF2B5EF4-FFF2-40B4-BE49-F238E27FC236}">
                <a16:creationId xmlns:a16="http://schemas.microsoft.com/office/drawing/2014/main" id="{AADE032E-56CB-215C-08BE-A3C4DBBCDB68}"/>
              </a:ext>
            </a:extLst>
          </p:cNvPr>
          <p:cNvPicPr>
            <a:picLocks noChangeAspect="1"/>
          </p:cNvPicPr>
          <p:nvPr/>
        </p:nvPicPr>
        <p:blipFill rotWithShape="1">
          <a:blip r:embed="rId4"/>
          <a:srcRect l="10776" t="18391" r="11791" b="2528"/>
          <a:stretch/>
        </p:blipFill>
        <p:spPr>
          <a:xfrm>
            <a:off x="6856864" y="717330"/>
            <a:ext cx="4720282" cy="5423339"/>
          </a:xfrm>
          <a:prstGeom prst="rect">
            <a:avLst/>
          </a:prstGeom>
        </p:spPr>
      </p:pic>
    </p:spTree>
    <p:extLst>
      <p:ext uri="{BB962C8B-B14F-4D97-AF65-F5344CB8AC3E}">
        <p14:creationId xmlns:p14="http://schemas.microsoft.com/office/powerpoint/2010/main" val="312169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43B8300-F89B-6CA1-7BF4-B6A749F6AA0E}"/>
              </a:ext>
            </a:extLst>
          </p:cNvPr>
          <p:cNvPicPr>
            <a:picLocks noChangeAspect="1"/>
          </p:cNvPicPr>
          <p:nvPr/>
        </p:nvPicPr>
        <p:blipFill rotWithShape="1">
          <a:blip r:embed="rId2"/>
          <a:srcRect l="10259" t="21840" r="16293" b="9884"/>
          <a:stretch/>
        </p:blipFill>
        <p:spPr>
          <a:xfrm>
            <a:off x="951186" y="1087818"/>
            <a:ext cx="4477406" cy="4682359"/>
          </a:xfrm>
          <a:prstGeom prst="rect">
            <a:avLst/>
          </a:prstGeom>
        </p:spPr>
      </p:pic>
      <p:pic>
        <p:nvPicPr>
          <p:cNvPr id="7" name="図 6">
            <a:extLst>
              <a:ext uri="{FF2B5EF4-FFF2-40B4-BE49-F238E27FC236}">
                <a16:creationId xmlns:a16="http://schemas.microsoft.com/office/drawing/2014/main" id="{94BDED22-DAC7-FBD3-A92C-B9801CD27232}"/>
              </a:ext>
            </a:extLst>
          </p:cNvPr>
          <p:cNvPicPr>
            <a:picLocks noChangeAspect="1"/>
          </p:cNvPicPr>
          <p:nvPr/>
        </p:nvPicPr>
        <p:blipFill rotWithShape="1">
          <a:blip r:embed="rId3"/>
          <a:srcRect l="10776" t="45057" r="15775" b="15863"/>
          <a:stretch/>
        </p:blipFill>
        <p:spPr>
          <a:xfrm>
            <a:off x="6763409" y="2088929"/>
            <a:ext cx="4477406" cy="2680139"/>
          </a:xfrm>
          <a:prstGeom prst="rect">
            <a:avLst/>
          </a:prstGeom>
        </p:spPr>
      </p:pic>
    </p:spTree>
    <p:extLst>
      <p:ext uri="{BB962C8B-B14F-4D97-AF65-F5344CB8AC3E}">
        <p14:creationId xmlns:p14="http://schemas.microsoft.com/office/powerpoint/2010/main" val="346833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01B9B5-EAC3-17E4-C95C-046BF6DD9A8A}"/>
              </a:ext>
            </a:extLst>
          </p:cNvPr>
          <p:cNvSpPr>
            <a:spLocks noGrp="1"/>
          </p:cNvSpPr>
          <p:nvPr>
            <p:ph type="title"/>
          </p:nvPr>
        </p:nvSpPr>
        <p:spPr/>
        <p:txBody>
          <a:bodyPr/>
          <a:lstStyle/>
          <a:p>
            <a:r>
              <a:rPr kumimoji="1" lang="en-US" altLang="ja-JP" dirty="0"/>
              <a:t>Vector Similarity</a:t>
            </a:r>
            <a:endParaRPr kumimoji="1" lang="ja-JP" altLang="en-US" dirty="0"/>
          </a:p>
        </p:txBody>
      </p:sp>
      <p:sp>
        <p:nvSpPr>
          <p:cNvPr id="3" name="コンテンツ プレースホルダー 2">
            <a:extLst>
              <a:ext uri="{FF2B5EF4-FFF2-40B4-BE49-F238E27FC236}">
                <a16:creationId xmlns:a16="http://schemas.microsoft.com/office/drawing/2014/main" id="{51AC936A-77CD-C6E5-41A1-9765184AFC90}"/>
              </a:ext>
            </a:extLst>
          </p:cNvPr>
          <p:cNvSpPr>
            <a:spLocks noGrp="1"/>
          </p:cNvSpPr>
          <p:nvPr>
            <p:ph idx="1"/>
          </p:nvPr>
        </p:nvSpPr>
        <p:spPr/>
        <p:txBody>
          <a:bodyPr/>
          <a:lstStyle/>
          <a:p>
            <a:r>
              <a:rPr kumimoji="1" lang="en-US" altLang="ja-JP" dirty="0"/>
              <a:t>Cosine similarity</a:t>
            </a:r>
          </a:p>
          <a:p>
            <a:r>
              <a:rPr lang="en-US" altLang="ja-JP" dirty="0"/>
              <a:t>Euclidean distance</a:t>
            </a:r>
          </a:p>
          <a:p>
            <a:r>
              <a:rPr kumimoji="1" lang="en-US" altLang="ja-JP" dirty="0"/>
              <a:t>Jaccard similarity</a:t>
            </a:r>
            <a:endParaRPr kumimoji="1" lang="ja-JP" altLang="en-US" dirty="0"/>
          </a:p>
        </p:txBody>
      </p:sp>
    </p:spTree>
    <p:extLst>
      <p:ext uri="{BB962C8B-B14F-4D97-AF65-F5344CB8AC3E}">
        <p14:creationId xmlns:p14="http://schemas.microsoft.com/office/powerpoint/2010/main" val="1124585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6_TF55705232.potx" id="{9C76CAAA-146E-4EF3-BE74-EC30526F7B33}" vid="{5EC517AD-818B-49F8-A10D-9AEE91E0B4F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{B9E0136D-F8B1-450D-ADD1-9189E0B2B3BB}tf55705232_win32</Template>
  <TotalTime>12949</TotalTime>
  <Words>568</Words>
  <Application>Microsoft Office PowerPoint</Application>
  <PresentationFormat>ワイド画面</PresentationFormat>
  <Paragraphs>60</Paragraphs>
  <Slides>17</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Meiryo UI</vt:lpstr>
      <vt:lpstr>Cambria Math</vt:lpstr>
      <vt:lpstr>Goudy Old Style</vt:lpstr>
      <vt:lpstr>Wingdings 2</vt:lpstr>
      <vt:lpstr>SlateVTI</vt:lpstr>
      <vt:lpstr>テーマ模索 進行報告</vt:lpstr>
      <vt:lpstr>タイトル Lorem Ipsum </vt:lpstr>
      <vt:lpstr>PowerPoint プレゼンテーション</vt:lpstr>
      <vt:lpstr>Document-Term Matrix (DTM)</vt:lpstr>
      <vt:lpstr>TF-IDF(Term Frequency-Inverse Document Frequency)</vt:lpstr>
      <vt:lpstr>TF-IDF(Term Frequency-Inverse Document Frequency)</vt:lpstr>
      <vt:lpstr>PowerPoint プレゼンテーション</vt:lpstr>
      <vt:lpstr>PowerPoint プレゼンテーション</vt:lpstr>
      <vt:lpstr>Vector Similarity</vt:lpstr>
      <vt:lpstr>Cosine similarity</vt:lpstr>
      <vt:lpstr>PowerPoint プレゼンテーション</vt:lpstr>
      <vt:lpstr>実習:類似な映画をお勧めしてくれるプログラム</vt:lpstr>
      <vt:lpstr>PowerPoint プレゼンテーション</vt:lpstr>
      <vt:lpstr>PowerPoint プレゼンテーション</vt:lpstr>
      <vt:lpstr>Linear Regression</vt:lpstr>
      <vt:lpstr>Optimizer: Gradient Descent</vt:lpstr>
      <vt:lpstr>Automatic differentiation(自動微分)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テーマ模索 進行報告</dc:title>
  <dc:creator>9LDI1101</dc:creator>
  <cp:lastModifiedBy>9LDI1101</cp:lastModifiedBy>
  <cp:revision>35</cp:revision>
  <dcterms:created xsi:type="dcterms:W3CDTF">2022-11-29T03:05:52Z</dcterms:created>
  <dcterms:modified xsi:type="dcterms:W3CDTF">2022-12-13T06:12:51Z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