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98" r:id="rId5"/>
    <p:sldId id="303" r:id="rId6"/>
    <p:sldId id="301" r:id="rId7"/>
    <p:sldId id="302"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19" autoAdjust="0"/>
  </p:normalViewPr>
  <p:slideViewPr>
    <p:cSldViewPr snapToGrid="0">
      <p:cViewPr varScale="1">
        <p:scale>
          <a:sx n="59" d="100"/>
          <a:sy n="59" d="100"/>
        </p:scale>
        <p:origin x="78" y="1404"/>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result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45</c:v>
                </c:pt>
                <c:pt idx="1">
                  <c:v>50</c:v>
                </c:pt>
                <c:pt idx="2">
                  <c:v>55</c:v>
                </c:pt>
                <c:pt idx="3">
                  <c:v>60</c:v>
                </c:pt>
                <c:pt idx="4">
                  <c:v>65</c:v>
                </c:pt>
                <c:pt idx="5">
                  <c:v>70</c:v>
                </c:pt>
              </c:numCache>
            </c:numRef>
          </c:cat>
          <c:val>
            <c:numRef>
              <c:f>Sheet1!$B$2:$B$7</c:f>
              <c:numCache>
                <c:formatCode>General</c:formatCode>
                <c:ptCount val="6"/>
                <c:pt idx="0">
                  <c:v>0</c:v>
                </c:pt>
                <c:pt idx="1">
                  <c:v>0</c:v>
                </c:pt>
                <c:pt idx="2">
                  <c:v>0</c:v>
                </c:pt>
                <c:pt idx="3">
                  <c:v>1</c:v>
                </c:pt>
                <c:pt idx="4">
                  <c:v>1</c:v>
                </c:pt>
                <c:pt idx="5">
                  <c:v>1</c:v>
                </c:pt>
              </c:numCache>
            </c:numRef>
          </c:val>
          <c:smooth val="0"/>
          <c:extLst>
            <c:ext xmlns:c16="http://schemas.microsoft.com/office/drawing/2014/chart" uri="{C3380CC4-5D6E-409C-BE32-E72D297353CC}">
              <c16:uniqueId val="{00000000-3ADF-41CC-BDC8-DCE29702BAC9}"/>
            </c:ext>
          </c:extLst>
        </c:ser>
        <c:dLbls>
          <c:showLegendKey val="0"/>
          <c:showVal val="0"/>
          <c:showCatName val="0"/>
          <c:showSerName val="0"/>
          <c:showPercent val="0"/>
          <c:showBubbleSize val="0"/>
        </c:dLbls>
        <c:marker val="1"/>
        <c:smooth val="0"/>
        <c:axId val="1143202048"/>
        <c:axId val="1143205792"/>
      </c:lineChart>
      <c:catAx>
        <c:axId val="114320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3205792"/>
        <c:crosses val="autoZero"/>
        <c:auto val="1"/>
        <c:lblAlgn val="ctr"/>
        <c:lblOffset val="100"/>
        <c:noMultiLvlLbl val="0"/>
      </c:catAx>
      <c:valAx>
        <c:axId val="1143205792"/>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3202048"/>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2022/12/13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2022/12/13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テーマ模索</a:t>
            </a:r>
            <a:br>
              <a:rPr lang="ja-JP" altLang="en-US" sz="4400" dirty="0">
                <a:solidFill>
                  <a:schemeClr val="tx1"/>
                </a:solidFill>
                <a:latin typeface="Meiryo UI" panose="020B0604030504040204" pitchFamily="50" charset="-128"/>
                <a:ea typeface="Meiryo UI" panose="020B0604030504040204" pitchFamily="50" charset="-128"/>
              </a:rPr>
            </a:br>
            <a:r>
              <a:rPr lang="ja-JP" altLang="en-US" sz="4400" dirty="0">
                <a:solidFill>
                  <a:schemeClr val="tx1"/>
                </a:solidFill>
                <a:latin typeface="Meiryo UI" panose="020B0604030504040204" pitchFamily="50" charset="-128"/>
                <a:ea typeface="Meiryo UI" panose="020B0604030504040204" pitchFamily="50" charset="-128"/>
              </a:rPr>
              <a:t>進行報告</a:t>
            </a:r>
            <a:endParaRPr lang="en-US" altLang="ja-JP" sz="44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ja-JP" altLang="en-US" sz="1600" dirty="0">
                <a:latin typeface="Meiryo UI" panose="020B0604030504040204" pitchFamily="50" charset="-128"/>
                <a:ea typeface="Meiryo UI" panose="020B0604030504040204" pitchFamily="50" charset="-128"/>
              </a:rPr>
              <a:t>徐　恃源</a:t>
            </a: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DEA71B-2DB8-5296-A8BE-15D816813209}"/>
              </a:ext>
            </a:extLst>
          </p:cNvPr>
          <p:cNvSpPr>
            <a:spLocks noGrp="1"/>
          </p:cNvSpPr>
          <p:nvPr>
            <p:ph type="title"/>
          </p:nvPr>
        </p:nvSpPr>
        <p:spPr/>
        <p:txBody>
          <a:bodyPr/>
          <a:lstStyle/>
          <a:p>
            <a:r>
              <a:rPr lang="en-US" altLang="ja-JP" dirty="0"/>
              <a:t>with </a:t>
            </a:r>
            <a:r>
              <a:rPr lang="en-US" altLang="ja-JP" dirty="0" err="1"/>
              <a:t>Keras</a:t>
            </a:r>
            <a:endParaRPr kumimoji="1"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5">
                <a:extLst>
                  <a:ext uri="{FF2B5EF4-FFF2-40B4-BE49-F238E27FC236}">
                    <a16:creationId xmlns:a16="http://schemas.microsoft.com/office/drawing/2014/main" id="{0AB34E25-41E3-097E-C243-439BC99119E5}"/>
                  </a:ext>
                </a:extLst>
              </p:cNvPr>
              <p:cNvGraphicFramePr>
                <a:graphicFrameLocks noGrp="1"/>
              </p:cNvGraphicFramePr>
              <p:nvPr>
                <p:ph idx="1"/>
                <p:extLst>
                  <p:ext uri="{D42A27DB-BD31-4B8C-83A1-F6EECF244321}">
                    <p14:modId xmlns:p14="http://schemas.microsoft.com/office/powerpoint/2010/main" val="1323673154"/>
                  </p:ext>
                </p:extLst>
              </p:nvPr>
            </p:nvGraphicFramePr>
            <p:xfrm>
              <a:off x="6711043" y="2281714"/>
              <a:ext cx="4444324" cy="3688080"/>
            </p:xfrm>
            <a:graphic>
              <a:graphicData uri="http://schemas.openxmlformats.org/drawingml/2006/table">
                <a:tbl>
                  <a:tblPr/>
                  <a:tblGrid>
                    <a:gridCol w="1111081">
                      <a:extLst>
                        <a:ext uri="{9D8B030D-6E8A-4147-A177-3AD203B41FA5}">
                          <a16:colId xmlns:a16="http://schemas.microsoft.com/office/drawing/2014/main" val="2025850902"/>
                        </a:ext>
                      </a:extLst>
                    </a:gridCol>
                    <a:gridCol w="1111081">
                      <a:extLst>
                        <a:ext uri="{9D8B030D-6E8A-4147-A177-3AD203B41FA5}">
                          <a16:colId xmlns:a16="http://schemas.microsoft.com/office/drawing/2014/main" val="3835378951"/>
                        </a:ext>
                      </a:extLst>
                    </a:gridCol>
                    <a:gridCol w="1111081">
                      <a:extLst>
                        <a:ext uri="{9D8B030D-6E8A-4147-A177-3AD203B41FA5}">
                          <a16:colId xmlns:a16="http://schemas.microsoft.com/office/drawing/2014/main" val="276190345"/>
                        </a:ext>
                      </a:extLst>
                    </a:gridCol>
                    <a:gridCol w="1111081">
                      <a:extLst>
                        <a:ext uri="{9D8B030D-6E8A-4147-A177-3AD203B41FA5}">
                          <a16:colId xmlns:a16="http://schemas.microsoft.com/office/drawing/2014/main" val="1032866978"/>
                        </a:ext>
                      </a:extLst>
                    </a:gridCol>
                  </a:tblGrid>
                  <a:tr h="271998">
                    <a:tc>
                      <a:txBody>
                        <a:bodyPr/>
                        <a:lstStyle/>
                        <a:p>
                          <a:pPr algn="l"/>
                          <a:r>
                            <a:rPr lang="en-US" dirty="0">
                              <a:effectLst/>
                            </a:rPr>
                            <a:t>Midterm(</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rPr>
                            <a:t>Final(</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rPr>
                            <a:t>Added point(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oMath>
                          </a14:m>
                          <a:r>
                            <a:rPr lang="en-US" dirty="0">
                              <a:effectLst/>
                            </a:rPr>
                            <a:t>)</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a:effectLst/>
                            </a:rPr>
                            <a:t>Score($1000)(y)</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526147946"/>
                      </a:ext>
                    </a:extLst>
                  </a:tr>
                  <a:tr h="271998">
                    <a:tc>
                      <a:txBody>
                        <a:bodyPr/>
                        <a:lstStyle/>
                        <a:p>
                          <a:r>
                            <a:rPr lang="en-US" altLang="ja-JP">
                              <a:effectLst/>
                            </a:rPr>
                            <a:t>70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85</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73</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5995130"/>
                      </a:ext>
                    </a:extLst>
                  </a:tr>
                  <a:tr h="271998">
                    <a:tc>
                      <a:txBody>
                        <a:bodyPr/>
                        <a:lstStyle/>
                        <a:p>
                          <a:r>
                            <a:rPr lang="en-US" altLang="ja-JP">
                              <a:effectLst/>
                            </a:rPr>
                            <a:t>71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dirty="0">
                              <a:effectLst/>
                            </a:rPr>
                            <a:t>18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2385113701"/>
                      </a:ext>
                    </a:extLst>
                  </a:tr>
                  <a:tr h="271998">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dirty="0">
                              <a:effectLst/>
                            </a:rPr>
                            <a:t>80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702504180"/>
                      </a:ext>
                    </a:extLst>
                  </a:tr>
                  <a:tr h="271998">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57</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079260613"/>
                      </a:ext>
                    </a:extLst>
                  </a:tr>
                  <a:tr h="271998">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34</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819931860"/>
                      </a:ext>
                    </a:extLst>
                  </a:tr>
                  <a:tr h="271998">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9093698"/>
                      </a:ext>
                    </a:extLst>
                  </a:tr>
                  <a:tr h="271998">
                    <a:tc>
                      <a:txBody>
                        <a:bodyPr/>
                        <a:lstStyle/>
                        <a:p>
                          <a:r>
                            <a:rPr lang="en-US" altLang="ja-JP">
                              <a:effectLst/>
                            </a:rPr>
                            <a:t>40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dirty="0">
                              <a:effectLst/>
                            </a:rPr>
                            <a:t>56</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8111574"/>
                      </a:ext>
                    </a:extLst>
                  </a:tr>
                </a:tbl>
              </a:graphicData>
            </a:graphic>
          </p:graphicFrame>
        </mc:Choice>
        <mc:Fallback xmlns="">
          <p:graphicFrame>
            <p:nvGraphicFramePr>
              <p:cNvPr id="6" name="コンテンツ プレースホルダー 5">
                <a:extLst>
                  <a:ext uri="{FF2B5EF4-FFF2-40B4-BE49-F238E27FC236}">
                    <a16:creationId xmlns:a16="http://schemas.microsoft.com/office/drawing/2014/main" id="{0AB34E25-41E3-097E-C243-439BC99119E5}"/>
                  </a:ext>
                </a:extLst>
              </p:cNvPr>
              <p:cNvGraphicFramePr>
                <a:graphicFrameLocks noGrp="1"/>
              </p:cNvGraphicFramePr>
              <p:nvPr>
                <p:ph idx="1"/>
                <p:extLst>
                  <p:ext uri="{D42A27DB-BD31-4B8C-83A1-F6EECF244321}">
                    <p14:modId xmlns:p14="http://schemas.microsoft.com/office/powerpoint/2010/main" val="1323673154"/>
                  </p:ext>
                </p:extLst>
              </p:nvPr>
            </p:nvGraphicFramePr>
            <p:xfrm>
              <a:off x="6711043" y="2281714"/>
              <a:ext cx="4444324" cy="3688080"/>
            </p:xfrm>
            <a:graphic>
              <a:graphicData uri="http://schemas.openxmlformats.org/drawingml/2006/table">
                <a:tbl>
                  <a:tblPr/>
                  <a:tblGrid>
                    <a:gridCol w="1111081">
                      <a:extLst>
                        <a:ext uri="{9D8B030D-6E8A-4147-A177-3AD203B41FA5}">
                          <a16:colId xmlns:a16="http://schemas.microsoft.com/office/drawing/2014/main" val="2025850902"/>
                        </a:ext>
                      </a:extLst>
                    </a:gridCol>
                    <a:gridCol w="1111081">
                      <a:extLst>
                        <a:ext uri="{9D8B030D-6E8A-4147-A177-3AD203B41FA5}">
                          <a16:colId xmlns:a16="http://schemas.microsoft.com/office/drawing/2014/main" val="3835378951"/>
                        </a:ext>
                      </a:extLst>
                    </a:gridCol>
                    <a:gridCol w="1111081">
                      <a:extLst>
                        <a:ext uri="{9D8B030D-6E8A-4147-A177-3AD203B41FA5}">
                          <a16:colId xmlns:a16="http://schemas.microsoft.com/office/drawing/2014/main" val="276190345"/>
                        </a:ext>
                      </a:extLst>
                    </a:gridCol>
                    <a:gridCol w="1111081">
                      <a:extLst>
                        <a:ext uri="{9D8B030D-6E8A-4147-A177-3AD203B41FA5}">
                          <a16:colId xmlns:a16="http://schemas.microsoft.com/office/drawing/2014/main" val="1032866978"/>
                        </a:ext>
                      </a:extLst>
                    </a:gridCol>
                  </a:tblGrid>
                  <a:tr h="701040">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t="-870" r="-300000" b="-435652"/>
                          </a:stretch>
                        </a:blipFill>
                      </a:tcPr>
                    </a:tc>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l="-100549" t="-870" r="-201648" b="-435652"/>
                          </a:stretch>
                        </a:blipFill>
                      </a:tcPr>
                    </a:tc>
                    <a:tc>
                      <a:txBody>
                        <a:bodyPr/>
                        <a:lstStyle/>
                        <a:p>
                          <a:endParaRPr lang="ja-JP"/>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blipFill>
                          <a:blip r:embed="rId2"/>
                          <a:stretch>
                            <a:fillRect l="-199454" t="-870" r="-100546" b="-435652"/>
                          </a:stretch>
                        </a:blipFill>
                      </a:tcPr>
                    </a:tc>
                    <a:tc>
                      <a:txBody>
                        <a:bodyPr/>
                        <a:lstStyle/>
                        <a:p>
                          <a:pPr algn="l"/>
                          <a:r>
                            <a:rPr lang="en-US">
                              <a:effectLst/>
                            </a:rPr>
                            <a:t>Score($1000)(y)</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526147946"/>
                      </a:ext>
                    </a:extLst>
                  </a:tr>
                  <a:tr h="426720">
                    <a:tc>
                      <a:txBody>
                        <a:bodyPr/>
                        <a:lstStyle/>
                        <a:p>
                          <a:r>
                            <a:rPr lang="en-US" altLang="ja-JP">
                              <a:effectLst/>
                            </a:rPr>
                            <a:t>70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85</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73</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5995130"/>
                      </a:ext>
                    </a:extLst>
                  </a:tr>
                  <a:tr h="426720">
                    <a:tc>
                      <a:txBody>
                        <a:bodyPr/>
                        <a:lstStyle/>
                        <a:p>
                          <a:r>
                            <a:rPr lang="en-US" altLang="ja-JP">
                              <a:effectLst/>
                            </a:rPr>
                            <a:t>71</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82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2385113701"/>
                      </a:ext>
                    </a:extLst>
                  </a:tr>
                  <a:tr h="426720">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dirty="0">
                              <a:effectLst/>
                            </a:rPr>
                            <a:t>80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72</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1702504180"/>
                      </a:ext>
                    </a:extLst>
                  </a:tr>
                  <a:tr h="426720">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57</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079260613"/>
                      </a:ext>
                    </a:extLst>
                  </a:tr>
                  <a:tr h="426720">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34</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3819931860"/>
                      </a:ext>
                    </a:extLst>
                  </a:tr>
                  <a:tr h="426720">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99</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10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r>
                            <a:rPr lang="en-US" altLang="ja-JP">
                              <a:effectLst/>
                            </a:rPr>
                            <a:t>58</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extLst>
                      <a:ext uri="{0D108BD9-81ED-4DB2-BD59-A6C34878D82A}">
                        <a16:rowId xmlns:a16="http://schemas.microsoft.com/office/drawing/2014/main" val="99093698"/>
                      </a:ext>
                    </a:extLst>
                  </a:tr>
                  <a:tr h="426720">
                    <a:tc>
                      <a:txBody>
                        <a:bodyPr/>
                        <a:lstStyle/>
                        <a:p>
                          <a:r>
                            <a:rPr lang="en-US" altLang="ja-JP">
                              <a:effectLst/>
                            </a:rPr>
                            <a:t>40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50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a:effectLst/>
                            </a:rPr>
                            <a:t>20</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ja-JP" dirty="0">
                              <a:effectLst/>
                            </a:rPr>
                            <a:t>56</a:t>
                          </a:r>
                        </a:p>
                      </a:txBody>
                      <a:tcPr marL="114300" marR="1143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8111574"/>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4F870BC-4F34-E2B1-58FA-8E10D6484E27}"/>
                  </a:ext>
                </a:extLst>
              </p:cNvPr>
              <p:cNvSpPr txBox="1"/>
              <p:nvPr/>
            </p:nvSpPr>
            <p:spPr>
              <a:xfrm>
                <a:off x="1097280" y="2281714"/>
                <a:ext cx="5499463" cy="36933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14F870BC-4F34-E2B1-58FA-8E10D6484E27}"/>
                  </a:ext>
                </a:extLst>
              </p:cNvPr>
              <p:cNvSpPr txBox="1">
                <a:spLocks noRot="1" noChangeAspect="1" noMove="1" noResize="1" noEditPoints="1" noAdjustHandles="1" noChangeArrowheads="1" noChangeShapeType="1" noTextEdit="1"/>
              </p:cNvSpPr>
              <p:nvPr/>
            </p:nvSpPr>
            <p:spPr>
              <a:xfrm>
                <a:off x="1097280" y="2281714"/>
                <a:ext cx="5499463" cy="369332"/>
              </a:xfrm>
              <a:prstGeom prst="rect">
                <a:avLst/>
              </a:prstGeom>
              <a:blipFill>
                <a:blip r:embed="rId3"/>
                <a:stretch>
                  <a:fillRect/>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C8EF980B-4AB3-2A73-49D4-75925B399EA1}"/>
              </a:ext>
            </a:extLst>
          </p:cNvPr>
          <p:cNvPicPr>
            <a:picLocks noChangeAspect="1"/>
          </p:cNvPicPr>
          <p:nvPr/>
        </p:nvPicPr>
        <p:blipFill rotWithShape="1">
          <a:blip r:embed="rId4"/>
          <a:srcRect l="9973" t="19524" r="17273" b="41191"/>
          <a:stretch/>
        </p:blipFill>
        <p:spPr>
          <a:xfrm>
            <a:off x="1097280" y="2778646"/>
            <a:ext cx="4444324" cy="2694215"/>
          </a:xfrm>
          <a:prstGeom prst="rect">
            <a:avLst/>
          </a:prstGeom>
        </p:spPr>
      </p:pic>
      <p:pic>
        <p:nvPicPr>
          <p:cNvPr id="11" name="図 10">
            <a:extLst>
              <a:ext uri="{FF2B5EF4-FFF2-40B4-BE49-F238E27FC236}">
                <a16:creationId xmlns:a16="http://schemas.microsoft.com/office/drawing/2014/main" id="{48D2C7B7-AA26-9C78-2C33-3B53E5DABDC5}"/>
              </a:ext>
            </a:extLst>
          </p:cNvPr>
          <p:cNvPicPr>
            <a:picLocks noChangeAspect="1"/>
          </p:cNvPicPr>
          <p:nvPr/>
        </p:nvPicPr>
        <p:blipFill rotWithShape="1">
          <a:blip r:embed="rId5"/>
          <a:srcRect l="9973" t="69524" r="17273" b="16666"/>
          <a:stretch/>
        </p:blipFill>
        <p:spPr>
          <a:xfrm>
            <a:off x="1036633" y="5309575"/>
            <a:ext cx="4444324" cy="947058"/>
          </a:xfrm>
          <a:prstGeom prst="rect">
            <a:avLst/>
          </a:prstGeom>
        </p:spPr>
      </p:pic>
    </p:spTree>
    <p:extLst>
      <p:ext uri="{BB962C8B-B14F-4D97-AF65-F5344CB8AC3E}">
        <p14:creationId xmlns:p14="http://schemas.microsoft.com/office/powerpoint/2010/main" val="155938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0D557-A34C-7C28-2369-9B119D62F36E}"/>
              </a:ext>
            </a:extLst>
          </p:cNvPr>
          <p:cNvSpPr>
            <a:spLocks noGrp="1"/>
          </p:cNvSpPr>
          <p:nvPr>
            <p:ph type="title"/>
          </p:nvPr>
        </p:nvSpPr>
        <p:spPr/>
        <p:txBody>
          <a:bodyPr/>
          <a:lstStyle/>
          <a:p>
            <a:r>
              <a:rPr kumimoji="1" lang="en-US" altLang="ja-JP" dirty="0"/>
              <a:t>Multi Logistic Regression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7527532-A400-1BD0-A0D0-725C783E20B4}"/>
                  </a:ext>
                </a:extLst>
              </p:cNvPr>
              <p:cNvSpPr>
                <a:spLocks noGrp="1"/>
              </p:cNvSpPr>
              <p:nvPr>
                <p:ph idx="1"/>
              </p:nvPr>
            </p:nvSpPr>
            <p:spPr/>
            <p:txBody>
              <a:bodyPr/>
              <a:lstStyle/>
              <a:p>
                <a:r>
                  <a:rPr kumimoji="1" lang="ja-JP" altLang="en-US" dirty="0"/>
                  <a:t>独立変数が二つだと想定した時、</a:t>
                </a:r>
                <a:endParaRPr kumimoji="1" lang="en-US" altLang="ja-JP" dirty="0"/>
              </a:p>
              <a:p>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𝑠𝑖𝑔𝑚𝑜𝑖𝑑</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oMath>
                </a14:m>
                <a:r>
                  <a:rPr kumimoji="1" lang="ja-JP" altLang="en-US"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7527532-A400-1BD0-A0D0-725C783E20B4}"/>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081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EF07B-DF1D-BEAC-32F5-38F56357AF4A}"/>
              </a:ext>
            </a:extLst>
          </p:cNvPr>
          <p:cNvSpPr>
            <a:spLocks noGrp="1"/>
          </p:cNvSpPr>
          <p:nvPr>
            <p:ph type="title"/>
          </p:nvPr>
        </p:nvSpPr>
        <p:spPr/>
        <p:txBody>
          <a:bodyPr/>
          <a:lstStyle/>
          <a:p>
            <a:r>
              <a:rPr lang="en-US" altLang="ja-JP" dirty="0"/>
              <a:t>w</a:t>
            </a:r>
            <a:r>
              <a:rPr kumimoji="1" lang="en-US" altLang="ja-JP" dirty="0"/>
              <a:t>ith </a:t>
            </a:r>
            <a:r>
              <a:rPr kumimoji="1" lang="en-US" altLang="ja-JP" dirty="0" err="1"/>
              <a:t>Keras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49D18A-62C4-8C21-C477-396D6ECDA038}"/>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2)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m:t>
                    </m:r>
                  </m:oMath>
                </a14:m>
                <a:r>
                  <a:rPr kumimoji="1" lang="en-US" altLang="ja-JP" dirty="0"/>
                  <a:t>,</a:t>
                </a:r>
              </a:p>
              <a:p>
                <a14:m>
                  <m:oMath xmlns:m="http://schemas.openxmlformats.org/officeDocument/2006/math">
                    <m:r>
                      <m:rPr>
                        <m:sty m:val="p"/>
                      </m:rPr>
                      <a:rPr lang="en-US" altLang="ja-JP" b="0" i="0" smtClean="0">
                        <a:latin typeface="Cambria Math" panose="02040503050406030204" pitchFamily="18" charset="0"/>
                      </a:rPr>
                      <m:t>else</m:t>
                    </m:r>
                    <m:r>
                      <a:rPr lang="en-US" altLang="ja-JP" b="0" i="0"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𝑖𝑓</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&lt;</m:t>
                    </m:r>
                    <m:r>
                      <a:rPr lang="en-US" altLang="ja-JP" i="1">
                        <a:latin typeface="Cambria Math" panose="02040503050406030204" pitchFamily="18" charset="0"/>
                      </a:rPr>
                      <m:t>2)  </m:t>
                    </m:r>
                    <m:r>
                      <a:rPr lang="en-US" altLang="ja-JP" i="1">
                        <a:latin typeface="Cambria Math" panose="02040503050406030204" pitchFamily="18" charset="0"/>
                      </a:rPr>
                      <m:t>𝑦</m:t>
                    </m:r>
                    <m:r>
                      <a:rPr lang="en-US" altLang="ja-JP" i="1">
                        <a:latin typeface="Cambria Math" panose="02040503050406030204" pitchFamily="18" charset="0"/>
                      </a:rPr>
                      <m:t>=0</m:t>
                    </m:r>
                  </m:oMath>
                </a14:m>
                <a:endParaRPr lang="en-US" altLang="ja-JP" b="0" dirty="0"/>
              </a:p>
              <a:p>
                <a:endParaRPr kumimoji="1" lang="en-US" altLang="ja-JP" dirty="0"/>
              </a:p>
              <a:p>
                <a:r>
                  <a:rPr kumimoji="1" lang="es-ES" altLang="ja-JP" dirty="0"/>
                  <a:t>X = [[0, 0], [0, 1], [1, 0],</a:t>
                </a:r>
              </a:p>
              <a:p>
                <a:r>
                  <a:rPr lang="es-ES" altLang="ja-JP" dirty="0"/>
                  <a:t>        </a:t>
                </a:r>
                <a:r>
                  <a:rPr kumimoji="1" lang="es-ES" altLang="ja-JP" dirty="0"/>
                  <a:t>[0, 2], [1, 1], [2, 0]]</a:t>
                </a:r>
              </a:p>
              <a:p>
                <a:r>
                  <a:rPr kumimoji="1" lang="es-ES" altLang="ja-JP" dirty="0"/>
                  <a:t>y = [0, 0, 0, 1, 1, 1]</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149D18A-62C4-8C21-C477-396D6ECDA038}"/>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CE90D5EC-273A-349B-5DEC-8F7CF96B3554}"/>
              </a:ext>
            </a:extLst>
          </p:cNvPr>
          <p:cNvPicPr>
            <a:picLocks noChangeAspect="1"/>
          </p:cNvPicPr>
          <p:nvPr/>
        </p:nvPicPr>
        <p:blipFill rotWithShape="1">
          <a:blip r:embed="rId3"/>
          <a:srcRect l="10457" t="30741" r="14325" b="4179"/>
          <a:stretch/>
        </p:blipFill>
        <p:spPr>
          <a:xfrm>
            <a:off x="6560820" y="1915696"/>
            <a:ext cx="4594860" cy="4463197"/>
          </a:xfrm>
          <a:prstGeom prst="rect">
            <a:avLst/>
          </a:prstGeom>
        </p:spPr>
      </p:pic>
    </p:spTree>
    <p:extLst>
      <p:ext uri="{BB962C8B-B14F-4D97-AF65-F5344CB8AC3E}">
        <p14:creationId xmlns:p14="http://schemas.microsoft.com/office/powerpoint/2010/main" val="246501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94ADF-ED62-92D5-57C4-06F2C6CFADF0}"/>
              </a:ext>
            </a:extLst>
          </p:cNvPr>
          <p:cNvSpPr>
            <a:spLocks noGrp="1"/>
          </p:cNvSpPr>
          <p:nvPr>
            <p:ph type="title"/>
          </p:nvPr>
        </p:nvSpPr>
        <p:spPr/>
        <p:txBody>
          <a:bodyPr/>
          <a:lstStyle/>
          <a:p>
            <a:r>
              <a:rPr kumimoji="1" lang="en-US" altLang="ja-JP" dirty="0" err="1"/>
              <a:t>Softmax</a:t>
            </a:r>
            <a:r>
              <a:rPr kumimoji="1" lang="en-US" altLang="ja-JP" dirty="0"/>
              <a:t> Regression</a:t>
            </a:r>
            <a:endParaRPr kumimoji="1" lang="ja-JP" altLang="en-US" dirty="0"/>
          </a:p>
        </p:txBody>
      </p:sp>
      <p:sp>
        <p:nvSpPr>
          <p:cNvPr id="3" name="コンテンツ プレースホルダー 2">
            <a:extLst>
              <a:ext uri="{FF2B5EF4-FFF2-40B4-BE49-F238E27FC236}">
                <a16:creationId xmlns:a16="http://schemas.microsoft.com/office/drawing/2014/main" id="{7DB8462D-0D63-5073-D271-D0EB062D7154}"/>
              </a:ext>
            </a:extLst>
          </p:cNvPr>
          <p:cNvSpPr>
            <a:spLocks noGrp="1"/>
          </p:cNvSpPr>
          <p:nvPr>
            <p:ph idx="1"/>
          </p:nvPr>
        </p:nvSpPr>
        <p:spPr/>
        <p:txBody>
          <a:bodyPr/>
          <a:lstStyle/>
          <a:p>
            <a:r>
              <a:rPr lang="ja-JP" altLang="en-US" dirty="0"/>
              <a:t>三つ以上の選択肢の中、一つを選ぶ、　多クラス分類</a:t>
            </a:r>
            <a:r>
              <a:rPr lang="en-US" altLang="ja-JP" dirty="0"/>
              <a:t>(Multi-class</a:t>
            </a:r>
            <a:r>
              <a:rPr lang="ko-KR" altLang="en-US" dirty="0"/>
              <a:t> </a:t>
            </a:r>
            <a:r>
              <a:rPr lang="en-US" altLang="ko-KR" dirty="0"/>
              <a:t>Classification)</a:t>
            </a:r>
            <a:r>
              <a:rPr lang="ja-JP" altLang="en-US" dirty="0"/>
              <a:t>問題を解くための方法。</a:t>
            </a:r>
            <a:endParaRPr lang="en-US" altLang="ja-JP" dirty="0"/>
          </a:p>
          <a:p>
            <a:r>
              <a:rPr lang="ja-JP" altLang="en-US" dirty="0"/>
              <a:t>例えば、犬の色んな特徴から品種を区別したり、データセットから感情によって分類したりする問題。</a:t>
            </a:r>
            <a:endParaRPr lang="en-US" altLang="ja-JP" dirty="0"/>
          </a:p>
          <a:p>
            <a:endParaRPr kumimoji="1" lang="en-US" altLang="ja-JP" dirty="0"/>
          </a:p>
          <a:p>
            <a:r>
              <a:rPr kumimoji="1" lang="ja-JP" altLang="en-US" dirty="0"/>
              <a:t>予測値の全体の確率の合計が</a:t>
            </a:r>
            <a:r>
              <a:rPr kumimoji="1" lang="ja-JP" altLang="en-US" b="1" dirty="0"/>
              <a:t>１</a:t>
            </a:r>
            <a:r>
              <a:rPr kumimoji="1" lang="ja-JP" altLang="en-US" dirty="0"/>
              <a:t>になるようにする。</a:t>
            </a:r>
            <a:endParaRPr kumimoji="1" lang="en-US" altLang="ja-JP" dirty="0"/>
          </a:p>
          <a:p>
            <a:r>
              <a:rPr lang="ja-JP" altLang="en-US" dirty="0"/>
              <a:t>例えば、感情分類の場合、コーパスの感情が、「怒り」である確率が</a:t>
            </a:r>
            <a:r>
              <a:rPr lang="en-US" altLang="ja-JP" dirty="0"/>
              <a:t>0.6,</a:t>
            </a:r>
            <a:r>
              <a:rPr lang="ja-JP" altLang="en-US" dirty="0"/>
              <a:t>「喜び」である確率が</a:t>
            </a:r>
            <a:r>
              <a:rPr lang="en-US" altLang="ja-JP" dirty="0"/>
              <a:t>0.25</a:t>
            </a:r>
            <a:r>
              <a:rPr lang="ja-JP" altLang="en-US" dirty="0"/>
              <a:t>、「悲しみ」である確率が</a:t>
            </a:r>
            <a:r>
              <a:rPr lang="en-US" altLang="ja-JP" dirty="0"/>
              <a:t>0.15</a:t>
            </a:r>
            <a:r>
              <a:rPr lang="ja-JP" altLang="en-US" dirty="0"/>
              <a:t>みたいに　三つ以上の確率の総計が</a:t>
            </a:r>
            <a:r>
              <a:rPr lang="en-US" altLang="ja-JP" b="1" dirty="0"/>
              <a:t>1</a:t>
            </a:r>
            <a:r>
              <a:rPr lang="ja-JP" altLang="en-US" dirty="0"/>
              <a:t>になるような予測値を得る。</a:t>
            </a:r>
            <a:endParaRPr lang="en-US" altLang="ja-JP" dirty="0"/>
          </a:p>
        </p:txBody>
      </p:sp>
    </p:spTree>
    <p:extLst>
      <p:ext uri="{BB962C8B-B14F-4D97-AF65-F5344CB8AC3E}">
        <p14:creationId xmlns:p14="http://schemas.microsoft.com/office/powerpoint/2010/main" val="208124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04261-8F60-D578-D143-4EAEF3D1CEEB}"/>
              </a:ext>
            </a:extLst>
          </p:cNvPr>
          <p:cNvSpPr>
            <a:spLocks noGrp="1"/>
          </p:cNvSpPr>
          <p:nvPr>
            <p:ph type="title"/>
          </p:nvPr>
        </p:nvSpPr>
        <p:spPr/>
        <p:txBody>
          <a:bodyPr/>
          <a:lstStyle/>
          <a:p>
            <a:r>
              <a:rPr kumimoji="1" lang="en-US" altLang="ja-JP" dirty="0" err="1"/>
              <a:t>Softmax</a:t>
            </a:r>
            <a:r>
              <a:rPr kumimoji="1" lang="en-US" altLang="ja-JP" dirty="0"/>
              <a:t> function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C52FB23-407D-F23C-C727-5CB3FEF1C215}"/>
                  </a:ext>
                </a:extLst>
              </p:cNvPr>
              <p:cNvSpPr>
                <a:spLocks noGrp="1"/>
              </p:cNvSpPr>
              <p:nvPr>
                <p:ph idx="1"/>
              </p:nvPr>
            </p:nvSpPr>
            <p:spPr>
              <a:xfrm>
                <a:off x="1097280" y="1910443"/>
                <a:ext cx="10058400" cy="4523014"/>
              </a:xfrm>
            </p:spPr>
            <p:txBody>
              <a:bodyPr>
                <a:norm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dim</m:t>
                        </m:r>
                      </m:fName>
                      <m:e>
                        <m:r>
                          <a:rPr kumimoji="1" lang="en-US" altLang="ja-JP" b="0" i="1" smtClean="0">
                            <a:latin typeface="Cambria Math" panose="02040503050406030204" pitchFamily="18" charset="0"/>
                          </a:rPr>
                          <m:t>𝑍</m:t>
                        </m:r>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𝑖</m:t>
                        </m:r>
                      </m:sub>
                    </m:sSub>
                  </m:oMath>
                </a14:m>
                <a:endParaRPr kumimoji="1" lang="en-US" altLang="ja-JP" b="0" dirty="0"/>
              </a:p>
              <a:p>
                <a:r>
                  <a:rPr lang="en-US" altLang="ja-JP" dirty="0" err="1"/>
                  <a:t>i</a:t>
                </a:r>
                <a:r>
                  <a:rPr kumimoji="1" lang="en-US" altLang="ja-JP" dirty="0"/>
                  <a:t> </a:t>
                </a:r>
                <a:r>
                  <a:rPr kumimoji="1" lang="ja-JP" altLang="en-US" dirty="0"/>
                  <a:t>番目のクラスが正解である確率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a14:m>
                <a:endParaRPr kumimoji="1" lang="en-US" altLang="ja-JP" dirty="0"/>
              </a:p>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𝑝</m:t>
                        </m:r>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up/>
                            </m:sSubSup>
                          </m:sup>
                        </m:sSup>
                      </m:num>
                      <m:den>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𝑘</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𝑗</m:t>
                                    </m:r>
                                  </m:sub>
                                </m:sSub>
                              </m:sup>
                            </m:sSup>
                          </m:e>
                        </m:nary>
                      </m:den>
                    </m:f>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𝑓𝑜𝑟</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=1,2,…</m:t>
                    </m:r>
                    <m:r>
                      <a:rPr kumimoji="1" lang="en-US" altLang="ja-JP" b="0" i="1" smtClean="0">
                        <a:latin typeface="Cambria Math" panose="02040503050406030204" pitchFamily="18" charset="0"/>
                      </a:rPr>
                      <m:t>𝑘</m:t>
                    </m:r>
                  </m:oMath>
                </a14:m>
                <a:endParaRPr kumimoji="1" lang="en-US" altLang="ja-JP" dirty="0"/>
              </a:p>
              <a:p>
                <a:r>
                  <a:rPr kumimoji="1" lang="ja-JP" altLang="en-US" dirty="0"/>
                  <a:t>三つの選択値の中で予測する問題だとした時、</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   </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𝑠𝑜𝑓𝑡𝑚𝑎𝑥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up/>
                            </m:sSubSup>
                          </m:sup>
                        </m:sSup>
                      </m:num>
                      <m:den>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3</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𝑗</m:t>
                                    </m:r>
                                  </m:sub>
                                </m:sSub>
                              </m:sup>
                            </m:sSup>
                          </m:e>
                        </m:nary>
                      </m:den>
                    </m:f>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𝑧</m:t>
                                </m:r>
                              </m:e>
                              <m:sub>
                                <m:r>
                                  <a:rPr lang="en-US" altLang="ja-JP" b="0" i="1" smtClean="0">
                                    <a:latin typeface="Cambria Math" panose="02040503050406030204" pitchFamily="18" charset="0"/>
                                  </a:rPr>
                                  <m:t>2</m:t>
                                </m:r>
                              </m:sub>
                              <m:sup/>
                            </m:sSubSup>
                          </m:sup>
                        </m:sSup>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sub>
                          <m:sup>
                            <m:r>
                              <a:rPr lang="en-US" altLang="ja-JP" i="1">
                                <a:latin typeface="Cambria Math" panose="02040503050406030204" pitchFamily="18" charset="0"/>
                              </a:rPr>
                              <m:t>3</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𝑗</m:t>
                                    </m:r>
                                  </m:sub>
                                </m:sSub>
                              </m:sup>
                            </m:sSup>
                          </m:e>
                        </m:nary>
                      </m:den>
                    </m:f>
                  </m:oMath>
                </a14:m>
                <a:r>
                  <a:rPr kumimoji="1" lang="ja-JP" altLang="en-US" dirty="0"/>
                  <a:t> </a:t>
                </a:r>
                <a14:m>
                  <m:oMath xmlns:m="http://schemas.openxmlformats.org/officeDocument/2006/math">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𝑧</m:t>
                                </m:r>
                              </m:e>
                              <m:sub>
                                <m:r>
                                  <a:rPr lang="en-US" altLang="ja-JP" b="0" i="1" smtClean="0">
                                    <a:latin typeface="Cambria Math" panose="02040503050406030204" pitchFamily="18" charset="0"/>
                                  </a:rPr>
                                  <m:t>3</m:t>
                                </m:r>
                              </m:sub>
                              <m:sup/>
                            </m:sSubSup>
                          </m:sup>
                        </m:sSup>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sub>
                          <m:sup>
                            <m:r>
                              <a:rPr lang="en-US" altLang="ja-JP" i="1">
                                <a:latin typeface="Cambria Math" panose="02040503050406030204" pitchFamily="18" charset="0"/>
                              </a:rPr>
                              <m:t>3</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𝑗</m:t>
                                    </m:r>
                                  </m:sub>
                                </m:sSub>
                              </m:sup>
                            </m:sSup>
                          </m:e>
                        </m:nary>
                      </m:den>
                    </m:f>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3</m:t>
                            </m:r>
                          </m:sub>
                        </m:sSub>
                      </m:e>
                    </m:d>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ja-JP" altLang="en-US" i="1">
                        <a:latin typeface="Cambria Math" panose="02040503050406030204" pitchFamily="18" charset="0"/>
                      </a:rPr>
                      <m:t>予測値</m:t>
                    </m:r>
                  </m:oMath>
                </a14:m>
                <a:endParaRPr kumimoji="1" lang="en-US" altLang="ja-JP" dirty="0"/>
              </a:p>
              <a:p>
                <a:r>
                  <a:rPr kumimoji="1" lang="ja-JP" altLang="en-US" dirty="0"/>
                  <a:t>それぞれの選択値が正解である確率。</a:t>
                </a:r>
                <a:endParaRPr kumimoji="1" lang="en-US" altLang="ja-JP" dirty="0"/>
              </a:p>
              <a:p>
                <a:r>
                  <a:rPr lang="ja-JP" altLang="en-US" dirty="0"/>
                  <a:t>分類しょうとするクラスが</a:t>
                </a:r>
                <a:r>
                  <a:rPr lang="en-US" altLang="ja-JP" dirty="0"/>
                  <a:t>k</a:t>
                </a:r>
                <a:r>
                  <a:rPr lang="ja-JP" altLang="en-US" dirty="0"/>
                  <a:t>個であるとき、</a:t>
                </a:r>
                <a:r>
                  <a:rPr lang="en-US" altLang="ja-JP" dirty="0"/>
                  <a:t>k</a:t>
                </a:r>
                <a:r>
                  <a:rPr lang="ja-JP" altLang="en-US" dirty="0"/>
                  <a:t>次元のベクトルを入力させて、全てのベクトルの元素の値を</a:t>
                </a:r>
                <a:r>
                  <a:rPr lang="en-US" altLang="ja-JP" dirty="0"/>
                  <a:t>0</a:t>
                </a:r>
                <a:r>
                  <a:rPr lang="ja-JP" altLang="en-US" dirty="0"/>
                  <a:t>と</a:t>
                </a:r>
                <a:r>
                  <a:rPr lang="en-US" altLang="ja-JP" dirty="0"/>
                  <a:t>1</a:t>
                </a:r>
                <a:r>
                  <a:rPr lang="ja-JP" altLang="en-US" dirty="0"/>
                  <a:t>の間の値に返り直し、改めて</a:t>
                </a:r>
                <a:r>
                  <a:rPr lang="en-US" altLang="ja-JP" dirty="0"/>
                  <a:t>k</a:t>
                </a:r>
                <a:r>
                  <a:rPr lang="ja-JP" altLang="en-US" dirty="0"/>
                  <a:t>次元のベクトルを返還する。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EC52FB23-407D-F23C-C727-5CB3FEF1C215}"/>
                  </a:ext>
                </a:extLst>
              </p:cNvPr>
              <p:cNvSpPr>
                <a:spLocks noGrp="1" noRot="1" noChangeAspect="1" noMove="1" noResize="1" noEditPoints="1" noAdjustHandles="1" noChangeArrowheads="1" noChangeShapeType="1" noTextEdit="1"/>
              </p:cNvSpPr>
              <p:nvPr>
                <p:ph idx="1"/>
              </p:nvPr>
            </p:nvSpPr>
            <p:spPr>
              <a:xfrm>
                <a:off x="1097280" y="1910443"/>
                <a:ext cx="10058400" cy="4523014"/>
              </a:xfrm>
              <a:blipFill>
                <a:blip r:embed="rId2"/>
                <a:stretch>
                  <a:fillRect l="-545" r="-909" b="-8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36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74FA16-D80E-6C9C-8DD0-E6314E96AAE2}"/>
              </a:ext>
            </a:extLst>
          </p:cNvPr>
          <p:cNvSpPr>
            <a:spLocks noGrp="1"/>
          </p:cNvSpPr>
          <p:nvPr>
            <p:ph type="title"/>
          </p:nvPr>
        </p:nvSpPr>
        <p:spPr/>
        <p:txBody>
          <a:bodyPr/>
          <a:lstStyle/>
          <a:p>
            <a:r>
              <a:rPr lang="en-US" altLang="ja-JP" dirty="0" err="1"/>
              <a:t>Softmax</a:t>
            </a:r>
            <a:r>
              <a:rPr lang="ja-JP" altLang="en-US" dirty="0"/>
              <a:t>関数の入力値に変える方法</a:t>
            </a:r>
            <a:endParaRPr kumimoji="1" lang="ja-JP" altLang="en-US" dirty="0"/>
          </a:p>
        </p:txBody>
      </p:sp>
      <p:pic>
        <p:nvPicPr>
          <p:cNvPr id="1026" name="Picture 2">
            <a:extLst>
              <a:ext uri="{FF2B5EF4-FFF2-40B4-BE49-F238E27FC236}">
                <a16:creationId xmlns:a16="http://schemas.microsoft.com/office/drawing/2014/main" id="{AD9D4091-9E94-3177-021B-FF44336EC7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76" r="-634" b="9238"/>
          <a:stretch/>
        </p:blipFill>
        <p:spPr bwMode="auto">
          <a:xfrm>
            <a:off x="1247503" y="2199322"/>
            <a:ext cx="4878977" cy="156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4E918C-C45F-8C8E-6C60-992D7D7C3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806" y="4228827"/>
            <a:ext cx="2362200" cy="923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7B7D003-126D-4B77-275F-9F2B40311B9A}"/>
              </a:ext>
            </a:extLst>
          </p:cNvPr>
          <p:cNvSpPr txBox="1"/>
          <p:nvPr/>
        </p:nvSpPr>
        <p:spPr>
          <a:xfrm>
            <a:off x="6126480" y="2383971"/>
            <a:ext cx="5532120" cy="1412823"/>
          </a:xfrm>
          <a:prstGeom prst="rect">
            <a:avLst/>
          </a:prstGeom>
          <a:noFill/>
        </p:spPr>
        <p:txBody>
          <a:bodyPr wrap="square" rtlCol="0">
            <a:spAutoFit/>
          </a:bodyPr>
          <a:lstStyle/>
          <a:p>
            <a:pPr>
              <a:lnSpc>
                <a:spcPct val="150000"/>
              </a:lnSpc>
            </a:pPr>
            <a:r>
              <a:rPr kumimoji="1" lang="ja-JP" altLang="en-US" sz="2000" b="1" dirty="0">
                <a:latin typeface="Meiryo UI" panose="020B0604030504040204" pitchFamily="50" charset="-128"/>
                <a:ea typeface="Meiryo UI" panose="020B0604030504040204" pitchFamily="50" charset="-128"/>
              </a:rPr>
              <a:t>独立変数が分類しようとするクラスの数と違う時。</a:t>
            </a:r>
            <a:endParaRPr kumimoji="1" lang="en-US" altLang="ja-JP" sz="2000" b="1" dirty="0">
              <a:latin typeface="Meiryo UI" panose="020B0604030504040204" pitchFamily="50" charset="-128"/>
              <a:ea typeface="Meiryo UI" panose="020B0604030504040204" pitchFamily="50" charset="-128"/>
            </a:endParaRPr>
          </a:p>
          <a:p>
            <a:pPr>
              <a:lnSpc>
                <a:spcPct val="150000"/>
              </a:lnSpc>
            </a:pPr>
            <a:r>
              <a:rPr kumimoji="1" lang="en-US" altLang="ja-JP" sz="2000" dirty="0">
                <a:latin typeface="Meiryo UI" panose="020B0604030504040204" pitchFamily="50" charset="-128"/>
                <a:ea typeface="Meiryo UI" panose="020B0604030504040204" pitchFamily="50" charset="-128"/>
              </a:rPr>
              <a:t>(</a:t>
            </a:r>
            <a:r>
              <a:rPr kumimoji="1" lang="en-US" altLang="ja-JP" sz="2000" dirty="0" err="1">
                <a:latin typeface="Meiryo UI" panose="020B0604030504040204" pitchFamily="50" charset="-128"/>
                <a:ea typeface="Meiryo UI" panose="020B0604030504040204" pitchFamily="50" charset="-128"/>
              </a:rPr>
              <a:t>Softmax</a:t>
            </a:r>
            <a:r>
              <a:rPr kumimoji="1" lang="ja-JP" altLang="en-US" sz="2000" dirty="0">
                <a:latin typeface="Meiryo UI" panose="020B0604030504040204" pitchFamily="50" charset="-128"/>
                <a:ea typeface="Meiryo UI" panose="020B0604030504040204" pitchFamily="50" charset="-128"/>
              </a:rPr>
              <a:t>関数の入力として使用されるベクトルは分類しようとするクラスの数と同じでなければならない。</a:t>
            </a:r>
            <a:endParaRPr kumimoji="1" lang="en-US" altLang="ja-JP" sz="20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BF9E78D-021E-1D7A-B2FE-64DBB89DC6B0}"/>
              </a:ext>
            </a:extLst>
          </p:cNvPr>
          <p:cNvSpPr txBox="1"/>
          <p:nvPr/>
        </p:nvSpPr>
        <p:spPr>
          <a:xfrm>
            <a:off x="4041866" y="4215508"/>
            <a:ext cx="7322820" cy="1874488"/>
          </a:xfrm>
          <a:prstGeom prst="rect">
            <a:avLst/>
          </a:prstGeom>
          <a:noFill/>
        </p:spPr>
        <p:txBody>
          <a:bodyPr wrap="square" rtlCol="0">
            <a:spAutoFit/>
          </a:bodyPr>
          <a:lstStyle/>
          <a:p>
            <a:pPr>
              <a:lnSpc>
                <a:spcPct val="150000"/>
              </a:lnSpc>
            </a:pPr>
            <a:r>
              <a:rPr kumimoji="1" lang="en-US" altLang="ja-JP" sz="2000" b="1" dirty="0" err="1">
                <a:latin typeface="Meiryo UI" panose="020B0604030504040204" pitchFamily="50" charset="-128"/>
                <a:ea typeface="Meiryo UI" panose="020B0604030504040204" pitchFamily="50" charset="-128"/>
              </a:rPr>
              <a:t>Softmax</a:t>
            </a:r>
            <a:r>
              <a:rPr kumimoji="1" lang="ja-JP" altLang="en-US" sz="2000" b="1" dirty="0">
                <a:latin typeface="Meiryo UI" panose="020B0604030504040204" pitchFamily="50" charset="-128"/>
                <a:ea typeface="Meiryo UI" panose="020B0604030504040204" pitchFamily="50" charset="-128"/>
              </a:rPr>
              <a:t>入力ベクトル</a:t>
            </a:r>
            <a:r>
              <a:rPr kumimoji="1" lang="en-US" altLang="ja-JP" sz="2000" b="1" dirty="0">
                <a:latin typeface="Meiryo UI" panose="020B0604030504040204" pitchFamily="50" charset="-128"/>
                <a:ea typeface="Meiryo UI" panose="020B0604030504040204" pitchFamily="50" charset="-128"/>
              </a:rPr>
              <a:t>Z</a:t>
            </a:r>
            <a:r>
              <a:rPr kumimoji="1" lang="ja-JP" altLang="en-US" sz="2000" b="1" dirty="0">
                <a:latin typeface="Meiryo UI" panose="020B0604030504040204" pitchFamily="50" charset="-128"/>
                <a:ea typeface="Meiryo UI" panose="020B0604030504040204" pitchFamily="50" charset="-128"/>
              </a:rPr>
              <a:t>の次元数になるように掛け算をする。</a:t>
            </a:r>
            <a:endParaRPr kumimoji="1" lang="en-US" altLang="ja-JP" sz="2000" b="1" dirty="0">
              <a:latin typeface="Meiryo UI" panose="020B0604030504040204" pitchFamily="50" charset="-128"/>
              <a:ea typeface="Meiryo UI" panose="020B0604030504040204" pitchFamily="50" charset="-128"/>
            </a:endParaRPr>
          </a:p>
          <a:p>
            <a:pPr>
              <a:lnSpc>
                <a:spcPct val="150000"/>
              </a:lnSpc>
            </a:pPr>
            <a:r>
              <a:rPr kumimoji="1" lang="en-US" altLang="ja-JP" sz="2000" dirty="0">
                <a:latin typeface="Meiryo UI" panose="020B0604030504040204" pitchFamily="50" charset="-128"/>
                <a:ea typeface="Meiryo UI" panose="020B0604030504040204" pitchFamily="50" charset="-128"/>
              </a:rPr>
              <a:t>(Linear transformation)</a:t>
            </a:r>
          </a:p>
          <a:p>
            <a:pPr>
              <a:lnSpc>
                <a:spcPct val="150000"/>
              </a:lnSpc>
            </a:pPr>
            <a:r>
              <a:rPr kumimoji="1" lang="ja-JP" altLang="en-US" sz="2000" dirty="0">
                <a:latin typeface="Meiryo UI" panose="020B0604030504040204" pitchFamily="50" charset="-128"/>
                <a:ea typeface="Meiryo UI" panose="020B0604030504040204" pitchFamily="50" charset="-128"/>
              </a:rPr>
              <a:t>この例では、</a:t>
            </a:r>
            <a:r>
              <a:rPr kumimoji="1" lang="en-US" altLang="ja-JP" sz="2000" dirty="0">
                <a:latin typeface="Meiryo UI" panose="020B0604030504040204" pitchFamily="50" charset="-128"/>
                <a:ea typeface="Meiryo UI" panose="020B0604030504040204" pitchFamily="50" charset="-128"/>
              </a:rPr>
              <a:t>4*3=12</a:t>
            </a:r>
            <a:r>
              <a:rPr kumimoji="1" lang="ja-JP" altLang="en-US" sz="2000" dirty="0">
                <a:latin typeface="Meiryo UI" panose="020B0604030504040204" pitchFamily="50" charset="-128"/>
                <a:ea typeface="Meiryo UI" panose="020B0604030504040204" pitchFamily="50" charset="-128"/>
              </a:rPr>
              <a:t>なので、</a:t>
            </a:r>
            <a:r>
              <a:rPr kumimoji="1" lang="en-US" altLang="ja-JP" sz="2000" dirty="0">
                <a:latin typeface="Meiryo UI" panose="020B0604030504040204" pitchFamily="50" charset="-128"/>
                <a:ea typeface="Meiryo UI" panose="020B0604030504040204" pitchFamily="50" charset="-128"/>
              </a:rPr>
              <a:t>12</a:t>
            </a:r>
            <a:r>
              <a:rPr kumimoji="1" lang="ja-JP" altLang="en-US" sz="2000" dirty="0">
                <a:latin typeface="Meiryo UI" panose="020B0604030504040204" pitchFamily="50" charset="-128"/>
                <a:ea typeface="Meiryo UI" panose="020B0604030504040204" pitchFamily="50" charset="-128"/>
              </a:rPr>
              <a:t>個の掛け算になり、それぞれ違う重みを持つ。なお、学習の過程でどんどん誤差が低くなる値になっていく。</a:t>
            </a:r>
            <a:endParaRPr kumimoji="1" lang="en-US" altLang="ja-JP" sz="2000" dirty="0">
              <a:latin typeface="Meiryo UI" panose="020B0604030504040204" pitchFamily="50" charset="-128"/>
              <a:ea typeface="Meiryo UI" panose="020B0604030504040204" pitchFamily="50" charset="-128"/>
            </a:endParaRPr>
          </a:p>
        </p:txBody>
      </p:sp>
      <p:cxnSp>
        <p:nvCxnSpPr>
          <p:cNvPr id="8" name="直線矢印コネクタ 7">
            <a:extLst>
              <a:ext uri="{FF2B5EF4-FFF2-40B4-BE49-F238E27FC236}">
                <a16:creationId xmlns:a16="http://schemas.microsoft.com/office/drawing/2014/main" id="{3697A57E-3632-59CB-C18B-AA36F691AB20}"/>
              </a:ext>
            </a:extLst>
          </p:cNvPr>
          <p:cNvCxnSpPr>
            <a:cxnSpLocks/>
          </p:cNvCxnSpPr>
          <p:nvPr/>
        </p:nvCxnSpPr>
        <p:spPr>
          <a:xfrm>
            <a:off x="3120851" y="3123040"/>
            <a:ext cx="0" cy="1138445"/>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C01D595-711F-5202-EE44-D5900678729B}"/>
              </a:ext>
            </a:extLst>
          </p:cNvPr>
          <p:cNvSpPr txBox="1"/>
          <p:nvPr/>
        </p:nvSpPr>
        <p:spPr>
          <a:xfrm>
            <a:off x="1361806" y="5274127"/>
            <a:ext cx="2362200" cy="400110"/>
          </a:xfrm>
          <a:prstGeom prst="rect">
            <a:avLst/>
          </a:prstGeom>
          <a:noFill/>
        </p:spPr>
        <p:txBody>
          <a:bodyPr wrap="square" rtlCol="0">
            <a:spAutoFit/>
          </a:bodyPr>
          <a:lstStyle/>
          <a:p>
            <a:r>
              <a:rPr kumimoji="1" lang="en-US" altLang="ja-JP" sz="1000" dirty="0"/>
              <a:t>Image: </a:t>
            </a:r>
            <a:r>
              <a:rPr kumimoji="1" lang="ko-KR" altLang="en-US" sz="1000" dirty="0"/>
              <a:t>딥 러닝을 이용한 자연어 처리 입문 </a:t>
            </a:r>
            <a:r>
              <a:rPr kumimoji="1" lang="en-US" altLang="ko-KR" sz="1000" dirty="0"/>
              <a:t>(</a:t>
            </a:r>
            <a:r>
              <a:rPr kumimoji="1" lang="ko-KR" altLang="en-US" sz="1000" dirty="0"/>
              <a:t>유원준</a:t>
            </a:r>
            <a:r>
              <a:rPr kumimoji="1" lang="en-US" altLang="ko-KR" sz="1000" dirty="0"/>
              <a:t>/</a:t>
            </a:r>
            <a:r>
              <a:rPr kumimoji="1" lang="ko-KR" altLang="en-US" sz="1000" dirty="0"/>
              <a:t>안상준 저</a:t>
            </a:r>
            <a:r>
              <a:rPr kumimoji="1" lang="en-US" altLang="ko-KR" sz="1000" dirty="0"/>
              <a:t>, 2022)</a:t>
            </a:r>
            <a:endParaRPr kumimoji="1" lang="ja-JP" altLang="en-US" sz="1000" dirty="0"/>
          </a:p>
        </p:txBody>
      </p:sp>
    </p:spTree>
    <p:extLst>
      <p:ext uri="{BB962C8B-B14F-4D97-AF65-F5344CB8AC3E}">
        <p14:creationId xmlns:p14="http://schemas.microsoft.com/office/powerpoint/2010/main" val="333979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D9A35-9962-F3A0-91B7-CB507CEEDF95}"/>
              </a:ext>
            </a:extLst>
          </p:cNvPr>
          <p:cNvSpPr>
            <a:spLocks noGrp="1"/>
          </p:cNvSpPr>
          <p:nvPr>
            <p:ph type="title"/>
          </p:nvPr>
        </p:nvSpPr>
        <p:spPr/>
        <p:txBody>
          <a:bodyPr/>
          <a:lstStyle/>
          <a:p>
            <a:r>
              <a:rPr kumimoji="1" lang="en-US" altLang="ko-KR" dirty="0" err="1"/>
              <a:t>Softmax</a:t>
            </a:r>
            <a:r>
              <a:rPr kumimoji="1" lang="ja-JP" altLang="en-US" dirty="0"/>
              <a:t>関数の誤差計算法</a:t>
            </a:r>
          </a:p>
        </p:txBody>
      </p:sp>
      <p:sp>
        <p:nvSpPr>
          <p:cNvPr id="3" name="コンテンツ プレースホルダー 2">
            <a:extLst>
              <a:ext uri="{FF2B5EF4-FFF2-40B4-BE49-F238E27FC236}">
                <a16:creationId xmlns:a16="http://schemas.microsoft.com/office/drawing/2014/main" id="{F455EEB2-EEA6-25D1-1E54-7B0E178F95E8}"/>
              </a:ext>
            </a:extLst>
          </p:cNvPr>
          <p:cNvSpPr>
            <a:spLocks noGrp="1"/>
          </p:cNvSpPr>
          <p:nvPr>
            <p:ph idx="1"/>
          </p:nvPr>
        </p:nvSpPr>
        <p:spPr/>
        <p:txBody>
          <a:bodyPr/>
          <a:lstStyle/>
          <a:p>
            <a:r>
              <a:rPr lang="en-US" altLang="ja-JP" dirty="0" err="1"/>
              <a:t>Softmax</a:t>
            </a:r>
            <a:r>
              <a:rPr lang="ja-JP" altLang="en-US" dirty="0"/>
              <a:t>関数の結果は、分類しようとするクラスの数を次元数とするベクトルで、各元素は</a:t>
            </a:r>
            <a:r>
              <a:rPr lang="en-US" altLang="ja-JP" dirty="0"/>
              <a:t>0</a:t>
            </a:r>
            <a:r>
              <a:rPr lang="ja-JP" altLang="en-US" dirty="0"/>
              <a:t>と</a:t>
            </a:r>
            <a:r>
              <a:rPr lang="en-US" altLang="ja-JP" dirty="0"/>
              <a:t>1</a:t>
            </a:r>
            <a:r>
              <a:rPr lang="ja-JP" altLang="en-US" dirty="0"/>
              <a:t>の間の値</a:t>
            </a:r>
            <a:r>
              <a:rPr lang="en-US" altLang="ja-JP" dirty="0"/>
              <a:t>(</a:t>
            </a:r>
            <a:r>
              <a:rPr lang="ja-JP" altLang="en-US" dirty="0"/>
              <a:t>それぞれのクラスが正解である確率</a:t>
            </a:r>
            <a:r>
              <a:rPr lang="en-US" altLang="ja-JP" dirty="0"/>
              <a:t>)</a:t>
            </a:r>
            <a:r>
              <a:rPr lang="ja-JP" altLang="en-US" dirty="0"/>
              <a:t>を持つ。</a:t>
            </a:r>
            <a:endParaRPr lang="en-US" altLang="ja-JP" dirty="0"/>
          </a:p>
          <a:p>
            <a:r>
              <a:rPr lang="ja-JP" altLang="en-US" dirty="0"/>
              <a:t>このようなベクトルの予測値と実際値の比較をするためには、実際値をベクトル化させる必要がある。</a:t>
            </a:r>
            <a:endParaRPr lang="en-US" altLang="ja-JP" dirty="0"/>
          </a:p>
          <a:p>
            <a:r>
              <a:rPr lang="ja-JP" altLang="en-US" dirty="0"/>
              <a:t>そのベクトル化の方法として、</a:t>
            </a:r>
            <a:r>
              <a:rPr lang="en-US" altLang="ja-JP" dirty="0" err="1"/>
              <a:t>Softmax</a:t>
            </a:r>
            <a:r>
              <a:rPr lang="ja-JP" altLang="en-US" dirty="0"/>
              <a:t>回帰では</a:t>
            </a:r>
            <a:r>
              <a:rPr lang="en-US" altLang="ja-JP" dirty="0"/>
              <a:t>One-Hot Vector</a:t>
            </a:r>
            <a:r>
              <a:rPr lang="ja-JP" altLang="en-US" dirty="0"/>
              <a:t>方式を使う。</a:t>
            </a:r>
            <a:endParaRPr lang="en-US" altLang="ja-JP" dirty="0"/>
          </a:p>
        </p:txBody>
      </p:sp>
      <p:pic>
        <p:nvPicPr>
          <p:cNvPr id="7" name="図 6">
            <a:extLst>
              <a:ext uri="{FF2B5EF4-FFF2-40B4-BE49-F238E27FC236}">
                <a16:creationId xmlns:a16="http://schemas.microsoft.com/office/drawing/2014/main" id="{FE2F7A83-42F3-1B3B-F83C-32BD1ACF03C6}"/>
              </a:ext>
            </a:extLst>
          </p:cNvPr>
          <p:cNvPicPr>
            <a:picLocks noChangeAspect="1"/>
          </p:cNvPicPr>
          <p:nvPr/>
        </p:nvPicPr>
        <p:blipFill>
          <a:blip r:embed="rId2"/>
          <a:stretch>
            <a:fillRect/>
          </a:stretch>
        </p:blipFill>
        <p:spPr>
          <a:xfrm>
            <a:off x="1097279" y="3988645"/>
            <a:ext cx="6273501" cy="1865395"/>
          </a:xfrm>
          <a:prstGeom prst="rect">
            <a:avLst/>
          </a:prstGeom>
        </p:spPr>
      </p:pic>
      <p:sp>
        <p:nvSpPr>
          <p:cNvPr id="8" name="テキスト ボックス 7">
            <a:extLst>
              <a:ext uri="{FF2B5EF4-FFF2-40B4-BE49-F238E27FC236}">
                <a16:creationId xmlns:a16="http://schemas.microsoft.com/office/drawing/2014/main" id="{41595943-84DC-437D-3E75-B5B7FA76A4D6}"/>
              </a:ext>
            </a:extLst>
          </p:cNvPr>
          <p:cNvSpPr txBox="1"/>
          <p:nvPr/>
        </p:nvSpPr>
        <p:spPr>
          <a:xfrm>
            <a:off x="1097279" y="5854040"/>
            <a:ext cx="4062549" cy="246221"/>
          </a:xfrm>
          <a:prstGeom prst="rect">
            <a:avLst/>
          </a:prstGeom>
          <a:noFill/>
        </p:spPr>
        <p:txBody>
          <a:bodyPr wrap="square" rtlCol="0">
            <a:spAutoFit/>
          </a:bodyPr>
          <a:lstStyle/>
          <a:p>
            <a:r>
              <a:rPr kumimoji="1" lang="en-US" altLang="ja-JP" sz="1000" dirty="0"/>
              <a:t>Image: </a:t>
            </a:r>
            <a:r>
              <a:rPr kumimoji="1" lang="ko-KR" altLang="en-US" sz="1000" dirty="0"/>
              <a:t>딥 러닝을 이용한 자연어 처리 입문 </a:t>
            </a:r>
            <a:r>
              <a:rPr kumimoji="1" lang="en-US" altLang="ko-KR" sz="1000" dirty="0"/>
              <a:t>(</a:t>
            </a:r>
            <a:r>
              <a:rPr kumimoji="1" lang="ko-KR" altLang="en-US" sz="1000" dirty="0"/>
              <a:t>유원준</a:t>
            </a:r>
            <a:r>
              <a:rPr kumimoji="1" lang="en-US" altLang="ko-KR" sz="1000" dirty="0"/>
              <a:t>/</a:t>
            </a:r>
            <a:r>
              <a:rPr kumimoji="1" lang="ko-KR" altLang="en-US" sz="1000" dirty="0"/>
              <a:t>안상준 저</a:t>
            </a:r>
            <a:r>
              <a:rPr kumimoji="1" lang="en-US" altLang="ko-KR" sz="1000" dirty="0"/>
              <a:t>, 2022)</a:t>
            </a:r>
            <a:endParaRPr kumimoji="1" lang="ja-JP" altLang="en-US" sz="1000" dirty="0"/>
          </a:p>
        </p:txBody>
      </p:sp>
      <p:sp>
        <p:nvSpPr>
          <p:cNvPr id="9" name="テキスト ボックス 8">
            <a:extLst>
              <a:ext uri="{FF2B5EF4-FFF2-40B4-BE49-F238E27FC236}">
                <a16:creationId xmlns:a16="http://schemas.microsoft.com/office/drawing/2014/main" id="{52C520BB-5685-AA6F-D7BB-AD0B0746A539}"/>
              </a:ext>
            </a:extLst>
          </p:cNvPr>
          <p:cNvSpPr txBox="1"/>
          <p:nvPr/>
        </p:nvSpPr>
        <p:spPr>
          <a:xfrm>
            <a:off x="7370780" y="5499760"/>
            <a:ext cx="3171281"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誤差の計算 </a:t>
            </a:r>
            <a:r>
              <a:rPr kumimoji="1" lang="en-US" altLang="ja-JP" dirty="0">
                <a:latin typeface="Meiryo UI" panose="020B0604030504040204" pitchFamily="50" charset="-128"/>
                <a:ea typeface="Meiryo UI" panose="020B0604030504040204" pitchFamily="50" charset="-128"/>
              </a:rPr>
              <a:t>: Cross Entropy</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132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F096D-9A44-63C3-0DEF-00EB48BA5AE4}"/>
              </a:ext>
            </a:extLst>
          </p:cNvPr>
          <p:cNvSpPr>
            <a:spLocks noGrp="1"/>
          </p:cNvSpPr>
          <p:nvPr>
            <p:ph type="title"/>
          </p:nvPr>
        </p:nvSpPr>
        <p:spPr/>
        <p:txBody>
          <a:bodyPr/>
          <a:lstStyle/>
          <a:p>
            <a:r>
              <a:rPr kumimoji="1" lang="en-US" altLang="ja-JP" dirty="0" err="1"/>
              <a:t>Softmax</a:t>
            </a:r>
            <a:r>
              <a:rPr kumimoji="1" lang="ja-JP" altLang="en-US" dirty="0"/>
              <a:t>回帰と行列演算</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A96CB2E-DE70-9705-DC51-DBADAD0C28E8}"/>
                  </a:ext>
                </a:extLst>
              </p:cNvPr>
              <p:cNvSpPr>
                <a:spLocks noGrp="1"/>
              </p:cNvSpPr>
              <p:nvPr>
                <p:ph idx="1"/>
              </p:nvPr>
            </p:nvSpPr>
            <p:spPr/>
            <p:txBody>
              <a:bodyPr/>
              <a:lstStyle/>
              <a:p>
                <a:r>
                  <a:rPr kumimoji="1" lang="ja-JP" altLang="en-US" dirty="0"/>
                  <a:t>入力 </a:t>
                </a:r>
                <a14:m>
                  <m:oMath xmlns:m="http://schemas.openxmlformats.org/officeDocument/2006/math">
                    <m:r>
                      <m:rPr>
                        <m:sty m:val="p"/>
                      </m:rPr>
                      <a:rPr kumimoji="1" lang="en-US" altLang="ja-JP" b="0" i="0" smtClean="0">
                        <a:latin typeface="Cambria Math" panose="02040503050406030204" pitchFamily="18" charset="0"/>
                      </a:rPr>
                      <m:t>dim</m:t>
                    </m:r>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𝑓𝑒𝑎𝑡𝑢𝑟𝑒</m:t>
                    </m:r>
                    <m:r>
                      <a:rPr kumimoji="1" lang="en-US" altLang="ja-JP" b="0" i="1" smtClean="0">
                        <a:latin typeface="Cambria Math" panose="02040503050406030204" pitchFamily="18" charset="0"/>
                      </a:rPr>
                      <m:t>)</m:t>
                    </m:r>
                  </m:oMath>
                </a14:m>
                <a:r>
                  <a:rPr kumimoji="1" lang="en-US" altLang="ja-JP" dirty="0"/>
                  <a:t>(</a:t>
                </a:r>
                <a:r>
                  <a:rPr lang="en-US" altLang="ja-JP" dirty="0"/>
                  <a:t>feature</a:t>
                </a:r>
                <a:r>
                  <a:rPr lang="ko-KR" altLang="en-US" dirty="0"/>
                  <a:t>の数</a:t>
                </a:r>
                <a:r>
                  <a:rPr lang="en-US" altLang="ko-KR" dirty="0"/>
                  <a:t>)</a:t>
                </a:r>
              </a:p>
              <a:p>
                <a:r>
                  <a:rPr kumimoji="1" lang="ja-JP" altLang="en-US" dirty="0"/>
                  <a:t>重み行列</a:t>
                </a:r>
                <a14:m>
                  <m:oMath xmlns:m="http://schemas.openxmlformats.org/officeDocument/2006/math">
                    <m:r>
                      <a:rPr kumimoji="1" lang="en-US" altLang="ja-JP" b="0" i="1" smtClean="0">
                        <a:latin typeface="Cambria Math" panose="02040503050406030204" pitchFamily="18" charset="0"/>
                      </a:rPr>
                      <m:t>𝑊</m:t>
                    </m:r>
                  </m:oMath>
                </a14:m>
                <a:r>
                  <a:rPr kumimoji="1" lang="ja-JP" altLang="en-US" dirty="0"/>
                  <a:t> 、　偏向</a:t>
                </a:r>
                <a14:m>
                  <m:oMath xmlns:m="http://schemas.openxmlformats.org/officeDocument/2006/math">
                    <m:r>
                      <a:rPr kumimoji="1" lang="en-US" altLang="ja-JP" b="0" i="1" smtClean="0">
                        <a:latin typeface="Cambria Math" panose="02040503050406030204" pitchFamily="18" charset="0"/>
                      </a:rPr>
                      <m:t>𝑏</m:t>
                    </m:r>
                  </m:oMath>
                </a14:m>
                <a:endParaRPr kumimoji="1"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𝑠𝑜𝑓𝑡𝑚𝑎𝑥</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3 4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3</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𝑝𝑟𝑒𝑑𝑖𝑐𝑡𝑖𝑣𝑒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𝑣𝑎𝑙𝑢𝑒</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0A96CB2E-DE70-9705-DC51-DBADAD0C28E8}"/>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973FD9F0-F9E7-E912-1EB6-A952F5A26624}"/>
              </a:ext>
            </a:extLst>
          </p:cNvPr>
          <p:cNvPicPr>
            <a:picLocks noChangeAspect="1"/>
          </p:cNvPicPr>
          <p:nvPr/>
        </p:nvPicPr>
        <p:blipFill>
          <a:blip r:embed="rId3"/>
          <a:stretch>
            <a:fillRect/>
          </a:stretch>
        </p:blipFill>
        <p:spPr>
          <a:xfrm>
            <a:off x="1097279" y="4145419"/>
            <a:ext cx="5579835" cy="1450757"/>
          </a:xfrm>
          <a:prstGeom prst="rect">
            <a:avLst/>
          </a:prstGeom>
        </p:spPr>
      </p:pic>
      <p:sp>
        <p:nvSpPr>
          <p:cNvPr id="6" name="テキスト ボックス 5">
            <a:extLst>
              <a:ext uri="{FF2B5EF4-FFF2-40B4-BE49-F238E27FC236}">
                <a16:creationId xmlns:a16="http://schemas.microsoft.com/office/drawing/2014/main" id="{56EA8A6F-C6F6-9751-3C8C-BF5424A74BED}"/>
              </a:ext>
            </a:extLst>
          </p:cNvPr>
          <p:cNvSpPr txBox="1"/>
          <p:nvPr/>
        </p:nvSpPr>
        <p:spPr>
          <a:xfrm>
            <a:off x="1097279" y="5708667"/>
            <a:ext cx="4062549" cy="246221"/>
          </a:xfrm>
          <a:prstGeom prst="rect">
            <a:avLst/>
          </a:prstGeom>
          <a:noFill/>
        </p:spPr>
        <p:txBody>
          <a:bodyPr wrap="square" rtlCol="0">
            <a:spAutoFit/>
          </a:bodyPr>
          <a:lstStyle/>
          <a:p>
            <a:r>
              <a:rPr kumimoji="1" lang="en-US" altLang="ja-JP" sz="1000" dirty="0"/>
              <a:t>Image: </a:t>
            </a:r>
            <a:r>
              <a:rPr kumimoji="1" lang="ko-KR" altLang="en-US" sz="1000" dirty="0"/>
              <a:t>딥 러닝을 이용한 자연어 처리 입문 </a:t>
            </a:r>
            <a:r>
              <a:rPr kumimoji="1" lang="en-US" altLang="ko-KR" sz="1000" dirty="0"/>
              <a:t>(</a:t>
            </a:r>
            <a:r>
              <a:rPr kumimoji="1" lang="ko-KR" altLang="en-US" sz="1000" dirty="0"/>
              <a:t>유원준</a:t>
            </a:r>
            <a:r>
              <a:rPr kumimoji="1" lang="en-US" altLang="ko-KR" sz="1000" dirty="0"/>
              <a:t>/</a:t>
            </a:r>
            <a:r>
              <a:rPr kumimoji="1" lang="ko-KR" altLang="en-US" sz="1000" dirty="0"/>
              <a:t>안상준 저</a:t>
            </a:r>
            <a:r>
              <a:rPr kumimoji="1" lang="en-US" altLang="ko-KR" sz="1000" dirty="0"/>
              <a:t>, 2022)</a:t>
            </a:r>
            <a:endParaRPr kumimoji="1" lang="ja-JP" altLang="en-US" sz="1000" dirty="0"/>
          </a:p>
        </p:txBody>
      </p:sp>
    </p:spTree>
    <p:extLst>
      <p:ext uri="{BB962C8B-B14F-4D97-AF65-F5344CB8AC3E}">
        <p14:creationId xmlns:p14="http://schemas.microsoft.com/office/powerpoint/2010/main" val="255479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5F787-F95A-6E91-FC48-7BCB06212D23}"/>
              </a:ext>
            </a:extLst>
          </p:cNvPr>
          <p:cNvSpPr>
            <a:spLocks noGrp="1"/>
          </p:cNvSpPr>
          <p:nvPr>
            <p:ph type="title"/>
          </p:nvPr>
        </p:nvSpPr>
        <p:spPr/>
        <p:txBody>
          <a:bodyPr/>
          <a:lstStyle/>
          <a:p>
            <a:r>
              <a:rPr kumimoji="1" lang="ja-JP" altLang="en-US" dirty="0"/>
              <a:t>多クラス分類問題で</a:t>
            </a:r>
            <a:br>
              <a:rPr kumimoji="1" lang="en-US" altLang="ja-JP" dirty="0"/>
            </a:br>
            <a:r>
              <a:rPr kumimoji="1" lang="en-US" altLang="ja-JP" dirty="0"/>
              <a:t>One-Hot Vector</a:t>
            </a:r>
            <a:r>
              <a:rPr kumimoji="1" lang="ja-JP" altLang="en-US" dirty="0"/>
              <a:t>を使用する理由</a:t>
            </a:r>
          </a:p>
        </p:txBody>
      </p:sp>
      <p:sp>
        <p:nvSpPr>
          <p:cNvPr id="3" name="コンテンツ プレースホルダー 2">
            <a:extLst>
              <a:ext uri="{FF2B5EF4-FFF2-40B4-BE49-F238E27FC236}">
                <a16:creationId xmlns:a16="http://schemas.microsoft.com/office/drawing/2014/main" id="{E57CE1F1-7A43-2C8D-4E21-C4CC437FF203}"/>
              </a:ext>
            </a:extLst>
          </p:cNvPr>
          <p:cNvSpPr>
            <a:spLocks noGrp="1"/>
          </p:cNvSpPr>
          <p:nvPr>
            <p:ph idx="1"/>
          </p:nvPr>
        </p:nvSpPr>
        <p:spPr/>
        <p:txBody>
          <a:bodyPr/>
          <a:lstStyle/>
          <a:p>
            <a:r>
              <a:rPr lang="ja-JP" altLang="en-US" dirty="0"/>
              <a:t>クラスの間の関係が均等である。</a:t>
            </a:r>
            <a:endParaRPr lang="en-US" altLang="ja-JP" dirty="0"/>
          </a:p>
          <a:p>
            <a:r>
              <a:rPr lang="ja-JP" altLang="en-US" dirty="0"/>
              <a:t>整数エンコーディングをした場合、ラベル</a:t>
            </a:r>
            <a:r>
              <a:rPr lang="en-US" altLang="ja-JP" dirty="0"/>
              <a:t>3</a:t>
            </a:r>
            <a:r>
              <a:rPr lang="ja-JP" altLang="en-US" dirty="0"/>
              <a:t>のクラスと</a:t>
            </a:r>
            <a:r>
              <a:rPr lang="en-US" altLang="ja-JP" dirty="0"/>
              <a:t>1</a:t>
            </a:r>
            <a:r>
              <a:rPr lang="ja-JP" altLang="en-US" dirty="0"/>
              <a:t>のクラスの間の差と、ラベル</a:t>
            </a:r>
            <a:r>
              <a:rPr lang="en-US" altLang="ja-JP" dirty="0"/>
              <a:t>2</a:t>
            </a:r>
            <a:r>
              <a:rPr lang="ja-JP" altLang="en-US" dirty="0"/>
              <a:t>のクラスと</a:t>
            </a:r>
            <a:r>
              <a:rPr lang="en-US" altLang="ja-JP" dirty="0"/>
              <a:t>1</a:t>
            </a:r>
            <a:r>
              <a:rPr lang="ja-JP" altLang="en-US" dirty="0"/>
              <a:t>のクラスの間の差に格差が広がってしまう。</a:t>
            </a:r>
            <a:endParaRPr lang="en-US" altLang="ja-JP" dirty="0"/>
          </a:p>
          <a:p>
            <a:r>
              <a:rPr kumimoji="1" lang="ja-JP" altLang="en-US" dirty="0"/>
              <a:t>一般的に分類問題では各順番に意味はないため、差が均等であるべき。→</a:t>
            </a:r>
            <a:r>
              <a:rPr lang="en-US" altLang="ja-JP" dirty="0"/>
              <a:t> One-Hot Vector</a:t>
            </a:r>
            <a:endParaRPr kumimoji="1" lang="ja-JP" altLang="en-US" dirty="0"/>
          </a:p>
        </p:txBody>
      </p:sp>
    </p:spTree>
    <p:extLst>
      <p:ext uri="{BB962C8B-B14F-4D97-AF65-F5344CB8AC3E}">
        <p14:creationId xmlns:p14="http://schemas.microsoft.com/office/powerpoint/2010/main" val="358702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17CBA-2ADD-1ECB-1EE7-44C8B4BF5735}"/>
              </a:ext>
            </a:extLst>
          </p:cNvPr>
          <p:cNvSpPr>
            <a:spLocks noGrp="1"/>
          </p:cNvSpPr>
          <p:nvPr>
            <p:ph type="title"/>
          </p:nvPr>
        </p:nvSpPr>
        <p:spPr/>
        <p:txBody>
          <a:bodyPr/>
          <a:lstStyle/>
          <a:p>
            <a:r>
              <a:rPr kumimoji="1" lang="en-US" altLang="ja-JP" dirty="0"/>
              <a:t>Cross entropy function</a:t>
            </a:r>
            <a:r>
              <a:rPr lang="ja-JP" altLang="en-US" dirty="0"/>
              <a:t> </a:t>
            </a:r>
            <a:r>
              <a:rPr kumimoji="1" lang="en-US" altLang="ja-JP" dirty="0"/>
              <a:t>for </a:t>
            </a:r>
            <a:r>
              <a:rPr kumimoji="1" lang="en-US" altLang="ja-JP" dirty="0" err="1"/>
              <a:t>Softmax</a:t>
            </a:r>
            <a:r>
              <a:rPr kumimoji="1" lang="en-US" altLang="ja-JP" dirty="0"/>
              <a:t>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1D71B4C-CC69-528B-3437-7DCEBC7C8BDD}"/>
                  </a:ext>
                </a:extLst>
              </p:cNvPr>
              <p:cNvSpPr>
                <a:spLocks noGrp="1"/>
              </p:cNvSpPr>
              <p:nvPr>
                <p:ph idx="1"/>
              </p:nvPr>
            </p:nvSpPr>
            <p:spPr/>
            <p:txBody>
              <a:bodyPr/>
              <a:lstStyle/>
              <a:p>
                <a:r>
                  <a:rPr kumimoji="1" lang="en-US" altLang="ja-JP" dirty="0"/>
                  <a:t>y</a:t>
                </a:r>
                <a:r>
                  <a:rPr lang="en-US" altLang="ja-JP" dirty="0"/>
                  <a:t>=</a:t>
                </a:r>
                <a:r>
                  <a:rPr lang="ja-JP" altLang="en-US" dirty="0"/>
                  <a:t>実際値、　</a:t>
                </a:r>
                <a:r>
                  <a:rPr lang="ko-KR" altLang="en-US" dirty="0"/>
                  <a:t>ｋ</a:t>
                </a:r>
                <a:r>
                  <a:rPr lang="en-US" altLang="ko-KR" dirty="0"/>
                  <a:t>=</a:t>
                </a:r>
                <a:r>
                  <a:rPr lang="ja-JP" altLang="en-US" dirty="0"/>
                  <a:t>クラスの個数、　</a:t>
                </a:r>
                <a:endParaRPr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lang="ja-JP" altLang="en-US" i="1">
                        <a:latin typeface="Cambria Math" panose="02040503050406030204" pitchFamily="18" charset="0"/>
                      </a:rPr>
                      <m:t>実際値</m:t>
                    </m:r>
                  </m:oMath>
                </a14:m>
                <a:r>
                  <a:rPr kumimoji="1" lang="ko-KR" altLang="en-US" dirty="0"/>
                  <a:t> </a:t>
                </a:r>
                <a:r>
                  <a:rPr kumimoji="1" lang="en-US" altLang="ko-KR" dirty="0"/>
                  <a:t>One-Hot Vector</a:t>
                </a:r>
                <a:r>
                  <a:rPr lang="ja-JP" altLang="en-US" dirty="0"/>
                  <a:t>からの </a:t>
                </a:r>
                <a:r>
                  <a:rPr lang="en-US" altLang="ja-JP" dirty="0"/>
                  <a:t>j</a:t>
                </a:r>
                <a:r>
                  <a:rPr lang="ja-JP" altLang="en-US" dirty="0"/>
                  <a:t>番目のインデクス</a:t>
                </a:r>
                <a:endParaRPr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oMath>
                </a14:m>
                <a:r>
                  <a:rPr kumimoji="1" lang="ja-JP" altLang="en-US" dirty="0"/>
                  <a:t> サンプルデータが</a:t>
                </a:r>
                <a:r>
                  <a:rPr kumimoji="1" lang="ko-KR" altLang="en-US" dirty="0"/>
                  <a:t> </a:t>
                </a:r>
                <a:r>
                  <a:rPr kumimoji="1" lang="en-US" altLang="ja-JP" dirty="0"/>
                  <a:t>j</a:t>
                </a:r>
                <a:r>
                  <a:rPr kumimoji="1" lang="ja-JP" altLang="en-US" dirty="0"/>
                  <a:t>番目のクラスである確率</a:t>
                </a:r>
                <a:endParaRPr kumimoji="1" lang="en-US" altLang="ja-JP" dirty="0"/>
              </a:p>
              <a:p>
                <a14:m>
                  <m:oMath xmlns:m="http://schemas.openxmlformats.org/officeDocument/2006/math">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𝑘</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r>
                          <m:rPr>
                            <m:sty m:val="p"/>
                          </m:rPr>
                          <a:rPr kumimoji="1" lang="en-US" altLang="ja-JP" b="0" i="0" smtClean="0">
                            <a:latin typeface="Cambria Math" panose="02040503050406030204" pitchFamily="18" charset="0"/>
                          </a:rPr>
                          <m:t>log</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e>
                    </m:nary>
                  </m:oMath>
                </a14:m>
                <a:endParaRPr kumimoji="1" lang="en-US" altLang="ja-JP" dirty="0"/>
              </a:p>
              <a:p>
                <a:r>
                  <a:rPr kumimoji="1" lang="ja-JP" altLang="en-US" dirty="0"/>
                  <a:t>全体データへの平均</a:t>
                </a:r>
                <a:endParaRPr kumimoji="1" lang="en-US" altLang="ja-JP" dirty="0"/>
              </a:p>
              <a:p>
                <a14:m>
                  <m:oMath xmlns:m="http://schemas.openxmlformats.org/officeDocument/2006/math">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𝑘</m:t>
                            </m:r>
                          </m:sup>
                          <m:e>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sup>
                            </m:sSubSup>
                            <m:r>
                              <m:rPr>
                                <m:sty m:val="p"/>
                              </m:rPr>
                              <a:rPr lang="en-US" altLang="ja-JP">
                                <a:latin typeface="Cambria Math" panose="02040503050406030204" pitchFamily="18" charset="0"/>
                              </a:rPr>
                              <m:t>log</m:t>
                            </m:r>
                            <m:r>
                              <a:rPr lang="en-US" altLang="ja-JP" i="1">
                                <a:latin typeface="Cambria Math" panose="02040503050406030204" pitchFamily="18" charset="0"/>
                              </a:rPr>
                              <m:t>⁡(</m:t>
                            </m:r>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sup>
                            </m:sSubSup>
                            <m:r>
                              <a:rPr lang="en-US" altLang="ja-JP" i="1">
                                <a:latin typeface="Cambria Math" panose="02040503050406030204" pitchFamily="18" charset="0"/>
                              </a:rPr>
                              <m:t>)</m:t>
                            </m:r>
                          </m:e>
                        </m:nary>
                      </m:e>
                    </m:nary>
                  </m:oMath>
                </a14:m>
                <a:endParaRPr kumimoji="1" lang="en-US" altLang="ja-JP" dirty="0"/>
              </a:p>
              <a:p>
                <a:r>
                  <a:rPr kumimoji="1" lang="en-US" altLang="ja-JP" dirty="0"/>
                  <a:t>Logistic</a:t>
                </a:r>
                <a:r>
                  <a:rPr kumimoji="1" lang="ja-JP" altLang="en-US" dirty="0"/>
                  <a:t>回帰で</a:t>
                </a:r>
                <a:r>
                  <a:rPr kumimoji="1" lang="ko-KR" altLang="en-US" dirty="0"/>
                  <a:t>扱った</a:t>
                </a:r>
                <a:r>
                  <a:rPr kumimoji="1" lang="en-US" altLang="ko-KR" dirty="0"/>
                  <a:t>Cross entropy function</a:t>
                </a:r>
                <a:r>
                  <a:rPr kumimoji="1" lang="ja-JP" altLang="en-US" dirty="0"/>
                  <a:t>で</a:t>
                </a:r>
                <a:r>
                  <a:rPr lang="ko-KR" altLang="en-US" dirty="0"/>
                  <a:t>２</a:t>
                </a:r>
                <a:r>
                  <a:rPr lang="ja-JP" altLang="en-US" dirty="0"/>
                  <a:t>が</a:t>
                </a:r>
                <a:r>
                  <a:rPr lang="en-US" altLang="ja-JP" dirty="0"/>
                  <a:t> k</a:t>
                </a:r>
                <a:r>
                  <a:rPr lang="ja-JP" altLang="en-US" dirty="0"/>
                  <a:t>になっただけ。</a:t>
                </a:r>
                <a:endParaRPr kumimoji="1" lang="en-US" altLang="ja-JP" dirty="0"/>
              </a:p>
            </p:txBody>
          </p:sp>
        </mc:Choice>
        <mc:Fallback>
          <p:sp>
            <p:nvSpPr>
              <p:cNvPr id="3" name="コンテンツ プレースホルダー 2">
                <a:extLst>
                  <a:ext uri="{FF2B5EF4-FFF2-40B4-BE49-F238E27FC236}">
                    <a16:creationId xmlns:a16="http://schemas.microsoft.com/office/drawing/2014/main" id="{51D71B4C-CC69-528B-3437-7DCEBC7C8BDD}"/>
                  </a:ext>
                </a:extLst>
              </p:cNvPr>
              <p:cNvSpPr>
                <a:spLocks noGrp="1" noRot="1" noChangeAspect="1" noMove="1" noResize="1" noEditPoints="1" noAdjustHandles="1" noChangeArrowheads="1" noChangeShapeType="1" noTextEdit="1"/>
              </p:cNvSpPr>
              <p:nvPr>
                <p:ph idx="1"/>
              </p:nvPr>
            </p:nvSpPr>
            <p:spPr>
              <a:blipFill>
                <a:blip r:embed="rId2"/>
                <a:stretch>
                  <a:fillRect l="-1455" t="-972" b="-8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263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7EEBF-DE43-9E4D-EE22-C80E6B40229E}"/>
              </a:ext>
            </a:extLst>
          </p:cNvPr>
          <p:cNvSpPr>
            <a:spLocks noGrp="1"/>
          </p:cNvSpPr>
          <p:nvPr>
            <p:ph type="title"/>
          </p:nvPr>
        </p:nvSpPr>
        <p:spPr/>
        <p:txBody>
          <a:bodyPr/>
          <a:lstStyle/>
          <a:p>
            <a:r>
              <a:rPr kumimoji="1" lang="ja-JP" altLang="en-US" dirty="0"/>
              <a:t>研究テーマ </a:t>
            </a:r>
            <a:r>
              <a:rPr kumimoji="1" lang="en-US" altLang="ja-JP" dirty="0"/>
              <a:t>: </a:t>
            </a:r>
            <a:br>
              <a:rPr kumimoji="1" lang="en-US" altLang="ja-JP" dirty="0"/>
            </a:br>
            <a:r>
              <a:rPr kumimoji="1" lang="en-US" altLang="ja-JP" dirty="0"/>
              <a:t>Emotion Detection from Text</a:t>
            </a:r>
            <a:endParaRPr kumimoji="1" lang="ja-JP" altLang="en-US" dirty="0"/>
          </a:p>
        </p:txBody>
      </p:sp>
      <p:pic>
        <p:nvPicPr>
          <p:cNvPr id="5" name="コンテンツ プレースホルダー 4">
            <a:extLst>
              <a:ext uri="{FF2B5EF4-FFF2-40B4-BE49-F238E27FC236}">
                <a16:creationId xmlns:a16="http://schemas.microsoft.com/office/drawing/2014/main" id="{9F7A857B-86F7-1953-6803-758BAABDA1A5}"/>
              </a:ext>
            </a:extLst>
          </p:cNvPr>
          <p:cNvPicPr>
            <a:picLocks noGrp="1" noChangeAspect="1"/>
          </p:cNvPicPr>
          <p:nvPr>
            <p:ph idx="1"/>
          </p:nvPr>
        </p:nvPicPr>
        <p:blipFill rotWithShape="1">
          <a:blip r:embed="rId2"/>
          <a:srcRect t="22003" r="30416"/>
          <a:stretch/>
        </p:blipFill>
        <p:spPr>
          <a:xfrm>
            <a:off x="1097280" y="2340190"/>
            <a:ext cx="5479557" cy="3454889"/>
          </a:xfrm>
        </p:spPr>
      </p:pic>
      <p:pic>
        <p:nvPicPr>
          <p:cNvPr id="7" name="図 6">
            <a:extLst>
              <a:ext uri="{FF2B5EF4-FFF2-40B4-BE49-F238E27FC236}">
                <a16:creationId xmlns:a16="http://schemas.microsoft.com/office/drawing/2014/main" id="{297EC579-BE7E-F073-D597-C3A1A5E08E02}"/>
              </a:ext>
            </a:extLst>
          </p:cNvPr>
          <p:cNvPicPr>
            <a:picLocks noChangeAspect="1"/>
          </p:cNvPicPr>
          <p:nvPr/>
        </p:nvPicPr>
        <p:blipFill rotWithShape="1">
          <a:blip r:embed="rId3"/>
          <a:srcRect l="52054" t="37695" r="17946" b="38333"/>
          <a:stretch/>
        </p:blipFill>
        <p:spPr>
          <a:xfrm>
            <a:off x="7857309" y="2585093"/>
            <a:ext cx="3298371" cy="2965082"/>
          </a:xfrm>
          <a:prstGeom prst="rect">
            <a:avLst/>
          </a:prstGeom>
        </p:spPr>
      </p:pic>
    </p:spTree>
    <p:extLst>
      <p:ext uri="{BB962C8B-B14F-4D97-AF65-F5344CB8AC3E}">
        <p14:creationId xmlns:p14="http://schemas.microsoft.com/office/powerpoint/2010/main" val="146949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3908BC-7B5B-4BAE-1739-6AA56919D5DC}"/>
              </a:ext>
            </a:extLst>
          </p:cNvPr>
          <p:cNvSpPr>
            <a:spLocks noGrp="1"/>
          </p:cNvSpPr>
          <p:nvPr>
            <p:ph type="title"/>
          </p:nvPr>
        </p:nvSpPr>
        <p:spPr/>
        <p:txBody>
          <a:bodyPr/>
          <a:lstStyle/>
          <a:p>
            <a:r>
              <a:rPr kumimoji="1" lang="ja-JP" altLang="en-US" dirty="0"/>
              <a:t>実習</a:t>
            </a:r>
            <a:r>
              <a:rPr kumimoji="1" lang="en-US" altLang="ja-JP" dirty="0"/>
              <a:t>: </a:t>
            </a:r>
            <a:r>
              <a:rPr lang="ja-JP" altLang="en-US" dirty="0"/>
              <a:t>ハナアヤメ</a:t>
            </a:r>
            <a:endParaRPr kumimoji="1" lang="ja-JP" altLang="en-US" dirty="0"/>
          </a:p>
        </p:txBody>
      </p:sp>
      <p:sp>
        <p:nvSpPr>
          <p:cNvPr id="3" name="コンテンツ プレースホルダー 2">
            <a:extLst>
              <a:ext uri="{FF2B5EF4-FFF2-40B4-BE49-F238E27FC236}">
                <a16:creationId xmlns:a16="http://schemas.microsoft.com/office/drawing/2014/main" id="{CA90AA5E-70D1-83FF-17B5-7C1BA8834C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3620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15E6B-9F24-1278-C712-18EA6CE58A28}"/>
              </a:ext>
            </a:extLst>
          </p:cNvPr>
          <p:cNvSpPr>
            <a:spLocks noGrp="1"/>
          </p:cNvSpPr>
          <p:nvPr>
            <p:ph type="title"/>
          </p:nvPr>
        </p:nvSpPr>
        <p:spPr/>
        <p:txBody>
          <a:bodyPr/>
          <a:lstStyle/>
          <a:p>
            <a:r>
              <a:rPr kumimoji="1" lang="ja-JP" altLang="en-US" dirty="0"/>
              <a:t>自動微分を用いた</a:t>
            </a:r>
            <a:br>
              <a:rPr kumimoji="1" lang="ja-JP" altLang="en-US" dirty="0"/>
            </a:br>
            <a:r>
              <a:rPr kumimoji="1" lang="en-US" altLang="ja-JP" dirty="0"/>
              <a:t>Linear Regression(</a:t>
            </a:r>
            <a:r>
              <a:rPr kumimoji="1" lang="ja-JP" altLang="en-US" dirty="0"/>
              <a:t>線形回帰</a:t>
            </a:r>
            <a:r>
              <a:rPr kumimoji="1" lang="en-US" altLang="ja-JP" dirty="0"/>
              <a:t>)</a:t>
            </a:r>
            <a:endParaRPr kumimoji="1" lang="ja-JP" altLang="en-US" dirty="0"/>
          </a:p>
        </p:txBody>
      </p:sp>
      <p:pic>
        <p:nvPicPr>
          <p:cNvPr id="4" name="図 3">
            <a:extLst>
              <a:ext uri="{FF2B5EF4-FFF2-40B4-BE49-F238E27FC236}">
                <a16:creationId xmlns:a16="http://schemas.microsoft.com/office/drawing/2014/main" id="{38A73214-8042-86B9-F2B4-F26DAA215125}"/>
              </a:ext>
            </a:extLst>
          </p:cNvPr>
          <p:cNvPicPr>
            <a:picLocks noChangeAspect="1"/>
          </p:cNvPicPr>
          <p:nvPr/>
        </p:nvPicPr>
        <p:blipFill rotWithShape="1">
          <a:blip r:embed="rId2"/>
          <a:srcRect l="9336" t="18333" r="14164" b="46334"/>
          <a:stretch/>
        </p:blipFill>
        <p:spPr>
          <a:xfrm>
            <a:off x="913795" y="2217420"/>
            <a:ext cx="4663440" cy="2423160"/>
          </a:xfrm>
          <a:prstGeom prst="rect">
            <a:avLst/>
          </a:prstGeom>
        </p:spPr>
      </p:pic>
      <p:pic>
        <p:nvPicPr>
          <p:cNvPr id="5" name="図 4">
            <a:extLst>
              <a:ext uri="{FF2B5EF4-FFF2-40B4-BE49-F238E27FC236}">
                <a16:creationId xmlns:a16="http://schemas.microsoft.com/office/drawing/2014/main" id="{D21A71C4-ED43-D234-618B-F29F295B6F41}"/>
              </a:ext>
            </a:extLst>
          </p:cNvPr>
          <p:cNvPicPr>
            <a:picLocks noChangeAspect="1"/>
          </p:cNvPicPr>
          <p:nvPr/>
        </p:nvPicPr>
        <p:blipFill rotWithShape="1">
          <a:blip r:embed="rId3"/>
          <a:srcRect l="10259" t="24828" r="13241" b="5977"/>
          <a:stretch/>
        </p:blipFill>
        <p:spPr>
          <a:xfrm>
            <a:off x="6614767" y="1866900"/>
            <a:ext cx="4663440" cy="4745421"/>
          </a:xfrm>
          <a:prstGeom prst="rect">
            <a:avLst/>
          </a:prstGeom>
        </p:spPr>
      </p:pic>
      <p:sp>
        <p:nvSpPr>
          <p:cNvPr id="6" name="テキスト ボックス 5">
            <a:extLst>
              <a:ext uri="{FF2B5EF4-FFF2-40B4-BE49-F238E27FC236}">
                <a16:creationId xmlns:a16="http://schemas.microsoft.com/office/drawing/2014/main" id="{480C226E-9E49-AA5F-C41A-9CCC76EB433D}"/>
              </a:ext>
            </a:extLst>
          </p:cNvPr>
          <p:cNvSpPr txBox="1"/>
          <p:nvPr/>
        </p:nvSpPr>
        <p:spPr>
          <a:xfrm>
            <a:off x="913795" y="5127171"/>
            <a:ext cx="4663439" cy="646331"/>
          </a:xfrm>
          <a:prstGeom prst="rect">
            <a:avLst/>
          </a:prstGeom>
          <a:noFill/>
        </p:spPr>
        <p:txBody>
          <a:bodyPr wrap="square" rtlCol="0">
            <a:spAutoFit/>
          </a:bodyPr>
          <a:lstStyle/>
          <a:p>
            <a:r>
              <a:rPr kumimoji="1" lang="en-US" altLang="ja-JP" dirty="0" err="1"/>
              <a:t>tf.GradientTape</a:t>
            </a:r>
            <a:endParaRPr kumimoji="1" lang="en-US" altLang="ja-JP" dirty="0"/>
          </a:p>
          <a:p>
            <a:r>
              <a:rPr kumimoji="1" lang="en-US" altLang="ja-JP" dirty="0"/>
              <a:t>Reverse mode differentiation</a:t>
            </a:r>
          </a:p>
        </p:txBody>
      </p:sp>
    </p:spTree>
    <p:extLst>
      <p:ext uri="{BB962C8B-B14F-4D97-AF65-F5344CB8AC3E}">
        <p14:creationId xmlns:p14="http://schemas.microsoft.com/office/powerpoint/2010/main" val="383937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2CEE3-7810-E0D0-E2CD-73CC9320145B}"/>
              </a:ext>
            </a:extLst>
          </p:cNvPr>
          <p:cNvSpPr>
            <a:spLocks noGrp="1"/>
          </p:cNvSpPr>
          <p:nvPr>
            <p:ph type="title"/>
          </p:nvPr>
        </p:nvSpPr>
        <p:spPr/>
        <p:txBody>
          <a:bodyPr/>
          <a:lstStyle/>
          <a:p>
            <a:r>
              <a:rPr kumimoji="1" lang="en-US" altLang="ja-JP" dirty="0" err="1"/>
              <a:t>Keras</a:t>
            </a:r>
            <a:endParaRPr kumimoji="1" lang="ja-JP" altLang="en-US" dirty="0"/>
          </a:p>
        </p:txBody>
      </p:sp>
      <p:pic>
        <p:nvPicPr>
          <p:cNvPr id="5" name="図 4">
            <a:extLst>
              <a:ext uri="{FF2B5EF4-FFF2-40B4-BE49-F238E27FC236}">
                <a16:creationId xmlns:a16="http://schemas.microsoft.com/office/drawing/2014/main" id="{6B78DF0D-81DF-218B-6333-16D6C79F1FC6}"/>
              </a:ext>
            </a:extLst>
          </p:cNvPr>
          <p:cNvPicPr>
            <a:picLocks noChangeAspect="1"/>
          </p:cNvPicPr>
          <p:nvPr/>
        </p:nvPicPr>
        <p:blipFill rotWithShape="1">
          <a:blip r:embed="rId2"/>
          <a:srcRect l="8507" t="19999" r="12709" b="18597"/>
          <a:stretch/>
        </p:blipFill>
        <p:spPr>
          <a:xfrm>
            <a:off x="914398" y="2117558"/>
            <a:ext cx="4812633" cy="4211053"/>
          </a:xfrm>
          <a:prstGeom prst="rect">
            <a:avLst/>
          </a:prstGeom>
        </p:spPr>
      </p:pic>
      <p:pic>
        <p:nvPicPr>
          <p:cNvPr id="7" name="図 6">
            <a:extLst>
              <a:ext uri="{FF2B5EF4-FFF2-40B4-BE49-F238E27FC236}">
                <a16:creationId xmlns:a16="http://schemas.microsoft.com/office/drawing/2014/main" id="{3F7D9457-C6CF-A9FD-9FBC-8691C511B540}"/>
              </a:ext>
            </a:extLst>
          </p:cNvPr>
          <p:cNvPicPr>
            <a:picLocks noChangeAspect="1"/>
          </p:cNvPicPr>
          <p:nvPr/>
        </p:nvPicPr>
        <p:blipFill rotWithShape="1">
          <a:blip r:embed="rId3"/>
          <a:srcRect l="10372" t="35789" r="10845" b="16492"/>
          <a:stretch/>
        </p:blipFill>
        <p:spPr>
          <a:xfrm>
            <a:off x="6464971" y="2586789"/>
            <a:ext cx="4812633" cy="3272590"/>
          </a:xfrm>
          <a:prstGeom prst="rect">
            <a:avLst/>
          </a:prstGeom>
        </p:spPr>
      </p:pic>
    </p:spTree>
    <p:extLst>
      <p:ext uri="{BB962C8B-B14F-4D97-AF65-F5344CB8AC3E}">
        <p14:creationId xmlns:p14="http://schemas.microsoft.com/office/powerpoint/2010/main" val="103849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2FF909-E695-02F9-1FB9-517CAEACD4D5}"/>
              </a:ext>
            </a:extLst>
          </p:cNvPr>
          <p:cNvSpPr>
            <a:spLocks noGrp="1"/>
          </p:cNvSpPr>
          <p:nvPr>
            <p:ph type="title"/>
          </p:nvPr>
        </p:nvSpPr>
        <p:spPr/>
        <p:txBody>
          <a:bodyPr/>
          <a:lstStyle/>
          <a:p>
            <a:r>
              <a:rPr kumimoji="1" lang="en-US" altLang="ja-JP" dirty="0"/>
              <a:t>Logistic Regression</a:t>
            </a:r>
            <a:endParaRPr kumimoji="1" lang="ja-JP" altLang="en-US" dirty="0"/>
          </a:p>
        </p:txBody>
      </p:sp>
      <p:sp>
        <p:nvSpPr>
          <p:cNvPr id="3" name="コンテンツ プレースホルダー 2">
            <a:extLst>
              <a:ext uri="{FF2B5EF4-FFF2-40B4-BE49-F238E27FC236}">
                <a16:creationId xmlns:a16="http://schemas.microsoft.com/office/drawing/2014/main" id="{FADABFF6-E341-D6EE-B43F-1B6EF94F58CB}"/>
              </a:ext>
            </a:extLst>
          </p:cNvPr>
          <p:cNvSpPr>
            <a:spLocks noGrp="1"/>
          </p:cNvSpPr>
          <p:nvPr>
            <p:ph idx="1"/>
          </p:nvPr>
        </p:nvSpPr>
        <p:spPr/>
        <p:txBody>
          <a:bodyPr/>
          <a:lstStyle/>
          <a:p>
            <a:r>
              <a:rPr lang="ja-JP" altLang="en-US" dirty="0"/>
              <a:t>両者択一問題</a:t>
            </a:r>
            <a:r>
              <a:rPr lang="en-US" altLang="ja-JP" dirty="0"/>
              <a:t>(Binary</a:t>
            </a:r>
            <a:r>
              <a:rPr lang="ko-KR" altLang="en-US" dirty="0"/>
              <a:t> </a:t>
            </a:r>
            <a:r>
              <a:rPr lang="en-US" altLang="ko-KR" dirty="0"/>
              <a:t>Classification)</a:t>
            </a:r>
            <a:r>
              <a:rPr lang="ja-JP" altLang="en-US" dirty="0"/>
              <a:t>を解くための代表的なアルゴリズムの一つ。</a:t>
            </a:r>
            <a:endParaRPr lang="en-US" altLang="ja-JP" dirty="0"/>
          </a:p>
          <a:p>
            <a:r>
              <a:rPr kumimoji="1" lang="ja-JP" altLang="en-US" dirty="0"/>
              <a:t>両者択一問題では、直線の表現方</a:t>
            </a:r>
            <a:r>
              <a:rPr kumimoji="1" lang="en-US" altLang="ja-JP" dirty="0"/>
              <a:t>(Linear Regression)</a:t>
            </a:r>
            <a:r>
              <a:rPr kumimoji="1" lang="ja-JP" altLang="en-US" dirty="0"/>
              <a:t>は適してない。</a:t>
            </a:r>
            <a:endParaRPr kumimoji="1" lang="en-US" altLang="ja-JP" dirty="0"/>
          </a:p>
          <a:p>
            <a:r>
              <a:rPr lang="ja-JP" altLang="en-US" dirty="0"/>
              <a:t>一定値　以上と以下を分類する関数は</a:t>
            </a:r>
            <a:r>
              <a:rPr lang="en-US" altLang="ja-JP" dirty="0"/>
              <a:t>S</a:t>
            </a:r>
            <a:r>
              <a:rPr lang="ja-JP" altLang="en-US" dirty="0"/>
              <a:t>字のような形になる。</a:t>
            </a:r>
            <a:endParaRPr lang="en-US" altLang="ja-JP" dirty="0"/>
          </a:p>
          <a:p>
            <a:r>
              <a:rPr kumimoji="1" lang="en-US" altLang="ja-JP" dirty="0"/>
              <a:t>(</a:t>
            </a:r>
            <a:r>
              <a:rPr kumimoji="1" lang="ja-JP" altLang="en-US" dirty="0"/>
              <a:t>直線関数を使用すれば、分類ができなくなる</a:t>
            </a:r>
            <a:r>
              <a:rPr lang="en-US" altLang="ja-JP" dirty="0"/>
              <a:t>)</a:t>
            </a:r>
          </a:p>
          <a:p>
            <a:r>
              <a:rPr lang="ja-JP" altLang="en-US" dirty="0"/>
              <a:t>結果値が二択しかないので、０か１で表現した時、</a:t>
            </a:r>
            <a:endParaRPr lang="en-US" altLang="ja-JP" dirty="0"/>
          </a:p>
          <a:p>
            <a:r>
              <a:rPr kumimoji="1" lang="ja-JP" altLang="en-US" dirty="0"/>
              <a:t>予測値は</a:t>
            </a:r>
            <a:r>
              <a:rPr kumimoji="1" lang="en-US" altLang="ja-JP" dirty="0"/>
              <a:t>0</a:t>
            </a:r>
            <a:r>
              <a:rPr kumimoji="1" lang="ja-JP" altLang="en-US" dirty="0"/>
              <a:t>と</a:t>
            </a:r>
            <a:r>
              <a:rPr kumimoji="1" lang="en-US" altLang="ja-JP" dirty="0"/>
              <a:t>1</a:t>
            </a:r>
            <a:r>
              <a:rPr kumimoji="1" lang="ja-JP" altLang="en-US" dirty="0"/>
              <a:t>の間の値を持つようにし、どっちらかの近い値方に予測したと判断する。</a:t>
            </a:r>
            <a:endParaRPr kumimoji="1" lang="en-US" altLang="ja-JP" dirty="0"/>
          </a:p>
          <a:p>
            <a:r>
              <a:rPr kumimoji="1" lang="en-US" altLang="ja-JP" dirty="0"/>
              <a:t>(</a:t>
            </a:r>
            <a:r>
              <a:rPr kumimoji="1" lang="ja-JP" altLang="en-US" dirty="0"/>
              <a:t>直線関数の場合</a:t>
            </a:r>
            <a:r>
              <a:rPr kumimoji="1" lang="en-US" altLang="ja-JP" dirty="0"/>
              <a:t>y</a:t>
            </a:r>
            <a:r>
              <a:rPr kumimoji="1" lang="ja-JP" altLang="en-US" dirty="0"/>
              <a:t>の値が無限小から無限大になる</a:t>
            </a:r>
            <a:r>
              <a:rPr kumimoji="1" lang="en-US" altLang="ja-JP" dirty="0"/>
              <a:t>)</a:t>
            </a:r>
          </a:p>
        </p:txBody>
      </p:sp>
      <p:graphicFrame>
        <p:nvGraphicFramePr>
          <p:cNvPr id="7" name="グラフ 6">
            <a:extLst>
              <a:ext uri="{FF2B5EF4-FFF2-40B4-BE49-F238E27FC236}">
                <a16:creationId xmlns:a16="http://schemas.microsoft.com/office/drawing/2014/main" id="{A6C8DC04-0E1E-F0F1-BF3C-FB6E19EA00D7}"/>
              </a:ext>
            </a:extLst>
          </p:cNvPr>
          <p:cNvGraphicFramePr/>
          <p:nvPr>
            <p:extLst>
              <p:ext uri="{D42A27DB-BD31-4B8C-83A1-F6EECF244321}">
                <p14:modId xmlns:p14="http://schemas.microsoft.com/office/powerpoint/2010/main" val="1707445831"/>
              </p:ext>
            </p:extLst>
          </p:nvPr>
        </p:nvGraphicFramePr>
        <p:xfrm>
          <a:off x="8514807" y="2530929"/>
          <a:ext cx="2057399" cy="2171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45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F7871-7E1B-BC28-8D49-C8137E90E309}"/>
              </a:ext>
            </a:extLst>
          </p:cNvPr>
          <p:cNvSpPr>
            <a:spLocks noGrp="1"/>
          </p:cNvSpPr>
          <p:nvPr>
            <p:ph type="title"/>
          </p:nvPr>
        </p:nvSpPr>
        <p:spPr/>
        <p:txBody>
          <a:bodyPr/>
          <a:lstStyle/>
          <a:p>
            <a:r>
              <a:rPr kumimoji="1" lang="en-US" altLang="ja-JP" dirty="0"/>
              <a:t>Sigmoid function (</a:t>
            </a:r>
            <a:r>
              <a:rPr kumimoji="1" lang="el-GR" altLang="ja-JP" dirty="0"/>
              <a:t>σ</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523C327-676C-CBB6-E0F5-B155F0C558C7}"/>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sup>
                        </m:sSup>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𝑠𝑖𝑔𝑚𝑜𝑖𝑑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   </a:t>
                </a:r>
                <a:r>
                  <a:rPr kumimoji="1" lang="en-US" altLang="ja-JP" dirty="0"/>
                  <a:t>(w: weight, b: bias)</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523C327-676C-CBB6-E0F5-B155F0C558C7}"/>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EBFAE69-8CB5-8677-F260-9995F1F9D948}"/>
              </a:ext>
            </a:extLst>
          </p:cNvPr>
          <p:cNvPicPr>
            <a:picLocks noChangeAspect="1"/>
          </p:cNvPicPr>
          <p:nvPr/>
        </p:nvPicPr>
        <p:blipFill rotWithShape="1">
          <a:blip r:embed="rId3"/>
          <a:srcRect l="17568" t="34737" r="22163" b="25614"/>
          <a:stretch/>
        </p:blipFill>
        <p:spPr>
          <a:xfrm>
            <a:off x="1540042" y="3272589"/>
            <a:ext cx="3681663" cy="2719137"/>
          </a:xfrm>
          <a:prstGeom prst="rect">
            <a:avLst/>
          </a:prstGeom>
        </p:spPr>
      </p:pic>
      <p:pic>
        <p:nvPicPr>
          <p:cNvPr id="11" name="図 10">
            <a:extLst>
              <a:ext uri="{FF2B5EF4-FFF2-40B4-BE49-F238E27FC236}">
                <a16:creationId xmlns:a16="http://schemas.microsoft.com/office/drawing/2014/main" id="{27F078AE-B921-88DA-7FDA-5EB5F92BA0DD}"/>
              </a:ext>
            </a:extLst>
          </p:cNvPr>
          <p:cNvPicPr>
            <a:picLocks noChangeAspect="1"/>
          </p:cNvPicPr>
          <p:nvPr/>
        </p:nvPicPr>
        <p:blipFill rotWithShape="1">
          <a:blip r:embed="rId4"/>
          <a:srcRect l="19440" t="42858" r="20292" b="17493"/>
          <a:stretch/>
        </p:blipFill>
        <p:spPr>
          <a:xfrm>
            <a:off x="6970295" y="3272589"/>
            <a:ext cx="3681663" cy="2719138"/>
          </a:xfrm>
          <a:prstGeom prst="rect">
            <a:avLst/>
          </a:prstGeom>
        </p:spPr>
      </p:pic>
    </p:spTree>
    <p:extLst>
      <p:ext uri="{BB962C8B-B14F-4D97-AF65-F5344CB8AC3E}">
        <p14:creationId xmlns:p14="http://schemas.microsoft.com/office/powerpoint/2010/main" val="263515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A2FB85-EE73-74F7-6221-75BE63A68E86}"/>
              </a:ext>
            </a:extLst>
          </p:cNvPr>
          <p:cNvSpPr>
            <a:spLocks noGrp="1"/>
          </p:cNvSpPr>
          <p:nvPr>
            <p:ph type="title"/>
          </p:nvPr>
        </p:nvSpPr>
        <p:spPr/>
        <p:txBody>
          <a:bodyPr/>
          <a:lstStyle/>
          <a:p>
            <a:r>
              <a:rPr lang="en-US" altLang="ja-JP" dirty="0"/>
              <a:t>Cost Function: Cross Entropy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0D04877-A92F-E031-53E8-E860EB626AC6}"/>
                  </a:ext>
                </a:extLst>
              </p:cNvPr>
              <p:cNvSpPr>
                <a:spLocks noGrp="1"/>
              </p:cNvSpPr>
              <p:nvPr>
                <p:ph idx="1"/>
              </p:nvPr>
            </p:nvSpPr>
            <p:spPr/>
            <p:txBody>
              <a:bodyPr>
                <a:normAutofit fontScale="85000" lnSpcReduction="20000"/>
              </a:bodyPr>
              <a:lstStyle/>
              <a:p>
                <a:r>
                  <a:rPr kumimoji="1" lang="en-US" altLang="ja-JP" dirty="0"/>
                  <a:t>MSE</a:t>
                </a:r>
                <a:r>
                  <a:rPr kumimoji="1" lang="ja-JP" altLang="en-US" dirty="0"/>
                  <a:t>だと</a:t>
                </a:r>
                <a:r>
                  <a:rPr lang="en-US" altLang="ja-JP" dirty="0"/>
                  <a:t>Local</a:t>
                </a:r>
                <a:r>
                  <a:rPr lang="ko-KR" altLang="en-US" dirty="0"/>
                  <a:t> </a:t>
                </a:r>
                <a:r>
                  <a:rPr lang="en-US" altLang="ko-KR" dirty="0"/>
                  <a:t>Minimum</a:t>
                </a:r>
                <a:r>
                  <a:rPr lang="ja-JP" altLang="en-US" dirty="0"/>
                  <a:t>に嵌ってしまう。</a:t>
                </a:r>
                <a:endParaRPr lang="en-US" altLang="ja-JP" dirty="0"/>
              </a:p>
              <a:p>
                <a:endParaRPr kumimoji="1" lang="en-US" altLang="ja-JP" dirty="0"/>
              </a:p>
              <a:p>
                <a:r>
                  <a:rPr lang="en-US" altLang="ja-JP" dirty="0"/>
                  <a:t>Sigmoid</a:t>
                </a:r>
                <a:r>
                  <a:rPr lang="ja-JP" altLang="en-US" dirty="0"/>
                  <a:t>関数は実際値が</a:t>
                </a:r>
                <a:r>
                  <a:rPr lang="en-US" altLang="ja-JP" dirty="0"/>
                  <a:t>0</a:t>
                </a:r>
                <a:r>
                  <a:rPr lang="ja-JP" altLang="en-US" dirty="0"/>
                  <a:t>の時、予測値</a:t>
                </a:r>
                <a:r>
                  <a:rPr lang="en-US" altLang="ja-JP" dirty="0"/>
                  <a:t>y</a:t>
                </a:r>
                <a:r>
                  <a:rPr lang="ja-JP" altLang="en-US" dirty="0"/>
                  <a:t>が</a:t>
                </a:r>
                <a:r>
                  <a:rPr lang="en-US" altLang="ja-JP" dirty="0"/>
                  <a:t>1</a:t>
                </a:r>
                <a:r>
                  <a:rPr lang="ja-JP" altLang="en-US" dirty="0"/>
                  <a:t>に近くなるほど、</a:t>
                </a:r>
                <a:endParaRPr lang="en-US" altLang="ja-JP" dirty="0"/>
              </a:p>
              <a:p>
                <a:r>
                  <a:rPr lang="ja-JP" altLang="en-US" dirty="0"/>
                  <a:t>実際値が</a:t>
                </a:r>
                <a:r>
                  <a:rPr lang="en-US" altLang="ja-JP" dirty="0"/>
                  <a:t>1</a:t>
                </a:r>
                <a:r>
                  <a:rPr lang="ja-JP" altLang="en-US" dirty="0"/>
                  <a:t>の時、</a:t>
                </a:r>
                <a:r>
                  <a:rPr lang="en-US" altLang="ja-JP" dirty="0"/>
                  <a:t>y</a:t>
                </a:r>
                <a:r>
                  <a:rPr lang="ja-JP" altLang="en-US" dirty="0"/>
                  <a:t>の値が</a:t>
                </a:r>
                <a:r>
                  <a:rPr lang="en-US" altLang="ja-JP" dirty="0"/>
                  <a:t>0</a:t>
                </a:r>
                <a:r>
                  <a:rPr lang="ja-JP" altLang="en-US" dirty="0"/>
                  <a:t>になるほど誤差が大きくなる。</a:t>
                </a:r>
                <a:endParaRPr lang="en-US" altLang="ja-JP" dirty="0"/>
              </a:p>
              <a:p>
                <a:r>
                  <a:rPr lang="en-US" altLang="ja-JP" dirty="0"/>
                  <a:t>if y=1 : </a:t>
                </a:r>
                <a14:m>
                  <m:oMath xmlns:m="http://schemas.openxmlformats.org/officeDocument/2006/math">
                    <m:r>
                      <a:rPr lang="en-US" altLang="ja-JP" b="0" i="1" smtClean="0">
                        <a:latin typeface="Cambria Math" panose="02040503050406030204" pitchFamily="18" charset="0"/>
                      </a:rPr>
                      <m:t>𝑐𝑜𝑠𝑡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log</m:t>
                    </m:r>
                    <m:r>
                      <a:rPr lang="en-US" altLang="ja-JP" b="0" i="1" smtClean="0">
                        <a:latin typeface="Cambria Math" panose="02040503050406030204" pitchFamily="18" charset="0"/>
                      </a:rPr>
                      <m:t>⁡(</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oMath>
                </a14:m>
                <a:endParaRPr kumimoji="1" lang="en-US" altLang="ja-JP" dirty="0"/>
              </a:p>
              <a:p>
                <a:r>
                  <a:rPr lang="en-US" altLang="ja-JP" dirty="0"/>
                  <a:t>if y=0 : </a:t>
                </a:r>
                <a14:m>
                  <m:oMath xmlns:m="http://schemas.openxmlformats.org/officeDocument/2006/math">
                    <m:r>
                      <a:rPr lang="en-US" altLang="ja-JP" b="0" i="1" smtClean="0">
                        <a:latin typeface="Cambria Math" panose="02040503050406030204" pitchFamily="18" charset="0"/>
                      </a:rPr>
                      <m:t>𝑐𝑜𝑠𝑡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e>
                        </m:d>
                      </m:e>
                    </m:func>
                  </m:oMath>
                </a14:m>
                <a:endParaRPr lang="en-US" altLang="ja-JP" b="0" dirty="0"/>
              </a:p>
              <a:p>
                <a:r>
                  <a:rPr lang="en-US" altLang="ja-JP" dirty="0"/>
                  <a:t>y</a:t>
                </a:r>
                <a:r>
                  <a:rPr kumimoji="1" lang="ja-JP" altLang="en-US" dirty="0"/>
                  <a:t>が</a:t>
                </a:r>
                <a:r>
                  <a:rPr kumimoji="1" lang="en-US" altLang="ja-JP" dirty="0"/>
                  <a:t>0</a:t>
                </a:r>
                <a:r>
                  <a:rPr kumimoji="1" lang="ja-JP" altLang="en-US" dirty="0"/>
                  <a:t>か</a:t>
                </a:r>
                <a:r>
                  <a:rPr kumimoji="1" lang="en-US" altLang="ja-JP" dirty="0"/>
                  <a:t>1</a:t>
                </a:r>
                <a:r>
                  <a:rPr kumimoji="1" lang="ja-JP" altLang="en-US" dirty="0"/>
                  <a:t>どっちらに近づくほど上の数式の中で合ってる方に近くなるようにしたい。</a:t>
                </a:r>
                <a:endParaRPr kumimoji="1" lang="en-US" altLang="ja-JP" dirty="0"/>
              </a:p>
              <a:p>
                <a:r>
                  <a:rPr kumimoji="1" lang="en-US" altLang="ja-JP" b="0" dirty="0"/>
                  <a:t>Cross Entropy : </a:t>
                </a:r>
                <a14:m>
                  <m:oMath xmlns:m="http://schemas.openxmlformats.org/officeDocument/2006/math">
                    <m:r>
                      <a:rPr kumimoji="1" lang="en-US" altLang="ja-JP" b="0" i="1" smtClean="0">
                        <a:latin typeface="Cambria Math" panose="02040503050406030204" pitchFamily="18" charset="0"/>
                      </a:rPr>
                      <m:t>𝑐𝑜𝑠𝑡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𝑦𝑙𝑜𝑔𝐻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𝑦</m:t>
                        </m:r>
                      </m:e>
                    </m:d>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e>
                    </m:func>
                    <m:r>
                      <a:rPr kumimoji="1" lang="en-US" altLang="ja-JP" b="0" i="1" smtClean="0">
                        <a:latin typeface="Cambria Math" panose="02040503050406030204" pitchFamily="18" charset="0"/>
                      </a:rPr>
                      <m:t>]</m:t>
                    </m:r>
                  </m:oMath>
                </a14:m>
                <a:endParaRPr kumimoji="1" lang="en-US" altLang="ja-JP" dirty="0"/>
              </a:p>
              <a:p>
                <a:r>
                  <a:rPr kumimoji="1" lang="ja-JP" altLang="en-US" b="0" dirty="0"/>
                  <a:t>目的関数 </a:t>
                </a:r>
                <a:r>
                  <a:rPr kumimoji="1" lang="en-US" altLang="ja-JP" b="0" dirty="0"/>
                  <a:t>:</a:t>
                </a:r>
                <a:r>
                  <a:rPr kumimoji="1" lang="ja-JP" altLang="en-US" b="0" dirty="0"/>
                  <a:t> </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r>
                          <a:rPr lang="en-US" altLang="ja-JP" i="1">
                            <a:latin typeface="Cambria Math" panose="02040503050406030204" pitchFamily="18" charset="0"/>
                          </a:rPr>
                          <m:t>[</m:t>
                        </m:r>
                        <m:r>
                          <a:rPr lang="en-US" altLang="ja-JP" i="1">
                            <a:latin typeface="Cambria Math" panose="02040503050406030204" pitchFamily="18" charset="0"/>
                          </a:rPr>
                          <m:t>𝑦𝑙𝑜𝑔𝐻</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𝑦</m:t>
                            </m:r>
                          </m:e>
                        </m:d>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e>
                            </m:d>
                          </m:e>
                        </m:func>
                        <m:r>
                          <a:rPr lang="en-US" altLang="ja-JP" i="1">
                            <a:latin typeface="Cambria Math" panose="02040503050406030204" pitchFamily="18" charset="0"/>
                          </a:rPr>
                          <m:t>]</m:t>
                        </m:r>
                      </m:e>
                    </m:nary>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0D04877-A92F-E031-53E8-E860EB626AC6}"/>
                  </a:ext>
                </a:extLst>
              </p:cNvPr>
              <p:cNvSpPr>
                <a:spLocks noGrp="1" noRot="1" noChangeAspect="1" noMove="1" noResize="1" noEditPoints="1" noAdjustHandles="1" noChangeArrowheads="1" noChangeShapeType="1" noTextEdit="1"/>
              </p:cNvSpPr>
              <p:nvPr>
                <p:ph idx="1"/>
              </p:nvPr>
            </p:nvSpPr>
            <p:spPr>
              <a:blipFill>
                <a:blip r:embed="rId2"/>
                <a:stretch>
                  <a:fillRect l="-303" t="-1135" b="-1102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A50D2A05-FA21-A4FD-03E1-D686F4974A79}"/>
              </a:ext>
            </a:extLst>
          </p:cNvPr>
          <p:cNvPicPr>
            <a:picLocks noChangeAspect="1"/>
          </p:cNvPicPr>
          <p:nvPr/>
        </p:nvPicPr>
        <p:blipFill>
          <a:blip r:embed="rId3"/>
          <a:stretch>
            <a:fillRect/>
          </a:stretch>
        </p:blipFill>
        <p:spPr>
          <a:xfrm>
            <a:off x="7506517" y="2143344"/>
            <a:ext cx="3649163" cy="3231242"/>
          </a:xfrm>
          <a:prstGeom prst="rect">
            <a:avLst/>
          </a:prstGeom>
        </p:spPr>
      </p:pic>
    </p:spTree>
    <p:extLst>
      <p:ext uri="{BB962C8B-B14F-4D97-AF65-F5344CB8AC3E}">
        <p14:creationId xmlns:p14="http://schemas.microsoft.com/office/powerpoint/2010/main" val="200253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3F222-5DAF-57D3-C72B-87ADAB29978B}"/>
              </a:ext>
            </a:extLst>
          </p:cNvPr>
          <p:cNvSpPr>
            <a:spLocks noGrp="1"/>
          </p:cNvSpPr>
          <p:nvPr>
            <p:ph type="title"/>
          </p:nvPr>
        </p:nvSpPr>
        <p:spPr/>
        <p:txBody>
          <a:bodyPr/>
          <a:lstStyle/>
          <a:p>
            <a:r>
              <a:rPr kumimoji="1" lang="en-US" altLang="ja-JP" dirty="0"/>
              <a:t>Logistic Regression with </a:t>
            </a:r>
            <a:r>
              <a:rPr kumimoji="1" lang="en-US" altLang="ja-JP" dirty="0" err="1"/>
              <a:t>Keras</a:t>
            </a:r>
            <a:endParaRPr kumimoji="1" lang="ja-JP" altLang="en-US" dirty="0"/>
          </a:p>
        </p:txBody>
      </p:sp>
      <p:pic>
        <p:nvPicPr>
          <p:cNvPr id="5" name="図 4">
            <a:extLst>
              <a:ext uri="{FF2B5EF4-FFF2-40B4-BE49-F238E27FC236}">
                <a16:creationId xmlns:a16="http://schemas.microsoft.com/office/drawing/2014/main" id="{97E9C6F7-0F41-CEAB-3DB1-44EBD66265A0}"/>
              </a:ext>
            </a:extLst>
          </p:cNvPr>
          <p:cNvPicPr>
            <a:picLocks noChangeAspect="1"/>
          </p:cNvPicPr>
          <p:nvPr/>
        </p:nvPicPr>
        <p:blipFill rotWithShape="1">
          <a:blip r:embed="rId2"/>
          <a:srcRect l="9295" t="30741" r="13102" b="17895"/>
          <a:stretch/>
        </p:blipFill>
        <p:spPr>
          <a:xfrm>
            <a:off x="1097280" y="2228515"/>
            <a:ext cx="4740442" cy="3522579"/>
          </a:xfrm>
          <a:prstGeom prst="rect">
            <a:avLst/>
          </a:prstGeom>
        </p:spPr>
      </p:pic>
      <p:pic>
        <p:nvPicPr>
          <p:cNvPr id="7" name="図 6">
            <a:extLst>
              <a:ext uri="{FF2B5EF4-FFF2-40B4-BE49-F238E27FC236}">
                <a16:creationId xmlns:a16="http://schemas.microsoft.com/office/drawing/2014/main" id="{BABA338C-F8FA-A8F7-CB3A-914AD65D0EC9}"/>
              </a:ext>
            </a:extLst>
          </p:cNvPr>
          <p:cNvPicPr>
            <a:picLocks noChangeAspect="1"/>
          </p:cNvPicPr>
          <p:nvPr/>
        </p:nvPicPr>
        <p:blipFill rotWithShape="1">
          <a:blip r:embed="rId3"/>
          <a:srcRect l="10477" t="21052" r="11921" b="10526"/>
          <a:stretch/>
        </p:blipFill>
        <p:spPr>
          <a:xfrm>
            <a:off x="6415238" y="2165683"/>
            <a:ext cx="4740442" cy="4692317"/>
          </a:xfrm>
          <a:prstGeom prst="rect">
            <a:avLst/>
          </a:prstGeom>
        </p:spPr>
      </p:pic>
    </p:spTree>
    <p:extLst>
      <p:ext uri="{BB962C8B-B14F-4D97-AF65-F5344CB8AC3E}">
        <p14:creationId xmlns:p14="http://schemas.microsoft.com/office/powerpoint/2010/main" val="392552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925DC-7FC3-010E-DB10-1912F642A7E2}"/>
              </a:ext>
            </a:extLst>
          </p:cNvPr>
          <p:cNvSpPr>
            <a:spLocks noGrp="1"/>
          </p:cNvSpPr>
          <p:nvPr>
            <p:ph type="title"/>
          </p:nvPr>
        </p:nvSpPr>
        <p:spPr/>
        <p:txBody>
          <a:bodyPr/>
          <a:lstStyle/>
          <a:p>
            <a:r>
              <a:rPr kumimoji="1" lang="en-US" altLang="ja-JP" dirty="0"/>
              <a:t>Multi Linear Regression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A92758-C9BB-E98D-4E70-32DC80ED3FC2}"/>
                  </a:ext>
                </a:extLst>
              </p:cNvPr>
              <p:cNvSpPr>
                <a:spLocks noGrp="1"/>
              </p:cNvSpPr>
              <p:nvPr>
                <p:ph idx="1"/>
              </p:nvPr>
            </p:nvSpPr>
            <p:spPr/>
            <p:txBody>
              <a:bodyPr/>
              <a:lstStyle/>
              <a:p>
                <a:r>
                  <a:rPr kumimoji="1" lang="ja-JP" altLang="en-US" dirty="0"/>
                  <a:t>ディープラーニングでは独立変数が二つ以上である場合が殆ど。</a:t>
                </a:r>
                <a:endParaRPr kumimoji="1" lang="en-US" altLang="ja-JP" dirty="0"/>
              </a:p>
              <a:p>
                <a:r>
                  <a:rPr lang="ja-JP" altLang="en-US" dirty="0"/>
                  <a:t>独立変数が三つだと想定した時、</a:t>
                </a:r>
                <a:endParaRPr lang="en-US" altLang="ja-JP" dirty="0"/>
              </a:p>
              <a:p>
                <a14:m>
                  <m:oMath xmlns:m="http://schemas.openxmlformats.org/officeDocument/2006/math">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a14:m>
                <a:r>
                  <a:rPr kumimoji="1" lang="ja-JP" altLang="en-US" dirty="0"/>
                  <a:t> </a:t>
                </a:r>
                <a:r>
                  <a:rPr kumimoji="1" lang="en-US" altLang="ja-JP" dirty="0"/>
                  <a:t>, </a:t>
                </a:r>
                <a:r>
                  <a:rPr kumimoji="1" lang="ja-JP" altLang="en-US" dirty="0"/>
                  <a:t> </a:t>
                </a:r>
                <a14:m>
                  <m:oMath xmlns:m="http://schemas.openxmlformats.org/officeDocument/2006/math">
                    <m:r>
                      <a:rPr kumimoji="1" lang="en-US" altLang="ja-JP" b="0" i="1" dirty="0" smtClean="0">
                        <a:latin typeface="Cambria Math" panose="02040503050406030204" pitchFamily="18" charset="0"/>
                      </a:rPr>
                      <m:t>𝑋</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2</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3</m:t>
                        </m:r>
                      </m:sub>
                    </m:sSub>
                    <m:r>
                      <a:rPr kumimoji="1" lang="en-US" altLang="ja-JP" b="0" i="1" dirty="0" smtClean="0">
                        <a:latin typeface="Cambria Math" panose="02040503050406030204" pitchFamily="18" charset="0"/>
                      </a:rPr>
                      <m:t>]</m:t>
                    </m:r>
                  </m:oMath>
                </a14:m>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9A92758-C9BB-E98D-4E70-32DC80ED3FC2}"/>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80217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7564</TotalTime>
  <Words>1191</Words>
  <Application>Microsoft Office PowerPoint</Application>
  <PresentationFormat>ワイド画面</PresentationFormat>
  <Paragraphs>125</Paragraphs>
  <Slides>20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Meiryo UI</vt:lpstr>
      <vt:lpstr>Arial</vt:lpstr>
      <vt:lpstr>Calibri</vt:lpstr>
      <vt:lpstr>Cambria Math</vt:lpstr>
      <vt:lpstr>Franklin Gothic Book</vt:lpstr>
      <vt:lpstr>1_RetrospectVTI</vt:lpstr>
      <vt:lpstr>テーマ模索 進行報告</vt:lpstr>
      <vt:lpstr>研究テーマ :  Emotion Detection from Text</vt:lpstr>
      <vt:lpstr>自動微分を用いた Linear Regression(線形回帰)</vt:lpstr>
      <vt:lpstr>Keras</vt:lpstr>
      <vt:lpstr>Logistic Regression</vt:lpstr>
      <vt:lpstr>Sigmoid function (σ)</vt:lpstr>
      <vt:lpstr>Cost Function: Cross Entropy</vt:lpstr>
      <vt:lpstr>Logistic Regression with Keras</vt:lpstr>
      <vt:lpstr>Multi Linear Regression</vt:lpstr>
      <vt:lpstr>with Keras</vt:lpstr>
      <vt:lpstr>Multi Logistic Regression</vt:lpstr>
      <vt:lpstr>with Keras</vt:lpstr>
      <vt:lpstr>Softmax Regression</vt:lpstr>
      <vt:lpstr>Softmax function</vt:lpstr>
      <vt:lpstr>Softmax関数の入力値に変える方法</vt:lpstr>
      <vt:lpstr>Softmax関数の誤差計算法</vt:lpstr>
      <vt:lpstr>Softmax回帰と行列演算</vt:lpstr>
      <vt:lpstr>多クラス分類問題で One-Hot Vectorを使用する理由</vt:lpstr>
      <vt:lpstr>Cross entropy function for Softmax </vt:lpstr>
      <vt:lpstr>実習: ハナアヤメ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 進行報告</dc:title>
  <dc:creator>9LDI1101</dc:creator>
  <cp:lastModifiedBy>9LDI1101</cp:lastModifiedBy>
  <cp:revision>67</cp:revision>
  <dcterms:created xsi:type="dcterms:W3CDTF">2022-12-08T02:52:39Z</dcterms:created>
  <dcterms:modified xsi:type="dcterms:W3CDTF">2022-12-13T11:14:29Z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