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99F_10C09C6A.xml" ContentType="application/vnd.ms-powerpoint.comments+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448" r:id="rId5"/>
    <p:sldId id="2462" r:id="rId6"/>
    <p:sldId id="259" r:id="rId7"/>
    <p:sldId id="2463" r:id="rId8"/>
    <p:sldId id="2465" r:id="rId9"/>
    <p:sldId id="2467" r:id="rId10"/>
    <p:sldId id="2468" r:id="rId11"/>
    <p:sldId id="2469" r:id="rId12"/>
    <p:sldId id="2466" r:id="rId13"/>
    <p:sldId id="2436" r:id="rId14"/>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E5DED92-5D91-C7EC-D967-EEE81D3D9608}" name="9LDI1101" initials="9" userId="S::9LDI1101@cc.u-tokai.ac.jp::618cf31b-7011-4bc7-914d-d56dc4599318" providerId="AD"/>
  <p188:author id="{1EFC48C2-2497-73DC-7537-DF61019DF009}" name="9LDI1101" initials="9" userId="9LDI1101"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74" autoAdjust="0"/>
    <p:restoredTop sz="82873" autoAdjust="0"/>
  </p:normalViewPr>
  <p:slideViewPr>
    <p:cSldViewPr snapToGrid="0">
      <p:cViewPr varScale="1">
        <p:scale>
          <a:sx n="79" d="100"/>
          <a:sy n="79" d="100"/>
        </p:scale>
        <p:origin x="108" y="114"/>
      </p:cViewPr>
      <p:guideLst>
        <p:guide orient="horz" pos="1992"/>
        <p:guide pos="3840"/>
        <p:guide orient="horz" pos="1416"/>
      </p:guideLst>
    </p:cSldViewPr>
  </p:slideViewPr>
  <p:outlineViewPr>
    <p:cViewPr>
      <p:scale>
        <a:sx n="33" d="100"/>
        <a:sy n="33" d="100"/>
      </p:scale>
      <p:origin x="0" y="0"/>
    </p:cViewPr>
  </p:outlineViewPr>
  <p:notesTextViewPr>
    <p:cViewPr>
      <p:scale>
        <a:sx n="1" d="1"/>
        <a:sy n="1" d="1"/>
      </p:scale>
      <p:origin x="0" y="-924"/>
    </p:cViewPr>
  </p:notesTextViewPr>
  <p:sorterViewPr>
    <p:cViewPr>
      <p:scale>
        <a:sx n="130" d="100"/>
        <a:sy n="130" d="100"/>
      </p:scale>
      <p:origin x="0" y="-8722"/>
    </p:cViewPr>
  </p:sorterViewPr>
  <p:notesViewPr>
    <p:cSldViewPr snapToGrid="0">
      <p:cViewPr varScale="1">
        <p:scale>
          <a:sx n="74" d="100"/>
          <a:sy n="74" d="100"/>
        </p:scale>
        <p:origin x="2454"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omments/modernComment_99F_10C09C6A.xml><?xml version="1.0" encoding="utf-8"?>
<p188:cmLst xmlns:a="http://schemas.openxmlformats.org/drawingml/2006/main" xmlns:r="http://schemas.openxmlformats.org/officeDocument/2006/relationships" xmlns:p188="http://schemas.microsoft.com/office/powerpoint/2018/8/main">
  <p188:cm id="{0300F9F1-95B3-4788-9B19-87159DBB3712}" authorId="{1EFC48C2-2497-73DC-7537-DF61019DF009}" created="2023-01-15T09:20:29.568">
    <pc:sldMkLst xmlns:pc="http://schemas.microsoft.com/office/powerpoint/2013/main/command">
      <pc:docMk/>
      <pc:sldMk cId="281058410" sldId="2463"/>
    </pc:sldMkLst>
    <p188:txBody>
      <a:bodyPr/>
      <a:lstStyle/>
      <a:p>
        <a:r>
          <a:rPr lang="ko-KR" altLang="en-US"/>
          <a:t>BARTとは、Seq2Seqモデルを事前学習させるための Denoising autoencoderである。
BARTは任意の noising fuctionでテキストを変形させ、元に復元するようにモデルを学習させるようになっている。
BARTは、BERTとGPTというモデルをそれぞれEncoder, Decoderとして合わせて作られたモデルである。</a:t>
        </a:r>
      </a:p>
    </p188:txBody>
  </p188:cm>
  <p188:cm id="{7C275100-51B4-4A77-8E80-A1E94E9B6078}" authorId="{CE5DED92-5D91-C7EC-D967-EEE81D3D9608}" created="2023-01-16T11:42:43.874">
    <pc:sldMkLst xmlns:pc="http://schemas.microsoft.com/office/powerpoint/2013/main/command">
      <pc:docMk/>
      <pc:sldMk cId="281058410" sldId="2463"/>
    </pc:sldMkLst>
    <p188:txBody>
      <a:bodyPr/>
      <a:lstStyle/>
      <a:p>
        <a:r>
          <a:rPr lang="ja-JP" altLang="en-US"/>
          <a:t>BERT と GPT両方共、Transformerから出てるもので、BERTはTransformerのEncorderの部分、GPTはDecorderの所だけを使ってトレーニングされたモデルである。
Transformerとは、Seq2Seq構造を基として作られたモデルで、論文の名前からも分けれるように、Attentionメカニズムを使ったモデルである。
Attentionメカニズムとは、単語の間の相関関係を数値化し、学習に反映することで、文章を単語の間のAttention達の集まりとしてあつかうようになり、より正確で自然に自然語の処理ができるようにしたメカニズムである。
BERTはAttentionの参照の方向がBi-directionalであるため、情報量が多く、より優れている性能を見せるが、文章の生成は片方から反対の方にされるので、文章の生成には使うことが出来ず、Uni-directionalであるGPTが文章とかの生成には使われる。</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72EA74B-ADBA-40FB-8795-3C8E6C404AB7}" type="datetime1">
              <a:rPr lang="ja-JP" altLang="en-US" smtClean="0">
                <a:latin typeface="Meiryo UI" panose="020B0604030504040204" pitchFamily="50" charset="-128"/>
                <a:ea typeface="Meiryo UI" panose="020B0604030504040204" pitchFamily="50" charset="-128"/>
              </a:rPr>
              <a:t>2023/1/16</a:t>
            </a:fld>
            <a:endParaRPr lang="ja-JP" altLang="en-US">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65AE8BC-2AB3-9E4C-9797-2A6F8A74C74E}" type="slidenum">
              <a:rPr lang="en-US" altLang="ja-JP" smtClean="0">
                <a:latin typeface="Meiryo UI" panose="020B0604030504040204" pitchFamily="50" charset="-128"/>
                <a:ea typeface="Meiryo UI" panose="020B0604030504040204" pitchFamily="50" charset="-128"/>
              </a:r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FE6E828E-191C-489F-B083-9CD39052DDA4}" type="datetime1">
              <a:rPr lang="ja-JP" altLang="en-US" smtClean="0"/>
              <a:pPr/>
              <a:t>2023/1/16</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228B34ED-4CDD-41C9-90F7-D768D5559A6F}" type="slidenum">
              <a:rPr lang="en-US" altLang="ja-JP" smtClean="0"/>
              <a:p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1</a:t>
            </a:fld>
            <a:endParaRPr lang="ja-JP" altLang="en-US"/>
          </a:p>
        </p:txBody>
      </p:sp>
    </p:spTree>
    <p:extLst>
      <p:ext uri="{BB962C8B-B14F-4D97-AF65-F5344CB8AC3E}">
        <p14:creationId xmlns:p14="http://schemas.microsoft.com/office/powerpoint/2010/main" val="3796574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2</a:t>
            </a:fld>
            <a:endParaRPr lang="ja-JP" altLang="en-US"/>
          </a:p>
        </p:txBody>
      </p:sp>
    </p:spTree>
    <p:extLst>
      <p:ext uri="{BB962C8B-B14F-4D97-AF65-F5344CB8AC3E}">
        <p14:creationId xmlns:p14="http://schemas.microsoft.com/office/powerpoint/2010/main" val="3552508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3</a:t>
            </a:fld>
            <a:endParaRPr lang="ja-JP" altLang="en-US"/>
          </a:p>
        </p:txBody>
      </p:sp>
    </p:spTree>
    <p:extLst>
      <p:ext uri="{BB962C8B-B14F-4D97-AF65-F5344CB8AC3E}">
        <p14:creationId xmlns:p14="http://schemas.microsoft.com/office/powerpoint/2010/main" val="163294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ja-JP" sz="1800" dirty="0">
                <a:effectLst/>
                <a:latin typeface="Malgun Gothic" panose="020B0503020000020004" pitchFamily="50" charset="-127"/>
                <a:ea typeface="Malgun Gothic" panose="020B0503020000020004" pitchFamily="50" charset="-127"/>
              </a:rPr>
              <a:t>BART</a:t>
            </a:r>
            <a:r>
              <a:rPr lang="ja-JP" altLang="en-US" sz="1800" dirty="0">
                <a:effectLst/>
                <a:latin typeface="Malgun Gothic" panose="020B0503020000020004" pitchFamily="50" charset="-127"/>
                <a:ea typeface="Malgun Gothic" panose="020B0503020000020004" pitchFamily="50" charset="-127"/>
              </a:rPr>
              <a:t>とは、</a:t>
            </a:r>
            <a:r>
              <a:rPr lang="en-US" altLang="ja-JP" sz="1800" dirty="0">
                <a:effectLst/>
                <a:latin typeface="Malgun Gothic" panose="020B0503020000020004" pitchFamily="50" charset="-127"/>
                <a:ea typeface="Malgun Gothic" panose="020B0503020000020004" pitchFamily="50" charset="-127"/>
              </a:rPr>
              <a:t>Seq2Seq</a:t>
            </a:r>
            <a:r>
              <a:rPr lang="ja-JP" altLang="en-US" sz="1800" dirty="0">
                <a:effectLst/>
                <a:latin typeface="Malgun Gothic" panose="020B0503020000020004" pitchFamily="50" charset="-127"/>
                <a:ea typeface="Malgun Gothic" panose="020B0503020000020004" pitchFamily="50" charset="-127"/>
              </a:rPr>
              <a:t>モデルを事前学習させるための </a:t>
            </a:r>
            <a:r>
              <a:rPr lang="en-US" altLang="ja-JP" sz="1800" dirty="0">
                <a:effectLst/>
                <a:latin typeface="Malgun Gothic" panose="020B0503020000020004" pitchFamily="50" charset="-127"/>
                <a:ea typeface="Malgun Gothic" panose="020B0503020000020004" pitchFamily="50" charset="-127"/>
              </a:rPr>
              <a:t>Denoising autoencoder</a:t>
            </a:r>
            <a:r>
              <a:rPr lang="ja-JP" altLang="en-US" sz="1800" dirty="0">
                <a:effectLst/>
                <a:latin typeface="Malgun Gothic" panose="020B0503020000020004" pitchFamily="50" charset="-127"/>
                <a:ea typeface="Malgun Gothic" panose="020B0503020000020004" pitchFamily="50" charset="-127"/>
              </a:rPr>
              <a:t>である。</a:t>
            </a:r>
            <a:br>
              <a:rPr lang="ja-JP" altLang="en-US" sz="1800" dirty="0">
                <a:effectLst/>
                <a:latin typeface="Malgun Gothic" panose="020B0503020000020004" pitchFamily="50" charset="-127"/>
                <a:ea typeface="Malgun Gothic" panose="020B0503020000020004" pitchFamily="50" charset="-127"/>
              </a:rPr>
            </a:br>
            <a:br>
              <a:rPr lang="ja-JP" altLang="en-US" sz="1800" dirty="0">
                <a:effectLst/>
                <a:latin typeface="Malgun Gothic" panose="020B0503020000020004" pitchFamily="50" charset="-127"/>
                <a:ea typeface="Malgun Gothic" panose="020B0503020000020004" pitchFamily="50" charset="-127"/>
              </a:rPr>
            </a:br>
            <a:r>
              <a:rPr lang="en-US" altLang="ja-JP" sz="1800" dirty="0">
                <a:effectLst/>
                <a:latin typeface="Malgun Gothic" panose="020B0503020000020004" pitchFamily="50" charset="-127"/>
                <a:ea typeface="Malgun Gothic" panose="020B0503020000020004" pitchFamily="50" charset="-127"/>
              </a:rPr>
              <a:t>BART</a:t>
            </a:r>
            <a:r>
              <a:rPr lang="ja-JP" altLang="en-US" sz="1800" dirty="0">
                <a:effectLst/>
                <a:latin typeface="Malgun Gothic" panose="020B0503020000020004" pitchFamily="50" charset="-127"/>
                <a:ea typeface="Malgun Gothic" panose="020B0503020000020004" pitchFamily="50" charset="-127"/>
              </a:rPr>
              <a:t>は任意の </a:t>
            </a:r>
            <a:r>
              <a:rPr lang="en-US" altLang="ja-JP" sz="1800" dirty="0">
                <a:effectLst/>
                <a:latin typeface="Malgun Gothic" panose="020B0503020000020004" pitchFamily="50" charset="-127"/>
                <a:ea typeface="Malgun Gothic" panose="020B0503020000020004" pitchFamily="50" charset="-127"/>
              </a:rPr>
              <a:t>noising </a:t>
            </a:r>
            <a:r>
              <a:rPr lang="en-US" altLang="ja-JP" sz="1800" dirty="0" err="1">
                <a:effectLst/>
                <a:latin typeface="Malgun Gothic" panose="020B0503020000020004" pitchFamily="50" charset="-127"/>
                <a:ea typeface="Malgun Gothic" panose="020B0503020000020004" pitchFamily="50" charset="-127"/>
              </a:rPr>
              <a:t>fuction</a:t>
            </a:r>
            <a:r>
              <a:rPr lang="ja-JP" altLang="en-US" sz="1800" dirty="0">
                <a:effectLst/>
                <a:latin typeface="Malgun Gothic" panose="020B0503020000020004" pitchFamily="50" charset="-127"/>
                <a:ea typeface="Malgun Gothic" panose="020B0503020000020004" pitchFamily="50" charset="-127"/>
              </a:rPr>
              <a:t>でテキストを変形させ、元に復元するようにモデルを学習させるようになっている。</a:t>
            </a:r>
            <a:br>
              <a:rPr lang="ja-JP" altLang="en-US" sz="1800" dirty="0">
                <a:effectLst/>
                <a:latin typeface="Malgun Gothic" panose="020B0503020000020004" pitchFamily="50" charset="-127"/>
                <a:ea typeface="Malgun Gothic" panose="020B0503020000020004" pitchFamily="50" charset="-127"/>
              </a:rPr>
            </a:br>
            <a:br>
              <a:rPr lang="ja-JP" altLang="en-US" sz="1800" dirty="0">
                <a:effectLst/>
                <a:latin typeface="Malgun Gothic" panose="020B0503020000020004" pitchFamily="50" charset="-127"/>
                <a:ea typeface="Malgun Gothic" panose="020B0503020000020004" pitchFamily="50" charset="-127"/>
              </a:rPr>
            </a:br>
            <a:r>
              <a:rPr lang="en-US" altLang="ja-JP" sz="1800" dirty="0">
                <a:effectLst/>
                <a:latin typeface="Malgun Gothic" panose="020B0503020000020004" pitchFamily="50" charset="-127"/>
                <a:ea typeface="Malgun Gothic" panose="020B0503020000020004" pitchFamily="50" charset="-127"/>
              </a:rPr>
              <a:t>BART</a:t>
            </a:r>
            <a:r>
              <a:rPr lang="ja-JP" altLang="en-US" sz="1800" dirty="0">
                <a:effectLst/>
                <a:latin typeface="Malgun Gothic" panose="020B0503020000020004" pitchFamily="50" charset="-127"/>
                <a:ea typeface="Malgun Gothic" panose="020B0503020000020004" pitchFamily="50" charset="-127"/>
              </a:rPr>
              <a:t>は、</a:t>
            </a:r>
            <a:r>
              <a:rPr lang="en-US" altLang="ja-JP" sz="1800" dirty="0">
                <a:effectLst/>
                <a:latin typeface="Malgun Gothic" panose="020B0503020000020004" pitchFamily="50" charset="-127"/>
                <a:ea typeface="Malgun Gothic" panose="020B0503020000020004" pitchFamily="50" charset="-127"/>
              </a:rPr>
              <a:t>BERT</a:t>
            </a:r>
            <a:r>
              <a:rPr lang="ja-JP" altLang="en-US" sz="1800" dirty="0">
                <a:effectLst/>
                <a:latin typeface="Malgun Gothic" panose="020B0503020000020004" pitchFamily="50" charset="-127"/>
                <a:ea typeface="Malgun Gothic" panose="020B0503020000020004" pitchFamily="50" charset="-127"/>
              </a:rPr>
              <a:t>と</a:t>
            </a:r>
            <a:r>
              <a:rPr lang="en-US" altLang="ja-JP" sz="1800" dirty="0">
                <a:effectLst/>
                <a:latin typeface="Malgun Gothic" panose="020B0503020000020004" pitchFamily="50" charset="-127"/>
                <a:ea typeface="Malgun Gothic" panose="020B0503020000020004" pitchFamily="50" charset="-127"/>
              </a:rPr>
              <a:t>GPT</a:t>
            </a:r>
            <a:r>
              <a:rPr lang="ja-JP" altLang="en-US" sz="1800" dirty="0">
                <a:effectLst/>
                <a:latin typeface="Malgun Gothic" panose="020B0503020000020004" pitchFamily="50" charset="-127"/>
                <a:ea typeface="Malgun Gothic" panose="020B0503020000020004" pitchFamily="50" charset="-127"/>
              </a:rPr>
              <a:t>というモデルをそれぞれ</a:t>
            </a:r>
            <a:r>
              <a:rPr lang="en-US" altLang="ja-JP" sz="1800" dirty="0">
                <a:effectLst/>
                <a:latin typeface="Malgun Gothic" panose="020B0503020000020004" pitchFamily="50" charset="-127"/>
                <a:ea typeface="Malgun Gothic" panose="020B0503020000020004" pitchFamily="50" charset="-127"/>
              </a:rPr>
              <a:t>Encoder, Decoder</a:t>
            </a:r>
            <a:r>
              <a:rPr lang="ja-JP" altLang="en-US" sz="1800" dirty="0">
                <a:effectLst/>
                <a:latin typeface="Malgun Gothic" panose="020B0503020000020004" pitchFamily="50" charset="-127"/>
                <a:ea typeface="Malgun Gothic" panose="020B0503020000020004" pitchFamily="50" charset="-127"/>
              </a:rPr>
              <a:t>として合わせて作られたモデルである。</a:t>
            </a:r>
            <a:endParaRPr lang="en-US" altLang="ja-JP" sz="1800" dirty="0">
              <a:effectLst/>
              <a:latin typeface="Malgun Gothic" panose="020B0503020000020004" pitchFamily="50" charset="-127"/>
              <a:ea typeface="Malgun Gothic" panose="020B0503020000020004" pitchFamily="50" charset="-127"/>
            </a:endParaRPr>
          </a:p>
          <a:p>
            <a:r>
              <a:rPr lang="en-US" altLang="ja-JP" sz="1800" dirty="0">
                <a:effectLst/>
                <a:latin typeface="Malgun Gothic" panose="020B0503020000020004" pitchFamily="50" charset="-127"/>
                <a:ea typeface="Malgun Gothic" panose="020B0503020000020004" pitchFamily="50" charset="-127"/>
              </a:rPr>
              <a:t>BERT </a:t>
            </a:r>
            <a:r>
              <a:rPr lang="ja-JP" altLang="en-US" sz="1800" dirty="0">
                <a:effectLst/>
                <a:latin typeface="Malgun Gothic" panose="020B0503020000020004" pitchFamily="50" charset="-127"/>
                <a:ea typeface="Malgun Gothic" panose="020B0503020000020004" pitchFamily="50" charset="-127"/>
              </a:rPr>
              <a:t>と </a:t>
            </a:r>
            <a:r>
              <a:rPr lang="en-US" altLang="ja-JP" sz="1800" dirty="0">
                <a:effectLst/>
                <a:latin typeface="Malgun Gothic" panose="020B0503020000020004" pitchFamily="50" charset="-127"/>
                <a:ea typeface="Malgun Gothic" panose="020B0503020000020004" pitchFamily="50" charset="-127"/>
              </a:rPr>
              <a:t>GPT</a:t>
            </a:r>
            <a:r>
              <a:rPr lang="ja-JP" altLang="en-US" sz="1800" dirty="0">
                <a:effectLst/>
                <a:latin typeface="Malgun Gothic" panose="020B0503020000020004" pitchFamily="50" charset="-127"/>
                <a:ea typeface="Malgun Gothic" panose="020B0503020000020004" pitchFamily="50" charset="-127"/>
              </a:rPr>
              <a:t>両方共、</a:t>
            </a:r>
            <a:r>
              <a:rPr lang="en-US" altLang="ja-JP" sz="1800" dirty="0">
                <a:effectLst/>
                <a:latin typeface="Malgun Gothic" panose="020B0503020000020004" pitchFamily="50" charset="-127"/>
                <a:ea typeface="Malgun Gothic" panose="020B0503020000020004" pitchFamily="50" charset="-127"/>
              </a:rPr>
              <a:t>Transformer</a:t>
            </a:r>
            <a:r>
              <a:rPr lang="ja-JP" altLang="en-US" sz="1800" dirty="0">
                <a:effectLst/>
                <a:latin typeface="Malgun Gothic" panose="020B0503020000020004" pitchFamily="50" charset="-127"/>
                <a:ea typeface="Malgun Gothic" panose="020B0503020000020004" pitchFamily="50" charset="-127"/>
              </a:rPr>
              <a:t>から出てるもので、</a:t>
            </a:r>
            <a:r>
              <a:rPr lang="en-US" altLang="ja-JP" sz="1800" dirty="0">
                <a:effectLst/>
                <a:latin typeface="Malgun Gothic" panose="020B0503020000020004" pitchFamily="50" charset="-127"/>
                <a:ea typeface="Malgun Gothic" panose="020B0503020000020004" pitchFamily="50" charset="-127"/>
              </a:rPr>
              <a:t>BERT</a:t>
            </a:r>
            <a:r>
              <a:rPr lang="ja-JP" altLang="en-US" sz="1800" dirty="0">
                <a:effectLst/>
                <a:latin typeface="Malgun Gothic" panose="020B0503020000020004" pitchFamily="50" charset="-127"/>
                <a:ea typeface="Malgun Gothic" panose="020B0503020000020004" pitchFamily="50" charset="-127"/>
              </a:rPr>
              <a:t>は</a:t>
            </a:r>
            <a:r>
              <a:rPr lang="en-US" altLang="ja-JP" sz="1800" dirty="0">
                <a:effectLst/>
                <a:latin typeface="Malgun Gothic" panose="020B0503020000020004" pitchFamily="50" charset="-127"/>
                <a:ea typeface="Malgun Gothic" panose="020B0503020000020004" pitchFamily="50" charset="-127"/>
              </a:rPr>
              <a:t>Transformer</a:t>
            </a:r>
            <a:r>
              <a:rPr lang="ja-JP" altLang="en-US" sz="1800" dirty="0">
                <a:effectLst/>
                <a:latin typeface="Malgun Gothic" panose="020B0503020000020004" pitchFamily="50" charset="-127"/>
                <a:ea typeface="Malgun Gothic" panose="020B0503020000020004" pitchFamily="50" charset="-127"/>
              </a:rPr>
              <a:t>の</a:t>
            </a:r>
            <a:r>
              <a:rPr lang="en-US" altLang="ja-JP" sz="1800" dirty="0" err="1">
                <a:effectLst/>
                <a:latin typeface="Malgun Gothic" panose="020B0503020000020004" pitchFamily="50" charset="-127"/>
                <a:ea typeface="Malgun Gothic" panose="020B0503020000020004" pitchFamily="50" charset="-127"/>
              </a:rPr>
              <a:t>Encorder</a:t>
            </a:r>
            <a:r>
              <a:rPr lang="ja-JP" altLang="en-US" sz="1800" dirty="0">
                <a:effectLst/>
                <a:latin typeface="Malgun Gothic" panose="020B0503020000020004" pitchFamily="50" charset="-127"/>
                <a:ea typeface="Malgun Gothic" panose="020B0503020000020004" pitchFamily="50" charset="-127"/>
              </a:rPr>
              <a:t>の部分、</a:t>
            </a:r>
            <a:r>
              <a:rPr lang="en-US" altLang="ja-JP" sz="1800" dirty="0">
                <a:effectLst/>
                <a:latin typeface="Malgun Gothic" panose="020B0503020000020004" pitchFamily="50" charset="-127"/>
                <a:ea typeface="Malgun Gothic" panose="020B0503020000020004" pitchFamily="50" charset="-127"/>
              </a:rPr>
              <a:t>GPT</a:t>
            </a:r>
            <a:r>
              <a:rPr lang="ja-JP" altLang="en-US" sz="1800" dirty="0">
                <a:effectLst/>
                <a:latin typeface="Malgun Gothic" panose="020B0503020000020004" pitchFamily="50" charset="-127"/>
                <a:ea typeface="Malgun Gothic" panose="020B0503020000020004" pitchFamily="50" charset="-127"/>
              </a:rPr>
              <a:t>は</a:t>
            </a:r>
            <a:r>
              <a:rPr lang="en-US" altLang="ja-JP" sz="1800" dirty="0" err="1">
                <a:effectLst/>
                <a:latin typeface="Malgun Gothic" panose="020B0503020000020004" pitchFamily="50" charset="-127"/>
                <a:ea typeface="Malgun Gothic" panose="020B0503020000020004" pitchFamily="50" charset="-127"/>
              </a:rPr>
              <a:t>Decorder</a:t>
            </a:r>
            <a:r>
              <a:rPr lang="ja-JP" altLang="en-US" sz="1800" dirty="0">
                <a:effectLst/>
                <a:latin typeface="Malgun Gothic" panose="020B0503020000020004" pitchFamily="50" charset="-127"/>
                <a:ea typeface="Malgun Gothic" panose="020B0503020000020004" pitchFamily="50" charset="-127"/>
              </a:rPr>
              <a:t>の所だけを使ってトレーニングされたモデルである。</a:t>
            </a:r>
            <a:br>
              <a:rPr lang="ja-JP" altLang="en-US" sz="1800" dirty="0">
                <a:effectLst/>
                <a:latin typeface="Malgun Gothic" panose="020B0503020000020004" pitchFamily="50" charset="-127"/>
                <a:ea typeface="Malgun Gothic" panose="020B0503020000020004" pitchFamily="50" charset="-127"/>
              </a:rPr>
            </a:br>
            <a:br>
              <a:rPr lang="ja-JP" altLang="en-US" sz="1800" dirty="0">
                <a:effectLst/>
                <a:latin typeface="Malgun Gothic" panose="020B0503020000020004" pitchFamily="50" charset="-127"/>
                <a:ea typeface="Malgun Gothic" panose="020B0503020000020004" pitchFamily="50" charset="-127"/>
              </a:rPr>
            </a:br>
            <a:r>
              <a:rPr lang="en-US" altLang="ja-JP" sz="1800" dirty="0">
                <a:effectLst/>
                <a:latin typeface="Malgun Gothic" panose="020B0503020000020004" pitchFamily="50" charset="-127"/>
                <a:ea typeface="Malgun Gothic" panose="020B0503020000020004" pitchFamily="50" charset="-127"/>
              </a:rPr>
              <a:t>Transformer</a:t>
            </a:r>
            <a:r>
              <a:rPr lang="ja-JP" altLang="en-US" sz="1800" dirty="0">
                <a:effectLst/>
                <a:latin typeface="Malgun Gothic" panose="020B0503020000020004" pitchFamily="50" charset="-127"/>
                <a:ea typeface="Malgun Gothic" panose="020B0503020000020004" pitchFamily="50" charset="-127"/>
              </a:rPr>
              <a:t>とは、</a:t>
            </a:r>
            <a:r>
              <a:rPr lang="en-US" altLang="ja-JP" sz="1800" dirty="0">
                <a:effectLst/>
                <a:latin typeface="Malgun Gothic" panose="020B0503020000020004" pitchFamily="50" charset="-127"/>
                <a:ea typeface="Malgun Gothic" panose="020B0503020000020004" pitchFamily="50" charset="-127"/>
              </a:rPr>
              <a:t>Seq2Seq</a:t>
            </a:r>
            <a:r>
              <a:rPr lang="ja-JP" altLang="en-US" sz="1800" dirty="0">
                <a:effectLst/>
                <a:latin typeface="Malgun Gothic" panose="020B0503020000020004" pitchFamily="50" charset="-127"/>
                <a:ea typeface="Malgun Gothic" panose="020B0503020000020004" pitchFamily="50" charset="-127"/>
              </a:rPr>
              <a:t>構造を基として作られたモデルで、論文の名前からも分けれるように、</a:t>
            </a:r>
            <a:r>
              <a:rPr lang="en-US" altLang="ja-JP" sz="1800" dirty="0">
                <a:effectLst/>
                <a:latin typeface="Malgun Gothic" panose="020B0503020000020004" pitchFamily="50" charset="-127"/>
                <a:ea typeface="Malgun Gothic" panose="020B0503020000020004" pitchFamily="50" charset="-127"/>
              </a:rPr>
              <a:t>Attention</a:t>
            </a:r>
            <a:r>
              <a:rPr lang="ja-JP" altLang="en-US" sz="1800" dirty="0">
                <a:effectLst/>
                <a:latin typeface="Malgun Gothic" panose="020B0503020000020004" pitchFamily="50" charset="-127"/>
                <a:ea typeface="Malgun Gothic" panose="020B0503020000020004" pitchFamily="50" charset="-127"/>
              </a:rPr>
              <a:t>メカニズムを使ったモデルである。</a:t>
            </a:r>
            <a:br>
              <a:rPr lang="ja-JP" altLang="en-US" sz="1800" dirty="0">
                <a:effectLst/>
                <a:latin typeface="Malgun Gothic" panose="020B0503020000020004" pitchFamily="50" charset="-127"/>
                <a:ea typeface="Malgun Gothic" panose="020B0503020000020004" pitchFamily="50" charset="-127"/>
              </a:rPr>
            </a:br>
            <a:br>
              <a:rPr lang="ja-JP" altLang="en-US" sz="1800" dirty="0">
                <a:effectLst/>
                <a:latin typeface="Malgun Gothic" panose="020B0503020000020004" pitchFamily="50" charset="-127"/>
                <a:ea typeface="Malgun Gothic" panose="020B0503020000020004" pitchFamily="50" charset="-127"/>
              </a:rPr>
            </a:br>
            <a:r>
              <a:rPr lang="en-US" altLang="ja-JP" sz="1800" dirty="0">
                <a:effectLst/>
                <a:latin typeface="Malgun Gothic" panose="020B0503020000020004" pitchFamily="50" charset="-127"/>
                <a:ea typeface="Malgun Gothic" panose="020B0503020000020004" pitchFamily="50" charset="-127"/>
              </a:rPr>
              <a:t>Attention</a:t>
            </a:r>
            <a:r>
              <a:rPr lang="ja-JP" altLang="en-US" sz="1800" dirty="0">
                <a:effectLst/>
                <a:latin typeface="Malgun Gothic" panose="020B0503020000020004" pitchFamily="50" charset="-127"/>
                <a:ea typeface="Malgun Gothic" panose="020B0503020000020004" pitchFamily="50" charset="-127"/>
              </a:rPr>
              <a:t>メカニズムとは、単語の間の相関関係を数値化し、学習に反映することで、文章を単語の間の</a:t>
            </a:r>
            <a:r>
              <a:rPr lang="en-US" altLang="ja-JP" sz="1800" dirty="0">
                <a:effectLst/>
                <a:latin typeface="Malgun Gothic" panose="020B0503020000020004" pitchFamily="50" charset="-127"/>
                <a:ea typeface="Malgun Gothic" panose="020B0503020000020004" pitchFamily="50" charset="-127"/>
              </a:rPr>
              <a:t>Attention</a:t>
            </a:r>
            <a:r>
              <a:rPr lang="ja-JP" altLang="en-US" sz="1800" dirty="0">
                <a:effectLst/>
                <a:latin typeface="Malgun Gothic" panose="020B0503020000020004" pitchFamily="50" charset="-127"/>
                <a:ea typeface="Malgun Gothic" panose="020B0503020000020004" pitchFamily="50" charset="-127"/>
              </a:rPr>
              <a:t>達の集まりとしてあつかうようになり、より正確で自然に自然語の処理ができるようにしたメカニズムである。</a:t>
            </a:r>
            <a:br>
              <a:rPr lang="ja-JP" altLang="en-US" sz="1800" dirty="0">
                <a:effectLst/>
                <a:latin typeface="Malgun Gothic" panose="020B0503020000020004" pitchFamily="50" charset="-127"/>
                <a:ea typeface="Malgun Gothic" panose="020B0503020000020004" pitchFamily="50" charset="-127"/>
              </a:rPr>
            </a:br>
            <a:br>
              <a:rPr lang="ja-JP" altLang="en-US" sz="1800" dirty="0">
                <a:effectLst/>
                <a:latin typeface="Malgun Gothic" panose="020B0503020000020004" pitchFamily="50" charset="-127"/>
                <a:ea typeface="Malgun Gothic" panose="020B0503020000020004" pitchFamily="50" charset="-127"/>
              </a:rPr>
            </a:br>
            <a:r>
              <a:rPr lang="en-US" altLang="ja-JP" sz="1800" dirty="0">
                <a:effectLst/>
                <a:latin typeface="Malgun Gothic" panose="020B0503020000020004" pitchFamily="50" charset="-127"/>
                <a:ea typeface="Malgun Gothic" panose="020B0503020000020004" pitchFamily="50" charset="-127"/>
              </a:rPr>
              <a:t>BERT</a:t>
            </a:r>
            <a:r>
              <a:rPr lang="ja-JP" altLang="en-US" sz="1800" dirty="0">
                <a:effectLst/>
                <a:latin typeface="Malgun Gothic" panose="020B0503020000020004" pitchFamily="50" charset="-127"/>
                <a:ea typeface="Malgun Gothic" panose="020B0503020000020004" pitchFamily="50" charset="-127"/>
              </a:rPr>
              <a:t>は</a:t>
            </a:r>
            <a:r>
              <a:rPr lang="en-US" altLang="ja-JP" sz="1800" dirty="0">
                <a:effectLst/>
                <a:latin typeface="Malgun Gothic" panose="020B0503020000020004" pitchFamily="50" charset="-127"/>
                <a:ea typeface="Malgun Gothic" panose="020B0503020000020004" pitchFamily="50" charset="-127"/>
              </a:rPr>
              <a:t>Attention</a:t>
            </a:r>
            <a:r>
              <a:rPr lang="ja-JP" altLang="en-US" sz="1800" dirty="0">
                <a:effectLst/>
                <a:latin typeface="Malgun Gothic" panose="020B0503020000020004" pitchFamily="50" charset="-127"/>
                <a:ea typeface="Malgun Gothic" panose="020B0503020000020004" pitchFamily="50" charset="-127"/>
              </a:rPr>
              <a:t>の参照の方向が</a:t>
            </a:r>
            <a:r>
              <a:rPr lang="en-US" altLang="ja-JP" sz="1800" dirty="0">
                <a:effectLst/>
                <a:latin typeface="Malgun Gothic" panose="020B0503020000020004" pitchFamily="50" charset="-127"/>
                <a:ea typeface="Malgun Gothic" panose="020B0503020000020004" pitchFamily="50" charset="-127"/>
              </a:rPr>
              <a:t>Bi-directional</a:t>
            </a:r>
            <a:r>
              <a:rPr lang="ja-JP" altLang="en-US" sz="1800" dirty="0">
                <a:effectLst/>
                <a:latin typeface="Malgun Gothic" panose="020B0503020000020004" pitchFamily="50" charset="-127"/>
                <a:ea typeface="Malgun Gothic" panose="020B0503020000020004" pitchFamily="50" charset="-127"/>
              </a:rPr>
              <a:t>であるため、情報量が多く、より優れている性能を見せるが、文章の生成は片方から反対の方にされるので、文章の生成には使うことが出来ず、</a:t>
            </a:r>
            <a:r>
              <a:rPr lang="en-US" altLang="ja-JP" sz="1800" dirty="0">
                <a:effectLst/>
                <a:latin typeface="Malgun Gothic" panose="020B0503020000020004" pitchFamily="50" charset="-127"/>
                <a:ea typeface="Malgun Gothic" panose="020B0503020000020004" pitchFamily="50" charset="-127"/>
              </a:rPr>
              <a:t>Uni-directional</a:t>
            </a:r>
            <a:r>
              <a:rPr lang="ja-JP" altLang="en-US" sz="1800" dirty="0">
                <a:effectLst/>
                <a:latin typeface="Malgun Gothic" panose="020B0503020000020004" pitchFamily="50" charset="-127"/>
                <a:ea typeface="Malgun Gothic" panose="020B0503020000020004" pitchFamily="50" charset="-127"/>
              </a:rPr>
              <a:t>である</a:t>
            </a:r>
            <a:r>
              <a:rPr lang="en-US" altLang="ja-JP" sz="1800" dirty="0">
                <a:effectLst/>
                <a:latin typeface="Malgun Gothic" panose="020B0503020000020004" pitchFamily="50" charset="-127"/>
                <a:ea typeface="Malgun Gothic" panose="020B0503020000020004" pitchFamily="50" charset="-127"/>
              </a:rPr>
              <a:t>GPT</a:t>
            </a:r>
            <a:r>
              <a:rPr lang="ja-JP" altLang="en-US" sz="1800" dirty="0">
                <a:effectLst/>
                <a:latin typeface="Malgun Gothic" panose="020B0503020000020004" pitchFamily="50" charset="-127"/>
                <a:ea typeface="Malgun Gothic" panose="020B0503020000020004" pitchFamily="50" charset="-127"/>
              </a:rPr>
              <a:t>が文章とかの生成には使われる。</a:t>
            </a:r>
            <a:endParaRPr lang="ko-KR" altLang="en-US" dirty="0"/>
          </a:p>
        </p:txBody>
      </p:sp>
      <p:sp>
        <p:nvSpPr>
          <p:cNvPr id="4" name="슬라이드 번호 개체 틀 3"/>
          <p:cNvSpPr>
            <a:spLocks noGrp="1"/>
          </p:cNvSpPr>
          <p:nvPr>
            <p:ph type="sldNum" sz="quarter" idx="5"/>
          </p:nvPr>
        </p:nvSpPr>
        <p:spPr/>
        <p:txBody>
          <a:bodyPr/>
          <a:lstStyle/>
          <a:p>
            <a:fld id="{228B34ED-4CDD-41C9-90F7-D768D5559A6F}" type="slidenum">
              <a:rPr lang="en-US" altLang="ja-JP" smtClean="0"/>
              <a:pPr/>
              <a:t>4</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33084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10</a:t>
            </a:fld>
            <a:endParaRPr lang="ja-JP" altLang="en-US"/>
          </a:p>
        </p:txBody>
      </p:sp>
    </p:spTree>
    <p:extLst>
      <p:ext uri="{BB962C8B-B14F-4D97-AF65-F5344CB8AC3E}">
        <p14:creationId xmlns:p14="http://schemas.microsoft.com/office/powerpoint/2010/main" val="4115261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bg>
      <p:bgRef idx="1001">
        <a:schemeClr val="bg1"/>
      </p:bgRef>
    </p:bg>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lstStyle>
            <a:lvl1pPr marL="0" indent="0" algn="ctr">
              <a:buNone/>
              <a:defRPr/>
            </a:lvl1pPr>
          </a:lstStyle>
          <a:p>
            <a:pPr rtl="0"/>
            <a:r>
              <a:rPr lang="ja-JP" altLang="en-US" noProof="0"/>
              <a:t>アイコンをクリックして写真を追加</a:t>
            </a:r>
          </a:p>
        </p:txBody>
      </p:sp>
      <p:sp>
        <p:nvSpPr>
          <p:cNvPr id="14" name="テキスト プレースホルダー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922140"/>
            <a:ext cx="5167313"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dirty="0"/>
              <a:t>クリックしてマスター テキストのスタイルを編集</a:t>
            </a:r>
          </a:p>
        </p:txBody>
      </p:sp>
      <p:sp>
        <p:nvSpPr>
          <p:cNvPr id="7" name="テキスト プレースホルダー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cap="all" baseline="0"/>
            </a:lvl1pPr>
          </a:lstStyle>
          <a:p>
            <a:pPr rtl="0"/>
            <a:r>
              <a:rPr lang="ja-JP" altLang="en-US" spc="300" noProof="0" dirty="0"/>
              <a:t>年次レビュー</a:t>
            </a:r>
          </a:p>
        </p:txBody>
      </p:sp>
      <p:sp>
        <p:nvSpPr>
          <p:cNvPr id="2" name="タイトル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rtlCol="0">
            <a:noAutofit/>
          </a:bodyPr>
          <a:lstStyle>
            <a:lvl1pPr>
              <a:lnSpc>
                <a:spcPct val="150000"/>
              </a:lnSpc>
              <a:spcBef>
                <a:spcPts val="1000"/>
              </a:spcBef>
              <a:defRPr sz="4000" cap="all" spc="300" baseline="0"/>
            </a:lvl1pPr>
          </a:lstStyle>
          <a:p>
            <a:pPr rtl="0"/>
            <a:r>
              <a:rPr lang="ja-JP" altLang="en-US" noProof="0" dirty="0"/>
              <a:t>クリックしてマスター テキストのスタイルを編集</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概要">
    <p:spTree>
      <p:nvGrpSpPr>
        <p:cNvPr id="1" name=""/>
        <p:cNvGrpSpPr/>
        <p:nvPr/>
      </p:nvGrpSpPr>
      <p:grpSpPr>
        <a:xfrm>
          <a:off x="0" y="0"/>
          <a:ext cx="0" cy="0"/>
          <a:chOff x="0" y="0"/>
          <a:chExt cx="0" cy="0"/>
        </a:xfrm>
      </p:grpSpPr>
      <p:sp>
        <p:nvSpPr>
          <p:cNvPr id="9" name="図プレースホルダー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58000"/>
          </a:xfrm>
          <a:effectLst/>
        </p:spPr>
        <p:txBody>
          <a:bodyPr rtlCol="0" anchor="ctr"/>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1" name="スライド番号プレースホルダー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noProof="0" smtClean="0"/>
              <a:pPr/>
              <a:t>‹#›</a:t>
            </a:fld>
            <a:endParaRPr lang="ja-JP" altLang="en-US" noProof="0"/>
          </a:p>
        </p:txBody>
      </p:sp>
      <p:sp>
        <p:nvSpPr>
          <p:cNvPr id="16" name="コンテンツ プレースホルダー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rtlCol="0">
            <a:noAutofit/>
          </a:bodyPr>
          <a:lstStyle>
            <a:lvl1pPr marL="0" indent="0" rtl="0">
              <a:lnSpc>
                <a:spcPct val="100000"/>
              </a:lnSpc>
              <a:buNone/>
              <a:defRPr>
                <a:latin typeface="Meiryo UI" panose="020B0604030504040204" pitchFamily="50" charset="-128"/>
                <a:ea typeface="Meiryo UI" panose="020B0604030504040204" pitchFamily="50" charset="-128"/>
              </a:defRPr>
            </a:lvl1pPr>
          </a:lstStyle>
          <a:p>
            <a:pPr marL="0" indent="0" rtl="0">
              <a:lnSpc>
                <a:spcPct val="100000"/>
              </a:lnSpc>
              <a:buNone/>
            </a:pPr>
            <a:r>
              <a:rPr lang="ja" altLang="ja-JP" sz="1600" dirty="0">
                <a:cs typeface="Biome Light" panose="020B0303030204020804" pitchFamily="34" charset="0"/>
              </a:rPr>
              <a:t>クリックしてマスター テキストのスタイルを編集します。</a:t>
            </a:r>
          </a:p>
        </p:txBody>
      </p:sp>
      <p:sp>
        <p:nvSpPr>
          <p:cNvPr id="17" name="スライド番号プレースホルダー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US" altLang="ja-JP" noProof="0" smtClean="0">
                <a:latin typeface="Meiryo UI" panose="020B0604030504040204" pitchFamily="50" charset="-128"/>
                <a:ea typeface="Meiryo UI" panose="020B0604030504040204" pitchFamily="50" charset="-128"/>
              </a:rPr>
              <a:pPr/>
              <a:t>‹#›</a:t>
            </a:fld>
            <a:endParaRPr lang="ja-JP" altLang="en-US" noProof="0">
              <a:latin typeface="Meiryo UI" panose="020B0604030504040204" pitchFamily="50" charset="-128"/>
              <a:ea typeface="Meiryo UI" panose="020B0604030504040204" pitchFamily="50" charset="-128"/>
            </a:endParaRPr>
          </a:p>
        </p:txBody>
      </p:sp>
      <p:sp>
        <p:nvSpPr>
          <p:cNvPr id="7" name="タイトル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2" name="長方形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結び">
    <p:bg>
      <p:bgRef idx="1001">
        <a:schemeClr val="bg1"/>
      </p:bgRef>
    </p:bg>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lstStyle>
            <a:lvl1pPr marL="0" indent="0" algn="ctr">
              <a:buNone/>
              <a:defRPr/>
            </a:lvl1pPr>
          </a:lstStyle>
          <a:p>
            <a:pPr rtl="0"/>
            <a:r>
              <a:rPr lang="ja-JP" altLang="en-US" noProof="0"/>
              <a:t>アイコンをクリックして画像を追加</a:t>
            </a:r>
          </a:p>
        </p:txBody>
      </p:sp>
      <p:sp>
        <p:nvSpPr>
          <p:cNvPr id="6" name="タイトル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rtlCol="0">
            <a:noAutofit/>
          </a:bodyPr>
          <a:lstStyle/>
          <a:p>
            <a:pPr rtl="0"/>
            <a:r>
              <a:rPr lang="ja-JP" altLang="en-US" sz="4000" spc="300" noProof="0"/>
              <a:t>マスター タイトルの書式設定</a:t>
            </a:r>
          </a:p>
        </p:txBody>
      </p:sp>
      <p:sp>
        <p:nvSpPr>
          <p:cNvPr id="14" name="テキスト プレースホルダー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クリックしてマスター テキストのスタイルを編集</a:t>
            </a:r>
          </a:p>
        </p:txBody>
      </p:sp>
      <p:sp>
        <p:nvSpPr>
          <p:cNvPr id="31" name="テキスト プレースホルダー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クリックして編集する</a:t>
            </a:r>
          </a:p>
        </p:txBody>
      </p:sp>
      <p:sp>
        <p:nvSpPr>
          <p:cNvPr id="32" name="テキスト プレースホルダー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クリックして編集</a:t>
            </a:r>
          </a:p>
        </p:txBody>
      </p:sp>
      <p:sp>
        <p:nvSpPr>
          <p:cNvPr id="33" name="テキスト プレースホルダー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クリックして編集</a:t>
            </a:r>
          </a:p>
        </p:txBody>
      </p:sp>
      <p:sp>
        <p:nvSpPr>
          <p:cNvPr id="34" name="オンライン イメージ プレースホルダー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rtlCol="0">
            <a:noAutofit/>
          </a:bodyPr>
          <a:lstStyle>
            <a:lvl1pPr marL="0" indent="0">
              <a:buNone/>
              <a:defRPr/>
            </a:lvl1pPr>
          </a:lstStyle>
          <a:p>
            <a:pPr rtl="0"/>
            <a:r>
              <a:rPr lang="ja-JP" altLang="en-US" noProof="0"/>
              <a:t>アイコン</a:t>
            </a:r>
          </a:p>
        </p:txBody>
      </p:sp>
      <p:sp>
        <p:nvSpPr>
          <p:cNvPr id="35" name="オンライン イメージ プレースホルダー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rtlCol="0">
            <a:noAutofit/>
          </a:bodyPr>
          <a:lstStyle>
            <a:lvl1pPr marL="0" indent="0">
              <a:buNone/>
              <a:defRPr/>
            </a:lvl1pPr>
          </a:lstStyle>
          <a:p>
            <a:pPr rtl="0"/>
            <a:r>
              <a:rPr lang="ja-JP" altLang="en-US" noProof="0"/>
              <a:t>アイコン</a:t>
            </a:r>
          </a:p>
        </p:txBody>
      </p:sp>
      <p:sp>
        <p:nvSpPr>
          <p:cNvPr id="36" name="オンライン イメージ プレースホルダー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rtlCol="0">
            <a:noAutofit/>
          </a:bodyPr>
          <a:lstStyle>
            <a:lvl1pPr marL="0" indent="0">
              <a:buNone/>
              <a:defRPr/>
            </a:lvl1pPr>
          </a:lstStyle>
          <a:p>
            <a:pPr rtl="0"/>
            <a:r>
              <a:rPr lang="ja-JP" altLang="en-US" noProof="0"/>
              <a:t>アイコン</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議題">
    <p:spTree>
      <p:nvGrpSpPr>
        <p:cNvPr id="1" name=""/>
        <p:cNvGrpSpPr/>
        <p:nvPr/>
      </p:nvGrpSpPr>
      <p:grpSpPr>
        <a:xfrm>
          <a:off x="0" y="0"/>
          <a:ext cx="0" cy="0"/>
          <a:chOff x="0" y="0"/>
          <a:chExt cx="0" cy="0"/>
        </a:xfrm>
      </p:grpSpPr>
      <p:sp>
        <p:nvSpPr>
          <p:cNvPr id="11" name="図プレースホルダー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58000"/>
          </a:xfrm>
          <a:prstGeom prst="parallelogram">
            <a:avLst/>
          </a:prstGeom>
          <a:effectLst/>
        </p:spPr>
        <p:txBody>
          <a:bodyPr rtlCol="0" anchor="ctr"/>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2" name="タイトル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rtlCol="0" anchor="t">
            <a:noAutofit/>
          </a:bodyPr>
          <a:lstStyle>
            <a:lvl1pPr algn="l">
              <a:lnSpc>
                <a:spcPct val="150000"/>
              </a:lnSpc>
              <a:spcBef>
                <a:spcPts val="1000"/>
              </a:spcBef>
              <a:defRPr sz="5400" baseline="0">
                <a:latin typeface="Meiryo UI" panose="020B0604030504040204" pitchFamily="50" charset="-128"/>
                <a:ea typeface="Meiryo UI" panose="020B0604030504040204" pitchFamily="50" charset="-128"/>
              </a:defRPr>
            </a:lvl1pPr>
          </a:lstStyle>
          <a:p>
            <a:pPr rtl="0"/>
            <a:r>
              <a:rPr lang="ja-JP" altLang="en-US" noProof="0"/>
              <a:t>タイトル​​</a:t>
            </a:r>
          </a:p>
        </p:txBody>
      </p:sp>
      <p:sp>
        <p:nvSpPr>
          <p:cNvPr id="5" name="フッター プレースホルダー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a:t>フッターを追加</a:t>
            </a:r>
          </a:p>
        </p:txBody>
      </p:sp>
      <p:sp>
        <p:nvSpPr>
          <p:cNvPr id="6" name="スライド番号プレースホルダー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8C2E478F-E849-4A8C-AF1F-CBCC78A7CBFA}" type="slidenum">
              <a:rPr lang="en-US" altLang="ja-JP" smtClean="0"/>
              <a:pPr/>
              <a:t>‹#›</a:t>
            </a:fld>
            <a:endParaRPr lang="ja-JP" altLang="en-US"/>
          </a:p>
        </p:txBody>
      </p:sp>
      <p:sp>
        <p:nvSpPr>
          <p:cNvPr id="13" name="テキスト プレースホルダー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rtlCol="0">
            <a:noAutofit/>
          </a:bodyPr>
          <a:lstStyle>
            <a:lvl1pPr marL="0" indent="0">
              <a:buNone/>
              <a:defRPr sz="1800" spc="300">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3" name="長方形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概要">
    <p:spTree>
      <p:nvGrpSpPr>
        <p:cNvPr id="1" name=""/>
        <p:cNvGrpSpPr/>
        <p:nvPr/>
      </p:nvGrpSpPr>
      <p:grpSpPr>
        <a:xfrm>
          <a:off x="0" y="0"/>
          <a:ext cx="0" cy="0"/>
          <a:chOff x="0" y="0"/>
          <a:chExt cx="0" cy="0"/>
        </a:xfrm>
      </p:grpSpPr>
      <p:sp>
        <p:nvSpPr>
          <p:cNvPr id="20" name="テキスト プレースホルダー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latin typeface="Meiryo UI" panose="020B0604030504040204" pitchFamily="50" charset="-128"/>
                <a:ea typeface="Meiryo UI" panose="020B0604030504040204" pitchFamily="50" charset="-128"/>
              </a:defRPr>
            </a:lvl1pPr>
          </a:lstStyle>
          <a:p>
            <a:pPr marL="0" lvl="0" algn="ctr" rtl="0"/>
            <a:r>
              <a:rPr lang="ja-JP" altLang="en-US" noProof="0"/>
              <a:t>クリックしてマスター テキストのスタイルを編集</a:t>
            </a:r>
          </a:p>
        </p:txBody>
      </p:sp>
      <p:sp>
        <p:nvSpPr>
          <p:cNvPr id="9" name="図プレースホルダー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46932"/>
          </a:xfrm>
          <a:effectLst/>
        </p:spPr>
        <p:txBody>
          <a:bodyPr rtlCol="0" anchor="ctr"/>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1" name="スライド番号プレースホルダー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noProof="0" smtClean="0"/>
              <a:pPr/>
              <a:t>‹#›</a:t>
            </a:fld>
            <a:endParaRPr lang="ja-JP" altLang="en-US" noProof="0"/>
          </a:p>
        </p:txBody>
      </p:sp>
      <p:sp>
        <p:nvSpPr>
          <p:cNvPr id="16" name="コンテンツ プレースホルダー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rtlCol="0">
            <a:noAutofit/>
          </a:bodyPr>
          <a:lstStyle>
            <a:lvl1pPr marL="0" indent="0" rtl="0">
              <a:lnSpc>
                <a:spcPct val="100000"/>
              </a:lnSpc>
              <a:buNone/>
              <a:defRPr>
                <a:latin typeface="Meiryo UI" panose="020B0604030504040204" pitchFamily="50" charset="-128"/>
                <a:ea typeface="Meiryo UI" panose="020B0604030504040204" pitchFamily="50" charset="-128"/>
              </a:defRPr>
            </a:lvl1pPr>
          </a:lstStyle>
          <a:p>
            <a:pPr marL="0" indent="0" rtl="0">
              <a:lnSpc>
                <a:spcPct val="100000"/>
              </a:lnSpc>
              <a:buNone/>
            </a:pPr>
            <a:r>
              <a:rPr lang="ja" altLang="ja-JP" sz="1600" dirty="0">
                <a:cs typeface="Biome Light" panose="020B0303030204020804" pitchFamily="34" charset="0"/>
              </a:rPr>
              <a:t>クリックしてマスター テキストのスタイルを編集します。</a:t>
            </a:r>
          </a:p>
        </p:txBody>
      </p:sp>
      <p:sp>
        <p:nvSpPr>
          <p:cNvPr id="17" name="スライド番号プレースホルダー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US" altLang="ja-JP" noProof="0" smtClean="0">
                <a:latin typeface="Meiryo UI" panose="020B0604030504040204" pitchFamily="50" charset="-128"/>
                <a:ea typeface="Meiryo UI" panose="020B0604030504040204" pitchFamily="50" charset="-128"/>
              </a:rPr>
              <a:pPr/>
              <a:t>‹#›</a:t>
            </a:fld>
            <a:endParaRPr lang="ja-JP" altLang="en-US" noProof="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セクション区切り">
    <p:spTree>
      <p:nvGrpSpPr>
        <p:cNvPr id="1" name=""/>
        <p:cNvGrpSpPr/>
        <p:nvPr/>
      </p:nvGrpSpPr>
      <p:grpSpPr>
        <a:xfrm>
          <a:off x="0" y="0"/>
          <a:ext cx="0" cy="0"/>
          <a:chOff x="0" y="0"/>
          <a:chExt cx="0" cy="0"/>
        </a:xfrm>
      </p:grpSpPr>
      <p:sp>
        <p:nvSpPr>
          <p:cNvPr id="11" name="図プレースホルダー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rtlCol="0" anchor="ctr"/>
          <a:lstStyle>
            <a:lvl1pPr marL="0" indent="0" algn="ctr">
              <a:buNone/>
              <a:defRPr/>
            </a:lvl1pPr>
          </a:lstStyle>
          <a:p>
            <a:pPr rtl="0"/>
            <a:r>
              <a:rPr lang="ja-JP" altLang="en-US" noProof="0"/>
              <a:t>アイコンをクリックして画像を追加</a:t>
            </a:r>
          </a:p>
        </p:txBody>
      </p:sp>
      <p:sp>
        <p:nvSpPr>
          <p:cNvPr id="8" name="タイトル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rtlCol="0" anchor="b"/>
          <a:lstStyle>
            <a:lvl1pPr algn="l">
              <a:defRPr sz="6000" spc="300"/>
            </a:lvl1pPr>
          </a:lstStyle>
          <a:p>
            <a:pPr rtl="0"/>
            <a:r>
              <a:rPr lang="ja-JP" altLang="en-US" noProof="0"/>
              <a:t>クリックしてマスター タイトルを編集する</a:t>
            </a:r>
          </a:p>
        </p:txBody>
      </p:sp>
      <p:sp>
        <p:nvSpPr>
          <p:cNvPr id="3" name="テキスト プレースホルダー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ja-JP" altLang="en-US" noProof="0"/>
              <a:t>マスター テキストのスタイルを編集する</a:t>
            </a:r>
          </a:p>
        </p:txBody>
      </p:sp>
      <p:sp>
        <p:nvSpPr>
          <p:cNvPr id="5" name="フッター プレースホルダー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ja-JP" altLang="en-US" noProof="0"/>
              <a:t>フッターを追加</a:t>
            </a:r>
          </a:p>
        </p:txBody>
      </p:sp>
      <p:sp>
        <p:nvSpPr>
          <p:cNvPr id="6" name="スライド番号プレースホルダー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チーム">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rtlCol="0">
            <a:noAutofit/>
          </a:bodyPr>
          <a:lstStyle>
            <a:lvl1pPr algn="l">
              <a:defRPr sz="3200" spc="300">
                <a:latin typeface="Meiryo UI" panose="020B0604030504040204" pitchFamily="50" charset="-128"/>
                <a:ea typeface="Meiryo UI" panose="020B0604030504040204" pitchFamily="50" charset="-128"/>
              </a:defRPr>
            </a:lvl1pPr>
          </a:lstStyle>
          <a:p>
            <a:pPr rtl="0"/>
            <a:r>
              <a:rPr lang="ja-JP" altLang="en-US" noProof="0"/>
              <a:t>スライドのタイトルをここに入力</a:t>
            </a:r>
          </a:p>
        </p:txBody>
      </p:sp>
      <p:sp>
        <p:nvSpPr>
          <p:cNvPr id="3" name="コンテンツ プレースホルダー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rtlCol="0">
            <a:noAutofit/>
          </a:bodyPr>
          <a:lstStyle>
            <a:lvl1pPr>
              <a:lnSpc>
                <a:spcPct val="150000"/>
              </a:lnSpc>
              <a:spcBef>
                <a:spcPts val="500"/>
              </a:spcBef>
              <a:defRPr sz="1600">
                <a:latin typeface="Meiryo UI" panose="020B0604030504040204" pitchFamily="50" charset="-128"/>
                <a:ea typeface="Meiryo UI" panose="020B0604030504040204" pitchFamily="50" charset="-128"/>
              </a:defRPr>
            </a:lvl1pPr>
            <a:lvl2pPr>
              <a:lnSpc>
                <a:spcPct val="150000"/>
              </a:lnSpc>
              <a:spcBef>
                <a:spcPts val="500"/>
              </a:spcBef>
              <a:defRPr sz="1400">
                <a:latin typeface="Meiryo UI" panose="020B0604030504040204" pitchFamily="50" charset="-128"/>
                <a:ea typeface="Meiryo UI" panose="020B0604030504040204" pitchFamily="50" charset="-128"/>
              </a:defRPr>
            </a:lvl2pPr>
            <a:lvl3pPr>
              <a:lnSpc>
                <a:spcPct val="150000"/>
              </a:lnSpc>
              <a:spcBef>
                <a:spcPts val="500"/>
              </a:spcBef>
              <a:defRPr sz="1400">
                <a:latin typeface="Meiryo UI" panose="020B0604030504040204" pitchFamily="50" charset="-128"/>
                <a:ea typeface="Meiryo UI" panose="020B0604030504040204" pitchFamily="50" charset="-128"/>
              </a:defRPr>
            </a:lvl3pPr>
            <a:lvl4pPr>
              <a:lnSpc>
                <a:spcPct val="150000"/>
              </a:lnSpc>
              <a:spcBef>
                <a:spcPts val="500"/>
              </a:spcBef>
              <a:defRPr sz="1200">
                <a:latin typeface="Meiryo UI" panose="020B0604030504040204" pitchFamily="50" charset="-128"/>
                <a:ea typeface="Meiryo UI" panose="020B0604030504040204" pitchFamily="50" charset="-128"/>
              </a:defRPr>
            </a:lvl4pPr>
            <a:lvl5pPr>
              <a:lnSpc>
                <a:spcPct val="150000"/>
              </a:lnSpc>
              <a:spcBef>
                <a:spcPts val="500"/>
              </a:spcBef>
              <a:defRPr sz="1200">
                <a:latin typeface="Meiryo UI" panose="020B0604030504040204" pitchFamily="50" charset="-128"/>
                <a:ea typeface="Meiryo UI" panose="020B0604030504040204" pitchFamily="50" charset="-128"/>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9" name="スライド番号プレースホルダー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smtClean="0"/>
              <a:pPr/>
              <a:t>‹#›</a:t>
            </a:fld>
            <a:endParaRPr lang="ja-JP" altLang="en-US"/>
          </a:p>
        </p:txBody>
      </p:sp>
      <p:sp>
        <p:nvSpPr>
          <p:cNvPr id="5" name="図プレースホルダー 4">
            <a:extLst>
              <a:ext uri="{FF2B5EF4-FFF2-40B4-BE49-F238E27FC236}">
                <a16:creationId xmlns:a16="http://schemas.microsoft.com/office/drawing/2014/main" id="{D7CA175D-816E-4F70-96CC-8A1FD0EB16CE}"/>
              </a:ext>
            </a:extLst>
          </p:cNvPr>
          <p:cNvSpPr>
            <a:spLocks noGrp="1"/>
          </p:cNvSpPr>
          <p:nvPr>
            <p:ph type="pic" sz="quarter" idx="14" hasCustomPrompt="1"/>
          </p:nvPr>
        </p:nvSpPr>
        <p:spPr>
          <a:xfrm>
            <a:off x="736600" y="3651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9" name="図プレースホルダー 4">
            <a:extLst>
              <a:ext uri="{FF2B5EF4-FFF2-40B4-BE49-F238E27FC236}">
                <a16:creationId xmlns:a16="http://schemas.microsoft.com/office/drawing/2014/main" id="{323519C8-24DE-471D-85A9-7A8AFACEC456}"/>
              </a:ext>
            </a:extLst>
          </p:cNvPr>
          <p:cNvSpPr>
            <a:spLocks noGrp="1"/>
          </p:cNvSpPr>
          <p:nvPr>
            <p:ph type="pic" sz="quarter" idx="15" hasCustomPrompt="1"/>
          </p:nvPr>
        </p:nvSpPr>
        <p:spPr>
          <a:xfrm>
            <a:off x="4051300" y="3651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0" name="図プレースホルダー 4">
            <a:extLst>
              <a:ext uri="{FF2B5EF4-FFF2-40B4-BE49-F238E27FC236}">
                <a16:creationId xmlns:a16="http://schemas.microsoft.com/office/drawing/2014/main" id="{547F0F1E-7AF5-4B76-928C-7B28010C4F93}"/>
              </a:ext>
            </a:extLst>
          </p:cNvPr>
          <p:cNvSpPr>
            <a:spLocks noGrp="1"/>
          </p:cNvSpPr>
          <p:nvPr>
            <p:ph type="pic" sz="quarter" idx="16" hasCustomPrompt="1"/>
          </p:nvPr>
        </p:nvSpPr>
        <p:spPr>
          <a:xfrm>
            <a:off x="736600" y="24225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1" name="図プレースホルダー 4">
            <a:extLst>
              <a:ext uri="{FF2B5EF4-FFF2-40B4-BE49-F238E27FC236}">
                <a16:creationId xmlns:a16="http://schemas.microsoft.com/office/drawing/2014/main" id="{063D0E8E-9491-4AF0-918D-A0B782C5FD68}"/>
              </a:ext>
            </a:extLst>
          </p:cNvPr>
          <p:cNvSpPr>
            <a:spLocks noGrp="1"/>
          </p:cNvSpPr>
          <p:nvPr>
            <p:ph type="pic" sz="quarter" idx="17" hasCustomPrompt="1"/>
          </p:nvPr>
        </p:nvSpPr>
        <p:spPr>
          <a:xfrm>
            <a:off x="4051300" y="24225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2" name="図プレースホルダー 4">
            <a:extLst>
              <a:ext uri="{FF2B5EF4-FFF2-40B4-BE49-F238E27FC236}">
                <a16:creationId xmlns:a16="http://schemas.microsoft.com/office/drawing/2014/main" id="{042F54CB-9200-4D74-968A-0A3E5871D9E5}"/>
              </a:ext>
            </a:extLst>
          </p:cNvPr>
          <p:cNvSpPr>
            <a:spLocks noGrp="1"/>
          </p:cNvSpPr>
          <p:nvPr>
            <p:ph type="pic" sz="quarter" idx="18" hasCustomPrompt="1"/>
          </p:nvPr>
        </p:nvSpPr>
        <p:spPr>
          <a:xfrm>
            <a:off x="736600" y="44799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3" name="図プレースホルダー 4">
            <a:extLst>
              <a:ext uri="{FF2B5EF4-FFF2-40B4-BE49-F238E27FC236}">
                <a16:creationId xmlns:a16="http://schemas.microsoft.com/office/drawing/2014/main" id="{1D925119-27E3-496E-86BC-23416F94FB61}"/>
              </a:ext>
            </a:extLst>
          </p:cNvPr>
          <p:cNvSpPr>
            <a:spLocks noGrp="1"/>
          </p:cNvSpPr>
          <p:nvPr>
            <p:ph type="pic" sz="quarter" idx="19" hasCustomPrompt="1"/>
          </p:nvPr>
        </p:nvSpPr>
        <p:spPr>
          <a:xfrm>
            <a:off x="4051300" y="44799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4" name="長方形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グラフおよび表">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rtlCol="0">
            <a:noAutofit/>
          </a:bodyPr>
          <a:lstStyle>
            <a:lvl1pPr>
              <a:defRPr sz="4800" spc="300"/>
            </a:lvl1pPr>
          </a:lstStyle>
          <a:p>
            <a:pPr rtl="0"/>
            <a:r>
              <a:rPr lang="ja-JP" altLang="en-US" noProof="0"/>
              <a:t>マスター タイトルの書式設定</a:t>
            </a:r>
          </a:p>
        </p:txBody>
      </p:sp>
      <p:sp>
        <p:nvSpPr>
          <p:cNvPr id="3" name="フッター プレースホルダー 2">
            <a:extLst>
              <a:ext uri="{FF2B5EF4-FFF2-40B4-BE49-F238E27FC236}">
                <a16:creationId xmlns:a16="http://schemas.microsoft.com/office/drawing/2014/main" id="{6BC7A58C-70BA-43E5-BD90-83ADB63B0C00}"/>
              </a:ext>
            </a:extLst>
          </p:cNvPr>
          <p:cNvSpPr>
            <a:spLocks noGrp="1"/>
          </p:cNvSpPr>
          <p:nvPr>
            <p:ph type="ftr" sz="quarter" idx="10"/>
          </p:nvPr>
        </p:nvSpPr>
        <p:spPr/>
        <p:txBody>
          <a:bodyPr rtlCol="0"/>
          <a:lstStyle/>
          <a:p>
            <a:pPr rtl="0"/>
            <a:r>
              <a:rPr lang="ja-JP" altLang="en-US" noProof="0"/>
              <a:t>フッターを追加</a:t>
            </a:r>
          </a:p>
        </p:txBody>
      </p:sp>
      <p:sp>
        <p:nvSpPr>
          <p:cNvPr id="4" name="スライド番号プレースホルダー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rtlCol="0"/>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引用文">
    <p:bg>
      <p:bgRef idx="1001">
        <a:schemeClr val="bg1"/>
      </p:bgRef>
    </p:bg>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nchor="ctr"/>
          <a:lstStyle>
            <a:lvl1pPr marL="0" indent="0" algn="ctr">
              <a:buNone/>
              <a:defRPr/>
            </a:lvl1pPr>
          </a:lstStyle>
          <a:p>
            <a:pPr rtl="0"/>
            <a:r>
              <a:rPr lang="ja-JP" altLang="en-US" noProof="0"/>
              <a:t>アイコンをクリックして画像を追加</a:t>
            </a:r>
          </a:p>
        </p:txBody>
      </p:sp>
      <p:sp>
        <p:nvSpPr>
          <p:cNvPr id="2" name="タイトル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a:defRPr sz="1400" spc="300" baseline="0">
                <a:latin typeface="+mn-lt"/>
              </a:defRPr>
            </a:lvl1pPr>
          </a:lstStyle>
          <a:p>
            <a:pPr rtl="0"/>
            <a:r>
              <a:rPr lang="ja-JP" altLang="en-US" noProof="0"/>
              <a:t>マスター タイトルの書式設定</a:t>
            </a:r>
          </a:p>
        </p:txBody>
      </p:sp>
      <p:sp>
        <p:nvSpPr>
          <p:cNvPr id="7" name="テキスト プレースホルダー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rtlCol="0">
            <a:noAutofit/>
          </a:bodyPr>
          <a:lstStyle>
            <a:lvl1pPr marL="0" indent="0" algn="ctr">
              <a:buNone/>
              <a:defRPr sz="3200"/>
            </a:lvl1pPr>
          </a:lstStyle>
          <a:p>
            <a:pPr lvl="0" rtl="0"/>
            <a:r>
              <a:rPr lang="ja-JP" altLang="en-US" noProof="0"/>
              <a:t>クリックしてマスター テキストのスタイルを編集</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コンテンツ 2 列">
    <p:spTree>
      <p:nvGrpSpPr>
        <p:cNvPr id="1" name=""/>
        <p:cNvGrpSpPr/>
        <p:nvPr/>
      </p:nvGrpSpPr>
      <p:grpSpPr>
        <a:xfrm>
          <a:off x="0" y="0"/>
          <a:ext cx="0" cy="0"/>
          <a:chOff x="0" y="0"/>
          <a:chExt cx="0" cy="0"/>
        </a:xfrm>
      </p:grpSpPr>
      <p:sp>
        <p:nvSpPr>
          <p:cNvPr id="17" name="タイトル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rtlCol="0" anchor="ctr">
            <a:noAutofit/>
          </a:bodyPr>
          <a:lstStyle/>
          <a:p>
            <a:pPr algn="ctr" rtl="0"/>
            <a:r>
              <a:rPr lang="ja-JP" altLang="en-US" sz="4800" noProof="0"/>
              <a:t>マスター タイトルの書式設定</a:t>
            </a:r>
          </a:p>
        </p:txBody>
      </p:sp>
      <p:sp>
        <p:nvSpPr>
          <p:cNvPr id="19" name="図プレースホルダー 17">
            <a:extLst>
              <a:ext uri="{FF2B5EF4-FFF2-40B4-BE49-F238E27FC236}">
                <a16:creationId xmlns:a16="http://schemas.microsoft.com/office/drawing/2014/main" id="{D1A63A52-1E65-414B-BBC3-D31F515791AC}"/>
              </a:ext>
            </a:extLst>
          </p:cNvPr>
          <p:cNvSpPr>
            <a:spLocks noGrp="1"/>
          </p:cNvSpPr>
          <p:nvPr>
            <p:ph type="pic" sz="quarter" idx="11" hasCustomPrompt="1"/>
          </p:nvPr>
        </p:nvSpPr>
        <p:spPr>
          <a:xfrm>
            <a:off x="6578601" y="1638300"/>
            <a:ext cx="5156200" cy="1892300"/>
          </a:xfrm>
        </p:spPr>
        <p:txBody>
          <a:bodyPr rtlCol="0">
            <a:noAutofit/>
          </a:bodyPr>
          <a:lstStyle/>
          <a:p>
            <a:pPr rtl="0"/>
            <a:r>
              <a:rPr lang="ja-JP" altLang="en-US" noProof="0"/>
              <a:t>アイコンをクリックして画像を追加</a:t>
            </a:r>
          </a:p>
        </p:txBody>
      </p:sp>
      <p:sp>
        <p:nvSpPr>
          <p:cNvPr id="18" name="図プレースホルダー 17">
            <a:extLst>
              <a:ext uri="{FF2B5EF4-FFF2-40B4-BE49-F238E27FC236}">
                <a16:creationId xmlns:a16="http://schemas.microsoft.com/office/drawing/2014/main" id="{ED7E0E1A-1E64-4A9A-9C8B-69486BD1123B}"/>
              </a:ext>
            </a:extLst>
          </p:cNvPr>
          <p:cNvSpPr>
            <a:spLocks noGrp="1"/>
          </p:cNvSpPr>
          <p:nvPr>
            <p:ph type="pic" sz="quarter" idx="10" hasCustomPrompt="1"/>
          </p:nvPr>
        </p:nvSpPr>
        <p:spPr>
          <a:xfrm>
            <a:off x="469900" y="1638300"/>
            <a:ext cx="5156200" cy="1892300"/>
          </a:xfrm>
        </p:spPr>
        <p:txBody>
          <a:bodyPr rtlCol="0">
            <a:noAutofit/>
          </a:bodyPr>
          <a:lstStyle/>
          <a:p>
            <a:pPr rtl="0"/>
            <a:r>
              <a:rPr lang="ja-JP" altLang="en-US" noProof="0"/>
              <a:t>アイコンをクリックして画像を追加</a:t>
            </a:r>
          </a:p>
        </p:txBody>
      </p:sp>
      <p:sp>
        <p:nvSpPr>
          <p:cNvPr id="10" name="テキスト プレースホルダー 3">
            <a:extLst>
              <a:ext uri="{FF2B5EF4-FFF2-40B4-BE49-F238E27FC236}">
                <a16:creationId xmlns:a16="http://schemas.microsoft.com/office/drawing/2014/main" id="{1E462965-19D7-4A65-B394-9AE76A5B4805}"/>
              </a:ext>
            </a:extLst>
          </p:cNvPr>
          <p:cNvSpPr>
            <a:spLocks noGrp="1"/>
          </p:cNvSpPr>
          <p:nvPr>
            <p:ph type="body" idx="1" hasCustomPrompt="1"/>
          </p:nvPr>
        </p:nvSpPr>
        <p:spPr>
          <a:xfrm>
            <a:off x="469107" y="3864355"/>
            <a:ext cx="5157787" cy="494506"/>
          </a:xfrm>
        </p:spPr>
        <p:txBody>
          <a:bodyPr rtlCol="0">
            <a:noAutofit/>
          </a:bodyPr>
          <a:lstStyle>
            <a:lvl1pPr marL="0" indent="0">
              <a:buNone/>
              <a:defRPr sz="2400"/>
            </a:lvl1pPr>
          </a:lstStyle>
          <a:p>
            <a:pPr lvl="0" rtl="0"/>
            <a:r>
              <a:rPr lang="ja-JP" altLang="en-US" spc="300" noProof="0">
                <a:solidFill>
                  <a:schemeClr val="tx1"/>
                </a:solidFill>
              </a:rPr>
              <a:t>クリックしてマスター テキストのスタイルを編集</a:t>
            </a:r>
          </a:p>
        </p:txBody>
      </p:sp>
      <p:sp>
        <p:nvSpPr>
          <p:cNvPr id="11" name="コンテンツ プレースホルダー 4">
            <a:extLst>
              <a:ext uri="{FF2B5EF4-FFF2-40B4-BE49-F238E27FC236}">
                <a16:creationId xmlns:a16="http://schemas.microsoft.com/office/drawing/2014/main" id="{FAEC14D1-0BEA-4D9A-9D96-A56B6A9B07AC}"/>
              </a:ext>
            </a:extLst>
          </p:cNvPr>
          <p:cNvSpPr>
            <a:spLocks noGrp="1"/>
          </p:cNvSpPr>
          <p:nvPr>
            <p:ph sz="half" idx="2" hasCustomPrompt="1"/>
          </p:nvPr>
        </p:nvSpPr>
        <p:spPr>
          <a:xfrm>
            <a:off x="469107" y="4531139"/>
            <a:ext cx="5157787" cy="2039144"/>
          </a:xfrm>
        </p:spPr>
        <p:txBody>
          <a:bodyPr rtlCol="0">
            <a:noAutofit/>
          </a:bodyPr>
          <a:lstStyle/>
          <a:p>
            <a:pPr lvl="0" rtl="0">
              <a:lnSpc>
                <a:spcPct val="100000"/>
              </a:lnSpc>
              <a:buFont typeface="Wingdings" panose="05000000000000000000" pitchFamily="2" charset="2"/>
              <a:buChar char="§"/>
            </a:pPr>
            <a:r>
              <a:rPr lang="ja-JP" altLang="en-US" sz="1400" noProof="0">
                <a:solidFill>
                  <a:schemeClr val="tx1"/>
                </a:solidFill>
              </a:rPr>
              <a:t>クリックしてマスター テキストのスタイルを編集</a:t>
            </a:r>
          </a:p>
        </p:txBody>
      </p:sp>
      <p:sp>
        <p:nvSpPr>
          <p:cNvPr id="12" name="テキスト プレースホルダー 5">
            <a:extLst>
              <a:ext uri="{FF2B5EF4-FFF2-40B4-BE49-F238E27FC236}">
                <a16:creationId xmlns:a16="http://schemas.microsoft.com/office/drawing/2014/main" id="{1507BB47-1AB4-42F2-99FF-453A0622B815}"/>
              </a:ext>
            </a:extLst>
          </p:cNvPr>
          <p:cNvSpPr>
            <a:spLocks noGrp="1"/>
          </p:cNvSpPr>
          <p:nvPr>
            <p:ph type="body" sz="quarter" idx="3" hasCustomPrompt="1"/>
          </p:nvPr>
        </p:nvSpPr>
        <p:spPr>
          <a:xfrm>
            <a:off x="6565107" y="3864355"/>
            <a:ext cx="5183188" cy="494506"/>
          </a:xfrm>
        </p:spPr>
        <p:txBody>
          <a:bodyPr rtlCol="0">
            <a:noAutofit/>
          </a:bodyPr>
          <a:lstStyle>
            <a:lvl1pPr marL="0" indent="0">
              <a:buNone/>
              <a:defRPr sz="2400"/>
            </a:lvl1pPr>
          </a:lstStyle>
          <a:p>
            <a:pPr lvl="0" rtl="0"/>
            <a:r>
              <a:rPr lang="ja-JP" altLang="en-US" spc="300" noProof="0">
                <a:solidFill>
                  <a:schemeClr val="tx1"/>
                </a:solidFill>
              </a:rPr>
              <a:t>クリックしてマスター テキストのスタイルを編集</a:t>
            </a:r>
          </a:p>
        </p:txBody>
      </p:sp>
      <p:sp>
        <p:nvSpPr>
          <p:cNvPr id="14" name="コンテンツ プレースホルダー 6">
            <a:extLst>
              <a:ext uri="{FF2B5EF4-FFF2-40B4-BE49-F238E27FC236}">
                <a16:creationId xmlns:a16="http://schemas.microsoft.com/office/drawing/2014/main" id="{438D6EEA-A0DB-4B5F-8F41-A9C1F2C094C0}"/>
              </a:ext>
            </a:extLst>
          </p:cNvPr>
          <p:cNvSpPr>
            <a:spLocks noGrp="1"/>
          </p:cNvSpPr>
          <p:nvPr>
            <p:ph sz="quarter" idx="4" hasCustomPrompt="1"/>
          </p:nvPr>
        </p:nvSpPr>
        <p:spPr>
          <a:xfrm>
            <a:off x="6565107" y="4531139"/>
            <a:ext cx="5183188" cy="2039144"/>
          </a:xfrm>
        </p:spPr>
        <p:txBody>
          <a:bodyPr rtlCol="0">
            <a:noAutofit/>
          </a:bodyPr>
          <a:lstStyle/>
          <a:p>
            <a:pPr lvl="0" rtl="0">
              <a:lnSpc>
                <a:spcPct val="100000"/>
              </a:lnSpc>
              <a:buFont typeface="Wingdings" panose="05000000000000000000" pitchFamily="2" charset="2"/>
              <a:buChar char="§"/>
            </a:pPr>
            <a:r>
              <a:rPr lang="ja-JP" altLang="en-US" sz="1400" noProof="0">
                <a:solidFill>
                  <a:schemeClr val="tx1"/>
                </a:solidFill>
              </a:rPr>
              <a:t>クリックしてマスター テキストのスタイルを編集</a:t>
            </a:r>
          </a:p>
        </p:txBody>
      </p:sp>
      <p:sp>
        <p:nvSpPr>
          <p:cNvPr id="20" name="スライド番号プレースホルダー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rtlCol="0">
            <a:noAutofit/>
          </a:bodyPr>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コンテンツ 3 列">
    <p:spTree>
      <p:nvGrpSpPr>
        <p:cNvPr id="1" name=""/>
        <p:cNvGrpSpPr/>
        <p:nvPr/>
      </p:nvGrpSpPr>
      <p:grpSpPr>
        <a:xfrm>
          <a:off x="0" y="0"/>
          <a:ext cx="0" cy="0"/>
          <a:chOff x="0" y="0"/>
          <a:chExt cx="0" cy="0"/>
        </a:xfrm>
      </p:grpSpPr>
      <p:sp>
        <p:nvSpPr>
          <p:cNvPr id="22" name="タイトル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rtlCol="0" anchor="ctr">
            <a:noAutofit/>
          </a:bodyPr>
          <a:lstStyle/>
          <a:p>
            <a:pPr algn="ctr" rtl="0"/>
            <a:r>
              <a:rPr lang="ja-JP" altLang="en-US" sz="4800" noProof="0"/>
              <a:t>マスター タイトルの書式設定</a:t>
            </a:r>
          </a:p>
        </p:txBody>
      </p:sp>
      <p:sp>
        <p:nvSpPr>
          <p:cNvPr id="28" name="テキスト プレースホルダー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24" name="図プレースホルダー 23">
            <a:extLst>
              <a:ext uri="{FF2B5EF4-FFF2-40B4-BE49-F238E27FC236}">
                <a16:creationId xmlns:a16="http://schemas.microsoft.com/office/drawing/2014/main" id="{2F2918FE-A84E-4303-AEF3-4FD66CDD733E}"/>
              </a:ext>
            </a:extLst>
          </p:cNvPr>
          <p:cNvSpPr>
            <a:spLocks noGrp="1"/>
          </p:cNvSpPr>
          <p:nvPr>
            <p:ph type="pic" sz="quarter" idx="10" hasCustomPrompt="1"/>
          </p:nvPr>
        </p:nvSpPr>
        <p:spPr>
          <a:xfrm>
            <a:off x="960438" y="1624013"/>
            <a:ext cx="3108325" cy="1892300"/>
          </a:xfrm>
        </p:spPr>
        <p:txBody>
          <a:bodyPr rtlCol="0">
            <a:noAutofit/>
          </a:bodyPr>
          <a:lstStyle/>
          <a:p>
            <a:pPr rtl="0"/>
            <a:r>
              <a:rPr lang="ja-JP" altLang="en-US" noProof="0"/>
              <a:t>アイコンをクリックして画像を追加</a:t>
            </a:r>
          </a:p>
        </p:txBody>
      </p:sp>
      <p:sp>
        <p:nvSpPr>
          <p:cNvPr id="25" name="図プレースホルダー 23">
            <a:extLst>
              <a:ext uri="{FF2B5EF4-FFF2-40B4-BE49-F238E27FC236}">
                <a16:creationId xmlns:a16="http://schemas.microsoft.com/office/drawing/2014/main" id="{E2401025-9BC9-4BDD-97DA-CA763CF846BB}"/>
              </a:ext>
            </a:extLst>
          </p:cNvPr>
          <p:cNvSpPr>
            <a:spLocks noGrp="1"/>
          </p:cNvSpPr>
          <p:nvPr>
            <p:ph type="pic" sz="quarter" idx="11" hasCustomPrompt="1"/>
          </p:nvPr>
        </p:nvSpPr>
        <p:spPr>
          <a:xfrm>
            <a:off x="4542155" y="1623219"/>
            <a:ext cx="3108325" cy="1892300"/>
          </a:xfrm>
        </p:spPr>
        <p:txBody>
          <a:bodyPr rtlCol="0">
            <a:noAutofit/>
          </a:bodyPr>
          <a:lstStyle/>
          <a:p>
            <a:pPr rtl="0"/>
            <a:r>
              <a:rPr lang="ja-JP" altLang="en-US" noProof="0"/>
              <a:t>アイコンをクリックして画像を追加</a:t>
            </a:r>
          </a:p>
        </p:txBody>
      </p:sp>
      <p:sp>
        <p:nvSpPr>
          <p:cNvPr id="26" name="図プレースホルダー 23">
            <a:extLst>
              <a:ext uri="{FF2B5EF4-FFF2-40B4-BE49-F238E27FC236}">
                <a16:creationId xmlns:a16="http://schemas.microsoft.com/office/drawing/2014/main" id="{B7C4AAB6-897A-4ABD-AD50-2D86B197E914}"/>
              </a:ext>
            </a:extLst>
          </p:cNvPr>
          <p:cNvSpPr>
            <a:spLocks noGrp="1"/>
          </p:cNvSpPr>
          <p:nvPr>
            <p:ph type="pic" sz="quarter" idx="12" hasCustomPrompt="1"/>
          </p:nvPr>
        </p:nvSpPr>
        <p:spPr>
          <a:xfrm>
            <a:off x="8122920" y="1623219"/>
            <a:ext cx="3108325" cy="1892300"/>
          </a:xfrm>
        </p:spPr>
        <p:txBody>
          <a:bodyPr rtlCol="0">
            <a:noAutofit/>
          </a:bodyPr>
          <a:lstStyle/>
          <a:p>
            <a:pPr rtl="0"/>
            <a:r>
              <a:rPr lang="ja-JP" altLang="en-US" noProof="0"/>
              <a:t>アイコンをクリックして画像を追加</a:t>
            </a:r>
          </a:p>
        </p:txBody>
      </p:sp>
      <p:sp>
        <p:nvSpPr>
          <p:cNvPr id="29" name="テキスト プレースホルダー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30" name="テキスト プレースホルダー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31" name="スライド番号プレースホルダー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rtlCol="0">
            <a:noAutofit/>
          </a:bodyPr>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pPr rtl="0"/>
            <a:r>
              <a:rPr lang="ja-JP" altLang="en-US" noProof="0"/>
              <a:t>マスター タイトルの書式設定</a:t>
            </a:r>
          </a:p>
        </p:txBody>
      </p:sp>
      <p:sp>
        <p:nvSpPr>
          <p:cNvPr id="3" name="テキスト プレースホルダー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 name="フッター プレースホルダー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eiryo UI" panose="020B0604030504040204" pitchFamily="50" charset="-128"/>
                <a:ea typeface="Meiryo UI" panose="020B0604030504040204" pitchFamily="50" charset="-128"/>
              </a:defRPr>
            </a:lvl1pPr>
          </a:lstStyle>
          <a:p>
            <a:r>
              <a:rPr lang="ja-JP" altLang="en-US"/>
              <a:t>フッターを追加</a:t>
            </a:r>
            <a:endParaRPr lang="ja-JP" altLang="en-US">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smtClean="0"/>
              <a:p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kumimoji="1" sz="3600" kern="1200" cap="all" baseline="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microsoft.com/office/2007/relationships/hdphoto" Target="../media/hdphoto1.wdp"/><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microsoft.com/office/2018/10/relationships/comments" Target="../comments/modernComment_99F_10C09C6A.xml"/><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図プレースホルダー 7" descr="抽象的な画像">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p:pic>
      <p:sp>
        <p:nvSpPr>
          <p:cNvPr id="9" name="タイトル 8">
            <a:extLst>
              <a:ext uri="{FF2B5EF4-FFF2-40B4-BE49-F238E27FC236}">
                <a16:creationId xmlns:a16="http://schemas.microsoft.com/office/drawing/2014/main" id="{79DC1498-E692-42BA-B69F-6D37E6CFACA0}"/>
              </a:ext>
            </a:extLst>
          </p:cNvPr>
          <p:cNvSpPr>
            <a:spLocks noGrp="1"/>
          </p:cNvSpPr>
          <p:nvPr>
            <p:ph type="title"/>
          </p:nvPr>
        </p:nvSpPr>
        <p:spPr/>
        <p:txBody>
          <a:bodyPr rtlCol="0"/>
          <a:lstStyle/>
          <a:p>
            <a:pPr rtl="0"/>
            <a:r>
              <a:rPr lang="ja-JP" altLang="en-US" dirty="0">
                <a:latin typeface="Meiryo UI" panose="020B0604030504040204" pitchFamily="50" charset="-128"/>
                <a:ea typeface="Meiryo UI" panose="020B0604030504040204" pitchFamily="50" charset="-128"/>
              </a:rPr>
              <a:t>感情認識に基づく対話システム</a:t>
            </a:r>
          </a:p>
        </p:txBody>
      </p:sp>
      <p:sp>
        <p:nvSpPr>
          <p:cNvPr id="3" name="テキスト プレースホルダー 2">
            <a:extLst>
              <a:ext uri="{FF2B5EF4-FFF2-40B4-BE49-F238E27FC236}">
                <a16:creationId xmlns:a16="http://schemas.microsoft.com/office/drawing/2014/main" id="{C0AE828D-1E63-455F-949D-0C5454A7FE88}"/>
              </a:ext>
            </a:extLst>
          </p:cNvPr>
          <p:cNvSpPr>
            <a:spLocks noGrp="1"/>
          </p:cNvSpPr>
          <p:nvPr>
            <p:ph type="body" sz="quarter" idx="12"/>
          </p:nvPr>
        </p:nvSpPr>
        <p:spPr/>
        <p:txBody>
          <a:bodyPr rtlCol="0"/>
          <a:lstStyle/>
          <a:p>
            <a:pPr rtl="0"/>
            <a:r>
              <a:rPr lang="en-US" altLang="ja-JP" dirty="0">
                <a:latin typeface="Meiryo UI" panose="020B0604030504040204" pitchFamily="50" charset="-128"/>
                <a:ea typeface="Meiryo UI" panose="020B0604030504040204" pitchFamily="50" charset="-128"/>
              </a:rPr>
              <a:t>1.14.23</a:t>
            </a:r>
            <a:endParaRPr lang="ja-JP" altLang="en-US" dirty="0">
              <a:latin typeface="Meiryo UI" panose="020B0604030504040204" pitchFamily="50" charset="-128"/>
              <a:ea typeface="Meiryo UI" panose="020B0604030504040204" pitchFamily="50" charset="-128"/>
            </a:endParaRPr>
          </a:p>
        </p:txBody>
      </p:sp>
      <p:sp>
        <p:nvSpPr>
          <p:cNvPr id="7" name="テキスト プレースホルダー 6">
            <a:extLst>
              <a:ext uri="{FF2B5EF4-FFF2-40B4-BE49-F238E27FC236}">
                <a16:creationId xmlns:a16="http://schemas.microsoft.com/office/drawing/2014/main" id="{5D865526-EC39-4780-A2A8-274A80A5C19B}"/>
              </a:ext>
            </a:extLst>
          </p:cNvPr>
          <p:cNvSpPr>
            <a:spLocks noGrp="1"/>
          </p:cNvSpPr>
          <p:nvPr>
            <p:ph type="body" idx="1"/>
          </p:nvPr>
        </p:nvSpPr>
        <p:spPr/>
        <p:txBody>
          <a:bodyPr rtlCol="0"/>
          <a:lstStyle/>
          <a:p>
            <a:pPr rtl="0"/>
            <a:r>
              <a:rPr lang="en-US" altLang="ja-JP" dirty="0">
                <a:latin typeface="Meiryo UI" panose="020B0604030504040204" pitchFamily="50" charset="-128"/>
                <a:ea typeface="Meiryo UI" panose="020B0604030504040204" pitchFamily="50" charset="-128"/>
              </a:rPr>
              <a:t>9LDI1101 Siwon Seo</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図プレースホルダー 7" descr="抽象的な画像">
            <a:extLst>
              <a:ext uri="{FF2B5EF4-FFF2-40B4-BE49-F238E27FC236}">
                <a16:creationId xmlns:a16="http://schemas.microsoft.com/office/drawing/2014/main" id="{D5C5EA1B-F06D-4AD1-B526-89C2DF772232}"/>
              </a:ext>
            </a:extLst>
          </p:cNvPr>
          <p:cNvPicPr>
            <a:picLocks noChangeAspect="1"/>
          </p:cNvPicPr>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タイトル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rtlCol="0">
            <a:normAutofit/>
          </a:bodyPr>
          <a:lstStyle/>
          <a:p>
            <a:pPr rtl="0"/>
            <a:r>
              <a:rPr lang="ja-JP" altLang="en-US" sz="4000" spc="300" dirty="0"/>
              <a:t>ありがとうございます</a:t>
            </a:r>
          </a:p>
        </p:txBody>
      </p:sp>
      <p:pic>
        <p:nvPicPr>
          <p:cNvPr id="24" name="オンライン イメージ プレースホルダー 23" descr="ユーザー">
            <a:extLst>
              <a:ext uri="{FF2B5EF4-FFF2-40B4-BE49-F238E27FC236}">
                <a16:creationId xmlns:a16="http://schemas.microsoft.com/office/drawing/2014/main" id="{E896B487-8C07-495F-95BF-B8F4960E1E8D}"/>
              </a:ext>
            </a:extLst>
          </p:cNvPr>
          <p:cNvPicPr>
            <a:picLocks noGrp="1" noChangeAspect="1"/>
          </p:cNvPicPr>
          <p:nvPr>
            <p:ph type="clipArt" sz="quarter" idx="19"/>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p:pic>
      <p:pic>
        <p:nvPicPr>
          <p:cNvPr id="12" name="オンライン イメージ プレースホルダー 11" descr="펼쳐진 책 단색으로 채워진">
            <a:extLst>
              <a:ext uri="{FF2B5EF4-FFF2-40B4-BE49-F238E27FC236}">
                <a16:creationId xmlns:a16="http://schemas.microsoft.com/office/drawing/2014/main" id="{4E709B75-16EA-4581-AED9-567DEF45A6B2}"/>
              </a:ext>
            </a:extLst>
          </p:cNvPr>
          <p:cNvPicPr>
            <a:picLocks noGrp="1" noChangeAspect="1"/>
          </p:cNvPicPr>
          <p:nvPr>
            <p:ph type="clipArt" sz="quarter" idx="20"/>
          </p:nvPr>
        </p:nvPicPr>
        <p:blipFill>
          <a:blip r:embed="rId7">
            <a:extLst>
              <a:ext uri="{96DAC541-7B7A-43D3-8B79-37D633B846F1}">
                <asvg:svgBlip xmlns:asvg="http://schemas.microsoft.com/office/drawing/2016/SVG/main" r:embed="rId8"/>
              </a:ext>
            </a:extLst>
          </a:blip>
          <a:srcRect/>
          <a:stretch/>
        </p:blipFill>
        <p:spPr>
          <a:xfrm>
            <a:off x="5730873" y="3118670"/>
            <a:ext cx="730250" cy="730250"/>
          </a:xfrm>
        </p:spPr>
      </p:pic>
      <p:pic>
        <p:nvPicPr>
          <p:cNvPr id="28" name="オンライン イメージ プレースホルダー 27" descr="封筒">
            <a:extLst>
              <a:ext uri="{FF2B5EF4-FFF2-40B4-BE49-F238E27FC236}">
                <a16:creationId xmlns:a16="http://schemas.microsoft.com/office/drawing/2014/main" id="{D4D09222-33EB-4F99-9A89-51E2E1E97584}"/>
              </a:ext>
            </a:extLst>
          </p:cNvPr>
          <p:cNvPicPr>
            <a:picLocks noGrp="1" noChangeAspect="1"/>
          </p:cNvPicPr>
          <p:nvPr>
            <p:ph type="clipArt" sz="quarter" idx="21"/>
          </p:nvPr>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p:pic>
      <p:sp>
        <p:nvSpPr>
          <p:cNvPr id="8" name="テキスト プレースホルダー 7">
            <a:extLst>
              <a:ext uri="{FF2B5EF4-FFF2-40B4-BE49-F238E27FC236}">
                <a16:creationId xmlns:a16="http://schemas.microsoft.com/office/drawing/2014/main" id="{0B070B25-2BBC-49AC-9CFA-1CD7195DF2D6}"/>
              </a:ext>
            </a:extLst>
          </p:cNvPr>
          <p:cNvSpPr>
            <a:spLocks noGrp="1"/>
          </p:cNvSpPr>
          <p:nvPr>
            <p:ph type="body" sz="quarter" idx="16"/>
          </p:nvPr>
        </p:nvSpPr>
        <p:spPr>
          <a:xfrm>
            <a:off x="421941" y="3903126"/>
            <a:ext cx="3387275" cy="518795"/>
          </a:xfrm>
        </p:spPr>
        <p:txBody>
          <a:bodyPr rtlCol="0"/>
          <a:lstStyle/>
          <a:p>
            <a:pPr rtl="0"/>
            <a:r>
              <a:rPr lang="en-US" altLang="ja-JP" dirty="0"/>
              <a:t>Siwon Seo</a:t>
            </a:r>
          </a:p>
        </p:txBody>
      </p:sp>
      <p:sp>
        <p:nvSpPr>
          <p:cNvPr id="9" name="テキスト プレースホルダー 8">
            <a:extLst>
              <a:ext uri="{FF2B5EF4-FFF2-40B4-BE49-F238E27FC236}">
                <a16:creationId xmlns:a16="http://schemas.microsoft.com/office/drawing/2014/main" id="{9E2524A0-105C-4170-BB48-CD0756FB3DFE}"/>
              </a:ext>
            </a:extLst>
          </p:cNvPr>
          <p:cNvSpPr>
            <a:spLocks noGrp="1"/>
          </p:cNvSpPr>
          <p:nvPr>
            <p:ph type="body" sz="quarter" idx="17"/>
          </p:nvPr>
        </p:nvSpPr>
        <p:spPr/>
        <p:txBody>
          <a:bodyPr rtlCol="0"/>
          <a:lstStyle/>
          <a:p>
            <a:pPr rtl="0">
              <a:lnSpc>
                <a:spcPct val="100000"/>
              </a:lnSpc>
            </a:pPr>
            <a:r>
              <a:rPr lang="en-US" altLang="ja-JP" dirty="0"/>
              <a:t>Tokai Univ.</a:t>
            </a:r>
          </a:p>
          <a:p>
            <a:pPr rtl="0">
              <a:lnSpc>
                <a:spcPct val="100000"/>
              </a:lnSpc>
            </a:pPr>
            <a:r>
              <a:rPr lang="en-US" altLang="ja-JP" dirty="0"/>
              <a:t>9LDI1101</a:t>
            </a:r>
          </a:p>
          <a:p>
            <a:pPr rtl="0">
              <a:lnSpc>
                <a:spcPct val="100000"/>
              </a:lnSpc>
            </a:pPr>
            <a:r>
              <a:rPr lang="en-US" altLang="ja-JP" sz="1200" dirty="0"/>
              <a:t>8BDI2226</a:t>
            </a:r>
          </a:p>
        </p:txBody>
      </p:sp>
      <p:sp>
        <p:nvSpPr>
          <p:cNvPr id="10" name="テキスト プレースホルダー 9">
            <a:extLst>
              <a:ext uri="{FF2B5EF4-FFF2-40B4-BE49-F238E27FC236}">
                <a16:creationId xmlns:a16="http://schemas.microsoft.com/office/drawing/2014/main" id="{6E57A531-5B0F-485D-A015-BC78AD089BA6}"/>
              </a:ext>
            </a:extLst>
          </p:cNvPr>
          <p:cNvSpPr>
            <a:spLocks noGrp="1"/>
          </p:cNvSpPr>
          <p:nvPr>
            <p:ph type="body" sz="quarter" idx="18"/>
          </p:nvPr>
        </p:nvSpPr>
        <p:spPr>
          <a:xfrm>
            <a:off x="8382784" y="3892871"/>
            <a:ext cx="3387275" cy="518795"/>
          </a:xfrm>
        </p:spPr>
        <p:txBody>
          <a:bodyPr rtlCol="0">
            <a:noAutofit/>
          </a:bodyPr>
          <a:lstStyle/>
          <a:p>
            <a:pPr rtl="0"/>
            <a:r>
              <a:rPr lang="en-US" altLang="ja-JP" dirty="0"/>
              <a:t>visiopo44@naver.com</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3A87B3-0A27-4EE9-979E-B69581E476F0}"/>
              </a:ext>
            </a:extLst>
          </p:cNvPr>
          <p:cNvSpPr>
            <a:spLocks noGrp="1"/>
          </p:cNvSpPr>
          <p:nvPr>
            <p:ph type="title"/>
          </p:nvPr>
        </p:nvSpPr>
        <p:spPr>
          <a:xfrm>
            <a:off x="7068819" y="355542"/>
            <a:ext cx="4846320" cy="1435947"/>
          </a:xfrm>
        </p:spPr>
        <p:txBody>
          <a:bodyPr rtlCol="0"/>
          <a:lstStyle/>
          <a:p>
            <a:pPr rtl="0"/>
            <a:r>
              <a:rPr lang="ja-JP" altLang="en-US" dirty="0"/>
              <a:t>目次</a:t>
            </a:r>
          </a:p>
        </p:txBody>
      </p:sp>
      <p:pic>
        <p:nvPicPr>
          <p:cNvPr id="8" name="図プレースホルダー 7" descr="会議のテーブルに座っている人々のグループ">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6" name="テキスト プレースホルダー 5">
            <a:extLst>
              <a:ext uri="{FF2B5EF4-FFF2-40B4-BE49-F238E27FC236}">
                <a16:creationId xmlns:a16="http://schemas.microsoft.com/office/drawing/2014/main" id="{F3C89A40-EEAA-43AB-9A3A-B2CFDE450F1B}"/>
              </a:ext>
            </a:extLst>
          </p:cNvPr>
          <p:cNvSpPr>
            <a:spLocks noGrp="1"/>
          </p:cNvSpPr>
          <p:nvPr>
            <p:ph type="body" sz="quarter" idx="15"/>
          </p:nvPr>
        </p:nvSpPr>
        <p:spPr>
          <a:xfrm>
            <a:off x="7068819" y="1791489"/>
            <a:ext cx="4846319" cy="3798888"/>
          </a:xfrm>
        </p:spPr>
        <p:txBody>
          <a:bodyPr rtlCol="0"/>
          <a:lstStyle/>
          <a:p>
            <a:pPr marL="285750" indent="-285750">
              <a:buFont typeface="Arial" panose="020B0604020202020204" pitchFamily="34" charset="0"/>
              <a:buChar char="•"/>
            </a:pPr>
            <a:r>
              <a:rPr lang="ja-JP" altLang="en-US" sz="2800" dirty="0"/>
              <a:t>研究背景</a:t>
            </a:r>
            <a:endParaRPr lang="en-US" altLang="ja-JP" sz="2800" dirty="0"/>
          </a:p>
          <a:p>
            <a:pPr marL="285750" indent="-285750" rtl="0">
              <a:buFont typeface="Arial" panose="020B0604020202020204" pitchFamily="34" charset="0"/>
              <a:buChar char="•"/>
            </a:pPr>
            <a:r>
              <a:rPr lang="en-US" altLang="ja-JP" sz="2800" dirty="0"/>
              <a:t>BART</a:t>
            </a:r>
          </a:p>
          <a:p>
            <a:pPr marL="285750" indent="-285750" rtl="0">
              <a:buFont typeface="Arial" panose="020B0604020202020204" pitchFamily="34" charset="0"/>
              <a:buChar char="•"/>
            </a:pPr>
            <a:r>
              <a:rPr lang="ja-JP" altLang="en-US" sz="2800" dirty="0"/>
              <a:t>感情的な応答生成モデル</a:t>
            </a:r>
            <a:endParaRPr lang="en-US" altLang="ja-JP" sz="2800" dirty="0"/>
          </a:p>
          <a:p>
            <a:pPr marL="285750" indent="-285750" rtl="0">
              <a:buFont typeface="Arial" panose="020B0604020202020204" pitchFamily="34" charset="0"/>
              <a:buChar char="•"/>
            </a:pPr>
            <a:r>
              <a:rPr lang="en-JP" altLang="ja-JP" sz="2800" dirty="0"/>
              <a:t>関連研究</a:t>
            </a:r>
            <a:endParaRPr lang="en-US" altLang="ja-JP" sz="2800" dirty="0"/>
          </a:p>
          <a:p>
            <a:pPr marL="285750" indent="-285750" rtl="0">
              <a:buFont typeface="Arial" panose="020B0604020202020204" pitchFamily="34" charset="0"/>
              <a:buChar char="•"/>
            </a:pPr>
            <a:r>
              <a:rPr lang="ja-JP" altLang="en-US" sz="2800" dirty="0"/>
              <a:t>目的</a:t>
            </a:r>
            <a:endParaRPr lang="en-US" altLang="ja-JP" sz="2800" dirty="0"/>
          </a:p>
          <a:p>
            <a:pPr marL="285750" indent="-285750" rtl="0">
              <a:buFont typeface="Arial" panose="020B0604020202020204" pitchFamily="34" charset="0"/>
              <a:buChar char="•"/>
            </a:pPr>
            <a:r>
              <a:rPr lang="ja-JP" altLang="en-US" sz="2800" dirty="0"/>
              <a:t>予定</a:t>
            </a:r>
          </a:p>
        </p:txBody>
      </p:sp>
      <p:sp>
        <p:nvSpPr>
          <p:cNvPr id="7" name="スライド番号プレースホルダー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rtlCol="0"/>
          <a:lstStyle/>
          <a:p>
            <a:pPr rtl="0"/>
            <a:fld id="{8C2E478F-E849-4A8C-AF1F-CBCC78A7CBFA}" type="slidenum">
              <a:rPr lang="en-US" altLang="ja-JP" smtClean="0"/>
              <a:pPr/>
              <a:t>2</a:t>
            </a:fld>
            <a:endParaRPr lang="ja-JP" altLang="en-US"/>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103950CF-5BF2-4FB0-A36C-48C194F39E12}"/>
              </a:ext>
            </a:extLst>
          </p:cNvPr>
          <p:cNvSpPr>
            <a:spLocks noGrp="1"/>
          </p:cNvSpPr>
          <p:nvPr>
            <p:ph type="title"/>
          </p:nvPr>
        </p:nvSpPr>
        <p:spPr>
          <a:xfrm>
            <a:off x="6095999" y="561237"/>
            <a:ext cx="5897218" cy="884238"/>
          </a:xfrm>
        </p:spPr>
        <p:txBody>
          <a:bodyPr rtlCol="0"/>
          <a:lstStyle/>
          <a:p>
            <a:pPr rtl="0"/>
            <a:r>
              <a:rPr lang="ja-JP" altLang="en-US" sz="4000" dirty="0"/>
              <a:t>研究背景</a:t>
            </a:r>
          </a:p>
        </p:txBody>
      </p:sp>
      <p:pic>
        <p:nvPicPr>
          <p:cNvPr id="5" name="図プレースホルダー 4" descr="さまざまな人々がノート PC を操作しているテーブル">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コンテンツ プレースホルダー 8">
            <a:extLst>
              <a:ext uri="{FF2B5EF4-FFF2-40B4-BE49-F238E27FC236}">
                <a16:creationId xmlns:a16="http://schemas.microsoft.com/office/drawing/2014/main" id="{256319DF-036A-473B-95D3-C5F6FF849FD4}"/>
              </a:ext>
            </a:extLst>
          </p:cNvPr>
          <p:cNvSpPr>
            <a:spLocks noGrp="1"/>
          </p:cNvSpPr>
          <p:nvPr>
            <p:ph idx="1"/>
          </p:nvPr>
        </p:nvSpPr>
        <p:spPr>
          <a:xfrm>
            <a:off x="6095999" y="1688277"/>
            <a:ext cx="5416550" cy="4665726"/>
          </a:xfrm>
        </p:spPr>
        <p:txBody>
          <a:bodyPr rtlCol="0">
            <a:noAutofit/>
          </a:bodyPr>
          <a:lstStyle/>
          <a:p>
            <a:pPr marL="0" indent="0" rtl="0">
              <a:lnSpc>
                <a:spcPct val="100000"/>
              </a:lnSpc>
              <a:buNone/>
            </a:pPr>
            <a:r>
              <a:rPr lang="ja-JP" altLang="en-US" sz="2200" dirty="0">
                <a:solidFill>
                  <a:srgbClr val="FF0000"/>
                </a:solidFill>
                <a:cs typeface="Biome Light" panose="020B0303030204020804" pitchFamily="34" charset="0"/>
              </a:rPr>
              <a:t>共感</a:t>
            </a:r>
            <a:r>
              <a:rPr lang="ja-JP" altLang="en-US" sz="2200" dirty="0">
                <a:cs typeface="Biome Light" panose="020B0303030204020804" pitchFamily="34" charset="0"/>
              </a:rPr>
              <a:t>は、人間社会で凄く大事なことである。</a:t>
            </a:r>
            <a:endParaRPr lang="en-US" altLang="ja-JP" sz="2200" dirty="0">
              <a:cs typeface="Biome Light" panose="020B0303030204020804" pitchFamily="34" charset="0"/>
            </a:endParaRPr>
          </a:p>
          <a:p>
            <a:pPr marL="0" indent="0" rtl="0">
              <a:lnSpc>
                <a:spcPct val="100000"/>
              </a:lnSpc>
              <a:buNone/>
            </a:pPr>
            <a:r>
              <a:rPr lang="ja-JP" altLang="en-US" sz="2200" dirty="0">
                <a:solidFill>
                  <a:srgbClr val="FF0000"/>
                </a:solidFill>
                <a:cs typeface="Biome Light" panose="020B0303030204020804" pitchFamily="34" charset="0"/>
              </a:rPr>
              <a:t>共感</a:t>
            </a:r>
            <a:r>
              <a:rPr lang="en-US" altLang="ja-JP" sz="2200" dirty="0">
                <a:solidFill>
                  <a:srgbClr val="FF0000"/>
                </a:solidFill>
                <a:cs typeface="Biome Light" panose="020B0303030204020804" pitchFamily="34" charset="0"/>
              </a:rPr>
              <a:t>(Empathy)</a:t>
            </a:r>
            <a:r>
              <a:rPr lang="ja-JP" altLang="en-US" sz="2200" dirty="0">
                <a:cs typeface="Biome Light" panose="020B0303030204020804" pitchFamily="34" charset="0"/>
              </a:rPr>
              <a:t>というのは、相手の立場から物事を理解したり、考える能力である。</a:t>
            </a:r>
            <a:r>
              <a:rPr lang="en-US" altLang="ja-JP" sz="2200" dirty="0">
                <a:cs typeface="Biome Light" panose="020B0303030204020804" pitchFamily="34" charset="0"/>
              </a:rPr>
              <a:t>[1]</a:t>
            </a:r>
          </a:p>
          <a:p>
            <a:r>
              <a:rPr lang="ja-JP" altLang="en-US" sz="2200" dirty="0">
                <a:cs typeface="Biome Light" panose="020B0303030204020804" pitchFamily="34" charset="0"/>
              </a:rPr>
              <a:t>人は、このような</a:t>
            </a:r>
            <a:r>
              <a:rPr lang="ja-JP" altLang="en-US" sz="2200" dirty="0">
                <a:solidFill>
                  <a:srgbClr val="FF0000"/>
                </a:solidFill>
                <a:cs typeface="Biome Light" panose="020B0303030204020804" pitchFamily="34" charset="0"/>
              </a:rPr>
              <a:t>感情</a:t>
            </a:r>
            <a:r>
              <a:rPr lang="ja-JP" altLang="en-US" sz="2200" dirty="0">
                <a:cs typeface="Biome Light" panose="020B0303030204020804" pitchFamily="34" charset="0"/>
              </a:rPr>
              <a:t>を認識し、</a:t>
            </a:r>
            <a:r>
              <a:rPr lang="ja-JP" altLang="en-US" sz="2200" dirty="0">
                <a:solidFill>
                  <a:srgbClr val="FF0000"/>
                </a:solidFill>
                <a:cs typeface="Biome Light" panose="020B0303030204020804" pitchFamily="34" charset="0"/>
              </a:rPr>
              <a:t>共感</a:t>
            </a:r>
            <a:r>
              <a:rPr lang="ja-JP" altLang="en-US" sz="2200" dirty="0">
                <a:cs typeface="Biome Light" panose="020B0303030204020804" pitchFamily="34" charset="0"/>
              </a:rPr>
              <a:t>することで、相手の意図をはっきり把握したり、相手を理解する</a:t>
            </a:r>
            <a:r>
              <a:rPr lang="de-DE" altLang="ja-JP" sz="2200" dirty="0">
                <a:cs typeface="Biome Light" panose="020B0303030204020804" pitchFamily="34" charset="0"/>
              </a:rPr>
              <a:t>[2]</a:t>
            </a:r>
            <a:r>
              <a:rPr lang="ja-JP" altLang="en-US" sz="2200" dirty="0">
                <a:cs typeface="Biome Light" panose="020B0303030204020804" pitchFamily="34" charset="0"/>
              </a:rPr>
              <a:t>ことで社会的な関係を築いていく。</a:t>
            </a:r>
            <a:endParaRPr lang="en-US" altLang="ja-JP" sz="2200" dirty="0">
              <a:cs typeface="Biome Light" panose="020B0303030204020804" pitchFamily="34" charset="0"/>
            </a:endParaRPr>
          </a:p>
          <a:p>
            <a:endParaRPr lang="en-US" altLang="ja-JP" sz="2200" dirty="0">
              <a:cs typeface="Biome Light" panose="020B0303030204020804" pitchFamily="34" charset="0"/>
            </a:endParaRPr>
          </a:p>
          <a:p>
            <a:r>
              <a:rPr lang="ja-JP" altLang="en-US" sz="2200" dirty="0">
                <a:cs typeface="Biome Light" panose="020B0303030204020804" pitchFamily="34" charset="0"/>
              </a:rPr>
              <a:t>コンピューターも同様で，人の指示をより正確に理解したり、より親しみのある、信頼できる存在になるためには、人間のように感情を理解し、</a:t>
            </a:r>
            <a:r>
              <a:rPr lang="ja-JP" altLang="en-US" sz="2200" dirty="0">
                <a:solidFill>
                  <a:srgbClr val="FF0000"/>
                </a:solidFill>
                <a:cs typeface="Biome Light" panose="020B0303030204020804" pitchFamily="34" charset="0"/>
              </a:rPr>
              <a:t>感情</a:t>
            </a:r>
            <a:r>
              <a:rPr lang="ja-JP" altLang="en-US" sz="2200" dirty="0">
                <a:cs typeface="Biome Light" panose="020B0303030204020804" pitchFamily="34" charset="0"/>
              </a:rPr>
              <a:t>を考慮して言葉の意味を把握したり、</a:t>
            </a:r>
            <a:r>
              <a:rPr lang="ja-JP" altLang="en-US" sz="2200" dirty="0">
                <a:solidFill>
                  <a:srgbClr val="FF0000"/>
                </a:solidFill>
                <a:cs typeface="Biome Light" panose="020B0303030204020804" pitchFamily="34" charset="0"/>
              </a:rPr>
              <a:t>感情的</a:t>
            </a:r>
            <a:r>
              <a:rPr lang="ja-JP" altLang="en-US" sz="2200" dirty="0">
                <a:cs typeface="Biome Light" panose="020B0303030204020804" pitchFamily="34" charset="0"/>
              </a:rPr>
              <a:t>である回答をする必要があると考えられる。</a:t>
            </a:r>
            <a:endParaRPr lang="en-US" altLang="ja-JP" sz="2200" dirty="0">
              <a:cs typeface="Biome Light" panose="020B0303030204020804" pitchFamily="34" charset="0"/>
            </a:endParaRPr>
          </a:p>
          <a:p>
            <a:pPr marL="0" indent="0" rtl="0">
              <a:lnSpc>
                <a:spcPct val="100000"/>
              </a:lnSpc>
              <a:buNone/>
            </a:pPr>
            <a:endParaRPr lang="en-US" altLang="ja-JP" sz="2200" dirty="0">
              <a:cs typeface="Biome Light" panose="020B0303030204020804" pitchFamily="34" charset="0"/>
            </a:endParaRPr>
          </a:p>
        </p:txBody>
      </p:sp>
      <p:sp>
        <p:nvSpPr>
          <p:cNvPr id="4" name="スライド番号プレースホルダー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rtlCol="0"/>
          <a:lstStyle/>
          <a:p>
            <a:pPr rtl="0"/>
            <a:fld id="{8C2E478F-E849-4A8C-AF1F-CBCC78A7CBFA}" type="slidenum">
              <a:rPr lang="en-US" altLang="ja-JP" smtClean="0"/>
              <a:t>3</a:t>
            </a:fld>
            <a:endParaRPr lang="ja-JP" altLang="en-US"/>
          </a:p>
        </p:txBody>
      </p:sp>
      <p:sp>
        <p:nvSpPr>
          <p:cNvPr id="2" name="テキスト ボックス 1">
            <a:extLst>
              <a:ext uri="{FF2B5EF4-FFF2-40B4-BE49-F238E27FC236}">
                <a16:creationId xmlns:a16="http://schemas.microsoft.com/office/drawing/2014/main" id="{7D1CE7A1-AEE2-29F1-184B-2EE1566C8A95}"/>
              </a:ext>
            </a:extLst>
          </p:cNvPr>
          <p:cNvSpPr txBox="1"/>
          <p:nvPr/>
        </p:nvSpPr>
        <p:spPr>
          <a:xfrm>
            <a:off x="6095999" y="6350169"/>
            <a:ext cx="5416550" cy="507831"/>
          </a:xfrm>
          <a:prstGeom prst="rect">
            <a:avLst/>
          </a:prstGeom>
          <a:noFill/>
        </p:spPr>
        <p:txBody>
          <a:bodyPr wrap="square" rtlCol="0">
            <a:spAutoFit/>
          </a:bodyPr>
          <a:lstStyle/>
          <a:p>
            <a:r>
              <a:rPr kumimoji="1" lang="en-US" altLang="ja-JP" sz="900" dirty="0">
                <a:latin typeface="Noto Sans CJK KR Regular" panose="020B0500000000000000" pitchFamily="34" charset="-128"/>
                <a:ea typeface="Noto Sans CJK KR Regular" panose="020B0500000000000000" pitchFamily="34" charset="-128"/>
              </a:rPr>
              <a:t>[1] </a:t>
            </a:r>
            <a:r>
              <a:rPr kumimoji="1" lang="en-US" altLang="ja-JP" sz="900" dirty="0" err="1">
                <a:latin typeface="Noto Sans CJK KR Regular" panose="020B0500000000000000" pitchFamily="34" charset="-128"/>
                <a:ea typeface="Noto Sans CJK KR Regular" panose="020B0500000000000000" pitchFamily="34" charset="-128"/>
              </a:rPr>
              <a:t>Bellet</a:t>
            </a:r>
            <a:r>
              <a:rPr kumimoji="1" lang="en-US" altLang="ja-JP" sz="900" dirty="0">
                <a:latin typeface="Noto Sans CJK KR Regular" panose="020B0500000000000000" pitchFamily="34" charset="-128"/>
                <a:ea typeface="Noto Sans CJK KR Regular" panose="020B0500000000000000" pitchFamily="34" charset="-128"/>
              </a:rPr>
              <a:t> PS, Maloney MJ. The Importance of Empathy as an Interviewing Skill in Medicine. JAMA. 1991;266(13):1831–1832. doi:10.1001/jama.1991.03470130111039</a:t>
            </a:r>
          </a:p>
          <a:p>
            <a:r>
              <a:rPr kumimoji="1" lang="en-US" altLang="ja-JP" sz="900" dirty="0">
                <a:latin typeface="Noto Sans CJK KR Regular" panose="020B0500000000000000" pitchFamily="34" charset="-128"/>
                <a:ea typeface="Noto Sans CJK KR Regular" panose="020B0500000000000000" pitchFamily="34" charset="-128"/>
              </a:rPr>
              <a:t>[2] </a:t>
            </a:r>
            <a:r>
              <a:rPr kumimoji="1" lang="en-US" altLang="ja-JP" sz="900" dirty="0" err="1">
                <a:latin typeface="Noto Sans CJK KR Regular" panose="020B0500000000000000" pitchFamily="34" charset="-128"/>
                <a:ea typeface="Noto Sans CJK KR Regular" panose="020B0500000000000000" pitchFamily="34" charset="-128"/>
              </a:rPr>
              <a:t>Warum</a:t>
            </a:r>
            <a:r>
              <a:rPr kumimoji="1" lang="en-US" altLang="ja-JP" sz="900" dirty="0">
                <a:latin typeface="Noto Sans CJK KR Regular" panose="020B0500000000000000" pitchFamily="34" charset="-128"/>
                <a:ea typeface="Noto Sans CJK KR Regular" panose="020B0500000000000000" pitchFamily="34" charset="-128"/>
              </a:rPr>
              <a:t> ich </a:t>
            </a:r>
            <a:r>
              <a:rPr kumimoji="1" lang="en-US" altLang="ja-JP" sz="900" dirty="0" err="1">
                <a:latin typeface="Noto Sans CJK KR Regular" panose="020B0500000000000000" pitchFamily="34" charset="-128"/>
                <a:ea typeface="Noto Sans CJK KR Regular" panose="020B0500000000000000" pitchFamily="34" charset="-128"/>
              </a:rPr>
              <a:t>fühle</a:t>
            </a:r>
            <a:r>
              <a:rPr kumimoji="1" lang="en-US" altLang="ja-JP" sz="900" dirty="0">
                <a:latin typeface="Noto Sans CJK KR Regular" panose="020B0500000000000000" pitchFamily="34" charset="-128"/>
                <a:ea typeface="Noto Sans CJK KR Regular" panose="020B0500000000000000" pitchFamily="34" charset="-128"/>
              </a:rPr>
              <a:t>, was Du </a:t>
            </a:r>
            <a:r>
              <a:rPr kumimoji="1" lang="en-US" altLang="ja-JP" sz="900" dirty="0" err="1">
                <a:latin typeface="Noto Sans CJK KR Regular" panose="020B0500000000000000" pitchFamily="34" charset="-128"/>
                <a:ea typeface="Noto Sans CJK KR Regular" panose="020B0500000000000000" pitchFamily="34" charset="-128"/>
              </a:rPr>
              <a:t>fühlst</a:t>
            </a:r>
            <a:r>
              <a:rPr kumimoji="1" lang="en-US" altLang="ja-JP" sz="900" dirty="0">
                <a:latin typeface="Noto Sans CJK KR Regular" panose="020B0500000000000000" pitchFamily="34" charset="-128"/>
                <a:ea typeface="Noto Sans CJK KR Regular" panose="020B0500000000000000" pitchFamily="34" charset="-128"/>
              </a:rPr>
              <a:t> (Joachim Bauer, 2005)</a:t>
            </a:r>
            <a:endParaRPr kumimoji="1" lang="ja-JP" altLang="en-US" sz="900" dirty="0">
              <a:latin typeface="Noto Sans CJK KR Regular" panose="020B0500000000000000" pitchFamily="34" charset="-128"/>
              <a:ea typeface="Noto Sans CJK KR Regular" panose="020B0500000000000000" pitchFamily="34" charset="-128"/>
            </a:endParaRPr>
          </a:p>
        </p:txBody>
      </p:sp>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65B69BD9-6E2E-60CB-3980-7BC8A9B92AA7}"/>
              </a:ext>
            </a:extLst>
          </p:cNvPr>
          <p:cNvSpPr>
            <a:spLocks noGrp="1"/>
          </p:cNvSpPr>
          <p:nvPr>
            <p:ph type="sldNum" sz="quarter" idx="12"/>
          </p:nvPr>
        </p:nvSpPr>
        <p:spPr/>
        <p:txBody>
          <a:bodyPr/>
          <a:lstStyle/>
          <a:p>
            <a:pPr rtl="0"/>
            <a:fld id="{8C2E478F-E849-4A8C-AF1F-CBCC78A7CBFA}" type="slidenum">
              <a:rPr lang="en-US" altLang="ja-JP" noProof="0" smtClean="0"/>
              <a:t>4</a:t>
            </a:fld>
            <a:endParaRPr lang="ja-JP" altLang="en-US" noProof="0"/>
          </a:p>
        </p:txBody>
      </p:sp>
      <p:sp>
        <p:nvSpPr>
          <p:cNvPr id="6" name="テキスト ボックス 5">
            <a:extLst>
              <a:ext uri="{FF2B5EF4-FFF2-40B4-BE49-F238E27FC236}">
                <a16:creationId xmlns:a16="http://schemas.microsoft.com/office/drawing/2014/main" id="{973A2E6C-DBCF-001D-BE02-307CC57DA3A7}"/>
              </a:ext>
            </a:extLst>
          </p:cNvPr>
          <p:cNvSpPr txBox="1"/>
          <p:nvPr/>
        </p:nvSpPr>
        <p:spPr>
          <a:xfrm>
            <a:off x="312512" y="281944"/>
            <a:ext cx="11798460" cy="830997"/>
          </a:xfrm>
          <a:prstGeom prst="rect">
            <a:avLst/>
          </a:prstGeom>
          <a:noFill/>
          <a:ln>
            <a:noFill/>
          </a:ln>
        </p:spPr>
        <p:txBody>
          <a:bodyPr wrap="square" rtlCol="0">
            <a:spAutoFit/>
          </a:bodyPr>
          <a:lstStyle/>
          <a:p>
            <a:pPr algn="ctr"/>
            <a:r>
              <a:rPr kumimoji="1" lang="en-US" altLang="ja-JP" sz="4800" dirty="0">
                <a:solidFill>
                  <a:srgbClr val="FFC000"/>
                </a:solidFill>
                <a:latin typeface="Arial" panose="020B0604020202020204" pitchFamily="34" charset="0"/>
                <a:cs typeface="Arial" panose="020B0604020202020204" pitchFamily="34" charset="0"/>
              </a:rPr>
              <a:t>B</a:t>
            </a:r>
            <a:r>
              <a:rPr kumimoji="1" lang="en-US" altLang="ja-JP" sz="4800" dirty="0">
                <a:latin typeface="Arial" panose="020B0604020202020204" pitchFamily="34" charset="0"/>
                <a:cs typeface="Arial" panose="020B0604020202020204" pitchFamily="34" charset="0"/>
              </a:rPr>
              <a:t>idirectional </a:t>
            </a:r>
            <a:r>
              <a:rPr kumimoji="1" lang="en-US" altLang="ja-JP" sz="4800" dirty="0">
                <a:solidFill>
                  <a:srgbClr val="FFC000"/>
                </a:solidFill>
                <a:latin typeface="Arial" panose="020B0604020202020204" pitchFamily="34" charset="0"/>
                <a:cs typeface="Arial" panose="020B0604020202020204" pitchFamily="34" charset="0"/>
              </a:rPr>
              <a:t>A</a:t>
            </a:r>
            <a:r>
              <a:rPr kumimoji="1" lang="en-US" altLang="ja-JP" sz="4800" dirty="0">
                <a:latin typeface="Arial" panose="020B0604020202020204" pitchFamily="34" charset="0"/>
                <a:cs typeface="Arial" panose="020B0604020202020204" pitchFamily="34" charset="0"/>
              </a:rPr>
              <a:t>uto-</a:t>
            </a:r>
            <a:r>
              <a:rPr kumimoji="1" lang="en-US" altLang="ja-JP" sz="4800" dirty="0">
                <a:solidFill>
                  <a:srgbClr val="FFC000"/>
                </a:solidFill>
                <a:latin typeface="Arial" panose="020B0604020202020204" pitchFamily="34" charset="0"/>
                <a:cs typeface="Arial" panose="020B0604020202020204" pitchFamily="34" charset="0"/>
              </a:rPr>
              <a:t>R</a:t>
            </a:r>
            <a:r>
              <a:rPr kumimoji="1" lang="en-US" altLang="ja-JP" sz="4800" dirty="0">
                <a:latin typeface="Arial" panose="020B0604020202020204" pitchFamily="34" charset="0"/>
                <a:cs typeface="Arial" panose="020B0604020202020204" pitchFamily="34" charset="0"/>
              </a:rPr>
              <a:t>egressive </a:t>
            </a:r>
            <a:r>
              <a:rPr kumimoji="1" lang="en-US" altLang="ja-JP" sz="4800" dirty="0">
                <a:solidFill>
                  <a:srgbClr val="FFC000"/>
                </a:solidFill>
                <a:latin typeface="Arial" panose="020B0604020202020204" pitchFamily="34" charset="0"/>
                <a:cs typeface="Arial" panose="020B0604020202020204" pitchFamily="34" charset="0"/>
              </a:rPr>
              <a:t>T</a:t>
            </a:r>
            <a:r>
              <a:rPr kumimoji="1" lang="en-US" altLang="ja-JP" sz="4800" dirty="0">
                <a:solidFill>
                  <a:srgbClr val="7030A0"/>
                </a:solidFill>
                <a:latin typeface="Arial" panose="020B0604020202020204" pitchFamily="34" charset="0"/>
                <a:cs typeface="Arial" panose="020B0604020202020204" pitchFamily="34" charset="0"/>
              </a:rPr>
              <a:t>ransformer</a:t>
            </a:r>
            <a:endParaRPr kumimoji="1" lang="ja-JP" altLang="en-US" sz="4800" dirty="0">
              <a:solidFill>
                <a:srgbClr val="7030A0"/>
              </a:solidFill>
              <a:latin typeface="Arial" panose="020B0604020202020204" pitchFamily="34" charset="0"/>
              <a:cs typeface="Arial" panose="020B0604020202020204" pitchFamily="34" charset="0"/>
            </a:endParaRPr>
          </a:p>
        </p:txBody>
      </p:sp>
      <p:pic>
        <p:nvPicPr>
          <p:cNvPr id="2" name="Picture 2" descr="그림1">
            <a:extLst>
              <a:ext uri="{FF2B5EF4-FFF2-40B4-BE49-F238E27FC236}">
                <a16:creationId xmlns:a16="http://schemas.microsoft.com/office/drawing/2014/main" id="{666DE930-26E0-66DD-0319-5AA0B02AA0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617" t="47944" r="25885" b="20161"/>
          <a:stretch/>
        </p:blipFill>
        <p:spPr bwMode="auto">
          <a:xfrm>
            <a:off x="3875360" y="4896647"/>
            <a:ext cx="4305300" cy="16088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11">
            <a:extLst>
              <a:ext uri="{FF2B5EF4-FFF2-40B4-BE49-F238E27FC236}">
                <a16:creationId xmlns:a16="http://schemas.microsoft.com/office/drawing/2014/main" id="{BBA88393-AFF6-0E57-6050-CF0012E37745}"/>
              </a:ext>
            </a:extLst>
          </p:cNvPr>
          <p:cNvSpPr txBox="1"/>
          <p:nvPr/>
        </p:nvSpPr>
        <p:spPr>
          <a:xfrm>
            <a:off x="99391" y="6442977"/>
            <a:ext cx="11993218" cy="461665"/>
          </a:xfrm>
          <a:prstGeom prst="rect">
            <a:avLst/>
          </a:prstGeom>
          <a:noFill/>
        </p:spPr>
        <p:txBody>
          <a:bodyPr wrap="square">
            <a:spAutoFit/>
          </a:bodyPr>
          <a:lstStyle/>
          <a:p>
            <a:pPr algn="ctr"/>
            <a:r>
              <a:rPr lang="en-US" altLang="ko-KR" sz="1200" b="0" i="0" dirty="0">
                <a:solidFill>
                  <a:schemeClr val="tx1">
                    <a:lumMod val="75000"/>
                    <a:lumOff val="25000"/>
                  </a:schemeClr>
                </a:solidFill>
                <a:effectLst/>
                <a:latin typeface="Noto Sans CJK KR Regular" panose="020B0500000000000000" pitchFamily="34" charset="-128"/>
                <a:ea typeface="Noto Sans CJK KR Regular" panose="020B0500000000000000" pitchFamily="34" charset="-128"/>
              </a:rPr>
              <a:t>[4] Vaswani, Ashish et al. “Attention is All you Need” (2017)</a:t>
            </a:r>
            <a:endParaRPr lang="en-US" altLang="ja-JP" sz="1200" dirty="0">
              <a:solidFill>
                <a:schemeClr val="tx1">
                  <a:lumMod val="75000"/>
                  <a:lumOff val="25000"/>
                </a:schemeClr>
              </a:solidFill>
              <a:latin typeface="Noto Sans CJK KR Regular" panose="020B0500000000000000" pitchFamily="34" charset="-128"/>
              <a:ea typeface="Noto Sans CJK KR Regular" panose="020B0500000000000000" pitchFamily="34" charset="-128"/>
            </a:endParaRPr>
          </a:p>
          <a:p>
            <a:pPr algn="ctr"/>
            <a:r>
              <a:rPr lang="en-US" altLang="ja-JP" sz="1200" dirty="0">
                <a:solidFill>
                  <a:schemeClr val="tx1">
                    <a:lumMod val="75000"/>
                    <a:lumOff val="25000"/>
                  </a:schemeClr>
                </a:solidFill>
                <a:latin typeface="Noto Sans CJK KR Regular" panose="020B0500000000000000" pitchFamily="34" charset="-128"/>
                <a:ea typeface="Noto Sans CJK KR Regular" panose="020B0500000000000000" pitchFamily="34" charset="-128"/>
              </a:rPr>
              <a:t>[3] </a:t>
            </a:r>
            <a:r>
              <a:rPr lang="ja-JP" altLang="en-US" sz="1200" dirty="0">
                <a:solidFill>
                  <a:schemeClr val="tx1">
                    <a:lumMod val="75000"/>
                    <a:lumOff val="25000"/>
                  </a:schemeClr>
                </a:solidFill>
                <a:latin typeface="Noto Sans CJK KR Regular" panose="020B0500000000000000" pitchFamily="34" charset="-128"/>
                <a:ea typeface="Noto Sans CJK KR Regular" panose="020B0500000000000000" pitchFamily="34" charset="-128"/>
              </a:rPr>
              <a:t>[BART: Denoising Sequence-to-Sequence Pre-training for Natural Language Generation, Translation, and Comprehension] (Lewis et al., ACL 2020)</a:t>
            </a:r>
          </a:p>
        </p:txBody>
      </p:sp>
      <p:grpSp>
        <p:nvGrpSpPr>
          <p:cNvPr id="8" name="그룹 11">
            <a:extLst>
              <a:ext uri="{FF2B5EF4-FFF2-40B4-BE49-F238E27FC236}">
                <a16:creationId xmlns:a16="http://schemas.microsoft.com/office/drawing/2014/main" id="{006CC6D0-DC75-2920-554B-864D77D15225}"/>
              </a:ext>
            </a:extLst>
          </p:cNvPr>
          <p:cNvGrpSpPr/>
          <p:nvPr/>
        </p:nvGrpSpPr>
        <p:grpSpPr>
          <a:xfrm>
            <a:off x="4749912" y="1219994"/>
            <a:ext cx="2692176" cy="3676653"/>
            <a:chOff x="4817328" y="3395547"/>
            <a:chExt cx="2540713" cy="3469803"/>
          </a:xfrm>
        </p:grpSpPr>
        <p:pic>
          <p:nvPicPr>
            <p:cNvPr id="9" name="Picture 2">
              <a:extLst>
                <a:ext uri="{FF2B5EF4-FFF2-40B4-BE49-F238E27FC236}">
                  <a16:creationId xmlns:a16="http://schemas.microsoft.com/office/drawing/2014/main" id="{57FF5490-3A73-3513-3CF9-B7DBC3359B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4093" y="3395547"/>
              <a:ext cx="2350355" cy="3463681"/>
            </a:xfrm>
            <a:prstGeom prst="rect">
              <a:avLst/>
            </a:prstGeom>
            <a:noFill/>
            <a:extLst>
              <a:ext uri="{909E8E84-426E-40DD-AFC4-6F175D3DCCD1}">
                <a14:hiddenFill xmlns:a14="http://schemas.microsoft.com/office/drawing/2010/main">
                  <a:solidFill>
                    <a:srgbClr val="FFFFFF"/>
                  </a:solidFill>
                </a14:hiddenFill>
              </a:ext>
            </a:extLst>
          </p:spPr>
        </p:pic>
        <p:sp>
          <p:nvSpPr>
            <p:cNvPr id="10" name="곱하기 기호 8">
              <a:extLst>
                <a:ext uri="{FF2B5EF4-FFF2-40B4-BE49-F238E27FC236}">
                  <a16:creationId xmlns:a16="http://schemas.microsoft.com/office/drawing/2014/main" id="{D8BF6578-5F18-7497-FF33-472D207AC9C9}"/>
                </a:ext>
              </a:extLst>
            </p:cNvPr>
            <p:cNvSpPr/>
            <p:nvPr/>
          </p:nvSpPr>
          <p:spPr>
            <a:xfrm>
              <a:off x="6023520" y="4545260"/>
              <a:ext cx="1009237" cy="647040"/>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9">
              <a:extLst>
                <a:ext uri="{FF2B5EF4-FFF2-40B4-BE49-F238E27FC236}">
                  <a16:creationId xmlns:a16="http://schemas.microsoft.com/office/drawing/2014/main" id="{FB5DD099-CE16-360F-393A-7C0ABE80596C}"/>
                </a:ext>
              </a:extLst>
            </p:cNvPr>
            <p:cNvSpPr/>
            <p:nvPr/>
          </p:nvSpPr>
          <p:spPr>
            <a:xfrm>
              <a:off x="4817328" y="4553034"/>
              <a:ext cx="1278672" cy="2311492"/>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0">
              <a:extLst>
                <a:ext uri="{FF2B5EF4-FFF2-40B4-BE49-F238E27FC236}">
                  <a16:creationId xmlns:a16="http://schemas.microsoft.com/office/drawing/2014/main" id="{C7E4E530-E559-AF7E-0A6F-507A0DA671D1}"/>
                </a:ext>
              </a:extLst>
            </p:cNvPr>
            <p:cNvSpPr/>
            <p:nvPr/>
          </p:nvSpPr>
          <p:spPr>
            <a:xfrm>
              <a:off x="6127713" y="4081479"/>
              <a:ext cx="1230328" cy="278387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3" name="テキスト プレースホルダー 6">
            <a:extLst>
              <a:ext uri="{FF2B5EF4-FFF2-40B4-BE49-F238E27FC236}">
                <a16:creationId xmlns:a16="http://schemas.microsoft.com/office/drawing/2014/main" id="{93730802-92BF-AEC2-2562-06B8B35F8665}"/>
              </a:ext>
            </a:extLst>
          </p:cNvPr>
          <p:cNvSpPr>
            <a:spLocks noGrp="1"/>
          </p:cNvSpPr>
          <p:nvPr>
            <p:ph type="body" idx="1"/>
          </p:nvPr>
        </p:nvSpPr>
        <p:spPr>
          <a:xfrm>
            <a:off x="2272381" y="2894660"/>
            <a:ext cx="2098247" cy="861644"/>
          </a:xfrm>
          <a:noFill/>
        </p:spPr>
        <p:txBody>
          <a:bodyPr/>
          <a:lstStyle/>
          <a:p>
            <a:pPr algn="ctr"/>
            <a:r>
              <a:rPr lang="en-US" altLang="ja-JP" sz="3200" spc="0" dirty="0">
                <a:solidFill>
                  <a:srgbClr val="002060"/>
                </a:solidFill>
              </a:rPr>
              <a:t>BERT</a:t>
            </a:r>
          </a:p>
        </p:txBody>
      </p:sp>
      <p:sp>
        <p:nvSpPr>
          <p:cNvPr id="14" name="TextBox 1">
            <a:extLst>
              <a:ext uri="{FF2B5EF4-FFF2-40B4-BE49-F238E27FC236}">
                <a16:creationId xmlns:a16="http://schemas.microsoft.com/office/drawing/2014/main" id="{E55D0FA6-9824-8D52-B159-E1B50D6EB874}"/>
              </a:ext>
            </a:extLst>
          </p:cNvPr>
          <p:cNvSpPr txBox="1"/>
          <p:nvPr/>
        </p:nvSpPr>
        <p:spPr>
          <a:xfrm>
            <a:off x="2585523" y="3497572"/>
            <a:ext cx="1471961" cy="923330"/>
          </a:xfrm>
          <a:prstGeom prst="rect">
            <a:avLst/>
          </a:prstGeom>
          <a:noFill/>
        </p:spPr>
        <p:txBody>
          <a:bodyPr wrap="square" rtlCol="0">
            <a:spAutoFit/>
          </a:bodyPr>
          <a:lstStyle/>
          <a:p>
            <a:pPr algn="ctr"/>
            <a:r>
              <a:rPr lang="en-US" altLang="ko-KR" dirty="0"/>
              <a:t>Self-Attention</a:t>
            </a:r>
          </a:p>
          <a:p>
            <a:pPr algn="ctr"/>
            <a:r>
              <a:rPr lang="en-US" altLang="ko-KR" dirty="0"/>
              <a:t>Bi-directional</a:t>
            </a:r>
          </a:p>
          <a:p>
            <a:pPr algn="ctr"/>
            <a:r>
              <a:rPr lang="en-US" altLang="ko-KR" dirty="0"/>
              <a:t>Google</a:t>
            </a:r>
            <a:endParaRPr lang="ko-KR" altLang="en-US" dirty="0"/>
          </a:p>
        </p:txBody>
      </p:sp>
      <p:sp>
        <p:nvSpPr>
          <p:cNvPr id="15" name="テキスト プレースホルダー 6">
            <a:extLst>
              <a:ext uri="{FF2B5EF4-FFF2-40B4-BE49-F238E27FC236}">
                <a16:creationId xmlns:a16="http://schemas.microsoft.com/office/drawing/2014/main" id="{6B22EDA8-C4B2-B572-5F99-559FC03BE788}"/>
              </a:ext>
            </a:extLst>
          </p:cNvPr>
          <p:cNvSpPr txBox="1">
            <a:spLocks/>
          </p:cNvSpPr>
          <p:nvPr/>
        </p:nvSpPr>
        <p:spPr>
          <a:xfrm>
            <a:off x="7922356" y="2894660"/>
            <a:ext cx="2098247" cy="861644"/>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kumimoji="1" sz="24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en-US" altLang="ja-JP" sz="3200" dirty="0">
                <a:solidFill>
                  <a:srgbClr val="C00000"/>
                </a:solidFill>
              </a:rPr>
              <a:t>GPT</a:t>
            </a:r>
            <a:endParaRPr lang="ja-JP" altLang="en-US" sz="3200" dirty="0">
              <a:solidFill>
                <a:srgbClr val="C00000"/>
              </a:solidFill>
            </a:endParaRPr>
          </a:p>
        </p:txBody>
      </p:sp>
      <p:sp>
        <p:nvSpPr>
          <p:cNvPr id="16" name="TextBox 2">
            <a:extLst>
              <a:ext uri="{FF2B5EF4-FFF2-40B4-BE49-F238E27FC236}">
                <a16:creationId xmlns:a16="http://schemas.microsoft.com/office/drawing/2014/main" id="{34E1D1D8-2F56-8D52-67A7-458FDC80FD8D}"/>
              </a:ext>
            </a:extLst>
          </p:cNvPr>
          <p:cNvSpPr txBox="1"/>
          <p:nvPr/>
        </p:nvSpPr>
        <p:spPr>
          <a:xfrm>
            <a:off x="7714146" y="3459472"/>
            <a:ext cx="2514666" cy="923330"/>
          </a:xfrm>
          <a:prstGeom prst="rect">
            <a:avLst/>
          </a:prstGeom>
          <a:noFill/>
        </p:spPr>
        <p:txBody>
          <a:bodyPr wrap="square" rtlCol="0">
            <a:spAutoFit/>
          </a:bodyPr>
          <a:lstStyle/>
          <a:p>
            <a:pPr algn="ctr"/>
            <a:r>
              <a:rPr lang="en-US" altLang="ko-KR" dirty="0"/>
              <a:t>Masked-Self-Attention</a:t>
            </a:r>
          </a:p>
          <a:p>
            <a:pPr algn="ctr"/>
            <a:r>
              <a:rPr lang="en-US" altLang="ko-KR" dirty="0"/>
              <a:t>Uni-directional</a:t>
            </a:r>
          </a:p>
          <a:p>
            <a:pPr algn="ctr"/>
            <a:r>
              <a:rPr lang="en-US" altLang="ko-KR" dirty="0" err="1"/>
              <a:t>OpenAI</a:t>
            </a:r>
            <a:endParaRPr lang="ko-KR" altLang="en-US" dirty="0"/>
          </a:p>
        </p:txBody>
      </p:sp>
      <p:cxnSp>
        <p:nvCxnSpPr>
          <p:cNvPr id="24" name="コネクタ: カギ線 23">
            <a:extLst>
              <a:ext uri="{FF2B5EF4-FFF2-40B4-BE49-F238E27FC236}">
                <a16:creationId xmlns:a16="http://schemas.microsoft.com/office/drawing/2014/main" id="{8BF56CC6-9E8D-E88B-4F2F-1C9378A9EDF1}"/>
              </a:ext>
            </a:extLst>
          </p:cNvPr>
          <p:cNvCxnSpPr>
            <a:cxnSpLocks/>
          </p:cNvCxnSpPr>
          <p:nvPr/>
        </p:nvCxnSpPr>
        <p:spPr>
          <a:xfrm rot="10800000" flipV="1">
            <a:off x="7714146" y="1112938"/>
            <a:ext cx="2636354" cy="595091"/>
          </a:xfrm>
          <a:prstGeom prst="bentConnector3">
            <a:avLst>
              <a:gd name="adj1" fmla="val -1045"/>
            </a:avLst>
          </a:prstGeom>
          <a:ln w="57150">
            <a:solidFill>
              <a:srgbClr val="7030A0"/>
            </a:solidFill>
            <a:tailEnd type="triangle"/>
          </a:ln>
        </p:spPr>
        <p:style>
          <a:lnRef idx="3">
            <a:schemeClr val="accent5"/>
          </a:lnRef>
          <a:fillRef idx="0">
            <a:schemeClr val="accent5"/>
          </a:fillRef>
          <a:effectRef idx="2">
            <a:schemeClr val="accent5"/>
          </a:effectRef>
          <a:fontRef idx="minor">
            <a:schemeClr val="tx1"/>
          </a:fontRef>
        </p:style>
      </p:cxnSp>
      <p:cxnSp>
        <p:nvCxnSpPr>
          <p:cNvPr id="32" name="コネクタ: カギ線 31">
            <a:extLst>
              <a:ext uri="{FF2B5EF4-FFF2-40B4-BE49-F238E27FC236}">
                <a16:creationId xmlns:a16="http://schemas.microsoft.com/office/drawing/2014/main" id="{328721CB-1C67-492B-118A-B8C3263F4306}"/>
              </a:ext>
            </a:extLst>
          </p:cNvPr>
          <p:cNvCxnSpPr>
            <a:stCxn id="14" idx="2"/>
            <a:endCxn id="2" idx="1"/>
          </p:cNvCxnSpPr>
          <p:nvPr/>
        </p:nvCxnSpPr>
        <p:spPr>
          <a:xfrm rot="16200000" flipH="1">
            <a:off x="2958339" y="4784067"/>
            <a:ext cx="1280186" cy="553856"/>
          </a:xfrm>
          <a:prstGeom prst="bentConnector2">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34" name="コネクタ: カギ線 33">
            <a:extLst>
              <a:ext uri="{FF2B5EF4-FFF2-40B4-BE49-F238E27FC236}">
                <a16:creationId xmlns:a16="http://schemas.microsoft.com/office/drawing/2014/main" id="{FCEBAE3A-B681-1EF0-F568-A2E1FABCCB45}"/>
              </a:ext>
            </a:extLst>
          </p:cNvPr>
          <p:cNvCxnSpPr>
            <a:stCxn id="16" idx="2"/>
            <a:endCxn id="2" idx="3"/>
          </p:cNvCxnSpPr>
          <p:nvPr/>
        </p:nvCxnSpPr>
        <p:spPr>
          <a:xfrm rot="5400000">
            <a:off x="7916927" y="4646536"/>
            <a:ext cx="1318286" cy="790819"/>
          </a:xfrm>
          <a:prstGeom prst="bentConnector2">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38" name="正方形/長方形 37">
            <a:extLst>
              <a:ext uri="{FF2B5EF4-FFF2-40B4-BE49-F238E27FC236}">
                <a16:creationId xmlns:a16="http://schemas.microsoft.com/office/drawing/2014/main" id="{54E6AA2A-6D25-2AFB-1421-CC9340870896}"/>
              </a:ext>
            </a:extLst>
          </p:cNvPr>
          <p:cNvSpPr/>
          <p:nvPr/>
        </p:nvSpPr>
        <p:spPr>
          <a:xfrm>
            <a:off x="4640012" y="1130191"/>
            <a:ext cx="2888341" cy="382137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1058410"/>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슬라이드 번호 개체 틀 8">
            <a:extLst>
              <a:ext uri="{FF2B5EF4-FFF2-40B4-BE49-F238E27FC236}">
                <a16:creationId xmlns:a16="http://schemas.microsoft.com/office/drawing/2014/main" id="{5958C26C-D347-0D76-057B-06496EC005AA}"/>
              </a:ext>
            </a:extLst>
          </p:cNvPr>
          <p:cNvSpPr>
            <a:spLocks noGrp="1"/>
          </p:cNvSpPr>
          <p:nvPr>
            <p:ph type="sldNum" sz="quarter" idx="4"/>
          </p:nvPr>
        </p:nvSpPr>
        <p:spPr>
          <a:xfrm>
            <a:off x="11549269" y="6468303"/>
            <a:ext cx="443948" cy="365125"/>
          </a:xfrm>
        </p:spPr>
        <p:txBody>
          <a:bodyPr anchor="ctr">
            <a:normAutofit/>
          </a:bodyPr>
          <a:lstStyle/>
          <a:p>
            <a:pPr rtl="0">
              <a:spcAft>
                <a:spcPts val="600"/>
              </a:spcAft>
            </a:pPr>
            <a:fld id="{8C2E478F-E849-4A8C-AF1F-CBCC78A7CBFA}" type="slidenum">
              <a:rPr lang="en-US" altLang="ja-JP" noProof="0" smtClean="0"/>
              <a:pPr rtl="0">
                <a:spcAft>
                  <a:spcPts val="600"/>
                </a:spcAft>
              </a:pPr>
              <a:t>5</a:t>
            </a:fld>
            <a:endParaRPr lang="ja-JP" altLang="en-US" noProof="0"/>
          </a:p>
        </p:txBody>
      </p:sp>
      <p:sp>
        <p:nvSpPr>
          <p:cNvPr id="19" name="Title 4">
            <a:extLst>
              <a:ext uri="{FF2B5EF4-FFF2-40B4-BE49-F238E27FC236}">
                <a16:creationId xmlns:a16="http://schemas.microsoft.com/office/drawing/2014/main" id="{477A6310-C793-28A2-CACA-9CD8CC183F90}"/>
              </a:ext>
            </a:extLst>
          </p:cNvPr>
          <p:cNvSpPr>
            <a:spLocks noGrp="1"/>
          </p:cNvSpPr>
          <p:nvPr>
            <p:ph type="title"/>
          </p:nvPr>
        </p:nvSpPr>
        <p:spPr>
          <a:xfrm>
            <a:off x="598453" y="511678"/>
            <a:ext cx="5897218" cy="884238"/>
          </a:xfrm>
        </p:spPr>
        <p:txBody>
          <a:bodyPr/>
          <a:lstStyle/>
          <a:p>
            <a:r>
              <a:rPr lang="ja-JP" altLang="en-US" sz="4000" dirty="0"/>
              <a:t>感情的な応答生成モデル</a:t>
            </a:r>
            <a:br>
              <a:rPr lang="ja-JP" altLang="en-US" sz="4000" dirty="0"/>
            </a:br>
            <a:endParaRPr lang="en-US" sz="4000" dirty="0"/>
          </a:p>
        </p:txBody>
      </p:sp>
      <p:sp>
        <p:nvSpPr>
          <p:cNvPr id="12" name="TextBox 11">
            <a:extLst>
              <a:ext uri="{FF2B5EF4-FFF2-40B4-BE49-F238E27FC236}">
                <a16:creationId xmlns:a16="http://schemas.microsoft.com/office/drawing/2014/main" id="{E5D31119-D6E1-7E50-A2C7-9FAFA53D4BB5}"/>
              </a:ext>
            </a:extLst>
          </p:cNvPr>
          <p:cNvSpPr txBox="1"/>
          <p:nvPr/>
        </p:nvSpPr>
        <p:spPr>
          <a:xfrm>
            <a:off x="425923" y="4672903"/>
            <a:ext cx="5774544" cy="461665"/>
          </a:xfrm>
          <a:prstGeom prst="rect">
            <a:avLst/>
          </a:prstGeom>
          <a:noFill/>
        </p:spPr>
        <p:txBody>
          <a:bodyPr wrap="square">
            <a:spAutoFit/>
          </a:bodyPr>
          <a:lstStyle/>
          <a:p>
            <a:r>
              <a:rPr lang="en-US" altLang="ja-JP" sz="1200" dirty="0">
                <a:latin typeface="Noto Sans CJK KR Regular" panose="020B0500000000000000" pitchFamily="34" charset="-128"/>
                <a:ea typeface="Noto Sans CJK KR Regular" panose="020B0500000000000000" pitchFamily="34" charset="-128"/>
              </a:rPr>
              <a:t>[3] </a:t>
            </a:r>
            <a:r>
              <a:rPr lang="ja-JP" altLang="en-US" sz="1200" dirty="0">
                <a:latin typeface="Noto Sans CJK KR Regular" panose="020B0500000000000000" pitchFamily="34" charset="-128"/>
                <a:ea typeface="Noto Sans CJK KR Regular" panose="020B0500000000000000" pitchFamily="34" charset="-128"/>
              </a:rPr>
              <a:t>[BART: Denoising Sequence-to-Sequence Pre-training for Natural Language Generation, Translation, and Comprehension] </a:t>
            </a:r>
            <a:r>
              <a:rPr lang="en-US" altLang="ja-JP" sz="1200" dirty="0">
                <a:latin typeface="Noto Sans CJK KR Regular" panose="020B0500000000000000" pitchFamily="34" charset="-128"/>
                <a:ea typeface="Noto Sans CJK KR Regular" panose="020B0500000000000000" pitchFamily="34" charset="-128"/>
              </a:rPr>
              <a:t>(</a:t>
            </a:r>
            <a:r>
              <a:rPr lang="ja-JP" altLang="en-US" sz="1200" dirty="0">
                <a:latin typeface="Noto Sans CJK KR Regular" panose="020B0500000000000000" pitchFamily="34" charset="-128"/>
                <a:ea typeface="Noto Sans CJK KR Regular" panose="020B0500000000000000" pitchFamily="34" charset="-128"/>
              </a:rPr>
              <a:t>Lewis et al., ACL 2020)</a:t>
            </a:r>
          </a:p>
        </p:txBody>
      </p:sp>
      <p:sp>
        <p:nvSpPr>
          <p:cNvPr id="13" name="말풍선: 사각형 12">
            <a:extLst>
              <a:ext uri="{FF2B5EF4-FFF2-40B4-BE49-F238E27FC236}">
                <a16:creationId xmlns:a16="http://schemas.microsoft.com/office/drawing/2014/main" id="{AB1D14C3-9E36-B463-D166-A080DA1CCCFE}"/>
              </a:ext>
            </a:extLst>
          </p:cNvPr>
          <p:cNvSpPr/>
          <p:nvPr/>
        </p:nvSpPr>
        <p:spPr>
          <a:xfrm>
            <a:off x="3838830" y="1772434"/>
            <a:ext cx="1210046" cy="545357"/>
          </a:xfrm>
          <a:prstGeom prst="wedgeRectCallout">
            <a:avLst>
              <a:gd name="adj1" fmla="val 21128"/>
              <a:gd name="adj2" fmla="val 86143"/>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dirty="0"/>
              <a:t>感情分類</a:t>
            </a:r>
            <a:endParaRPr lang="ko-KR" altLang="en-US" dirty="0"/>
          </a:p>
        </p:txBody>
      </p:sp>
      <p:pic>
        <p:nvPicPr>
          <p:cNvPr id="16" name="그림 15">
            <a:extLst>
              <a:ext uri="{FF2B5EF4-FFF2-40B4-BE49-F238E27FC236}">
                <a16:creationId xmlns:a16="http://schemas.microsoft.com/office/drawing/2014/main" id="{505D70A9-22D2-D053-D512-BF88FA29A867}"/>
              </a:ext>
            </a:extLst>
          </p:cNvPr>
          <p:cNvPicPr>
            <a:picLocks noChangeAspect="1"/>
          </p:cNvPicPr>
          <p:nvPr/>
        </p:nvPicPr>
        <p:blipFill rotWithShape="1">
          <a:blip r:embed="rId2"/>
          <a:srcRect b="28760"/>
          <a:stretch/>
        </p:blipFill>
        <p:spPr>
          <a:xfrm>
            <a:off x="598453" y="2542200"/>
            <a:ext cx="4450423" cy="1795347"/>
          </a:xfrm>
          <a:prstGeom prst="rect">
            <a:avLst/>
          </a:prstGeom>
        </p:spPr>
      </p:pic>
      <p:sp>
        <p:nvSpPr>
          <p:cNvPr id="21" name="TextBox 20">
            <a:extLst>
              <a:ext uri="{FF2B5EF4-FFF2-40B4-BE49-F238E27FC236}">
                <a16:creationId xmlns:a16="http://schemas.microsoft.com/office/drawing/2014/main" id="{876A3200-E7FF-83DE-D1AA-689D5EEE3F01}"/>
              </a:ext>
            </a:extLst>
          </p:cNvPr>
          <p:cNvSpPr txBox="1"/>
          <p:nvPr/>
        </p:nvSpPr>
        <p:spPr>
          <a:xfrm>
            <a:off x="6495671" y="3612439"/>
            <a:ext cx="4811666" cy="1795347"/>
          </a:xfrm>
          <a:prstGeom prst="rect">
            <a:avLst/>
          </a:prstGeom>
          <a:noFill/>
        </p:spPr>
        <p:txBody>
          <a:bodyPr wrap="square" rtlCol="0">
            <a:spAutoFit/>
          </a:bodyPr>
          <a:lstStyle/>
          <a:p>
            <a:r>
              <a:rPr lang="en-US" altLang="ko-KR" dirty="0"/>
              <a:t>BART</a:t>
            </a:r>
            <a:r>
              <a:rPr lang="ja-JP" altLang="en-US" dirty="0"/>
              <a:t>の</a:t>
            </a:r>
            <a:endParaRPr lang="en-US" altLang="ja-JP" dirty="0"/>
          </a:p>
          <a:p>
            <a:r>
              <a:rPr lang="en-US" altLang="ko-KR" dirty="0"/>
              <a:t>Machine</a:t>
            </a:r>
            <a:r>
              <a:rPr lang="ko-KR" altLang="en-US" dirty="0"/>
              <a:t> </a:t>
            </a:r>
            <a:r>
              <a:rPr lang="en-US" altLang="ko-KR" dirty="0"/>
              <a:t>Translation</a:t>
            </a:r>
            <a:r>
              <a:rPr lang="ja-JP" altLang="en-US" dirty="0"/>
              <a:t>作業で答えを生成し、</a:t>
            </a:r>
            <a:endParaRPr lang="en-US" altLang="ja-JP" dirty="0"/>
          </a:p>
          <a:p>
            <a:r>
              <a:rPr lang="en-US" altLang="ko-KR" dirty="0"/>
              <a:t>Sequence Classification Tasks</a:t>
            </a:r>
            <a:r>
              <a:rPr lang="ja-JP" altLang="en-US" dirty="0"/>
              <a:t>を用いて感情の認識をする。</a:t>
            </a:r>
            <a:endParaRPr lang="en-US" altLang="ja-JP" dirty="0"/>
          </a:p>
          <a:p>
            <a:r>
              <a:rPr lang="en-US" altLang="ko-KR" dirty="0"/>
              <a:t>Multi </a:t>
            </a:r>
            <a:r>
              <a:rPr lang="en-US" altLang="ja-JP" dirty="0"/>
              <a:t>task</a:t>
            </a:r>
            <a:r>
              <a:rPr lang="en-US" altLang="ko-KR" dirty="0"/>
              <a:t> learning</a:t>
            </a:r>
            <a:r>
              <a:rPr lang="ja-JP" altLang="en-US" dirty="0"/>
              <a:t>であるため、感情を反映し、答えを生成することが出来るようになる。</a:t>
            </a:r>
            <a:endParaRPr lang="ko-KR" altLang="en-US" dirty="0"/>
          </a:p>
        </p:txBody>
      </p:sp>
      <p:pic>
        <p:nvPicPr>
          <p:cNvPr id="3" name="그림 2">
            <a:extLst>
              <a:ext uri="{FF2B5EF4-FFF2-40B4-BE49-F238E27FC236}">
                <a16:creationId xmlns:a16="http://schemas.microsoft.com/office/drawing/2014/main" id="{0744C347-4C93-432A-5B3B-06839CEB3E65}"/>
              </a:ext>
            </a:extLst>
          </p:cNvPr>
          <p:cNvPicPr>
            <a:picLocks noChangeAspect="1"/>
          </p:cNvPicPr>
          <p:nvPr/>
        </p:nvPicPr>
        <p:blipFill rotWithShape="1">
          <a:blip r:embed="rId3"/>
          <a:srcRect b="30748"/>
          <a:stretch/>
        </p:blipFill>
        <p:spPr>
          <a:xfrm>
            <a:off x="6021656" y="1074723"/>
            <a:ext cx="5774544" cy="2329513"/>
          </a:xfrm>
          <a:prstGeom prst="rect">
            <a:avLst/>
          </a:prstGeom>
        </p:spPr>
      </p:pic>
    </p:spTree>
    <p:extLst>
      <p:ext uri="{BB962C8B-B14F-4D97-AF65-F5344CB8AC3E}">
        <p14:creationId xmlns:p14="http://schemas.microsoft.com/office/powerpoint/2010/main" val="1433064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9FCCEE-25FF-E697-36AE-49259692A329}"/>
              </a:ext>
            </a:extLst>
          </p:cNvPr>
          <p:cNvSpPr>
            <a:spLocks noGrp="1"/>
          </p:cNvSpPr>
          <p:nvPr>
            <p:ph type="body" sz="quarter" idx="16"/>
          </p:nvPr>
        </p:nvSpPr>
        <p:spPr>
          <a:xfrm>
            <a:off x="734291" y="1479649"/>
            <a:ext cx="10723418" cy="884238"/>
          </a:xfrm>
        </p:spPr>
        <p:txBody>
          <a:bodyPr/>
          <a:lstStyle/>
          <a:p>
            <a:pPr algn="l"/>
            <a:r>
              <a:rPr lang="en-US" altLang="ja-JP" sz="1800" b="1" dirty="0">
                <a:latin typeface="Noto Sans CJK KR Regular" panose="020B0500000000000000" pitchFamily="34" charset="-128"/>
                <a:ea typeface="Noto Sans CJK KR Regular" panose="020B0500000000000000" pitchFamily="34" charset="-128"/>
              </a:rPr>
              <a:t>Multi-Task Learning of Generation and Classification for Emotion-Aware Dialogue Response Generation</a:t>
            </a:r>
            <a:r>
              <a:rPr lang="en-US" altLang="ja-JP" sz="1800" dirty="0">
                <a:latin typeface="Noto Sans CJK KR Regular" panose="020B0500000000000000" pitchFamily="34" charset="-128"/>
                <a:ea typeface="Noto Sans CJK KR Regular" panose="020B0500000000000000" pitchFamily="34" charset="-128"/>
              </a:rPr>
              <a:t>. [Ide at al., 2021]</a:t>
            </a:r>
          </a:p>
        </p:txBody>
      </p:sp>
      <p:sp>
        <p:nvSpPr>
          <p:cNvPr id="4" name="Slide Number Placeholder 3">
            <a:extLst>
              <a:ext uri="{FF2B5EF4-FFF2-40B4-BE49-F238E27FC236}">
                <a16:creationId xmlns:a16="http://schemas.microsoft.com/office/drawing/2014/main" id="{0A0CF66B-F20A-F87E-4B71-1CD35E4D633E}"/>
              </a:ext>
            </a:extLst>
          </p:cNvPr>
          <p:cNvSpPr>
            <a:spLocks noGrp="1"/>
          </p:cNvSpPr>
          <p:nvPr>
            <p:ph type="sldNum" sz="quarter" idx="4"/>
          </p:nvPr>
        </p:nvSpPr>
        <p:spPr/>
        <p:txBody>
          <a:bodyPr/>
          <a:lstStyle/>
          <a:p>
            <a:fld id="{8C2E478F-E849-4A8C-AF1F-CBCC78A7CBFA}" type="slidenum">
              <a:rPr lang="en-US" altLang="ja-JP" noProof="0" smtClean="0"/>
              <a:pPr/>
              <a:t>6</a:t>
            </a:fld>
            <a:endParaRPr lang="ja-JP" altLang="en-US" noProof="0"/>
          </a:p>
        </p:txBody>
      </p:sp>
      <p:sp>
        <p:nvSpPr>
          <p:cNvPr id="6" name="Title 5">
            <a:extLst>
              <a:ext uri="{FF2B5EF4-FFF2-40B4-BE49-F238E27FC236}">
                <a16:creationId xmlns:a16="http://schemas.microsoft.com/office/drawing/2014/main" id="{1049D00C-58EE-9690-CE55-0FE89BA6A855}"/>
              </a:ext>
            </a:extLst>
          </p:cNvPr>
          <p:cNvSpPr>
            <a:spLocks noGrp="1"/>
          </p:cNvSpPr>
          <p:nvPr>
            <p:ph type="title"/>
          </p:nvPr>
        </p:nvSpPr>
        <p:spPr>
          <a:xfrm>
            <a:off x="734291" y="570011"/>
            <a:ext cx="5897218" cy="884238"/>
          </a:xfrm>
        </p:spPr>
        <p:txBody>
          <a:bodyPr/>
          <a:lstStyle/>
          <a:p>
            <a:r>
              <a:rPr lang="en-JP" sz="4000" dirty="0"/>
              <a:t>関連研究</a:t>
            </a:r>
          </a:p>
        </p:txBody>
      </p:sp>
      <p:pic>
        <p:nvPicPr>
          <p:cNvPr id="8" name="図 7">
            <a:extLst>
              <a:ext uri="{FF2B5EF4-FFF2-40B4-BE49-F238E27FC236}">
                <a16:creationId xmlns:a16="http://schemas.microsoft.com/office/drawing/2014/main" id="{E47A7519-21C3-8E80-8B33-C7CC76FBC974}"/>
              </a:ext>
            </a:extLst>
          </p:cNvPr>
          <p:cNvPicPr>
            <a:picLocks noChangeAspect="1"/>
          </p:cNvPicPr>
          <p:nvPr/>
        </p:nvPicPr>
        <p:blipFill>
          <a:blip r:embed="rId2"/>
          <a:stretch>
            <a:fillRect/>
          </a:stretch>
        </p:blipFill>
        <p:spPr>
          <a:xfrm>
            <a:off x="734291" y="2363887"/>
            <a:ext cx="7165109" cy="3429810"/>
          </a:xfrm>
          <a:prstGeom prst="rect">
            <a:avLst/>
          </a:prstGeom>
        </p:spPr>
      </p:pic>
      <p:sp>
        <p:nvSpPr>
          <p:cNvPr id="3" name="テキスト ボックス 2">
            <a:extLst>
              <a:ext uri="{FF2B5EF4-FFF2-40B4-BE49-F238E27FC236}">
                <a16:creationId xmlns:a16="http://schemas.microsoft.com/office/drawing/2014/main" id="{EB595E34-1AEF-BD4F-AA3A-02CD1D99655F}"/>
              </a:ext>
            </a:extLst>
          </p:cNvPr>
          <p:cNvSpPr txBox="1"/>
          <p:nvPr/>
        </p:nvSpPr>
        <p:spPr>
          <a:xfrm>
            <a:off x="734291" y="5793697"/>
            <a:ext cx="8458200" cy="461665"/>
          </a:xfrm>
          <a:prstGeom prst="rect">
            <a:avLst/>
          </a:prstGeom>
          <a:noFill/>
        </p:spPr>
        <p:txBody>
          <a:bodyPr wrap="square" rtlCol="0">
            <a:spAutoFit/>
          </a:bodyPr>
          <a:lstStyle/>
          <a:p>
            <a:r>
              <a:rPr kumimoji="1" lang="en-US" altLang="ja-JP" sz="1200" dirty="0">
                <a:latin typeface="Noto Sans CJK KR Regular" panose="020B0500000000000000" pitchFamily="34" charset="-128"/>
                <a:ea typeface="Noto Sans CJK KR Regular" panose="020B0500000000000000" pitchFamily="34" charset="-128"/>
              </a:rPr>
              <a:t>[8] Ide, Tatsuya and Daisuke Kawahara. “Multi-Task Learning of Generation and Classification for Emotion-Aware Dialogue Response Generation.” North American Chapter of the Association for Computational Linguistics (2021).</a:t>
            </a:r>
            <a:endParaRPr kumimoji="1" lang="ja-JP" altLang="en-US" sz="1200" dirty="0">
              <a:latin typeface="Noto Sans CJK KR Regular" panose="020B0500000000000000" pitchFamily="34" charset="-128"/>
              <a:ea typeface="Noto Sans CJK KR Regular" panose="020B0500000000000000" pitchFamily="34" charset="-128"/>
            </a:endParaRPr>
          </a:p>
        </p:txBody>
      </p:sp>
    </p:spTree>
    <p:extLst>
      <p:ext uri="{BB962C8B-B14F-4D97-AF65-F5344CB8AC3E}">
        <p14:creationId xmlns:p14="http://schemas.microsoft.com/office/powerpoint/2010/main" val="2652472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E832AD-29BC-434F-9B09-30D215989E8D}"/>
              </a:ext>
            </a:extLst>
          </p:cNvPr>
          <p:cNvSpPr>
            <a:spLocks noGrp="1"/>
          </p:cNvSpPr>
          <p:nvPr>
            <p:ph type="body" sz="quarter" idx="16"/>
          </p:nvPr>
        </p:nvSpPr>
        <p:spPr/>
        <p:txBody>
          <a:bodyPr/>
          <a:lstStyle/>
          <a:p>
            <a:endParaRPr lang="en-JP" dirty="0"/>
          </a:p>
        </p:txBody>
      </p:sp>
      <p:sp>
        <p:nvSpPr>
          <p:cNvPr id="3" name="Picture Placeholder 2">
            <a:extLst>
              <a:ext uri="{FF2B5EF4-FFF2-40B4-BE49-F238E27FC236}">
                <a16:creationId xmlns:a16="http://schemas.microsoft.com/office/drawing/2014/main" id="{BC65FA6E-2633-92A2-35F5-5022B8070E6B}"/>
              </a:ext>
            </a:extLst>
          </p:cNvPr>
          <p:cNvSpPr>
            <a:spLocks noGrp="1"/>
          </p:cNvSpPr>
          <p:nvPr>
            <p:ph type="pic" sz="quarter" idx="14"/>
          </p:nvPr>
        </p:nvSpPr>
        <p:spPr/>
      </p:sp>
      <p:sp>
        <p:nvSpPr>
          <p:cNvPr id="4" name="Slide Number Placeholder 3">
            <a:extLst>
              <a:ext uri="{FF2B5EF4-FFF2-40B4-BE49-F238E27FC236}">
                <a16:creationId xmlns:a16="http://schemas.microsoft.com/office/drawing/2014/main" id="{251863AC-2231-D0E6-8FE7-1943CD76657F}"/>
              </a:ext>
            </a:extLst>
          </p:cNvPr>
          <p:cNvSpPr>
            <a:spLocks noGrp="1"/>
          </p:cNvSpPr>
          <p:nvPr>
            <p:ph type="sldNum" sz="quarter" idx="4"/>
          </p:nvPr>
        </p:nvSpPr>
        <p:spPr/>
        <p:txBody>
          <a:bodyPr/>
          <a:lstStyle/>
          <a:p>
            <a:fld id="{8C2E478F-E849-4A8C-AF1F-CBCC78A7CBFA}" type="slidenum">
              <a:rPr lang="en-US" altLang="ja-JP" noProof="0" smtClean="0"/>
              <a:pPr/>
              <a:t>7</a:t>
            </a:fld>
            <a:endParaRPr lang="ja-JP" altLang="en-US" noProof="0"/>
          </a:p>
        </p:txBody>
      </p:sp>
      <p:sp>
        <p:nvSpPr>
          <p:cNvPr id="5" name="Content Placeholder 4">
            <a:extLst>
              <a:ext uri="{FF2B5EF4-FFF2-40B4-BE49-F238E27FC236}">
                <a16:creationId xmlns:a16="http://schemas.microsoft.com/office/drawing/2014/main" id="{61F4FF6F-A491-1A20-B460-7915CCE841B2}"/>
              </a:ext>
            </a:extLst>
          </p:cNvPr>
          <p:cNvSpPr>
            <a:spLocks noGrp="1"/>
          </p:cNvSpPr>
          <p:nvPr>
            <p:ph idx="1"/>
          </p:nvPr>
        </p:nvSpPr>
        <p:spPr/>
        <p:txBody>
          <a:bodyPr/>
          <a:lstStyle/>
          <a:p>
            <a:r>
              <a:rPr lang="ja-JP" altLang="en-US" sz="2400" dirty="0">
                <a:cs typeface="Biome Light" panose="020B0303030204020804" pitchFamily="34" charset="0"/>
              </a:rPr>
              <a:t>この研究では、</a:t>
            </a:r>
            <a:r>
              <a:rPr lang="en-US" altLang="ko-KR" sz="2400" dirty="0">
                <a:cs typeface="Biome Light" panose="020B0303030204020804" pitchFamily="34" charset="0"/>
              </a:rPr>
              <a:t>BART</a:t>
            </a:r>
            <a:r>
              <a:rPr lang="ja-JP" altLang="en-US" sz="2400" dirty="0">
                <a:cs typeface="Biome Light" panose="020B0303030204020804" pitchFamily="34" charset="0"/>
              </a:rPr>
              <a:t>を使い、感情を理解し、それに適する</a:t>
            </a:r>
            <a:r>
              <a:rPr lang="ja-JP" altLang="en-US" sz="2400" dirty="0">
                <a:solidFill>
                  <a:srgbClr val="FF0000"/>
                </a:solidFill>
                <a:cs typeface="Biome Light" panose="020B0303030204020804" pitchFamily="34" charset="0"/>
              </a:rPr>
              <a:t>感情的</a:t>
            </a:r>
            <a:r>
              <a:rPr lang="ja-JP" altLang="en-US" sz="2400" dirty="0">
                <a:cs typeface="Biome Light" panose="020B0303030204020804" pitchFamily="34" charset="0"/>
              </a:rPr>
              <a:t>な答えができるチャットボットを具現することを目標とする。</a:t>
            </a:r>
            <a:endParaRPr lang="ja-JP" altLang="en-US" sz="2400" dirty="0"/>
          </a:p>
          <a:p>
            <a:endParaRPr lang="en-JP" sz="2400" dirty="0"/>
          </a:p>
        </p:txBody>
      </p:sp>
      <p:sp>
        <p:nvSpPr>
          <p:cNvPr id="6" name="Title 5">
            <a:extLst>
              <a:ext uri="{FF2B5EF4-FFF2-40B4-BE49-F238E27FC236}">
                <a16:creationId xmlns:a16="http://schemas.microsoft.com/office/drawing/2014/main" id="{6A4DC3A8-34A8-5EA6-7DCC-17EDE35E5AC1}"/>
              </a:ext>
            </a:extLst>
          </p:cNvPr>
          <p:cNvSpPr>
            <a:spLocks noGrp="1"/>
          </p:cNvSpPr>
          <p:nvPr>
            <p:ph type="title"/>
          </p:nvPr>
        </p:nvSpPr>
        <p:spPr/>
        <p:txBody>
          <a:bodyPr/>
          <a:lstStyle/>
          <a:p>
            <a:r>
              <a:rPr lang="en-JP" sz="3600" dirty="0"/>
              <a:t>目的</a:t>
            </a:r>
          </a:p>
        </p:txBody>
      </p:sp>
    </p:spTree>
    <p:extLst>
      <p:ext uri="{BB962C8B-B14F-4D97-AF65-F5344CB8AC3E}">
        <p14:creationId xmlns:p14="http://schemas.microsoft.com/office/powerpoint/2010/main" val="1195508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72A7E7B-DBED-D9BA-57CF-1DA5C1D4A9AA}"/>
              </a:ext>
            </a:extLst>
          </p:cNvPr>
          <p:cNvSpPr>
            <a:spLocks noGrp="1"/>
          </p:cNvSpPr>
          <p:nvPr>
            <p:ph type="title"/>
          </p:nvPr>
        </p:nvSpPr>
        <p:spPr/>
        <p:txBody>
          <a:bodyPr/>
          <a:lstStyle/>
          <a:p>
            <a:r>
              <a:rPr lang="en-JP" dirty="0"/>
              <a:t>予定</a:t>
            </a:r>
          </a:p>
        </p:txBody>
      </p:sp>
      <p:sp>
        <p:nvSpPr>
          <p:cNvPr id="4" name="Slide Number Placeholder 3">
            <a:extLst>
              <a:ext uri="{FF2B5EF4-FFF2-40B4-BE49-F238E27FC236}">
                <a16:creationId xmlns:a16="http://schemas.microsoft.com/office/drawing/2014/main" id="{A2B0077F-3C7E-9861-9C85-3572BF845EC8}"/>
              </a:ext>
            </a:extLst>
          </p:cNvPr>
          <p:cNvSpPr>
            <a:spLocks noGrp="1"/>
          </p:cNvSpPr>
          <p:nvPr>
            <p:ph type="sldNum" sz="quarter" idx="11"/>
          </p:nvPr>
        </p:nvSpPr>
        <p:spPr/>
        <p:txBody>
          <a:bodyPr/>
          <a:lstStyle/>
          <a:p>
            <a:fld id="{8C2E478F-E849-4A8C-AF1F-CBCC78A7CBFA}" type="slidenum">
              <a:rPr lang="en-US" altLang="ja-JP" noProof="0" smtClean="0"/>
              <a:pPr/>
              <a:t>8</a:t>
            </a:fld>
            <a:endParaRPr lang="ja-JP" altLang="en-US" noProof="0"/>
          </a:p>
        </p:txBody>
      </p:sp>
      <p:graphicFrame>
        <p:nvGraphicFramePr>
          <p:cNvPr id="16" name="表 16">
            <a:extLst>
              <a:ext uri="{FF2B5EF4-FFF2-40B4-BE49-F238E27FC236}">
                <a16:creationId xmlns:a16="http://schemas.microsoft.com/office/drawing/2014/main" id="{4B320AD9-A1F1-0A76-C1A6-982D6B59F25E}"/>
              </a:ext>
            </a:extLst>
          </p:cNvPr>
          <p:cNvGraphicFramePr>
            <a:graphicFrameLocks noGrp="1"/>
          </p:cNvGraphicFramePr>
          <p:nvPr>
            <p:extLst>
              <p:ext uri="{D42A27DB-BD31-4B8C-83A1-F6EECF244321}">
                <p14:modId xmlns:p14="http://schemas.microsoft.com/office/powerpoint/2010/main" val="2454559333"/>
              </p:ext>
            </p:extLst>
          </p:nvPr>
        </p:nvGraphicFramePr>
        <p:xfrm>
          <a:off x="1576977" y="2352643"/>
          <a:ext cx="9038046" cy="3016312"/>
        </p:xfrm>
        <a:graphic>
          <a:graphicData uri="http://schemas.openxmlformats.org/drawingml/2006/table">
            <a:tbl>
              <a:tblPr firstRow="1" bandRow="1">
                <a:tableStyleId>{5C22544A-7EE6-4342-B048-85BDC9FD1C3A}</a:tableStyleId>
              </a:tblPr>
              <a:tblGrid>
                <a:gridCol w="2046306">
                  <a:extLst>
                    <a:ext uri="{9D8B030D-6E8A-4147-A177-3AD203B41FA5}">
                      <a16:colId xmlns:a16="http://schemas.microsoft.com/office/drawing/2014/main" val="2667257741"/>
                    </a:ext>
                  </a:extLst>
                </a:gridCol>
                <a:gridCol w="1165290">
                  <a:extLst>
                    <a:ext uri="{9D8B030D-6E8A-4147-A177-3AD203B41FA5}">
                      <a16:colId xmlns:a16="http://schemas.microsoft.com/office/drawing/2014/main" val="3778995893"/>
                    </a:ext>
                  </a:extLst>
                </a:gridCol>
                <a:gridCol w="1165290">
                  <a:extLst>
                    <a:ext uri="{9D8B030D-6E8A-4147-A177-3AD203B41FA5}">
                      <a16:colId xmlns:a16="http://schemas.microsoft.com/office/drawing/2014/main" val="880400650"/>
                    </a:ext>
                  </a:extLst>
                </a:gridCol>
                <a:gridCol w="1165290">
                  <a:extLst>
                    <a:ext uri="{9D8B030D-6E8A-4147-A177-3AD203B41FA5}">
                      <a16:colId xmlns:a16="http://schemas.microsoft.com/office/drawing/2014/main" val="714997595"/>
                    </a:ext>
                  </a:extLst>
                </a:gridCol>
                <a:gridCol w="1165290">
                  <a:extLst>
                    <a:ext uri="{9D8B030D-6E8A-4147-A177-3AD203B41FA5}">
                      <a16:colId xmlns:a16="http://schemas.microsoft.com/office/drawing/2014/main" val="2884974181"/>
                    </a:ext>
                  </a:extLst>
                </a:gridCol>
                <a:gridCol w="1165290">
                  <a:extLst>
                    <a:ext uri="{9D8B030D-6E8A-4147-A177-3AD203B41FA5}">
                      <a16:colId xmlns:a16="http://schemas.microsoft.com/office/drawing/2014/main" val="1546451193"/>
                    </a:ext>
                  </a:extLst>
                </a:gridCol>
                <a:gridCol w="1165290">
                  <a:extLst>
                    <a:ext uri="{9D8B030D-6E8A-4147-A177-3AD203B41FA5}">
                      <a16:colId xmlns:a16="http://schemas.microsoft.com/office/drawing/2014/main" val="2827647075"/>
                    </a:ext>
                  </a:extLst>
                </a:gridCol>
              </a:tblGrid>
              <a:tr h="754078">
                <a:tc>
                  <a:txBody>
                    <a:bodyPr/>
                    <a:lstStyle/>
                    <a:p>
                      <a:pPr algn="ctr"/>
                      <a:endParaRPr kumimoji="1" lang="ja-JP" alt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２月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３月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４月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５月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６月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７月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83486252"/>
                  </a:ext>
                </a:extLst>
              </a:tr>
              <a:tr h="754078">
                <a:tc>
                  <a:txBody>
                    <a:bodyPr/>
                    <a:lstStyle/>
                    <a:p>
                      <a:pPr algn="ctr"/>
                      <a:r>
                        <a:rPr kumimoji="1" lang="en-US" altLang="ja-JP" dirty="0">
                          <a:solidFill>
                            <a:schemeClr val="accent5">
                              <a:lumMod val="90000"/>
                              <a:lumOff val="10000"/>
                            </a:schemeClr>
                          </a:solidFill>
                        </a:rPr>
                        <a:t>RNN &amp; Transformer</a:t>
                      </a:r>
                    </a:p>
                    <a:p>
                      <a:pPr algn="ctr"/>
                      <a:r>
                        <a:rPr kumimoji="1" lang="en-US" altLang="ja-JP" dirty="0">
                          <a:solidFill>
                            <a:schemeClr val="accent5">
                              <a:lumMod val="90000"/>
                              <a:lumOff val="10000"/>
                            </a:schemeClr>
                          </a:solidFill>
                        </a:rPr>
                        <a:t>&amp; Bart</a:t>
                      </a:r>
                      <a:r>
                        <a:rPr kumimoji="1" lang="ja-JP" altLang="en-US" dirty="0">
                          <a:solidFill>
                            <a:schemeClr val="accent5">
                              <a:lumMod val="90000"/>
                              <a:lumOff val="10000"/>
                            </a:schemeClr>
                          </a:solidFill>
                        </a:rPr>
                        <a:t>の勉強</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2667835"/>
                  </a:ext>
                </a:extLst>
              </a:tr>
              <a:tr h="754078">
                <a:tc>
                  <a:txBody>
                    <a:bodyPr/>
                    <a:lstStyle/>
                    <a:p>
                      <a:pPr algn="ctr"/>
                      <a:r>
                        <a:rPr kumimoji="1" lang="ja-JP" altLang="en-US" dirty="0">
                          <a:solidFill>
                            <a:srgbClr val="00B050"/>
                          </a:solidFill>
                        </a:rPr>
                        <a:t>モデル構築</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1506477"/>
                  </a:ext>
                </a:extLst>
              </a:tr>
              <a:tr h="754078">
                <a:tc>
                  <a:txBody>
                    <a:bodyPr/>
                    <a:lstStyle/>
                    <a:p>
                      <a:pPr algn="ctr"/>
                      <a:r>
                        <a:rPr kumimoji="1" lang="ja-JP" altLang="en-US" dirty="0">
                          <a:solidFill>
                            <a:srgbClr val="FFC000"/>
                          </a:solidFill>
                        </a:rPr>
                        <a:t>改善 </a:t>
                      </a:r>
                      <a:r>
                        <a:rPr kumimoji="1" lang="en-US" altLang="ja-JP" dirty="0">
                          <a:solidFill>
                            <a:srgbClr val="FFC000"/>
                          </a:solidFill>
                        </a:rPr>
                        <a:t>&amp; </a:t>
                      </a:r>
                      <a:r>
                        <a:rPr kumimoji="1" lang="ja-JP" altLang="en-US" dirty="0">
                          <a:solidFill>
                            <a:srgbClr val="FFC000"/>
                          </a:solidFill>
                        </a:rPr>
                        <a:t>論文</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46583682"/>
                  </a:ext>
                </a:extLst>
              </a:tr>
            </a:tbl>
          </a:graphicData>
        </a:graphic>
      </p:graphicFrame>
    </p:spTree>
    <p:extLst>
      <p:ext uri="{BB962C8B-B14F-4D97-AF65-F5344CB8AC3E}">
        <p14:creationId xmlns:p14="http://schemas.microsoft.com/office/powerpoint/2010/main" val="2622489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プレースホルダー 7" descr="抽象的な画像">
            <a:extLst>
              <a:ext uri="{FF2B5EF4-FFF2-40B4-BE49-F238E27FC236}">
                <a16:creationId xmlns:a16="http://schemas.microsoft.com/office/drawing/2014/main" id="{4E7009E5-8986-697F-2744-9423C26CF66D}"/>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8" name="テキスト ボックス 7">
            <a:extLst>
              <a:ext uri="{FF2B5EF4-FFF2-40B4-BE49-F238E27FC236}">
                <a16:creationId xmlns:a16="http://schemas.microsoft.com/office/drawing/2014/main" id="{5D1D6EDA-BD39-C281-09B3-F69EAAFD63D9}"/>
              </a:ext>
            </a:extLst>
          </p:cNvPr>
          <p:cNvSpPr txBox="1"/>
          <p:nvPr/>
        </p:nvSpPr>
        <p:spPr>
          <a:xfrm>
            <a:off x="2393092" y="227971"/>
            <a:ext cx="7405816" cy="707886"/>
          </a:xfrm>
          <a:prstGeom prst="rect">
            <a:avLst/>
          </a:prstGeom>
          <a:noFill/>
        </p:spPr>
        <p:txBody>
          <a:bodyPr wrap="square" rtlCol="0">
            <a:spAutoFit/>
          </a:bodyPr>
          <a:lstStyle/>
          <a:p>
            <a:pPr algn="ctr"/>
            <a:r>
              <a:rPr kumimoji="1" lang="ja-JP" altLang="en-US" sz="4000" b="1" dirty="0"/>
              <a:t>参考文献</a:t>
            </a:r>
          </a:p>
        </p:txBody>
      </p:sp>
      <p:sp>
        <p:nvSpPr>
          <p:cNvPr id="10" name="テキスト プレースホルダー 9">
            <a:extLst>
              <a:ext uri="{FF2B5EF4-FFF2-40B4-BE49-F238E27FC236}">
                <a16:creationId xmlns:a16="http://schemas.microsoft.com/office/drawing/2014/main" id="{3D5FA6A7-F5C9-B781-C258-FF5668FA5258}"/>
              </a:ext>
            </a:extLst>
          </p:cNvPr>
          <p:cNvSpPr>
            <a:spLocks noGrp="1"/>
          </p:cNvSpPr>
          <p:nvPr>
            <p:ph type="body" sz="quarter" idx="11"/>
          </p:nvPr>
        </p:nvSpPr>
        <p:spPr>
          <a:xfrm>
            <a:off x="1478756" y="1177156"/>
            <a:ext cx="9234488" cy="5680843"/>
          </a:xfrm>
        </p:spPr>
        <p:txBody>
          <a:bodyPr/>
          <a:lstStyle/>
          <a:p>
            <a:r>
              <a:rPr lang="en-US" altLang="ja-JP" sz="1200" dirty="0"/>
              <a:t>[1] </a:t>
            </a:r>
            <a:r>
              <a:rPr lang="en-US" altLang="ja-JP" sz="1200" dirty="0" err="1"/>
              <a:t>Bellet</a:t>
            </a:r>
            <a:r>
              <a:rPr lang="en-US" altLang="ja-JP" sz="1200" dirty="0"/>
              <a:t> PS, Maloney MJ. The Importance of Empathy as an Interviewing Skill in Medicine. JAMA. 1991;266(13):1831–1832. doi:10.1001/jama.1991.03470130111039</a:t>
            </a:r>
          </a:p>
          <a:p>
            <a:r>
              <a:rPr lang="de-DE" altLang="ja-JP" sz="1200" dirty="0"/>
              <a:t>[2] Warum ich fühle, was Du fühlst (Joachim Bauer, 2005)</a:t>
            </a:r>
            <a:endParaRPr lang="en-US" altLang="ja-JP" sz="1200" dirty="0"/>
          </a:p>
          <a:p>
            <a:r>
              <a:rPr lang="en-US" altLang="ja-JP" sz="1200" dirty="0"/>
              <a:t>[3] [BART: Denoising Sequence-to-Sequence Pre-training for Natural Language Generation, Translation, and Comprehension](https://aclanthology.org/2020.acl-main.703) (Lewis et al., ACL 2020)</a:t>
            </a:r>
          </a:p>
          <a:p>
            <a:r>
              <a:rPr lang="en-US" altLang="ja-JP" sz="1200" dirty="0"/>
              <a:t>[4] Vaswani, Ashish et al. “Attention is All you Need.” </a:t>
            </a:r>
            <a:r>
              <a:rPr lang="en-US" altLang="ja-JP" sz="1200" dirty="0" err="1"/>
              <a:t>ArXiv</a:t>
            </a:r>
            <a:r>
              <a:rPr lang="en-US" altLang="ja-JP" sz="1200" dirty="0"/>
              <a:t> abs/1706.03762 (2017): n. </a:t>
            </a:r>
            <a:r>
              <a:rPr lang="en-US" altLang="ja-JP" sz="1200" dirty="0" err="1"/>
              <a:t>pag</a:t>
            </a:r>
            <a:r>
              <a:rPr lang="en-US" altLang="ja-JP" sz="1200" dirty="0"/>
              <a:t>.</a:t>
            </a:r>
          </a:p>
          <a:p>
            <a:r>
              <a:rPr lang="en-US" altLang="ja-JP" sz="1200" dirty="0"/>
              <a:t>[5] Devlin, Jacob, Ming-Wei Chang, Kenton Lee and Kristina Toutanova. “BERT: Pre-training of Deep Bidirectional Transformers for Language Understanding.” </a:t>
            </a:r>
            <a:r>
              <a:rPr lang="en-US" altLang="ja-JP" sz="1200" dirty="0" err="1"/>
              <a:t>ArXiv</a:t>
            </a:r>
            <a:r>
              <a:rPr lang="en-US" altLang="ja-JP" sz="1200" dirty="0"/>
              <a:t> abs/1810.04805 (2019): n. </a:t>
            </a:r>
            <a:r>
              <a:rPr lang="en-US" altLang="ja-JP" sz="1200" dirty="0" err="1"/>
              <a:t>pag</a:t>
            </a:r>
            <a:r>
              <a:rPr lang="en-US" altLang="ja-JP" sz="1200" dirty="0"/>
              <a:t>.</a:t>
            </a:r>
          </a:p>
          <a:p>
            <a:r>
              <a:rPr lang="en-US" altLang="ja-JP" sz="1200" dirty="0"/>
              <a:t>[6] Alec Radford, Karthik Narasimhan, Tim </a:t>
            </a:r>
            <a:r>
              <a:rPr lang="en-US" altLang="ja-JP" sz="1200" dirty="0" err="1"/>
              <a:t>Salimans</a:t>
            </a:r>
            <a:r>
              <a:rPr lang="en-US" altLang="ja-JP" sz="1200" dirty="0"/>
              <a:t>, Ilya </a:t>
            </a:r>
            <a:r>
              <a:rPr lang="en-US" altLang="ja-JP" sz="1200" dirty="0" err="1"/>
              <a:t>Sutskever</a:t>
            </a:r>
            <a:r>
              <a:rPr lang="en-US" altLang="ja-JP" sz="1200" dirty="0"/>
              <a:t>. "Improving Language Understanding by Generative Pre-Training." openai.com/blog/language-unsupervised (2018): n. </a:t>
            </a:r>
            <a:r>
              <a:rPr lang="en-US" altLang="ja-JP" sz="1200" dirty="0" err="1"/>
              <a:t>pag</a:t>
            </a:r>
            <a:r>
              <a:rPr lang="en-US" altLang="ja-JP" sz="1200" dirty="0"/>
              <a:t>.</a:t>
            </a:r>
          </a:p>
          <a:p>
            <a:r>
              <a:rPr lang="en-US" altLang="ja-JP" sz="1200" dirty="0"/>
              <a:t>[7] Brown, Tom B., Benjamin Mann, Nick Ryder, Melanie Subbiah, Jared Kaplan, Prafulla </a:t>
            </a:r>
            <a:r>
              <a:rPr lang="en-US" altLang="ja-JP" sz="1200" dirty="0" err="1"/>
              <a:t>Dhariwal</a:t>
            </a:r>
            <a:r>
              <a:rPr lang="en-US" altLang="ja-JP" sz="1200" dirty="0"/>
              <a:t>, Arvind </a:t>
            </a:r>
            <a:r>
              <a:rPr lang="en-US" altLang="ja-JP" sz="1200" dirty="0" err="1"/>
              <a:t>Neelakantan</a:t>
            </a:r>
            <a:r>
              <a:rPr lang="en-US" altLang="ja-JP" sz="1200" dirty="0"/>
              <a:t>, Pranav </a:t>
            </a:r>
            <a:r>
              <a:rPr lang="en-US" altLang="ja-JP" sz="1200" dirty="0" err="1"/>
              <a:t>Shyam</a:t>
            </a:r>
            <a:r>
              <a:rPr lang="en-US" altLang="ja-JP" sz="1200" dirty="0"/>
              <a:t>, Girish Sastry, Amanda </a:t>
            </a:r>
            <a:r>
              <a:rPr lang="en-US" altLang="ja-JP" sz="1200" dirty="0" err="1"/>
              <a:t>Askell</a:t>
            </a:r>
            <a:r>
              <a:rPr lang="en-US" altLang="ja-JP" sz="1200" dirty="0"/>
              <a:t>, </a:t>
            </a:r>
            <a:r>
              <a:rPr lang="en-US" altLang="ja-JP" sz="1200" dirty="0" err="1"/>
              <a:t>Sandhini</a:t>
            </a:r>
            <a:r>
              <a:rPr lang="en-US" altLang="ja-JP" sz="1200" dirty="0"/>
              <a:t> Agarwal, Ariel Herbert-Voss, Gretchen Krueger, T. J. </a:t>
            </a:r>
            <a:r>
              <a:rPr lang="en-US" altLang="ja-JP" sz="1200" dirty="0" err="1"/>
              <a:t>Henighan</a:t>
            </a:r>
            <a:r>
              <a:rPr lang="en-US" altLang="ja-JP" sz="1200" dirty="0"/>
              <a:t>, Rewon Child, Aditya Ramesh, Daniel M. Ziegler, Jeff Wu, Clemens Winter, Christopher Hesse, Mark Chen, Eric Sigler, Mateusz Litwin, Scott Gray, Benjamin Chess, Jack Clark, Christopher Berner, Sam </a:t>
            </a:r>
            <a:r>
              <a:rPr lang="en-US" altLang="ja-JP" sz="1200" dirty="0" err="1"/>
              <a:t>McCandlish</a:t>
            </a:r>
            <a:r>
              <a:rPr lang="en-US" altLang="ja-JP" sz="1200" dirty="0"/>
              <a:t>, Alec Radford, Ilya </a:t>
            </a:r>
            <a:r>
              <a:rPr lang="en-US" altLang="ja-JP" sz="1200" dirty="0" err="1"/>
              <a:t>Sutskever</a:t>
            </a:r>
            <a:r>
              <a:rPr lang="en-US" altLang="ja-JP" sz="1200" dirty="0"/>
              <a:t> and Dario </a:t>
            </a:r>
            <a:r>
              <a:rPr lang="en-US" altLang="ja-JP" sz="1200" dirty="0" err="1"/>
              <a:t>Amodei</a:t>
            </a:r>
            <a:r>
              <a:rPr lang="en-US" altLang="ja-JP" sz="1200" dirty="0"/>
              <a:t>. “Language Models are Few-Shot Learners.” </a:t>
            </a:r>
            <a:r>
              <a:rPr lang="en-US" altLang="ja-JP" sz="1200" dirty="0" err="1"/>
              <a:t>ArXiv</a:t>
            </a:r>
            <a:r>
              <a:rPr lang="en-US" altLang="ja-JP" sz="1200" dirty="0"/>
              <a:t> abs/2005.14165 (2020): n. </a:t>
            </a:r>
            <a:r>
              <a:rPr lang="en-US" altLang="ja-JP" sz="1200" dirty="0" err="1"/>
              <a:t>pag</a:t>
            </a:r>
            <a:r>
              <a:rPr lang="en-US" altLang="ja-JP" sz="1200" dirty="0"/>
              <a:t>.</a:t>
            </a:r>
          </a:p>
          <a:p>
            <a:r>
              <a:rPr lang="en-US" altLang="ja-JP" sz="1200" dirty="0"/>
              <a:t>[8] Ide, Tatsuya and Daisuke Kawahara. “Multi-Task Learning of Generation and Classification for Emotion-Aware Dialogue Response Generation.” North American Chapter of the Association for Computational Linguistics (2021).</a:t>
            </a:r>
          </a:p>
          <a:p>
            <a:endParaRPr lang="ja-JP" altLang="en-US" sz="1200" dirty="0"/>
          </a:p>
        </p:txBody>
      </p:sp>
    </p:spTree>
    <p:extLst>
      <p:ext uri="{BB962C8B-B14F-4D97-AF65-F5344CB8AC3E}">
        <p14:creationId xmlns:p14="http://schemas.microsoft.com/office/powerpoint/2010/main" val="3037795224"/>
      </p:ext>
    </p:extLst>
  </p:cSld>
  <p:clrMapOvr>
    <a:masterClrMapping/>
  </p:clrMapOvr>
</p:sld>
</file>

<file path=ppt/theme/theme1.xml><?xml version="1.0" encoding="utf-8"?>
<a:theme xmlns:a="http://schemas.openxmlformats.org/drawingml/2006/main" name="Office テーマ">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420187_TF55661986_Win32.potx" id="{ABB55A17-555E-4EF1-93C6-7F44B060739D}" vid="{17746DF0-0C70-43DC-AB37-8719C3E640B1}"/>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テクノロジに関するプレゼンテーション</Template>
  <TotalTime>2901</TotalTime>
  <Words>1104</Words>
  <Application>Microsoft Office PowerPoint</Application>
  <PresentationFormat>와이드스크린</PresentationFormat>
  <Paragraphs>81</Paragraphs>
  <Slides>10</Slides>
  <Notes>5</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10</vt:i4>
      </vt:variant>
    </vt:vector>
  </HeadingPairs>
  <TitlesOfParts>
    <vt:vector size="17" baseType="lpstr">
      <vt:lpstr>Meiryo UI</vt:lpstr>
      <vt:lpstr>Noto Sans CJK KR Regular</vt:lpstr>
      <vt:lpstr>Malgun Gothic</vt:lpstr>
      <vt:lpstr>Arial</vt:lpstr>
      <vt:lpstr>Calibri</vt:lpstr>
      <vt:lpstr>Wingdings</vt:lpstr>
      <vt:lpstr>Office テーマ</vt:lpstr>
      <vt:lpstr>感情認識に基づく対話システム</vt:lpstr>
      <vt:lpstr>目次</vt:lpstr>
      <vt:lpstr>研究背景</vt:lpstr>
      <vt:lpstr>PowerPoint 프레젠테이션</vt:lpstr>
      <vt:lpstr>感情的な応答生成モデル </vt:lpstr>
      <vt:lpstr>関連研究</vt:lpstr>
      <vt:lpstr>目的</vt:lpstr>
      <vt:lpstr>予定</vt:lpstr>
      <vt:lpstr>PowerPoint 프레젠테이션</vt:lpstr>
      <vt:lpstr>ありがとうございます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dc:title>
  <dc:creator>9LDI1101</dc:creator>
  <cp:lastModifiedBy>9LDI1101</cp:lastModifiedBy>
  <cp:revision>102</cp:revision>
  <dcterms:created xsi:type="dcterms:W3CDTF">2023-01-12T03:16:10Z</dcterms:created>
  <dcterms:modified xsi:type="dcterms:W3CDTF">2023-01-16T14:26:18Z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