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462" r:id="rId6"/>
    <p:sldId id="259" r:id="rId7"/>
    <p:sldId id="2467" r:id="rId8"/>
    <p:sldId id="2463" r:id="rId9"/>
    <p:sldId id="2465" r:id="rId10"/>
    <p:sldId id="2468" r:id="rId11"/>
    <p:sldId id="2469" r:id="rId12"/>
    <p:sldId id="2466" r:id="rId13"/>
    <p:sldId id="2436" r:id="rId14"/>
    <p:sldId id="2470" r:id="rId15"/>
    <p:sldId id="2472" r:id="rId16"/>
    <p:sldId id="280" r:id="rId17"/>
    <p:sldId id="2471" r:id="rId1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5" autoAdjust="0"/>
    <p:restoredTop sz="82873" autoAdjust="0"/>
  </p:normalViewPr>
  <p:slideViewPr>
    <p:cSldViewPr snapToGrid="0">
      <p:cViewPr varScale="1">
        <p:scale>
          <a:sx n="74" d="100"/>
          <a:sy n="74" d="100"/>
        </p:scale>
        <p:origin x="90" y="47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2023/1/26</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2023/1/26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12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0835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13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7923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14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013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関連研究としては、</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F1004C8D-6C76-4892-A136-9C6099763C96}" type="datetime1">
              <a:rPr lang="ja-JP" altLang="en-US" noProof="0" smtClean="0"/>
              <a:t>2023/1/26</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769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twitter.com/mrm848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aclweb.org/anthology/E17-2092"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0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497CA5D4-2D6A-CB13-847F-AFE5AB0A2168}"/>
              </a:ext>
            </a:extLst>
          </p:cNvPr>
          <p:cNvSpPr>
            <a:spLocks noGrp="1"/>
          </p:cNvSpPr>
          <p:nvPr>
            <p:ph type="title"/>
          </p:nvPr>
        </p:nvSpPr>
        <p:spPr/>
        <p:txBody>
          <a:bodyPr/>
          <a:lstStyle/>
          <a:p>
            <a:r>
              <a:rPr lang="en-US" altLang="ja-JP" dirty="0"/>
              <a:t>Vader</a:t>
            </a:r>
            <a:endParaRPr lang="ja-JP" altLang="en-US" dirty="0"/>
          </a:p>
        </p:txBody>
      </p:sp>
      <p:sp>
        <p:nvSpPr>
          <p:cNvPr id="12" name="テキスト ボックス 11">
            <a:extLst>
              <a:ext uri="{FF2B5EF4-FFF2-40B4-BE49-F238E27FC236}">
                <a16:creationId xmlns:a16="http://schemas.microsoft.com/office/drawing/2014/main" id="{A6C1C83B-A732-9C18-D266-11B008B2C7F8}"/>
              </a:ext>
            </a:extLst>
          </p:cNvPr>
          <p:cNvSpPr txBox="1"/>
          <p:nvPr/>
        </p:nvSpPr>
        <p:spPr>
          <a:xfrm>
            <a:off x="722709" y="5499100"/>
            <a:ext cx="10746581" cy="923330"/>
          </a:xfrm>
          <a:prstGeom prst="rect">
            <a:avLst/>
          </a:prstGeom>
          <a:noFill/>
        </p:spPr>
        <p:txBody>
          <a:bodyPr wrap="square" rtlCol="0">
            <a:spAutoFit/>
          </a:bodyPr>
          <a:lstStyle/>
          <a:p>
            <a:r>
              <a:rPr lang="en-US" altLang="ja-JP" b="0" i="0">
                <a:effectLst/>
                <a:latin typeface="Noto Sans" panose="020B0502040504020204" pitchFamily="34" charset="0"/>
              </a:rPr>
              <a:t>Hutto, C., and Eric Gilbert. 2014. “VADER: A Parsimonious Rule-Based Model for Sentiment Analysis of Social Media Text”. </a:t>
            </a:r>
            <a:r>
              <a:rPr lang="en-US" altLang="ja-JP" b="0" i="1">
                <a:effectLst/>
                <a:latin typeface="Noto Sans" panose="020B0502040504020204" pitchFamily="34" charset="0"/>
              </a:rPr>
              <a:t>Proceedings of the International AAAI Conference on Web and Social Media</a:t>
            </a:r>
            <a:r>
              <a:rPr lang="en-US" altLang="ja-JP" b="0" i="0">
                <a:effectLst/>
                <a:latin typeface="Noto Sans" panose="020B0502040504020204" pitchFamily="34" charset="0"/>
              </a:rPr>
              <a:t> 8 (1):216-25. https://doi.org/10.1609/icwsm.v8i1.14550.</a:t>
            </a:r>
            <a:endParaRPr kumimoji="1" lang="ja-JP" altLang="en-US" dirty="0"/>
          </a:p>
        </p:txBody>
      </p:sp>
      <p:pic>
        <p:nvPicPr>
          <p:cNvPr id="16" name="図 15">
            <a:extLst>
              <a:ext uri="{FF2B5EF4-FFF2-40B4-BE49-F238E27FC236}">
                <a16:creationId xmlns:a16="http://schemas.microsoft.com/office/drawing/2014/main" id="{EE1BD29C-B75A-435B-A4FC-397776D36BD2}"/>
              </a:ext>
            </a:extLst>
          </p:cNvPr>
          <p:cNvPicPr>
            <a:picLocks noChangeAspect="1"/>
          </p:cNvPicPr>
          <p:nvPr/>
        </p:nvPicPr>
        <p:blipFill rotWithShape="1">
          <a:blip r:embed="rId2"/>
          <a:srcRect l="9432" t="30371" r="11346" b="45370"/>
          <a:stretch/>
        </p:blipFill>
        <p:spPr>
          <a:xfrm>
            <a:off x="1781392" y="2063750"/>
            <a:ext cx="8629215" cy="2730500"/>
          </a:xfrm>
          <a:prstGeom prst="rect">
            <a:avLst/>
          </a:prstGeom>
        </p:spPr>
      </p:pic>
    </p:spTree>
    <p:extLst>
      <p:ext uri="{BB962C8B-B14F-4D97-AF65-F5344CB8AC3E}">
        <p14:creationId xmlns:p14="http://schemas.microsoft.com/office/powerpoint/2010/main" val="297368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E30A5-2E71-45B6-1E04-AA6B9924465F}"/>
              </a:ext>
            </a:extLst>
          </p:cNvPr>
          <p:cNvSpPr>
            <a:spLocks noGrp="1"/>
          </p:cNvSpPr>
          <p:nvPr>
            <p:ph type="title"/>
          </p:nvPr>
        </p:nvSpPr>
        <p:spPr/>
        <p:txBody>
          <a:bodyPr/>
          <a:lstStyle/>
          <a:p>
            <a:r>
              <a:rPr kumimoji="1" lang="en-US" altLang="ja-JP" dirty="0"/>
              <a:t>T5-base fine-tuned for Emotion Recognition</a:t>
            </a:r>
            <a:endParaRPr kumimoji="1" lang="ja-JP" altLang="en-US" dirty="0"/>
          </a:p>
        </p:txBody>
      </p:sp>
      <p:sp>
        <p:nvSpPr>
          <p:cNvPr id="3" name="スライド番号プレースホルダー 2">
            <a:extLst>
              <a:ext uri="{FF2B5EF4-FFF2-40B4-BE49-F238E27FC236}">
                <a16:creationId xmlns:a16="http://schemas.microsoft.com/office/drawing/2014/main" id="{B2ECC4ED-763E-5E4A-14C5-F8F2A86E47B7}"/>
              </a:ext>
            </a:extLst>
          </p:cNvPr>
          <p:cNvSpPr>
            <a:spLocks noGrp="1"/>
          </p:cNvSpPr>
          <p:nvPr>
            <p:ph type="sldNum" sz="quarter" idx="11"/>
          </p:nvPr>
        </p:nvSpPr>
        <p:spPr/>
        <p:txBody>
          <a:bodyPr/>
          <a:lstStyle/>
          <a:p>
            <a:pPr rtl="0"/>
            <a:fld id="{8C2E478F-E849-4A8C-AF1F-CBCC78A7CBFA}" type="slidenum">
              <a:rPr lang="en-US" altLang="ja-JP" noProof="0" smtClean="0"/>
              <a:t>12</a:t>
            </a:fld>
            <a:endParaRPr lang="ja-JP" altLang="en-US" noProof="0"/>
          </a:p>
        </p:txBody>
      </p:sp>
      <p:pic>
        <p:nvPicPr>
          <p:cNvPr id="1026" name="Picture 2" descr="model image">
            <a:extLst>
              <a:ext uri="{FF2B5EF4-FFF2-40B4-BE49-F238E27FC236}">
                <a16:creationId xmlns:a16="http://schemas.microsoft.com/office/drawing/2014/main" id="{78FA5051-9DDE-C426-6B0E-E5E08FF55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19" y="1950472"/>
            <a:ext cx="11002962" cy="415906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6EF85DC-AD26-F8A2-8C7F-A6BCDC05B334}"/>
              </a:ext>
            </a:extLst>
          </p:cNvPr>
          <p:cNvSpPr txBox="1"/>
          <p:nvPr/>
        </p:nvSpPr>
        <p:spPr>
          <a:xfrm>
            <a:off x="882101" y="6109535"/>
            <a:ext cx="10889142" cy="276999"/>
          </a:xfrm>
          <a:prstGeom prst="rect">
            <a:avLst/>
          </a:prstGeom>
          <a:noFill/>
        </p:spPr>
        <p:txBody>
          <a:bodyPr wrap="square">
            <a:spAutoFit/>
          </a:bodyPr>
          <a:lstStyle/>
          <a:p>
            <a:r>
              <a:rPr lang="en-US" altLang="ja-JP" sz="1200" dirty="0">
                <a:solidFill>
                  <a:srgbClr val="111827"/>
                </a:solidFill>
                <a:effectLst/>
              </a:rPr>
              <a:t> </a:t>
            </a:r>
            <a:r>
              <a:rPr lang="en-US" altLang="ja-JP" sz="1200" dirty="0">
                <a:effectLst/>
                <a:hlinkClick r:id="rId4"/>
              </a:rPr>
              <a:t>Manuel Romero</a:t>
            </a:r>
            <a:r>
              <a:rPr lang="en-US" altLang="ja-JP" sz="1200" dirty="0">
                <a:effectLst/>
              </a:rPr>
              <a:t>. 2020. “</a:t>
            </a:r>
            <a:r>
              <a:rPr lang="en-US" altLang="ja-JP" sz="1200" dirty="0">
                <a:solidFill>
                  <a:srgbClr val="374151"/>
                </a:solidFill>
                <a:effectLst/>
              </a:rPr>
              <a:t>T5-base fine-tuned for Emotion Recognition </a:t>
            </a:r>
            <a:r>
              <a:rPr lang="ja-JP" altLang="en-US" sz="1200" dirty="0">
                <a:solidFill>
                  <a:srgbClr val="374151"/>
                </a:solidFill>
                <a:effectLst/>
              </a:rPr>
              <a:t>😂😢😡😃😯</a:t>
            </a:r>
            <a:r>
              <a:rPr lang="en-US" altLang="ja-JP" sz="1200" dirty="0">
                <a:solidFill>
                  <a:srgbClr val="374151"/>
                </a:solidFill>
                <a:effectLst/>
              </a:rPr>
              <a:t>”. https://huggingface.co/mrm8488/t5-base-finetuned-emotion</a:t>
            </a:r>
            <a:endParaRPr lang="ja-JP" altLang="en-US" sz="1200" dirty="0"/>
          </a:p>
        </p:txBody>
      </p:sp>
    </p:spTree>
    <p:extLst>
      <p:ext uri="{BB962C8B-B14F-4D97-AF65-F5344CB8AC3E}">
        <p14:creationId xmlns:p14="http://schemas.microsoft.com/office/powerpoint/2010/main" val="221432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09A6F-E0B4-A715-7D5F-50830A7AD645}"/>
              </a:ext>
            </a:extLst>
          </p:cNvPr>
          <p:cNvSpPr>
            <a:spLocks noGrp="1"/>
          </p:cNvSpPr>
          <p:nvPr>
            <p:ph type="title"/>
          </p:nvPr>
        </p:nvSpPr>
        <p:spPr>
          <a:xfrm>
            <a:off x="594519" y="269915"/>
            <a:ext cx="11002962" cy="823913"/>
          </a:xfrm>
        </p:spPr>
        <p:txBody>
          <a:bodyPr>
            <a:normAutofit/>
          </a:bodyPr>
          <a:lstStyle/>
          <a:p>
            <a:r>
              <a:rPr kumimoji="1" lang="en-US" altLang="ja-JP" dirty="0" err="1"/>
              <a:t>EmoBank</a:t>
            </a:r>
            <a:endParaRPr kumimoji="1" lang="ja-JP" altLang="en-US" dirty="0"/>
          </a:p>
        </p:txBody>
      </p:sp>
      <p:sp>
        <p:nvSpPr>
          <p:cNvPr id="3" name="コンテンツ プレースホルダー 2">
            <a:extLst>
              <a:ext uri="{FF2B5EF4-FFF2-40B4-BE49-F238E27FC236}">
                <a16:creationId xmlns:a16="http://schemas.microsoft.com/office/drawing/2014/main" id="{3B159DAC-F52F-A1E8-416B-0298C52CE9EF}"/>
              </a:ext>
            </a:extLst>
          </p:cNvPr>
          <p:cNvSpPr>
            <a:spLocks noGrp="1"/>
          </p:cNvSpPr>
          <p:nvPr>
            <p:ph idx="1"/>
          </p:nvPr>
        </p:nvSpPr>
        <p:spPr>
          <a:xfrm>
            <a:off x="607561" y="5780128"/>
            <a:ext cx="10989920" cy="4811150"/>
          </a:xfrm>
        </p:spPr>
        <p:txBody>
          <a:bodyPr/>
          <a:lstStyle/>
          <a:p>
            <a:pPr>
              <a:lnSpc>
                <a:spcPct val="100000"/>
              </a:lnSpc>
            </a:pPr>
            <a:r>
              <a:rPr kumimoji="1" lang="en-US" altLang="ja-JP" sz="1000" dirty="0"/>
              <a:t>Sven </a:t>
            </a:r>
            <a:r>
              <a:rPr kumimoji="1" lang="en-US" altLang="ja-JP" sz="1000" dirty="0" err="1"/>
              <a:t>Buechel</a:t>
            </a:r>
            <a:r>
              <a:rPr kumimoji="1" lang="en-US" altLang="ja-JP" sz="1000" dirty="0"/>
              <a:t> and Udo Hahn. 2017. </a:t>
            </a:r>
            <a:r>
              <a:rPr kumimoji="1" lang="en-US" altLang="ja-JP" sz="1000" dirty="0" err="1"/>
              <a:t>EmoBank</a:t>
            </a:r>
            <a:r>
              <a:rPr kumimoji="1" lang="en-US" altLang="ja-JP" sz="1000" dirty="0"/>
              <a:t>: Studying the Impact of Annotation Perspective and Representation Format on Dimensional Emotion Analysis. In EACL 2017 - Proceedings of the 15th Conference of the European Chapter of the Association for Computational Linguistics. Valencia, Spain, April 3-7, 2017. Volume 2, Short Papers, pages 578-585. Available: </a:t>
            </a:r>
            <a:r>
              <a:rPr kumimoji="1" lang="en-US" altLang="ja-JP" sz="1000" dirty="0">
                <a:hlinkClick r:id="rId3"/>
              </a:rPr>
              <a:t>http://aclweb.org/anthology/E17-2092</a:t>
            </a:r>
            <a:endParaRPr kumimoji="1" lang="en-US" altLang="ja-JP" sz="1000" dirty="0"/>
          </a:p>
          <a:p>
            <a:pPr>
              <a:lnSpc>
                <a:spcPct val="100000"/>
              </a:lnSpc>
            </a:pPr>
            <a:r>
              <a:rPr kumimoji="1" lang="en-US" altLang="ja-JP" sz="1000" dirty="0"/>
              <a:t>Sven </a:t>
            </a:r>
            <a:r>
              <a:rPr kumimoji="1" lang="en-US" altLang="ja-JP" sz="1000" dirty="0" err="1"/>
              <a:t>Buechel</a:t>
            </a:r>
            <a:r>
              <a:rPr kumimoji="1" lang="en-US" altLang="ja-JP" sz="1000" dirty="0"/>
              <a:t> and Udo Hahn. 2017. Readers vs. writers vs. texts: Coping with different perspectives of text understanding in emotion annotation. In LAW 2017 - Proceedings of the 11th Linguistic Annotation Workshop @ EACL 2017. Valencia, Spain, April 3, 2017, pages 1-12. Available: https://sigann.github.io/LAW-XI-2017/papers/LAW01.pdf</a:t>
            </a:r>
            <a:endParaRPr kumimoji="1" lang="ja-JP" altLang="en-US" sz="1000" dirty="0"/>
          </a:p>
          <a:p>
            <a:pPr>
              <a:lnSpc>
                <a:spcPct val="100000"/>
              </a:lnSpc>
            </a:pPr>
            <a:endParaRPr kumimoji="1" lang="ja-JP" altLang="en-US" sz="1000" dirty="0"/>
          </a:p>
        </p:txBody>
      </p:sp>
      <p:pic>
        <p:nvPicPr>
          <p:cNvPr id="1026" name="Picture 2" descr="VAD(Valence-Arousal-Dominance) 모델은 ...">
            <a:extLst>
              <a:ext uri="{FF2B5EF4-FFF2-40B4-BE49-F238E27FC236}">
                <a16:creationId xmlns:a16="http://schemas.microsoft.com/office/drawing/2014/main" id="{0A99690C-D806-D14B-82F5-86629AF39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0244" y="1093828"/>
            <a:ext cx="4543929" cy="3148676"/>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76EC9A1-E879-B906-FAC4-78E6B0902716}"/>
              </a:ext>
            </a:extLst>
          </p:cNvPr>
          <p:cNvPicPr>
            <a:picLocks noChangeAspect="1"/>
          </p:cNvPicPr>
          <p:nvPr/>
        </p:nvPicPr>
        <p:blipFill rotWithShape="1">
          <a:blip r:embed="rId5"/>
          <a:srcRect l="9021" t="22223" r="28805" b="8888"/>
          <a:stretch/>
        </p:blipFill>
        <p:spPr>
          <a:xfrm>
            <a:off x="67827" y="1066800"/>
            <a:ext cx="7580244" cy="4724400"/>
          </a:xfrm>
          <a:prstGeom prst="rect">
            <a:avLst/>
          </a:prstGeom>
        </p:spPr>
      </p:pic>
    </p:spTree>
    <p:extLst>
      <p:ext uri="{BB962C8B-B14F-4D97-AF65-F5344CB8AC3E}">
        <p14:creationId xmlns:p14="http://schemas.microsoft.com/office/powerpoint/2010/main" val="393034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5886BE-F66C-B8D7-2CA7-B1B344911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1" y="874048"/>
            <a:ext cx="4297362" cy="5916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rt | Muppet Wiki | Fandom">
            <a:extLst>
              <a:ext uri="{FF2B5EF4-FFF2-40B4-BE49-F238E27FC236}">
                <a16:creationId xmlns:a16="http://schemas.microsoft.com/office/drawing/2014/main" id="{B4C1CFF7-30A5-0657-3B39-0C742712A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29" y="935187"/>
            <a:ext cx="3559172" cy="5922813"/>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C5F9063-36A7-7072-BC6B-607E251579AC}"/>
              </a:ext>
            </a:extLst>
          </p:cNvPr>
          <p:cNvSpPr txBox="1"/>
          <p:nvPr/>
        </p:nvSpPr>
        <p:spPr>
          <a:xfrm>
            <a:off x="1337058" y="330199"/>
            <a:ext cx="3559172" cy="646331"/>
          </a:xfrm>
          <a:prstGeom prst="rect">
            <a:avLst/>
          </a:prstGeom>
          <a:noFill/>
        </p:spPr>
        <p:txBody>
          <a:bodyPr wrap="square" rtlCol="0">
            <a:spAutoFit/>
          </a:bodyPr>
          <a:lstStyle/>
          <a:p>
            <a:pPr algn="ctr"/>
            <a:r>
              <a:rPr kumimoji="1" lang="en-US" altLang="ja-JP" sz="3600" dirty="0">
                <a:solidFill>
                  <a:srgbClr val="FFC000"/>
                </a:solidFill>
              </a:rPr>
              <a:t>BART</a:t>
            </a:r>
            <a:endParaRPr kumimoji="1" lang="ja-JP" altLang="en-US" sz="3600" dirty="0">
              <a:solidFill>
                <a:srgbClr val="FFC000"/>
              </a:solidFill>
            </a:endParaRPr>
          </a:p>
        </p:txBody>
      </p:sp>
      <p:sp>
        <p:nvSpPr>
          <p:cNvPr id="10" name="テキスト ボックス 9">
            <a:extLst>
              <a:ext uri="{FF2B5EF4-FFF2-40B4-BE49-F238E27FC236}">
                <a16:creationId xmlns:a16="http://schemas.microsoft.com/office/drawing/2014/main" id="{B1BD1EAF-8A0E-4C89-841A-5494474EDA44}"/>
              </a:ext>
            </a:extLst>
          </p:cNvPr>
          <p:cNvSpPr txBox="1"/>
          <p:nvPr/>
        </p:nvSpPr>
        <p:spPr>
          <a:xfrm>
            <a:off x="7150486" y="330198"/>
            <a:ext cx="3559172" cy="646331"/>
          </a:xfrm>
          <a:prstGeom prst="rect">
            <a:avLst/>
          </a:prstGeom>
          <a:noFill/>
        </p:spPr>
        <p:txBody>
          <a:bodyPr wrap="square" rtlCol="0">
            <a:spAutoFit/>
          </a:bodyPr>
          <a:lstStyle/>
          <a:p>
            <a:pPr algn="ctr"/>
            <a:r>
              <a:rPr kumimoji="1" lang="en-US" altLang="ja-JP" sz="3600" dirty="0">
                <a:solidFill>
                  <a:srgbClr val="002060"/>
                </a:solidFill>
              </a:rPr>
              <a:t>BERT</a:t>
            </a:r>
            <a:endParaRPr kumimoji="1" lang="ja-JP" altLang="en-US" sz="3600" dirty="0">
              <a:solidFill>
                <a:srgbClr val="002060"/>
              </a:solidFill>
            </a:endParaRPr>
          </a:p>
        </p:txBody>
      </p:sp>
    </p:spTree>
    <p:extLst>
      <p:ext uri="{BB962C8B-B14F-4D97-AF65-F5344CB8AC3E}">
        <p14:creationId xmlns:p14="http://schemas.microsoft.com/office/powerpoint/2010/main" val="307027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grpSp>
        <p:nvGrpSpPr>
          <p:cNvPr id="6" name="グループ化 5">
            <a:extLst>
              <a:ext uri="{FF2B5EF4-FFF2-40B4-BE49-F238E27FC236}">
                <a16:creationId xmlns:a16="http://schemas.microsoft.com/office/drawing/2014/main" id="{1BBD7141-3807-2022-ABB7-09C0DB6F736C}"/>
              </a:ext>
            </a:extLst>
          </p:cNvPr>
          <p:cNvGrpSpPr/>
          <p:nvPr/>
        </p:nvGrpSpPr>
        <p:grpSpPr>
          <a:xfrm>
            <a:off x="-36720" y="-6516"/>
            <a:ext cx="5453270" cy="6890995"/>
            <a:chOff x="-36720" y="-6516"/>
            <a:chExt cx="5453270" cy="6890995"/>
          </a:xfrm>
        </p:grpSpPr>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
          <p:nvSpPr>
            <p:cNvPr id="3" name="テキスト ボックス 2">
              <a:extLst>
                <a:ext uri="{FF2B5EF4-FFF2-40B4-BE49-F238E27FC236}">
                  <a16:creationId xmlns:a16="http://schemas.microsoft.com/office/drawing/2014/main" id="{7593BD03-401D-342B-7813-4006BD47D6B2}"/>
                </a:ext>
              </a:extLst>
            </p:cNvPr>
            <p:cNvSpPr txBox="1"/>
            <p:nvPr/>
          </p:nvSpPr>
          <p:spPr>
            <a:xfrm>
              <a:off x="-36720" y="6622869"/>
              <a:ext cx="1397726" cy="261610"/>
            </a:xfrm>
            <a:prstGeom prst="rect">
              <a:avLst/>
            </a:prstGeom>
            <a:noFill/>
          </p:spPr>
          <p:txBody>
            <a:bodyPr wrap="square" rtlCol="0">
              <a:spAutoFit/>
            </a:bodyPr>
            <a:lstStyle/>
            <a:p>
              <a:r>
                <a:rPr lang="en-US" altLang="ja-JP" sz="1100" b="0" i="0" dirty="0" err="1">
                  <a:solidFill>
                    <a:schemeClr val="bg1"/>
                  </a:solidFill>
                  <a:effectLst/>
                  <a:latin typeface="Open Sans" panose="020B0606030504020204" pitchFamily="34" charset="0"/>
                </a:rPr>
                <a:t>Blutgruppe</a:t>
              </a:r>
              <a:endParaRPr kumimoji="1" lang="ja-JP" altLang="en-US" sz="1100" dirty="0">
                <a:solidFill>
                  <a:schemeClr val="bg1"/>
                </a:solidFill>
              </a:endParaRPr>
            </a:p>
          </p:txBody>
        </p:sp>
      </p:gr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a:xfrm>
            <a:off x="6095999" y="2468880"/>
            <a:ext cx="5059680" cy="3894920"/>
          </a:xfrm>
        </p:spPr>
        <p:txBody>
          <a:bodyPr/>
          <a:lstStyle/>
          <a:p>
            <a:pPr marL="342900" indent="-342900">
              <a:buFont typeface="Arial" panose="020B0604020202020204" pitchFamily="34" charset="0"/>
              <a:buChar char="•"/>
            </a:pPr>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の</a:t>
            </a:r>
            <a:r>
              <a:rPr lang="en-US" altLang="ja-JP" sz="2400" dirty="0">
                <a:cs typeface="Biome Light" panose="020B0303030204020804" pitchFamily="34" charset="0"/>
              </a:rPr>
              <a:t>Decoder</a:t>
            </a:r>
            <a:r>
              <a:rPr lang="ja-JP" altLang="en-US" sz="2400" dirty="0">
                <a:cs typeface="Biome Light" panose="020B0303030204020804" pitchFamily="34" charset="0"/>
              </a:rPr>
              <a:t>のところに、</a:t>
            </a:r>
            <a:r>
              <a:rPr lang="en-US" altLang="ja-JP" sz="2400" dirty="0">
                <a:solidFill>
                  <a:srgbClr val="7030A0"/>
                </a:solidFill>
                <a:cs typeface="Biome Light" panose="020B0303030204020804" pitchFamily="34" charset="0"/>
              </a:rPr>
              <a:t>Transformer</a:t>
            </a:r>
            <a:r>
              <a:rPr lang="ja-JP" altLang="en-US" sz="2400" dirty="0">
                <a:cs typeface="Biome Light" panose="020B0303030204020804" pitchFamily="34" charset="0"/>
              </a:rPr>
              <a:t>基盤の</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を追加する。</a:t>
            </a:r>
            <a:endParaRPr lang="en-US" altLang="ja-JP" sz="2400" dirty="0">
              <a:cs typeface="Biome Light" panose="020B0303030204020804" pitchFamily="34" charset="0"/>
            </a:endParaRPr>
          </a:p>
          <a:p>
            <a:pPr marL="342900" indent="-342900">
              <a:buFont typeface="Arial" panose="020B0604020202020204" pitchFamily="34" charset="0"/>
              <a:buChar char="•"/>
            </a:pPr>
            <a:r>
              <a:rPr lang="ja-JP" altLang="en-US" sz="2400" dirty="0">
                <a:cs typeface="Biome Light" panose="020B0303030204020804" pitchFamily="34" charset="0"/>
              </a:rPr>
              <a:t>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な答えができるチャットボットを具現できるように、</a:t>
            </a:r>
            <a:r>
              <a:rPr lang="en-US" altLang="ja-JP" sz="2400" dirty="0">
                <a:cs typeface="Biome Light" panose="020B0303030204020804" pitchFamily="34" charset="0"/>
              </a:rPr>
              <a:t> </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 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の構築を目標とする。</a:t>
            </a:r>
            <a:endParaRPr lang="ja-JP" altLang="en-US" sz="2400" dirty="0"/>
          </a:p>
          <a:p>
            <a:pPr marL="342900" indent="-342900">
              <a:buFont typeface="Arial" panose="020B0604020202020204" pitchFamily="34" charset="0"/>
              <a:buChar char="•"/>
            </a:pPr>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52" name="図 51" descr="ダイアグラム&#10;&#10;自動的に生成された説明">
            <a:extLst>
              <a:ext uri="{FF2B5EF4-FFF2-40B4-BE49-F238E27FC236}">
                <a16:creationId xmlns:a16="http://schemas.microsoft.com/office/drawing/2014/main" id="{E709EDD0-7B67-3AD7-BE7B-015C82D88AB9}"/>
              </a:ext>
            </a:extLst>
          </p:cNvPr>
          <p:cNvPicPr>
            <a:picLocks noChangeAspect="1"/>
          </p:cNvPicPr>
          <p:nvPr/>
        </p:nvPicPr>
        <p:blipFill>
          <a:blip r:embed="rId3"/>
          <a:stretch>
            <a:fillRect/>
          </a:stretch>
        </p:blipFill>
        <p:spPr>
          <a:xfrm>
            <a:off x="860739" y="658064"/>
            <a:ext cx="4879618" cy="5541872"/>
          </a:xfrm>
          <a:prstGeom prst="rect">
            <a:avLst/>
          </a:prstGeom>
        </p:spPr>
      </p:pic>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3204</TotalTime>
  <Words>1504</Words>
  <Application>Microsoft Office PowerPoint</Application>
  <PresentationFormat>ワイド画面</PresentationFormat>
  <Paragraphs>110</Paragraphs>
  <Slides>14</Slides>
  <Notes>12</Notes>
  <HiddenSlides>4</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Malgun Gothic</vt:lpstr>
      <vt:lpstr>Meiryo UI</vt:lpstr>
      <vt:lpstr>Noto Sans CJK KR Regular</vt:lpstr>
      <vt:lpstr>Arial</vt:lpstr>
      <vt:lpstr>Calibri</vt:lpstr>
      <vt:lpstr>Noto Sans</vt:lpstr>
      <vt:lpstr>Open Sans</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lpstr>Vader</vt:lpstr>
      <vt:lpstr>T5-base fine-tuned for Emotion Recognition</vt:lpstr>
      <vt:lpstr>EmoBank</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138</cp:revision>
  <dcterms:created xsi:type="dcterms:W3CDTF">2023-01-12T03:16:10Z</dcterms:created>
  <dcterms:modified xsi:type="dcterms:W3CDTF">2023-01-26T08:51:49Z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