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82" r:id="rId6"/>
    <p:sldId id="283" r:id="rId7"/>
    <p:sldId id="279" r:id="rId8"/>
    <p:sldId id="280" r:id="rId9"/>
    <p:sldId id="284" r:id="rId10"/>
    <p:sldId id="285" r:id="rId11"/>
    <p:sldId id="281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A07E0-CC7B-4241-9B54-CDEE121FD86D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2023/1/10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A32E-33FA-41A6-B26C-FC0061491BE1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043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07AB95F-E008-4F21-8D4E-E34750D6AE84}" type="datetime1">
              <a:rPr lang="ja-JP" altLang="en-US" smtClean="0"/>
              <a:pPr/>
              <a:t>2023/1/10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6DE88F-1F85-4A27-9D34-D74A50E7B0D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599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32F2A-1FF8-402F-8BF6-24CDAFCB97CD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画像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44967-C232-4B29-B0D5-AF2B33F4C243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3589E8-8D7F-4ADD-96C7-DF27B20E5F67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DFCAC1-4519-47A9-9B3C-ACE9953DB739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ja-JP" altLang="en-US" sz="8000" noProof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noProof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E7119-F629-4623-9483-E82E084BC006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テキスト プレースホルダー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4AE7A-496F-4FD2-B2CB-0CCBD0D639BA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写真の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画像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画像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9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図プレースホルダー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3" name="図プレースホルダー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4" name="テキスト プレースホルダー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図プレースホルダー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7" name="テキスト プレースホルダー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109E-8914-46D8-8FC4-05BA55489BC5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04C8D-6C76-4892-A136-9C6099763C96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A2D7E-FFE8-4444-8A69-4D054D6A7FB1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15EDF-B1A1-4F5B-B886-5281F007CEC2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画像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画像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BA674-B12E-4A9C-870A-505978E4D347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CD04C-9C91-47B9-AD1B-CB5E3C5F2EB7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54A936-8D81-45C6-BA98-389C9C639694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883EF0-5A1D-49BE-9E30-E5F416FD9E02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画像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676E5-1814-49F1-B0B7-1FEF88ACB80D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487C1B-3789-46FF-9A5F-B29A0DECFF86}" type="datetime1">
              <a:rPr lang="ja-JP" altLang="en-US" noProof="0" smtClean="0"/>
              <a:t>2023/1/10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kumimoji="1"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画像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フリーフォーム(F)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研究テーマ発表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ja-JP" sz="2300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</a:t>
            </a:r>
          </a:p>
          <a:p>
            <a:pPr algn="l" rtl="0"/>
            <a:r>
              <a:rPr lang="en-US" altLang="ja-JP" dirty="0"/>
              <a:t>Siwon Seo</a:t>
            </a:r>
            <a:endParaRPr lang="en-US" altLang="ja-JP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4B77D-A71D-51BB-E5E1-AF4FD0A0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9270"/>
            <a:ext cx="10353762" cy="174763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Multi-Task Learning of Generation and Classification for Emotion-Aware Dialogue Response Generation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452861-253C-606C-9190-68F4ABCC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858328"/>
            <a:ext cx="10353762" cy="3714749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the purpose of our multi-task learning method is to improve the quality of response generation, not to improve the performance of emotion recognition. This is different from general multitask learning.</a:t>
            </a:r>
          </a:p>
          <a:p>
            <a:endParaRPr lang="en-US" altLang="ja-JP" dirty="0"/>
          </a:p>
          <a:p>
            <a:r>
              <a:rPr lang="ja-JP" altLang="en-US" dirty="0"/>
              <a:t>反応生成の品質向上。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https://arxiv.org/abs/2105.11696</a:t>
            </a:r>
          </a:p>
          <a:p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04A946-9690-A466-BD5D-CC96ECF25F01}"/>
              </a:ext>
            </a:extLst>
          </p:cNvPr>
          <p:cNvSpPr txBox="1"/>
          <p:nvPr/>
        </p:nvSpPr>
        <p:spPr>
          <a:xfrm>
            <a:off x="1465667" y="1993282"/>
            <a:ext cx="92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Tatsuya Ide and Daisuke Kawahara </a:t>
            </a:r>
            <a:r>
              <a:rPr lang="en-US" altLang="ja-JP" dirty="0" err="1">
                <a:solidFill>
                  <a:schemeClr val="tx2"/>
                </a:solidFill>
              </a:rPr>
              <a:t>Waseda</a:t>
            </a:r>
            <a:r>
              <a:rPr lang="en-US" altLang="ja-JP" dirty="0">
                <a:solidFill>
                  <a:schemeClr val="tx2"/>
                </a:solidFill>
              </a:rPr>
              <a:t> University (25 May 2021)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1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60D1B-377B-5068-E0C6-0A79C11E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3489A-92BB-8FFC-15FA-94BA4170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応答生成</a:t>
            </a:r>
            <a:endParaRPr lang="en-US" altLang="ja-JP" dirty="0"/>
          </a:p>
          <a:p>
            <a:r>
              <a:rPr kumimoji="1" lang="ja-JP" altLang="en-US" dirty="0"/>
              <a:t>感情認識</a:t>
            </a:r>
            <a:endParaRPr kumimoji="1" lang="en-US" altLang="ja-JP" dirty="0"/>
          </a:p>
          <a:p>
            <a:r>
              <a:rPr kumimoji="1" lang="ja-JP" altLang="en-US" dirty="0"/>
              <a:t>大筋の感情認識</a:t>
            </a:r>
            <a:endParaRPr kumimoji="1" lang="en-US" altLang="ja-JP" dirty="0"/>
          </a:p>
          <a:p>
            <a:r>
              <a:rPr lang="ja-JP" altLang="en-US" dirty="0"/>
              <a:t>細分化した感情認識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27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877A1-CED2-745E-8CF1-A9A56B49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An Analysis of Annotated Corpora for Emotion Classification in 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D8694-75A9-D493-5DEC-1B605509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8337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色んな感情コーパスセットの比較と分類、統合。</a:t>
            </a:r>
            <a:endParaRPr kumimoji="1" lang="en-US" altLang="ja-JP" dirty="0"/>
          </a:p>
          <a:p>
            <a:r>
              <a:rPr kumimoji="1" lang="en-US" altLang="ja-JP" dirty="0"/>
              <a:t>[An Analysis of Annotated Corpora for Emotion Classification in Text](https://aclanthology.org/C18-1179) (</a:t>
            </a:r>
            <a:r>
              <a:rPr kumimoji="1" lang="en-US" altLang="ja-JP" dirty="0" err="1"/>
              <a:t>Bostan</a:t>
            </a:r>
            <a:r>
              <a:rPr kumimoji="1" lang="en-US" altLang="ja-JP" dirty="0"/>
              <a:t> &amp; Klinger, COLING 2018)</a:t>
            </a:r>
          </a:p>
          <a:p>
            <a:r>
              <a:rPr kumimoji="1" lang="en-US" altLang="ja-JP" sz="2100" dirty="0"/>
              <a:t>Sven </a:t>
            </a:r>
            <a:r>
              <a:rPr kumimoji="1" lang="en-US" altLang="ja-JP" sz="2100" dirty="0" err="1"/>
              <a:t>Buechel</a:t>
            </a:r>
            <a:r>
              <a:rPr kumimoji="1" lang="en-US" altLang="ja-JP" sz="2100" dirty="0"/>
              <a:t> and Udo Hahn. 2017. </a:t>
            </a:r>
            <a:r>
              <a:rPr kumimoji="1" lang="en-US" altLang="ja-JP" sz="2100" dirty="0" err="1"/>
              <a:t>EmoBank</a:t>
            </a:r>
            <a:r>
              <a:rPr kumimoji="1" lang="en-US" altLang="ja-JP" sz="2100" dirty="0"/>
              <a:t>: Studying the Impact of Annotation Perspective and Representation Format on Dimensional Emotion Analysis. In EACL 2017 - Proceedings of the 15th Conference of the European Chapter of the Association for Computational Linguistics. Valencia, Spain, April 3-7, 2017. Volume 2, Short Papers, pages 578-585. Available: http://aclweb.org/anthology/E17-2092</a:t>
            </a:r>
          </a:p>
          <a:p>
            <a:r>
              <a:rPr kumimoji="1" lang="en-US" altLang="ja-JP" sz="2100" dirty="0"/>
              <a:t>Sven </a:t>
            </a:r>
            <a:r>
              <a:rPr kumimoji="1" lang="en-US" altLang="ja-JP" sz="2100" dirty="0" err="1"/>
              <a:t>Buechel</a:t>
            </a:r>
            <a:r>
              <a:rPr kumimoji="1" lang="en-US" altLang="ja-JP" sz="2100" dirty="0"/>
              <a:t> and Udo Hahn. 2017. Readers vs. writers vs. texts: Coping with different perspectives of text understanding in emotion annotation. In LAW 2017 - Proceedings of the 11th Linguistic Annotation Workshop @ EACL 2017. Valencia, Spain, April 3, 2017, pages 1-12. Available: https://sigann.github.io/LAW-XI-2017/papers/LAW01.pdf</a:t>
            </a:r>
            <a:endParaRPr kumimoji="1" lang="ja-JP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26096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09A6F-E0B4-A715-7D5F-50830A7A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EmoBank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159DAC-F52F-A1E8-416B-0298C52C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VAD(Valence-Arousal-Dominance) 모델은 ...">
            <a:extLst>
              <a:ext uri="{FF2B5EF4-FFF2-40B4-BE49-F238E27FC236}">
                <a16:creationId xmlns:a16="http://schemas.microsoft.com/office/drawing/2014/main" id="{0A99690C-D806-D14B-82F5-86629AF3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071" y="2359486"/>
            <a:ext cx="4543929" cy="314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76EC9A1-E879-B906-FAC4-78E6B0902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1" t="22223" r="28805" b="8888"/>
          <a:stretch/>
        </p:blipFill>
        <p:spPr>
          <a:xfrm>
            <a:off x="0" y="1842054"/>
            <a:ext cx="758024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95968-BEBF-81EA-A36D-DE6EB80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0820"/>
            <a:ext cx="10353762" cy="12573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応答生成</a:t>
            </a:r>
            <a:br>
              <a:rPr kumimoji="1" lang="en-US" altLang="ja-JP" dirty="0"/>
            </a:br>
            <a:r>
              <a:rPr kumimoji="1" lang="en-US" altLang="ja-JP" dirty="0" err="1"/>
              <a:t>DailyDialog</a:t>
            </a:r>
            <a:r>
              <a:rPr kumimoji="1" lang="en-US" altLang="ja-JP" dirty="0"/>
              <a:t>: A Manually Labelled Multi-turn Dialogue Dataset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2C04B-37BB-4299-18D4-C7BC30D9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70730"/>
          </a:xfrm>
        </p:spPr>
        <p:txBody>
          <a:bodyPr/>
          <a:lstStyle/>
          <a:p>
            <a:r>
              <a:rPr kumimoji="1" lang="ja-JP" altLang="en-US" dirty="0"/>
              <a:t>知能型チャットボット</a:t>
            </a:r>
            <a:r>
              <a:rPr lang="ja-JP" altLang="en-US" dirty="0"/>
              <a:t>会話システムの開発のためのデータセット。</a:t>
            </a:r>
            <a:endParaRPr lang="en-US" altLang="ja-JP" dirty="0"/>
          </a:p>
          <a:p>
            <a:r>
              <a:rPr lang="ja-JP" altLang="en-US" dirty="0"/>
              <a:t>高品質の両方向多重回転会話（自然的な人間の会話）</a:t>
            </a:r>
            <a:endParaRPr lang="en-US" altLang="ja-JP" dirty="0"/>
          </a:p>
          <a:p>
            <a:r>
              <a:rPr kumimoji="1" lang="ja-JP" altLang="en-US" dirty="0"/>
              <a:t>会話門、</a:t>
            </a:r>
            <a:endParaRPr kumimoji="1" lang="en-US" altLang="ja-JP" dirty="0"/>
          </a:p>
          <a:p>
            <a:r>
              <a:rPr kumimoji="1" lang="ja-JP" altLang="en-US" dirty="0"/>
              <a:t>会話門のトピック</a:t>
            </a:r>
            <a:r>
              <a:rPr kumimoji="1" lang="en-US" altLang="ja-JP" dirty="0"/>
              <a:t>(</a:t>
            </a:r>
            <a:r>
              <a:rPr kumimoji="1" lang="ja-JP" altLang="en-US" dirty="0"/>
              <a:t>日常生活、学校生活、文化と教育、態度と感情、関係、観光、健康、仕事、政治、財政</a:t>
            </a:r>
            <a:r>
              <a:rPr kumimoji="1" lang="en-US" altLang="ja-JP" dirty="0"/>
              <a:t>)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r>
              <a:rPr kumimoji="1" lang="ja-JP" altLang="en-US" dirty="0"/>
              <a:t>意図・行動</a:t>
            </a:r>
            <a:r>
              <a:rPr kumimoji="1" lang="en-US" altLang="ja-JP" dirty="0"/>
              <a:t>(</a:t>
            </a:r>
            <a:r>
              <a:rPr kumimoji="1" lang="ja-JP" altLang="en-US" dirty="0"/>
              <a:t>情報、質問、指示、受け取る</a:t>
            </a:r>
            <a:r>
              <a:rPr kumimoji="1" lang="en-US" altLang="ja-JP" dirty="0"/>
              <a:t>)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lang="ja-JP" altLang="en-US" dirty="0"/>
              <a:t>感情</a:t>
            </a:r>
            <a:r>
              <a:rPr lang="en-US" altLang="ja-JP" dirty="0"/>
              <a:t>(</a:t>
            </a:r>
            <a:r>
              <a:rPr lang="ja-JP" altLang="en-US" dirty="0"/>
              <a:t>無感情、怒り、嫌悪、恐怖、幸福、悲しみ、驚き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http://yanran.li/dailydialog</a:t>
            </a:r>
          </a:p>
        </p:txBody>
      </p:sp>
    </p:spTree>
    <p:extLst>
      <p:ext uri="{BB962C8B-B14F-4D97-AF65-F5344CB8AC3E}">
        <p14:creationId xmlns:p14="http://schemas.microsoft.com/office/powerpoint/2010/main" val="231832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186AD-0835-0D9F-74B4-93B0E6AB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A3344-CFCF-8786-00E3-22F6E835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err="1"/>
              <a:t>dialogues_text</a:t>
            </a:r>
            <a:r>
              <a:rPr kumimoji="1" lang="en-US" altLang="ja-JP" sz="2800" dirty="0"/>
              <a:t> : The kitchen stinks . __</a:t>
            </a:r>
            <a:r>
              <a:rPr kumimoji="1" lang="en-US" altLang="ja-JP" sz="2800" dirty="0" err="1"/>
              <a:t>eou</a:t>
            </a:r>
            <a:r>
              <a:rPr kumimoji="1" lang="en-US" altLang="ja-JP" sz="2800" dirty="0"/>
              <a:t>__ I'll throw out the garbage . </a:t>
            </a:r>
          </a:p>
          <a:p>
            <a:r>
              <a:rPr kumimoji="1" lang="en-US" altLang="ja-JP" sz="2800" dirty="0" err="1"/>
              <a:t>dialogues_topic</a:t>
            </a:r>
            <a:r>
              <a:rPr kumimoji="1" lang="en-US" altLang="ja-JP" sz="2800" dirty="0"/>
              <a:t> : 1</a:t>
            </a:r>
            <a:r>
              <a:rPr kumimoji="1" lang="ja-JP" altLang="en-US" sz="2800" dirty="0"/>
              <a:t>（日常生活）</a:t>
            </a:r>
            <a:endParaRPr kumimoji="1" lang="en-US" altLang="ja-JP" sz="2800" dirty="0"/>
          </a:p>
          <a:p>
            <a:r>
              <a:rPr kumimoji="1" lang="en-US" altLang="ja-JP" sz="2800" dirty="0" err="1"/>
              <a:t>dialogues_act</a:t>
            </a:r>
            <a:r>
              <a:rPr kumimoji="1" lang="en-US" altLang="ja-JP" sz="2800" dirty="0"/>
              <a:t> : 3 4</a:t>
            </a:r>
            <a:r>
              <a:rPr lang="ja-JP" altLang="en-US" sz="2800" dirty="0"/>
              <a:t>（</a:t>
            </a:r>
            <a:r>
              <a:rPr kumimoji="1" lang="ja-JP" altLang="en-US" sz="2800" dirty="0"/>
              <a:t>指示、受け取る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r>
              <a:rPr lang="en-US" altLang="ja-JP" sz="2800" dirty="0" err="1"/>
              <a:t>dialogues_emotion</a:t>
            </a:r>
            <a:r>
              <a:rPr lang="en-US" altLang="ja-JP" sz="2800" dirty="0"/>
              <a:t> : 2</a:t>
            </a:r>
            <a:r>
              <a:rPr lang="ko-KR" altLang="en-US" sz="2800" dirty="0"/>
              <a:t> </a:t>
            </a:r>
            <a:r>
              <a:rPr lang="en-US" altLang="ja-JP" sz="2800" dirty="0"/>
              <a:t>0</a:t>
            </a:r>
            <a:r>
              <a:rPr lang="ja-JP" altLang="en-US" sz="2800" dirty="0"/>
              <a:t>（嫌悪、無感情）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21247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1D2A6-EB06-1016-7542-42A03170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感情認識</a:t>
            </a:r>
            <a:br>
              <a:rPr kumimoji="1" lang="en-US" altLang="ja-JP" dirty="0"/>
            </a:br>
            <a:r>
              <a:rPr kumimoji="1" lang="en-US" altLang="ja-JP" dirty="0"/>
              <a:t>Emotional Tweets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14642-39E9-EBC7-E071-47302D87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[#Emotional Tweets](https://aclanthology.org/S12-1033) (Mohammad, </a:t>
            </a:r>
            <a:r>
              <a:rPr kumimoji="1" lang="en-US" altLang="ja-JP" dirty="0" err="1"/>
              <a:t>SemEval</a:t>
            </a:r>
            <a:r>
              <a:rPr kumimoji="1" lang="en-US" altLang="ja-JP" dirty="0"/>
              <a:t>-*SEM 2012)</a:t>
            </a:r>
          </a:p>
          <a:p>
            <a:endParaRPr lang="en-US" altLang="ja-JP" dirty="0"/>
          </a:p>
          <a:p>
            <a:r>
              <a:rPr kumimoji="1" lang="en-US" altLang="ja-JP" dirty="0"/>
              <a:t>anger, disgust, fear, joy, sadness, surprise </a:t>
            </a:r>
            <a:r>
              <a:rPr kumimoji="1" lang="ja-JP" altLang="en-US" dirty="0"/>
              <a:t>で分類されてるデータセットを利用した研究。</a:t>
            </a:r>
            <a:endParaRPr kumimoji="1" lang="en-US" altLang="ja-JP" dirty="0"/>
          </a:p>
          <a:p>
            <a:r>
              <a:rPr kumimoji="1" lang="en-US" altLang="ja-JP" dirty="0"/>
              <a:t>Twitter</a:t>
            </a:r>
            <a:r>
              <a:rPr kumimoji="1" lang="ja-JP" altLang="en-US" dirty="0"/>
              <a:t>で感情的な単語のハッシュタグを用いて、コーパスを作る。</a:t>
            </a:r>
            <a:endParaRPr lang="en-US" altLang="ja-JP" dirty="0"/>
          </a:p>
          <a:p>
            <a:r>
              <a:rPr lang="ja-JP" altLang="en-US" dirty="0"/>
              <a:t>データセットの要請をして置いた状態。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137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6_TF55705232.potx" id="{9C76CAAA-146E-4EF3-BE74-EC30526F7B33}" vid="{5EC517AD-818B-49F8-A10D-9AEE91E0B4F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{CBA987A1-F4D4-4920-A56C-29BCD00323BB}tf55705232_win32</Template>
  <TotalTime>651</TotalTime>
  <Words>506</Words>
  <Application>Microsoft Office PowerPoint</Application>
  <PresentationFormat>ワイド画面</PresentationFormat>
  <Paragraphs>41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Meiryo UI</vt:lpstr>
      <vt:lpstr>Goudy Old Style</vt:lpstr>
      <vt:lpstr>Wingdings 2</vt:lpstr>
      <vt:lpstr>SlateVTI</vt:lpstr>
      <vt:lpstr>研究テーマ発表</vt:lpstr>
      <vt:lpstr>Multi-Task Learning of Generation and Classification for Emotion-Aware Dialogue Response Generation</vt:lpstr>
      <vt:lpstr>Data Set</vt:lpstr>
      <vt:lpstr>An Analysis of Annotated Corpora for Emotion Classification in Text</vt:lpstr>
      <vt:lpstr>EmoBank</vt:lpstr>
      <vt:lpstr>応答生成 DailyDialog: A Manually Labelled Multi-turn Dialogue Dataset</vt:lpstr>
      <vt:lpstr>データ紹介</vt:lpstr>
      <vt:lpstr>感情認識 Emotional Tweets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研究テーマ発表</dc:title>
  <dc:creator>9LDI1101</dc:creator>
  <cp:lastModifiedBy>9LDI1101</cp:lastModifiedBy>
  <cp:revision>24</cp:revision>
  <dcterms:created xsi:type="dcterms:W3CDTF">2022-12-20T02:47:23Z</dcterms:created>
  <dcterms:modified xsi:type="dcterms:W3CDTF">2023-01-10T10:43:55Z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